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0" r:id="rId7"/>
    <p:sldId id="274" r:id="rId8"/>
    <p:sldId id="263" r:id="rId9"/>
    <p:sldId id="276" r:id="rId10"/>
    <p:sldId id="277" r:id="rId11"/>
    <p:sldId id="278" r:id="rId12"/>
    <p:sldId id="265" r:id="rId13"/>
    <p:sldId id="272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B863"/>
    <a:srgbClr val="FCB504"/>
    <a:srgbClr val="E37803"/>
    <a:srgbClr val="E3A303"/>
    <a:srgbClr val="FCCE00"/>
    <a:srgbClr val="FDB900"/>
    <a:srgbClr val="16D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448" autoAdjust="0"/>
  </p:normalViewPr>
  <p:slideViewPr>
    <p:cSldViewPr snapToGrid="0">
      <p:cViewPr>
        <p:scale>
          <a:sx n="75" d="100"/>
          <a:sy n="75" d="100"/>
        </p:scale>
        <p:origin x="-931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FC44-851E-40FD-BA36-2FBE7CB03465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7284-C51B-41A0-9F55-6A5A58B87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获取位图句柄→获取</a:t>
            </a:r>
            <a:r>
              <a:rPr lang="en-US" altLang="zh-CN" dirty="0" smtClean="0"/>
              <a:t>GDI</a:t>
            </a:r>
            <a:r>
              <a:rPr lang="zh-CN" altLang="en-US" dirty="0" smtClean="0"/>
              <a:t>位图→获取缩略图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）是一个是用来标识对象或者项目的标识符，可以用来描述窗体、文件等，值得注意的是句柄不能是常量。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是图形设备接口的英文缩写，主要任务是负责系统与绘图程序之间的信息交换，处理所有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程序的图形和图像输出。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7284-C51B-41A0-9F55-6A5A58B875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0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7284-C51B-41A0-9F55-6A5A58B875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0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E7284-C51B-41A0-9F55-6A5A58B875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0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5C5-3AE0-4535-B692-50F714B6F89D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32F6-0593-41F8-B86B-83966610B3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88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0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68031" y="1809750"/>
            <a:ext cx="3676650" cy="704850"/>
          </a:xfrm>
          <a:prstGeom prst="rect">
            <a:avLst/>
          </a:prstGeom>
          <a:solidFill>
            <a:srgbClr val="0BB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50373" y="1861226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</a:rPr>
              <a:t>C#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大作业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05726" y="3965226"/>
            <a:ext cx="738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小组成员：王子皓 翁玮熙 陈小萌 张清锋 魏昌鑫 郑毅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12653304">
            <a:off x="9943872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0" y="3590694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6" y="257056"/>
            <a:ext cx="84570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082" y="1714381"/>
            <a:ext cx="1382656" cy="7227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01" y="5183329"/>
            <a:ext cx="853056" cy="9554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43" y="3665064"/>
            <a:ext cx="859275" cy="83831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799553">
            <a:off x="9870073" y="4509546"/>
            <a:ext cx="1137767" cy="33825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rcRect r="738"/>
          <a:stretch>
            <a:fillRect/>
          </a:stretch>
        </p:blipFill>
        <p:spPr>
          <a:xfrm rot="18097123">
            <a:off x="8951789" y="-150299"/>
            <a:ext cx="1133310" cy="830351"/>
          </a:xfrm>
          <a:custGeom>
            <a:avLst/>
            <a:gdLst>
              <a:gd name="connsiteX0" fmla="*/ 622100 w 1133310"/>
              <a:gd name="connsiteY0" fmla="*/ 0 h 830351"/>
              <a:gd name="connsiteX1" fmla="*/ 1133310 w 1133310"/>
              <a:gd name="connsiteY1" fmla="*/ 830351 h 830351"/>
              <a:gd name="connsiteX2" fmla="*/ 0 w 1133310"/>
              <a:gd name="connsiteY2" fmla="*/ 830351 h 830351"/>
              <a:gd name="connsiteX3" fmla="*/ 0 w 1133310"/>
              <a:gd name="connsiteY3" fmla="*/ 0 h 83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310" h="830351">
                <a:moveTo>
                  <a:pt x="622100" y="0"/>
                </a:moveTo>
                <a:lnTo>
                  <a:pt x="1133310" y="830351"/>
                </a:lnTo>
                <a:lnTo>
                  <a:pt x="0" y="83035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57592">
            <a:off x="2535883" y="2102960"/>
            <a:ext cx="741426" cy="741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86831" y="2514600"/>
            <a:ext cx="748665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20704" y="2619285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accent1"/>
                </a:solidFill>
              </a:rPr>
              <a:t>视频管理播放软件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</a:rPr>
              <a:t>2.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界面展示视频缩略图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721" y="1249680"/>
            <a:ext cx="100380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界面展示视频缩略图的主要方式是通过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ListView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imageList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结合使用。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ListView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largeIcon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模式很好的契合了我们的使用需求。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加载视频缩略图比较耗时，每次加载大量的视频缩略图会导致界面响应缓慢。通过异步编程的方式解决了加载缓慢的问题。使用到了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BackgroundWorker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BackgroundWorker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组件提供了一种执行异步操作（后台线程）的同时，并且还能妥妥的显示操作进度的解决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20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</a:rPr>
              <a:t>3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.</a:t>
            </a:r>
            <a:r>
              <a:rPr lang="zh-CN" altLang="en-US" sz="3200" b="1" dirty="0">
                <a:solidFill>
                  <a:schemeClr val="bg1"/>
                </a:solidFill>
              </a:rPr>
              <a:t>视频播放器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721" y="1249680"/>
            <a:ext cx="100380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MediaPlayer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控件和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menuStrip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控件结合，为用户提供了基本播放器所拥有的所有功能，并且提供三种颜色的皮肤可供切换。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提供中英双语版本，创建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一个窗体的另一种语言的版本会自动生成一个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resx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资源文件，在不同地域的机器中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CurrentCulture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不同，运行时应用能够调用合适的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resx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文件来使用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。也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可以手动设置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CurrentCulture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来实现语言的切换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通过调用用户界面相关应用程序接口根据窗口的名字获取窗口句柄，对窗体的所有控件进行截图，也可以通过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graphics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类，从屏幕获取一定区域内的像素点复制到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截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44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64557" y="3086267"/>
            <a:ext cx="5708293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创新点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项目创新点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221587" y="4750103"/>
            <a:ext cx="4854584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现在很多播放器考虑到隐私问题，所以不会保存用户的播放进度，而我们主打管理功能，所以进度记录也很重要。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7175" y="2164780"/>
            <a:ext cx="2416175" cy="33239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在用户自定义的视频列表中允许添加相关文件（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pdf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），并支持视频与文件的绑定，对于学习方面帮助很大。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43821" y="1773615"/>
            <a:ext cx="4730960" cy="3915893"/>
            <a:chOff x="-256158" y="-90128"/>
            <a:chExt cx="3515757" cy="2909747"/>
          </a:xfrm>
        </p:grpSpPr>
        <p:sp>
          <p:nvSpPr>
            <p:cNvPr id="17" name="Oval 274"/>
            <p:cNvSpPr/>
            <p:nvPr/>
          </p:nvSpPr>
          <p:spPr>
            <a:xfrm>
              <a:off x="-256158" y="95883"/>
              <a:ext cx="1653905" cy="165430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Oval 276"/>
            <p:cNvSpPr/>
            <p:nvPr/>
          </p:nvSpPr>
          <p:spPr>
            <a:xfrm>
              <a:off x="1243051" y="-90128"/>
              <a:ext cx="2016548" cy="2016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277"/>
            <p:cNvSpPr/>
            <p:nvPr/>
          </p:nvSpPr>
          <p:spPr>
            <a:xfrm>
              <a:off x="411139" y="1126204"/>
              <a:ext cx="1694223" cy="1693415"/>
            </a:xfrm>
            <a:prstGeom prst="ellipse">
              <a:avLst/>
            </a:prstGeom>
            <a:solidFill>
              <a:schemeClr val="accent5"/>
            </a:solidFill>
            <a:ln w="9525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0128" y="1734840"/>
              <a:ext cx="1648800" cy="2973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zh-CN" altLang="en-US" sz="2000" b="1" dirty="0">
                  <a:solidFill>
                    <a:srgbClr val="F8F8F8"/>
                  </a:solidFill>
                  <a:cs typeface="+mn-ea"/>
                  <a:sym typeface="+mn-lt"/>
                </a:rPr>
                <a:t>② </a:t>
              </a:r>
              <a:r>
                <a:rPr lang="zh-CN" altLang="en-US" sz="2000" b="1" dirty="0" smtClean="0">
                  <a:solidFill>
                    <a:srgbClr val="F8F8F8"/>
                  </a:solidFill>
                  <a:cs typeface="+mn-ea"/>
                  <a:sym typeface="+mn-lt"/>
                </a:rPr>
                <a:t>播放进度记录</a:t>
              </a:r>
              <a:endParaRPr lang="zh-CN" altLang="en-US" sz="2000" b="1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-225648" y="769219"/>
              <a:ext cx="1592884" cy="2973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zh-CN" altLang="en-US" sz="2000" b="1" dirty="0">
                  <a:solidFill>
                    <a:srgbClr val="F8F8F8"/>
                  </a:solidFill>
                  <a:cs typeface="+mn-ea"/>
                  <a:sym typeface="+mn-lt"/>
                </a:rPr>
                <a:t>③ </a:t>
              </a:r>
              <a:r>
                <a:rPr lang="zh-CN" altLang="en-US" sz="2000" b="1" dirty="0">
                  <a:solidFill>
                    <a:srgbClr val="F8F8F8"/>
                  </a:solidFill>
                  <a:cs typeface="+mn-ea"/>
                  <a:sym typeface="+mn-lt"/>
                </a:rPr>
                <a:t>视频</a:t>
              </a:r>
              <a:r>
                <a:rPr lang="zh-CN" altLang="en-US" sz="2000" b="1" dirty="0" smtClean="0">
                  <a:solidFill>
                    <a:srgbClr val="F8F8F8"/>
                  </a:solidFill>
                  <a:cs typeface="+mn-ea"/>
                  <a:sym typeface="+mn-lt"/>
                </a:rPr>
                <a:t>相关文件</a:t>
              </a:r>
              <a:endParaRPr lang="zh-CN" altLang="en-US" sz="2000" b="1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97088" y="753411"/>
              <a:ext cx="2016548" cy="3430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  <a:defRPr sz="1800" b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eaLnBrk="1" hangingPunct="1"/>
              <a:r>
                <a:rPr lang="zh-CN" altLang="en-US" sz="2400" b="1" dirty="0">
                  <a:solidFill>
                    <a:srgbClr val="F8F8F8"/>
                  </a:solidFill>
                  <a:cs typeface="+mn-ea"/>
                  <a:sym typeface="+mn-lt"/>
                </a:rPr>
                <a:t>① </a:t>
              </a:r>
              <a:r>
                <a:rPr lang="zh-CN" altLang="en-US" sz="2400" b="1" dirty="0">
                  <a:solidFill>
                    <a:srgbClr val="F8F8F8"/>
                  </a:solidFill>
                  <a:cs typeface="+mn-ea"/>
                  <a:sym typeface="+mn-lt"/>
                </a:rPr>
                <a:t>核心</a:t>
              </a:r>
              <a:r>
                <a:rPr lang="zh-CN" altLang="en-US" sz="2400" b="1" dirty="0" smtClean="0">
                  <a:solidFill>
                    <a:srgbClr val="F8F8F8"/>
                  </a:solidFill>
                  <a:cs typeface="+mn-ea"/>
                  <a:sym typeface="+mn-lt"/>
                </a:rPr>
                <a:t>功能新颖</a:t>
              </a:r>
              <a:endParaRPr lang="zh-CN" altLang="en-US" sz="2400" b="1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774781" y="1504096"/>
            <a:ext cx="3444875" cy="286232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绝大多数现在的本地播放器都关注轻量化和便捷化，而我们的软件以管理功能为核心，且许多功能接近在线视频网站，为用户提供更多便捷。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48828">
            <a:off x="3867583" y="3594155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343551">
            <a:off x="7027488" y="2611931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2499" y="3086100"/>
            <a:ext cx="7486650" cy="1409700"/>
          </a:xfrm>
          <a:prstGeom prst="rect">
            <a:avLst/>
          </a:prstGeom>
          <a:solidFill>
            <a:srgbClr val="16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rot="12653304">
            <a:off x="9943872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12752664">
            <a:off x="909580" y="3590694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2651570">
            <a:off x="1942446" y="257056"/>
            <a:ext cx="84570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082" y="1714381"/>
            <a:ext cx="1382656" cy="7227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01" y="5183329"/>
            <a:ext cx="853056" cy="9554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43" y="3665064"/>
            <a:ext cx="859275" cy="83831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799553">
            <a:off x="9870073" y="4509546"/>
            <a:ext cx="1137767" cy="33825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rcRect r="738"/>
          <a:stretch>
            <a:fillRect/>
          </a:stretch>
        </p:blipFill>
        <p:spPr>
          <a:xfrm rot="18097123">
            <a:off x="8951789" y="-150299"/>
            <a:ext cx="1133310" cy="830351"/>
          </a:xfrm>
          <a:custGeom>
            <a:avLst/>
            <a:gdLst>
              <a:gd name="connsiteX0" fmla="*/ 622100 w 1133310"/>
              <a:gd name="connsiteY0" fmla="*/ 0 h 830351"/>
              <a:gd name="connsiteX1" fmla="*/ 1133310 w 1133310"/>
              <a:gd name="connsiteY1" fmla="*/ 830351 h 830351"/>
              <a:gd name="connsiteX2" fmla="*/ 0 w 1133310"/>
              <a:gd name="connsiteY2" fmla="*/ 830351 h 830351"/>
              <a:gd name="connsiteX3" fmla="*/ 0 w 1133310"/>
              <a:gd name="connsiteY3" fmla="*/ 0 h 83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310" h="830351">
                <a:moveTo>
                  <a:pt x="622100" y="0"/>
                </a:moveTo>
                <a:lnTo>
                  <a:pt x="1133310" y="830351"/>
                </a:lnTo>
                <a:lnTo>
                  <a:pt x="0" y="83035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757592">
            <a:off x="2535883" y="2102960"/>
            <a:ext cx="741426" cy="741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86831" y="2514600"/>
            <a:ext cx="748665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64830" y="275778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1"/>
                </a:solidFill>
              </a:rPr>
              <a:t>感谢</a:t>
            </a:r>
            <a:r>
              <a:rPr lang="zh-CN" altLang="en-US" sz="5400" b="1" dirty="0" smtClean="0">
                <a:solidFill>
                  <a:schemeClr val="accent1"/>
                </a:solidFill>
              </a:rPr>
              <a:t>各位聆听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1151514" y="0"/>
            <a:ext cx="6980692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4308497" y="0"/>
            <a:ext cx="3823709" cy="1856561"/>
          </a:xfrm>
          <a:custGeom>
            <a:avLst/>
            <a:gdLst>
              <a:gd name="connsiteX0" fmla="*/ 0 w 3823709"/>
              <a:gd name="connsiteY0" fmla="*/ 0 h 1856561"/>
              <a:gd name="connsiteX1" fmla="*/ 3823709 w 3823709"/>
              <a:gd name="connsiteY1" fmla="*/ 0 h 1856561"/>
              <a:gd name="connsiteX2" fmla="*/ 3816763 w 3823709"/>
              <a:gd name="connsiteY2" fmla="*/ 137543 h 1856561"/>
              <a:gd name="connsiteX3" fmla="*/ 1911854 w 3823709"/>
              <a:gd name="connsiteY3" fmla="*/ 1856561 h 1856561"/>
              <a:gd name="connsiteX4" fmla="*/ 6945 w 3823709"/>
              <a:gd name="connsiteY4" fmla="*/ 137543 h 185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3709" h="1856561">
                <a:moveTo>
                  <a:pt x="0" y="0"/>
                </a:moveTo>
                <a:lnTo>
                  <a:pt x="3823709" y="0"/>
                </a:lnTo>
                <a:lnTo>
                  <a:pt x="3816763" y="137543"/>
                </a:lnTo>
                <a:cubicBezTo>
                  <a:pt x="3718707" y="1103090"/>
                  <a:pt x="2903272" y="1856561"/>
                  <a:pt x="1911854" y="1856561"/>
                </a:cubicBezTo>
                <a:cubicBezTo>
                  <a:pt x="920437" y="1856561"/>
                  <a:pt x="105002" y="1103090"/>
                  <a:pt x="6945" y="1375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66893" y="2688521"/>
            <a:ext cx="1277954" cy="1277954"/>
            <a:chOff x="1131485" y="2234042"/>
            <a:chExt cx="1607262" cy="1607262"/>
          </a:xfrm>
        </p:grpSpPr>
        <p:sp>
          <p:nvSpPr>
            <p:cNvPr id="25" name="椭圆 2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69601" y="4079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第一部分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219543" y="2688521"/>
            <a:ext cx="1277954" cy="1277954"/>
            <a:chOff x="3209823" y="2234042"/>
            <a:chExt cx="1607262" cy="1607262"/>
          </a:xfrm>
        </p:grpSpPr>
        <p:sp>
          <p:nvSpPr>
            <p:cNvPr id="35" name="椭圆 34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319358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KSO_Shape"/>
            <p:cNvSpPr/>
            <p:nvPr/>
          </p:nvSpPr>
          <p:spPr bwMode="auto">
            <a:xfrm>
              <a:off x="3550556" y="2597149"/>
              <a:ext cx="925796" cy="881048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150634" y="4079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第二部分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700576" y="2688521"/>
            <a:ext cx="1277954" cy="1277954"/>
            <a:chOff x="5288161" y="2234042"/>
            <a:chExt cx="1607262" cy="1607262"/>
          </a:xfrm>
        </p:grpSpPr>
        <p:sp>
          <p:nvSpPr>
            <p:cNvPr id="40" name="椭圆 39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631667" y="4079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第三部分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181608" y="2688521"/>
            <a:ext cx="1277954" cy="1277954"/>
            <a:chOff x="7366499" y="2234042"/>
            <a:chExt cx="1607262" cy="1607262"/>
          </a:xfrm>
        </p:grpSpPr>
        <p:sp>
          <p:nvSpPr>
            <p:cNvPr id="45" name="椭圆 44"/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476034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KSO_Shape"/>
            <p:cNvSpPr/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9112699" y="4079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第四部分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03686" y="4517078"/>
            <a:ext cx="207562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选题背景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18266" y="4517078"/>
            <a:ext cx="215756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软件功能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62383" y="4517078"/>
            <a:ext cx="215434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关键技术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674212" y="4517078"/>
            <a:ext cx="2292745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创新点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930424" y="40047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/>
                </a:solidFill>
              </a:rPr>
              <a:t>汇报流程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22645" y="3135704"/>
            <a:ext cx="5708293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</a:rPr>
              <a:t>选题背景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2648828">
            <a:off x="3867583" y="3594155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 rot="12653304">
            <a:off x="9943872" y="-415455"/>
            <a:ext cx="94887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CB504"/>
              </a:gs>
              <a:gs pos="100000">
                <a:srgbClr val="FCB50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2752664">
            <a:off x="909580" y="3590694"/>
            <a:ext cx="357278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rot="12651570">
            <a:off x="1942446" y="257056"/>
            <a:ext cx="84570" cy="29146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BB863"/>
              </a:gs>
              <a:gs pos="100000">
                <a:srgbClr val="0BB863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524000" y="1161143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8978" y="2198897"/>
            <a:ext cx="8782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当前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因为疫情原因，多数高校开启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了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线上教学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，很多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老师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也通过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将课程内容录制成视频发送给同学们，同学们自行下载观看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除了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网课视频之外，当前很多视频网站的电影观看需要付费，所以会有很多人通过自己下载电影资源至本机来进行观看</a:t>
            </a: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由于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视频文件的文件大小通常比较大，在磁盘中进行移动、管理等操作也比较麻烦、耗时。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92018" y="48151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本地视频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8371" y="48151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扫描添加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0003" y="48151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列表管理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4549" y="47864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视频播放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112">
            <a:off x="31781" y="364314"/>
            <a:ext cx="989965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6582">
            <a:off x="2269706" y="1080305"/>
            <a:ext cx="986155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22645" y="3086267"/>
            <a:ext cx="5708293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</a:rPr>
              <a:t>软件功能介绍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软件功能介绍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8" name="六边形 47"/>
          <p:cNvSpPr/>
          <p:nvPr/>
        </p:nvSpPr>
        <p:spPr>
          <a:xfrm rot="5400000">
            <a:off x="4510275" y="1454360"/>
            <a:ext cx="1687961" cy="145514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9" name="六边形 48"/>
          <p:cNvSpPr/>
          <p:nvPr/>
        </p:nvSpPr>
        <p:spPr>
          <a:xfrm rot="5400000">
            <a:off x="3771346" y="2837213"/>
            <a:ext cx="1687961" cy="1455140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0" name="六边形 49"/>
          <p:cNvSpPr/>
          <p:nvPr/>
        </p:nvSpPr>
        <p:spPr>
          <a:xfrm rot="5400000">
            <a:off x="4508903" y="4220228"/>
            <a:ext cx="1687961" cy="145514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1" name="六边形 50"/>
          <p:cNvSpPr/>
          <p:nvPr/>
        </p:nvSpPr>
        <p:spPr>
          <a:xfrm rot="16200000">
            <a:off x="6090334" y="4220227"/>
            <a:ext cx="1687961" cy="145514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2" name="六边形 51"/>
          <p:cNvSpPr/>
          <p:nvPr/>
        </p:nvSpPr>
        <p:spPr>
          <a:xfrm rot="16200000">
            <a:off x="6828855" y="2837212"/>
            <a:ext cx="1687961" cy="145514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3" name="六边形 52"/>
          <p:cNvSpPr/>
          <p:nvPr/>
        </p:nvSpPr>
        <p:spPr>
          <a:xfrm rot="16200000">
            <a:off x="6033422" y="1454363"/>
            <a:ext cx="1687961" cy="145514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1374126" y="1501511"/>
            <a:ext cx="2739796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方便用户将视频导入数据，只要用户选择包含视频的文件夹，就会自动搜索文件中所有视频文件。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20"/>
          <p:cNvSpPr txBox="1"/>
          <p:nvPr/>
        </p:nvSpPr>
        <p:spPr>
          <a:xfrm>
            <a:off x="1519424" y="1107116"/>
            <a:ext cx="278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扫描磁盘添加视频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77" y="4442410"/>
            <a:ext cx="1021840" cy="102184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753" y="1663512"/>
            <a:ext cx="983065" cy="98306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90" y="1742787"/>
            <a:ext cx="878283" cy="878283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35" y="4443917"/>
            <a:ext cx="1007757" cy="100775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81" y="3094110"/>
            <a:ext cx="941341" cy="94134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94" y="3025910"/>
            <a:ext cx="1009384" cy="1009384"/>
          </a:xfrm>
          <a:prstGeom prst="rect">
            <a:avLst/>
          </a:prstGeom>
        </p:spPr>
      </p:pic>
      <p:sp>
        <p:nvSpPr>
          <p:cNvPr id="67" name="TextBox 19"/>
          <p:cNvSpPr txBox="1"/>
          <p:nvPr/>
        </p:nvSpPr>
        <p:spPr>
          <a:xfrm>
            <a:off x="8077187" y="1568784"/>
            <a:ext cx="2739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为方便用户对视频文件进行管理和操作，软件提供每个视频文件的缩略图。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TextBox 20"/>
          <p:cNvSpPr txBox="1"/>
          <p:nvPr/>
        </p:nvSpPr>
        <p:spPr>
          <a:xfrm>
            <a:off x="8113439" y="1107119"/>
            <a:ext cx="293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界面展示视频缩略图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TextBox 19"/>
          <p:cNvSpPr txBox="1"/>
          <p:nvPr/>
        </p:nvSpPr>
        <p:spPr>
          <a:xfrm>
            <a:off x="8618690" y="3182467"/>
            <a:ext cx="2739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用户根据自己的需求创建视频列表，并选择视频添入，在列表中还可以添加视频相关文件。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20"/>
          <p:cNvSpPr txBox="1"/>
          <p:nvPr/>
        </p:nvSpPr>
        <p:spPr>
          <a:xfrm>
            <a:off x="8618690" y="2720802"/>
            <a:ext cx="278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创建视频列表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TextBox 19"/>
          <p:cNvSpPr txBox="1"/>
          <p:nvPr/>
        </p:nvSpPr>
        <p:spPr>
          <a:xfrm>
            <a:off x="853671" y="3405212"/>
            <a:ext cx="2739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在主界面中将所有视频文件进行展示，并可通过鼠标右键进行收藏、备注和删除。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20"/>
          <p:cNvSpPr txBox="1"/>
          <p:nvPr/>
        </p:nvSpPr>
        <p:spPr>
          <a:xfrm>
            <a:off x="853671" y="3027250"/>
            <a:ext cx="303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主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界面展示所有视频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TextBox 19"/>
          <p:cNvSpPr txBox="1"/>
          <p:nvPr/>
        </p:nvSpPr>
        <p:spPr>
          <a:xfrm>
            <a:off x="7749717" y="5126810"/>
            <a:ext cx="3089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本软件支持记录播放历史和播放进度，用户可从最近播放列表中找到自己最近播放的视频，并可以从退出位置继续观看。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20"/>
          <p:cNvSpPr txBox="1"/>
          <p:nvPr/>
        </p:nvSpPr>
        <p:spPr>
          <a:xfrm>
            <a:off x="7820838" y="4672395"/>
            <a:ext cx="278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记录播放进度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TextBox 19"/>
          <p:cNvSpPr txBox="1"/>
          <p:nvPr/>
        </p:nvSpPr>
        <p:spPr>
          <a:xfrm>
            <a:off x="1374126" y="4953330"/>
            <a:ext cx="2739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本软件在提供用户管理本地视频文件服务的同时，支持直接对视频进行播放，内置的视频播放器功能齐全。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TextBox 20"/>
          <p:cNvSpPr txBox="1"/>
          <p:nvPr/>
        </p:nvSpPr>
        <p:spPr>
          <a:xfrm>
            <a:off x="1519423" y="4541845"/>
            <a:ext cx="278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播放视频文件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</a:rPr>
              <a:t>功能模块图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04176"/>
            <a:ext cx="12243425" cy="569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>
            <a:off x="1176337" y="0"/>
            <a:ext cx="10196513" cy="6858000"/>
          </a:xfrm>
          <a:prstGeom prst="parallelogram">
            <a:avLst>
              <a:gd name="adj" fmla="val 52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06900" y="2481952"/>
            <a:ext cx="7785100" cy="21319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22644" y="3086266"/>
            <a:ext cx="5708293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关键技术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373490" y="2481952"/>
            <a:ext cx="2131960" cy="2131960"/>
            <a:chOff x="1131485" y="2234042"/>
            <a:chExt cx="1607262" cy="1607262"/>
          </a:xfrm>
        </p:grpSpPr>
        <p:sp>
          <p:nvSpPr>
            <p:cNvPr id="56" name="椭圆 55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164294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1"/>
            <a:ext cx="6473815" cy="704175"/>
          </a:xfrm>
          <a:custGeom>
            <a:avLst/>
            <a:gdLst>
              <a:gd name="connsiteX0" fmla="*/ 0 w 6473815"/>
              <a:gd name="connsiteY0" fmla="*/ 0 h 704175"/>
              <a:gd name="connsiteX1" fmla="*/ 6473815 w 6473815"/>
              <a:gd name="connsiteY1" fmla="*/ 0 h 704175"/>
              <a:gd name="connsiteX2" fmla="*/ 6106081 w 6473815"/>
              <a:gd name="connsiteY2" fmla="*/ 704175 h 704175"/>
              <a:gd name="connsiteX3" fmla="*/ 0 w 6473815"/>
              <a:gd name="connsiteY3" fmla="*/ 704175 h 7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815" h="704175">
                <a:moveTo>
                  <a:pt x="0" y="0"/>
                </a:moveTo>
                <a:lnTo>
                  <a:pt x="6473815" y="0"/>
                </a:lnTo>
                <a:lnTo>
                  <a:pt x="6106081" y="704175"/>
                </a:lnTo>
                <a:lnTo>
                  <a:pt x="0" y="704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5523" y="-130245"/>
            <a:ext cx="5708293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</a:rPr>
              <a:t>1.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获取本地视频缩略图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826" y="59558"/>
            <a:ext cx="593817" cy="593817"/>
            <a:chOff x="1131485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41020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1660229 w 8965002"/>
                <a:gd name="T1" fmla="*/ 723707 h 8673857"/>
                <a:gd name="T2" fmla="*/ 1707743 w 8965002"/>
                <a:gd name="T3" fmla="*/ 723707 h 8673857"/>
                <a:gd name="T4" fmla="*/ 1786179 w 8965002"/>
                <a:gd name="T5" fmla="*/ 872262 h 8673857"/>
                <a:gd name="T6" fmla="*/ 1398524 w 8965002"/>
                <a:gd name="T7" fmla="*/ 1455923 h 8673857"/>
                <a:gd name="T8" fmla="*/ 1307266 w 8965002"/>
                <a:gd name="T9" fmla="*/ 1501168 h 8673857"/>
                <a:gd name="T10" fmla="*/ 1079500 w 8965002"/>
                <a:gd name="T11" fmla="*/ 1501168 h 8673857"/>
                <a:gd name="T12" fmla="*/ 1079500 w 8965002"/>
                <a:gd name="T13" fmla="*/ 1685165 h 8673857"/>
                <a:gd name="T14" fmla="*/ 1049332 w 8965002"/>
                <a:gd name="T15" fmla="*/ 1734934 h 8673857"/>
                <a:gd name="T16" fmla="*/ 1021427 w 8965002"/>
                <a:gd name="T17" fmla="*/ 1741721 h 8673857"/>
                <a:gd name="T18" fmla="*/ 985980 w 8965002"/>
                <a:gd name="T19" fmla="*/ 1731164 h 8673857"/>
                <a:gd name="T20" fmla="*/ 808744 w 8965002"/>
                <a:gd name="T21" fmla="*/ 1611265 h 8673857"/>
                <a:gd name="T22" fmla="*/ 635280 w 8965002"/>
                <a:gd name="T23" fmla="*/ 1731164 h 8673857"/>
                <a:gd name="T24" fmla="*/ 571927 w 8965002"/>
                <a:gd name="T25" fmla="*/ 1734934 h 8673857"/>
                <a:gd name="T26" fmla="*/ 539497 w 8965002"/>
                <a:gd name="T27" fmla="*/ 1685165 h 8673857"/>
                <a:gd name="T28" fmla="*/ 539497 w 8965002"/>
                <a:gd name="T29" fmla="*/ 1225173 h 8673857"/>
                <a:gd name="T30" fmla="*/ 636788 w 8965002"/>
                <a:gd name="T31" fmla="*/ 1030619 h 8673857"/>
                <a:gd name="T32" fmla="*/ 667710 w 8965002"/>
                <a:gd name="T33" fmla="*/ 1022324 h 8673857"/>
                <a:gd name="T34" fmla="*/ 1142852 w 8965002"/>
                <a:gd name="T35" fmla="*/ 1022324 h 8673857"/>
                <a:gd name="T36" fmla="*/ 1077992 w 8965002"/>
                <a:gd name="T37" fmla="*/ 1261369 h 8673857"/>
                <a:gd name="T38" fmla="*/ 1250702 w 8965002"/>
                <a:gd name="T39" fmla="*/ 1261369 h 8673857"/>
                <a:gd name="T40" fmla="*/ 1660229 w 8965002"/>
                <a:gd name="T41" fmla="*/ 723707 h 8673857"/>
                <a:gd name="T42" fmla="*/ 1227016 w 8965002"/>
                <a:gd name="T43" fmla="*/ 26 h 8673857"/>
                <a:gd name="T44" fmla="*/ 1646524 w 8965002"/>
                <a:gd name="T45" fmla="*/ 27634 h 8673857"/>
                <a:gd name="T46" fmla="*/ 1722691 w 8965002"/>
                <a:gd name="T47" fmla="*/ 177681 h 8673857"/>
                <a:gd name="T48" fmla="*/ 1246833 w 8965002"/>
                <a:gd name="T49" fmla="*/ 798230 h 8673857"/>
                <a:gd name="T50" fmla="*/ 1160861 w 8965002"/>
                <a:gd name="T51" fmla="*/ 838946 h 8673857"/>
                <a:gd name="T52" fmla="*/ 443680 w 8965002"/>
                <a:gd name="T53" fmla="*/ 838946 h 8673857"/>
                <a:gd name="T54" fmla="*/ 231014 w 8965002"/>
                <a:gd name="T55" fmla="*/ 1099833 h 8673857"/>
                <a:gd name="T56" fmla="*/ 361479 w 8965002"/>
                <a:gd name="T57" fmla="*/ 1249880 h 8673857"/>
                <a:gd name="T58" fmla="*/ 418794 w 8965002"/>
                <a:gd name="T59" fmla="*/ 1261190 h 8673857"/>
                <a:gd name="T60" fmla="*/ 418794 w 8965002"/>
                <a:gd name="T61" fmla="*/ 1500965 h 8673857"/>
                <a:gd name="T62" fmla="*/ 10807 w 8965002"/>
                <a:gd name="T63" fmla="*/ 1148843 h 8673857"/>
                <a:gd name="T64" fmla="*/ 13069 w 8965002"/>
                <a:gd name="T65" fmla="*/ 949785 h 8673857"/>
                <a:gd name="T66" fmla="*/ 545488 w 8965002"/>
                <a:gd name="T67" fmla="*/ 134703 h 8673857"/>
                <a:gd name="T68" fmla="*/ 706119 w 8965002"/>
                <a:gd name="T69" fmla="*/ 45730 h 8673857"/>
                <a:gd name="T70" fmla="*/ 1227016 w 8965002"/>
                <a:gd name="T71" fmla="*/ 26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721" y="1249680"/>
            <a:ext cx="10038079" cy="455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系统平面绘制程序集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System.Drawing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，能进行高级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GDI+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图像处理功能的程序集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System.Drawing.Imaging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System.Drawing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类，封装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GDI+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GDI+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位图由图形图像及其特性的像素数据组成。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Bitmap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是用于处理由像素数据定义的图像的对象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IntPtr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的类函数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GetHBitmap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先获取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位图的句柄，包括像素宽度、高度以及绝对路径，再从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位图的句柄创建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System.Drawing.Bitmap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对象，定义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CreateAlphaBitmap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，获得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GDI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位图，再定义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GetBitmapFromHBitmap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GetThumnail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函数获取缩略图。</a:t>
            </a:r>
          </a:p>
        </p:txBody>
      </p:sp>
    </p:spTree>
    <p:extLst>
      <p:ext uri="{BB962C8B-B14F-4D97-AF65-F5344CB8AC3E}">
        <p14:creationId xmlns:p14="http://schemas.microsoft.com/office/powerpoint/2010/main" val="400228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2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0BB863"/>
      </a:accent1>
      <a:accent2>
        <a:srgbClr val="16D180"/>
      </a:accent2>
      <a:accent3>
        <a:srgbClr val="1CDF8B"/>
      </a:accent3>
      <a:accent4>
        <a:srgbClr val="47D396"/>
      </a:accent4>
      <a:accent5>
        <a:srgbClr val="FCCE00"/>
      </a:accent5>
      <a:accent6>
        <a:srgbClr val="FCB903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ppt/theme/themeOverride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55F51"/>
    </a:dk2>
    <a:lt2>
      <a:srgbClr val="E2DFCC"/>
    </a:lt2>
    <a:accent1>
      <a:srgbClr val="0BB863"/>
    </a:accent1>
    <a:accent2>
      <a:srgbClr val="16D180"/>
    </a:accent2>
    <a:accent3>
      <a:srgbClr val="1CDF8B"/>
    </a:accent3>
    <a:accent4>
      <a:srgbClr val="47D396"/>
    </a:accent4>
    <a:accent5>
      <a:srgbClr val="FCCE00"/>
    </a:accent5>
    <a:accent6>
      <a:srgbClr val="FCB903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880</Words>
  <Application>Microsoft Office PowerPoint</Application>
  <PresentationFormat>自定义</PresentationFormat>
  <Paragraphs>62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Joe</cp:lastModifiedBy>
  <cp:revision>39</cp:revision>
  <dcterms:created xsi:type="dcterms:W3CDTF">2016-03-10T06:15:00Z</dcterms:created>
  <dcterms:modified xsi:type="dcterms:W3CDTF">2020-06-19T14:25:53Z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