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4"/>
  </p:handoutMasterIdLst>
  <p:sldIdLst>
    <p:sldId id="256" r:id="rId2"/>
    <p:sldId id="257" r:id="rId3"/>
    <p:sldId id="264" r:id="rId4"/>
    <p:sldId id="272" r:id="rId5"/>
    <p:sldId id="278" r:id="rId6"/>
    <p:sldId id="274" r:id="rId7"/>
    <p:sldId id="284" r:id="rId8"/>
    <p:sldId id="277" r:id="rId9"/>
    <p:sldId id="280" r:id="rId10"/>
    <p:sldId id="276" r:id="rId11"/>
    <p:sldId id="281" r:id="rId12"/>
    <p:sldId id="282" r:id="rId13"/>
    <p:sldId id="283" r:id="rId14"/>
    <p:sldId id="268" r:id="rId15"/>
    <p:sldId id="258" r:id="rId16"/>
    <p:sldId id="266" r:id="rId17"/>
    <p:sldId id="271" r:id="rId18"/>
    <p:sldId id="269" r:id="rId19"/>
    <p:sldId id="270" r:id="rId20"/>
    <p:sldId id="262" r:id="rId21"/>
    <p:sldId id="267" r:id="rId22"/>
    <p:sldId id="260" r:id="rId23"/>
  </p:sldIdLst>
  <p:sldSz cx="12192000" cy="6858000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rver-pc\win&#39894;\3&#24180;&#29983;\yabuki-a\PM&#28436;&#32722;&#30690;&#21561;a\PM&#28436;&#32722;_&#31649;&#29702;&#12484;&#12540;&#12523;_&#30690;&#21561;&#30740;A&#2967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Sheet1!$B$1:$DC$1</c:f>
              <c:numCache>
                <c:formatCode>m/d;@</c:formatCode>
                <c:ptCount val="106"/>
                <c:pt idx="0">
                  <c:v>41740</c:v>
                </c:pt>
                <c:pt idx="1">
                  <c:v>41741</c:v>
                </c:pt>
                <c:pt idx="2">
                  <c:v>41742</c:v>
                </c:pt>
                <c:pt idx="3">
                  <c:v>41743</c:v>
                </c:pt>
                <c:pt idx="4">
                  <c:v>41744</c:v>
                </c:pt>
                <c:pt idx="5">
                  <c:v>41745</c:v>
                </c:pt>
                <c:pt idx="6">
                  <c:v>41746</c:v>
                </c:pt>
                <c:pt idx="7">
                  <c:v>41747</c:v>
                </c:pt>
                <c:pt idx="8">
                  <c:v>41748</c:v>
                </c:pt>
                <c:pt idx="9">
                  <c:v>41749</c:v>
                </c:pt>
                <c:pt idx="10">
                  <c:v>41750</c:v>
                </c:pt>
                <c:pt idx="11">
                  <c:v>41751</c:v>
                </c:pt>
                <c:pt idx="12">
                  <c:v>41752</c:v>
                </c:pt>
                <c:pt idx="13">
                  <c:v>41753</c:v>
                </c:pt>
                <c:pt idx="14">
                  <c:v>41754</c:v>
                </c:pt>
                <c:pt idx="15">
                  <c:v>41755</c:v>
                </c:pt>
                <c:pt idx="16">
                  <c:v>41756</c:v>
                </c:pt>
                <c:pt idx="17">
                  <c:v>41757</c:v>
                </c:pt>
                <c:pt idx="18">
                  <c:v>41758</c:v>
                </c:pt>
                <c:pt idx="19">
                  <c:v>41759</c:v>
                </c:pt>
                <c:pt idx="20">
                  <c:v>41760</c:v>
                </c:pt>
                <c:pt idx="21">
                  <c:v>41761</c:v>
                </c:pt>
                <c:pt idx="22">
                  <c:v>41762</c:v>
                </c:pt>
                <c:pt idx="23">
                  <c:v>41763</c:v>
                </c:pt>
                <c:pt idx="24">
                  <c:v>41764</c:v>
                </c:pt>
                <c:pt idx="25">
                  <c:v>41765</c:v>
                </c:pt>
                <c:pt idx="26">
                  <c:v>41766</c:v>
                </c:pt>
                <c:pt idx="27">
                  <c:v>41767</c:v>
                </c:pt>
                <c:pt idx="28">
                  <c:v>41768</c:v>
                </c:pt>
                <c:pt idx="29">
                  <c:v>41769</c:v>
                </c:pt>
                <c:pt idx="30">
                  <c:v>41770</c:v>
                </c:pt>
                <c:pt idx="31">
                  <c:v>41771</c:v>
                </c:pt>
                <c:pt idx="32">
                  <c:v>41772</c:v>
                </c:pt>
                <c:pt idx="33">
                  <c:v>41773</c:v>
                </c:pt>
                <c:pt idx="34">
                  <c:v>41774</c:v>
                </c:pt>
                <c:pt idx="35">
                  <c:v>41775</c:v>
                </c:pt>
                <c:pt idx="36">
                  <c:v>41776</c:v>
                </c:pt>
                <c:pt idx="37">
                  <c:v>41777</c:v>
                </c:pt>
                <c:pt idx="38">
                  <c:v>41778</c:v>
                </c:pt>
                <c:pt idx="39">
                  <c:v>41779</c:v>
                </c:pt>
                <c:pt idx="40">
                  <c:v>41780</c:v>
                </c:pt>
                <c:pt idx="41">
                  <c:v>41781</c:v>
                </c:pt>
                <c:pt idx="42">
                  <c:v>41782</c:v>
                </c:pt>
                <c:pt idx="43">
                  <c:v>41783</c:v>
                </c:pt>
                <c:pt idx="44">
                  <c:v>41784</c:v>
                </c:pt>
                <c:pt idx="45">
                  <c:v>41785</c:v>
                </c:pt>
                <c:pt idx="46">
                  <c:v>41786</c:v>
                </c:pt>
                <c:pt idx="47">
                  <c:v>41787</c:v>
                </c:pt>
                <c:pt idx="48">
                  <c:v>41788</c:v>
                </c:pt>
                <c:pt idx="49">
                  <c:v>41789</c:v>
                </c:pt>
                <c:pt idx="50">
                  <c:v>41790</c:v>
                </c:pt>
                <c:pt idx="51">
                  <c:v>41791</c:v>
                </c:pt>
                <c:pt idx="52">
                  <c:v>41792</c:v>
                </c:pt>
                <c:pt idx="53">
                  <c:v>41793</c:v>
                </c:pt>
                <c:pt idx="54">
                  <c:v>41794</c:v>
                </c:pt>
                <c:pt idx="55">
                  <c:v>41795</c:v>
                </c:pt>
                <c:pt idx="56">
                  <c:v>41796</c:v>
                </c:pt>
                <c:pt idx="57">
                  <c:v>41797</c:v>
                </c:pt>
                <c:pt idx="58">
                  <c:v>41798</c:v>
                </c:pt>
                <c:pt idx="59">
                  <c:v>41799</c:v>
                </c:pt>
                <c:pt idx="60">
                  <c:v>41800</c:v>
                </c:pt>
                <c:pt idx="61">
                  <c:v>41801</c:v>
                </c:pt>
                <c:pt idx="62">
                  <c:v>41802</c:v>
                </c:pt>
                <c:pt idx="63">
                  <c:v>41803</c:v>
                </c:pt>
                <c:pt idx="64">
                  <c:v>41804</c:v>
                </c:pt>
                <c:pt idx="65">
                  <c:v>41805</c:v>
                </c:pt>
                <c:pt idx="66">
                  <c:v>41806</c:v>
                </c:pt>
                <c:pt idx="67">
                  <c:v>41807</c:v>
                </c:pt>
                <c:pt idx="68">
                  <c:v>41808</c:v>
                </c:pt>
                <c:pt idx="69">
                  <c:v>41809</c:v>
                </c:pt>
                <c:pt idx="70">
                  <c:v>41810</c:v>
                </c:pt>
                <c:pt idx="71">
                  <c:v>41811</c:v>
                </c:pt>
                <c:pt idx="72">
                  <c:v>41812</c:v>
                </c:pt>
                <c:pt idx="73">
                  <c:v>41813</c:v>
                </c:pt>
                <c:pt idx="74">
                  <c:v>41814</c:v>
                </c:pt>
                <c:pt idx="75">
                  <c:v>41815</c:v>
                </c:pt>
                <c:pt idx="76">
                  <c:v>41816</c:v>
                </c:pt>
                <c:pt idx="77">
                  <c:v>41817</c:v>
                </c:pt>
                <c:pt idx="78">
                  <c:v>41818</c:v>
                </c:pt>
                <c:pt idx="79">
                  <c:v>41819</c:v>
                </c:pt>
                <c:pt idx="80">
                  <c:v>41820</c:v>
                </c:pt>
                <c:pt idx="81">
                  <c:v>41821</c:v>
                </c:pt>
                <c:pt idx="82">
                  <c:v>41822</c:v>
                </c:pt>
                <c:pt idx="83">
                  <c:v>41823</c:v>
                </c:pt>
                <c:pt idx="84">
                  <c:v>41824</c:v>
                </c:pt>
                <c:pt idx="85">
                  <c:v>41825</c:v>
                </c:pt>
                <c:pt idx="86">
                  <c:v>41826</c:v>
                </c:pt>
                <c:pt idx="87">
                  <c:v>41827</c:v>
                </c:pt>
                <c:pt idx="88">
                  <c:v>41828</c:v>
                </c:pt>
                <c:pt idx="89">
                  <c:v>41829</c:v>
                </c:pt>
                <c:pt idx="90">
                  <c:v>41830</c:v>
                </c:pt>
                <c:pt idx="91">
                  <c:v>41831</c:v>
                </c:pt>
                <c:pt idx="92">
                  <c:v>41832</c:v>
                </c:pt>
                <c:pt idx="93">
                  <c:v>41833</c:v>
                </c:pt>
                <c:pt idx="94">
                  <c:v>41834</c:v>
                </c:pt>
                <c:pt idx="95">
                  <c:v>41835</c:v>
                </c:pt>
                <c:pt idx="96">
                  <c:v>41836</c:v>
                </c:pt>
                <c:pt idx="97">
                  <c:v>41837</c:v>
                </c:pt>
                <c:pt idx="98">
                  <c:v>41838</c:v>
                </c:pt>
                <c:pt idx="99">
                  <c:v>41839</c:v>
                </c:pt>
                <c:pt idx="100">
                  <c:v>41840</c:v>
                </c:pt>
                <c:pt idx="101">
                  <c:v>41841</c:v>
                </c:pt>
                <c:pt idx="102">
                  <c:v>41842</c:v>
                </c:pt>
                <c:pt idx="103">
                  <c:v>41843</c:v>
                </c:pt>
                <c:pt idx="104">
                  <c:v>41844</c:v>
                </c:pt>
                <c:pt idx="105">
                  <c:v>41845</c:v>
                </c:pt>
              </c:numCache>
            </c:numRef>
          </c:cat>
          <c:val>
            <c:numRef>
              <c:f>Sheet1!$B$2:$DC$2</c:f>
              <c:numCache>
                <c:formatCode>0.0_ </c:formatCode>
                <c:ptCount val="10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8</c:v>
                </c:pt>
                <c:pt idx="4">
                  <c:v>11</c:v>
                </c:pt>
                <c:pt idx="5">
                  <c:v>14</c:v>
                </c:pt>
                <c:pt idx="6">
                  <c:v>17</c:v>
                </c:pt>
                <c:pt idx="7">
                  <c:v>27</c:v>
                </c:pt>
                <c:pt idx="8">
                  <c:v>27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53</c:v>
                </c:pt>
                <c:pt idx="15">
                  <c:v>53</c:v>
                </c:pt>
                <c:pt idx="16">
                  <c:v>53</c:v>
                </c:pt>
                <c:pt idx="17">
                  <c:v>56</c:v>
                </c:pt>
                <c:pt idx="18">
                  <c:v>59</c:v>
                </c:pt>
                <c:pt idx="19">
                  <c:v>59</c:v>
                </c:pt>
                <c:pt idx="20">
                  <c:v>59</c:v>
                </c:pt>
                <c:pt idx="21">
                  <c:v>59</c:v>
                </c:pt>
                <c:pt idx="22">
                  <c:v>59</c:v>
                </c:pt>
                <c:pt idx="23">
                  <c:v>59</c:v>
                </c:pt>
                <c:pt idx="24">
                  <c:v>61</c:v>
                </c:pt>
                <c:pt idx="25">
                  <c:v>63</c:v>
                </c:pt>
                <c:pt idx="26">
                  <c:v>65</c:v>
                </c:pt>
                <c:pt idx="27">
                  <c:v>67</c:v>
                </c:pt>
                <c:pt idx="28">
                  <c:v>72</c:v>
                </c:pt>
                <c:pt idx="29">
                  <c:v>72</c:v>
                </c:pt>
                <c:pt idx="30">
                  <c:v>72</c:v>
                </c:pt>
                <c:pt idx="31">
                  <c:v>75</c:v>
                </c:pt>
                <c:pt idx="32">
                  <c:v>78</c:v>
                </c:pt>
                <c:pt idx="33">
                  <c:v>81</c:v>
                </c:pt>
                <c:pt idx="34">
                  <c:v>84</c:v>
                </c:pt>
                <c:pt idx="35">
                  <c:v>93</c:v>
                </c:pt>
                <c:pt idx="36">
                  <c:v>93</c:v>
                </c:pt>
                <c:pt idx="37">
                  <c:v>93</c:v>
                </c:pt>
                <c:pt idx="38">
                  <c:v>96</c:v>
                </c:pt>
                <c:pt idx="39">
                  <c:v>99</c:v>
                </c:pt>
                <c:pt idx="40">
                  <c:v>102</c:v>
                </c:pt>
                <c:pt idx="41">
                  <c:v>105</c:v>
                </c:pt>
                <c:pt idx="42">
                  <c:v>117</c:v>
                </c:pt>
                <c:pt idx="43">
                  <c:v>117</c:v>
                </c:pt>
                <c:pt idx="44">
                  <c:v>117</c:v>
                </c:pt>
                <c:pt idx="45">
                  <c:v>120</c:v>
                </c:pt>
                <c:pt idx="46">
                  <c:v>123</c:v>
                </c:pt>
                <c:pt idx="47">
                  <c:v>126</c:v>
                </c:pt>
                <c:pt idx="48">
                  <c:v>129</c:v>
                </c:pt>
                <c:pt idx="49">
                  <c:v>141</c:v>
                </c:pt>
                <c:pt idx="50">
                  <c:v>141</c:v>
                </c:pt>
                <c:pt idx="51">
                  <c:v>141</c:v>
                </c:pt>
                <c:pt idx="52">
                  <c:v>144</c:v>
                </c:pt>
                <c:pt idx="53">
                  <c:v>147</c:v>
                </c:pt>
                <c:pt idx="54">
                  <c:v>150</c:v>
                </c:pt>
                <c:pt idx="55">
                  <c:v>153</c:v>
                </c:pt>
                <c:pt idx="56">
                  <c:v>168</c:v>
                </c:pt>
                <c:pt idx="57">
                  <c:v>168</c:v>
                </c:pt>
                <c:pt idx="58">
                  <c:v>168</c:v>
                </c:pt>
                <c:pt idx="59">
                  <c:v>171</c:v>
                </c:pt>
                <c:pt idx="60">
                  <c:v>174</c:v>
                </c:pt>
                <c:pt idx="61">
                  <c:v>177</c:v>
                </c:pt>
                <c:pt idx="62">
                  <c:v>180</c:v>
                </c:pt>
                <c:pt idx="63">
                  <c:v>193</c:v>
                </c:pt>
                <c:pt idx="64">
                  <c:v>193</c:v>
                </c:pt>
                <c:pt idx="65">
                  <c:v>193</c:v>
                </c:pt>
                <c:pt idx="66">
                  <c:v>198</c:v>
                </c:pt>
                <c:pt idx="67">
                  <c:v>202</c:v>
                </c:pt>
                <c:pt idx="68">
                  <c:v>206</c:v>
                </c:pt>
                <c:pt idx="69">
                  <c:v>210</c:v>
                </c:pt>
                <c:pt idx="70">
                  <c:v>224</c:v>
                </c:pt>
                <c:pt idx="71">
                  <c:v>224</c:v>
                </c:pt>
                <c:pt idx="72">
                  <c:v>224</c:v>
                </c:pt>
                <c:pt idx="73">
                  <c:v>227</c:v>
                </c:pt>
                <c:pt idx="74">
                  <c:v>230</c:v>
                </c:pt>
                <c:pt idx="75">
                  <c:v>233</c:v>
                </c:pt>
                <c:pt idx="76">
                  <c:v>236</c:v>
                </c:pt>
                <c:pt idx="77">
                  <c:v>248</c:v>
                </c:pt>
                <c:pt idx="78">
                  <c:v>248</c:v>
                </c:pt>
                <c:pt idx="79">
                  <c:v>248</c:v>
                </c:pt>
                <c:pt idx="80">
                  <c:v>251</c:v>
                </c:pt>
                <c:pt idx="81">
                  <c:v>254</c:v>
                </c:pt>
                <c:pt idx="82">
                  <c:v>257</c:v>
                </c:pt>
                <c:pt idx="83">
                  <c:v>260</c:v>
                </c:pt>
                <c:pt idx="84">
                  <c:v>271</c:v>
                </c:pt>
                <c:pt idx="85">
                  <c:v>271</c:v>
                </c:pt>
                <c:pt idx="86">
                  <c:v>271</c:v>
                </c:pt>
                <c:pt idx="87">
                  <c:v>275</c:v>
                </c:pt>
                <c:pt idx="88">
                  <c:v>279</c:v>
                </c:pt>
                <c:pt idx="89">
                  <c:v>283</c:v>
                </c:pt>
                <c:pt idx="90">
                  <c:v>287</c:v>
                </c:pt>
                <c:pt idx="91">
                  <c:v>307</c:v>
                </c:pt>
                <c:pt idx="92">
                  <c:v>307</c:v>
                </c:pt>
                <c:pt idx="93">
                  <c:v>307</c:v>
                </c:pt>
                <c:pt idx="94">
                  <c:v>310</c:v>
                </c:pt>
                <c:pt idx="95">
                  <c:v>313</c:v>
                </c:pt>
                <c:pt idx="96">
                  <c:v>316</c:v>
                </c:pt>
                <c:pt idx="97">
                  <c:v>319</c:v>
                </c:pt>
                <c:pt idx="98">
                  <c:v>331</c:v>
                </c:pt>
                <c:pt idx="99">
                  <c:v>331</c:v>
                </c:pt>
                <c:pt idx="100">
                  <c:v>331</c:v>
                </c:pt>
                <c:pt idx="101">
                  <c:v>335</c:v>
                </c:pt>
                <c:pt idx="102">
                  <c:v>339</c:v>
                </c:pt>
                <c:pt idx="103">
                  <c:v>343</c:v>
                </c:pt>
                <c:pt idx="104">
                  <c:v>347</c:v>
                </c:pt>
                <c:pt idx="105">
                  <c:v>360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AC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Sheet1!$B$1:$DC$1</c:f>
              <c:numCache>
                <c:formatCode>m/d;@</c:formatCode>
                <c:ptCount val="106"/>
                <c:pt idx="0">
                  <c:v>41740</c:v>
                </c:pt>
                <c:pt idx="1">
                  <c:v>41741</c:v>
                </c:pt>
                <c:pt idx="2">
                  <c:v>41742</c:v>
                </c:pt>
                <c:pt idx="3">
                  <c:v>41743</c:v>
                </c:pt>
                <c:pt idx="4">
                  <c:v>41744</c:v>
                </c:pt>
                <c:pt idx="5">
                  <c:v>41745</c:v>
                </c:pt>
                <c:pt idx="6">
                  <c:v>41746</c:v>
                </c:pt>
                <c:pt idx="7">
                  <c:v>41747</c:v>
                </c:pt>
                <c:pt idx="8">
                  <c:v>41748</c:v>
                </c:pt>
                <c:pt idx="9">
                  <c:v>41749</c:v>
                </c:pt>
                <c:pt idx="10">
                  <c:v>41750</c:v>
                </c:pt>
                <c:pt idx="11">
                  <c:v>41751</c:v>
                </c:pt>
                <c:pt idx="12">
                  <c:v>41752</c:v>
                </c:pt>
                <c:pt idx="13">
                  <c:v>41753</c:v>
                </c:pt>
                <c:pt idx="14">
                  <c:v>41754</c:v>
                </c:pt>
                <c:pt idx="15">
                  <c:v>41755</c:v>
                </c:pt>
                <c:pt idx="16">
                  <c:v>41756</c:v>
                </c:pt>
                <c:pt idx="17">
                  <c:v>41757</c:v>
                </c:pt>
                <c:pt idx="18">
                  <c:v>41758</c:v>
                </c:pt>
                <c:pt idx="19">
                  <c:v>41759</c:v>
                </c:pt>
                <c:pt idx="20">
                  <c:v>41760</c:v>
                </c:pt>
                <c:pt idx="21">
                  <c:v>41761</c:v>
                </c:pt>
                <c:pt idx="22">
                  <c:v>41762</c:v>
                </c:pt>
                <c:pt idx="23">
                  <c:v>41763</c:v>
                </c:pt>
                <c:pt idx="24">
                  <c:v>41764</c:v>
                </c:pt>
                <c:pt idx="25">
                  <c:v>41765</c:v>
                </c:pt>
                <c:pt idx="26">
                  <c:v>41766</c:v>
                </c:pt>
                <c:pt idx="27">
                  <c:v>41767</c:v>
                </c:pt>
                <c:pt idx="28">
                  <c:v>41768</c:v>
                </c:pt>
                <c:pt idx="29">
                  <c:v>41769</c:v>
                </c:pt>
                <c:pt idx="30">
                  <c:v>41770</c:v>
                </c:pt>
                <c:pt idx="31">
                  <c:v>41771</c:v>
                </c:pt>
                <c:pt idx="32">
                  <c:v>41772</c:v>
                </c:pt>
                <c:pt idx="33">
                  <c:v>41773</c:v>
                </c:pt>
                <c:pt idx="34">
                  <c:v>41774</c:v>
                </c:pt>
                <c:pt idx="35">
                  <c:v>41775</c:v>
                </c:pt>
                <c:pt idx="36">
                  <c:v>41776</c:v>
                </c:pt>
                <c:pt idx="37">
                  <c:v>41777</c:v>
                </c:pt>
                <c:pt idx="38">
                  <c:v>41778</c:v>
                </c:pt>
                <c:pt idx="39">
                  <c:v>41779</c:v>
                </c:pt>
                <c:pt idx="40">
                  <c:v>41780</c:v>
                </c:pt>
                <c:pt idx="41">
                  <c:v>41781</c:v>
                </c:pt>
                <c:pt idx="42">
                  <c:v>41782</c:v>
                </c:pt>
                <c:pt idx="43">
                  <c:v>41783</c:v>
                </c:pt>
                <c:pt idx="44">
                  <c:v>41784</c:v>
                </c:pt>
                <c:pt idx="45">
                  <c:v>41785</c:v>
                </c:pt>
                <c:pt idx="46">
                  <c:v>41786</c:v>
                </c:pt>
                <c:pt idx="47">
                  <c:v>41787</c:v>
                </c:pt>
                <c:pt idx="48">
                  <c:v>41788</c:v>
                </c:pt>
                <c:pt idx="49">
                  <c:v>41789</c:v>
                </c:pt>
                <c:pt idx="50">
                  <c:v>41790</c:v>
                </c:pt>
                <c:pt idx="51">
                  <c:v>41791</c:v>
                </c:pt>
                <c:pt idx="52">
                  <c:v>41792</c:v>
                </c:pt>
                <c:pt idx="53">
                  <c:v>41793</c:v>
                </c:pt>
                <c:pt idx="54">
                  <c:v>41794</c:v>
                </c:pt>
                <c:pt idx="55">
                  <c:v>41795</c:v>
                </c:pt>
                <c:pt idx="56">
                  <c:v>41796</c:v>
                </c:pt>
                <c:pt idx="57">
                  <c:v>41797</c:v>
                </c:pt>
                <c:pt idx="58">
                  <c:v>41798</c:v>
                </c:pt>
                <c:pt idx="59">
                  <c:v>41799</c:v>
                </c:pt>
                <c:pt idx="60">
                  <c:v>41800</c:v>
                </c:pt>
                <c:pt idx="61">
                  <c:v>41801</c:v>
                </c:pt>
                <c:pt idx="62">
                  <c:v>41802</c:v>
                </c:pt>
                <c:pt idx="63">
                  <c:v>41803</c:v>
                </c:pt>
                <c:pt idx="64">
                  <c:v>41804</c:v>
                </c:pt>
                <c:pt idx="65">
                  <c:v>41805</c:v>
                </c:pt>
                <c:pt idx="66">
                  <c:v>41806</c:v>
                </c:pt>
                <c:pt idx="67">
                  <c:v>41807</c:v>
                </c:pt>
                <c:pt idx="68">
                  <c:v>41808</c:v>
                </c:pt>
                <c:pt idx="69">
                  <c:v>41809</c:v>
                </c:pt>
                <c:pt idx="70">
                  <c:v>41810</c:v>
                </c:pt>
                <c:pt idx="71">
                  <c:v>41811</c:v>
                </c:pt>
                <c:pt idx="72">
                  <c:v>41812</c:v>
                </c:pt>
                <c:pt idx="73">
                  <c:v>41813</c:v>
                </c:pt>
                <c:pt idx="74">
                  <c:v>41814</c:v>
                </c:pt>
                <c:pt idx="75">
                  <c:v>41815</c:v>
                </c:pt>
                <c:pt idx="76">
                  <c:v>41816</c:v>
                </c:pt>
                <c:pt idx="77">
                  <c:v>41817</c:v>
                </c:pt>
                <c:pt idx="78">
                  <c:v>41818</c:v>
                </c:pt>
                <c:pt idx="79">
                  <c:v>41819</c:v>
                </c:pt>
                <c:pt idx="80">
                  <c:v>41820</c:v>
                </c:pt>
                <c:pt idx="81">
                  <c:v>41821</c:v>
                </c:pt>
                <c:pt idx="82">
                  <c:v>41822</c:v>
                </c:pt>
                <c:pt idx="83">
                  <c:v>41823</c:v>
                </c:pt>
                <c:pt idx="84">
                  <c:v>41824</c:v>
                </c:pt>
                <c:pt idx="85">
                  <c:v>41825</c:v>
                </c:pt>
                <c:pt idx="86">
                  <c:v>41826</c:v>
                </c:pt>
                <c:pt idx="87">
                  <c:v>41827</c:v>
                </c:pt>
                <c:pt idx="88">
                  <c:v>41828</c:v>
                </c:pt>
                <c:pt idx="89">
                  <c:v>41829</c:v>
                </c:pt>
                <c:pt idx="90">
                  <c:v>41830</c:v>
                </c:pt>
                <c:pt idx="91">
                  <c:v>41831</c:v>
                </c:pt>
                <c:pt idx="92">
                  <c:v>41832</c:v>
                </c:pt>
                <c:pt idx="93">
                  <c:v>41833</c:v>
                </c:pt>
                <c:pt idx="94">
                  <c:v>41834</c:v>
                </c:pt>
                <c:pt idx="95">
                  <c:v>41835</c:v>
                </c:pt>
                <c:pt idx="96">
                  <c:v>41836</c:v>
                </c:pt>
                <c:pt idx="97">
                  <c:v>41837</c:v>
                </c:pt>
                <c:pt idx="98">
                  <c:v>41838</c:v>
                </c:pt>
                <c:pt idx="99">
                  <c:v>41839</c:v>
                </c:pt>
                <c:pt idx="100">
                  <c:v>41840</c:v>
                </c:pt>
                <c:pt idx="101">
                  <c:v>41841</c:v>
                </c:pt>
                <c:pt idx="102">
                  <c:v>41842</c:v>
                </c:pt>
                <c:pt idx="103">
                  <c:v>41843</c:v>
                </c:pt>
                <c:pt idx="104">
                  <c:v>41844</c:v>
                </c:pt>
                <c:pt idx="105">
                  <c:v>41845</c:v>
                </c:pt>
              </c:numCache>
            </c:numRef>
          </c:cat>
          <c:val>
            <c:numRef>
              <c:f>Sheet1!$B$3:$DC$3</c:f>
              <c:numCache>
                <c:formatCode>0.0_ </c:formatCode>
                <c:ptCount val="10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20</c:v>
                </c:pt>
                <c:pt idx="15">
                  <c:v>20</c:v>
                </c:pt>
                <c:pt idx="16">
                  <c:v>20</c:v>
                </c:pt>
                <c:pt idx="17">
                  <c:v>29</c:v>
                </c:pt>
                <c:pt idx="18">
                  <c:v>32</c:v>
                </c:pt>
                <c:pt idx="19">
                  <c:v>35</c:v>
                </c:pt>
                <c:pt idx="20">
                  <c:v>38</c:v>
                </c:pt>
                <c:pt idx="21">
                  <c:v>41</c:v>
                </c:pt>
                <c:pt idx="22">
                  <c:v>41</c:v>
                </c:pt>
                <c:pt idx="23">
                  <c:v>41</c:v>
                </c:pt>
                <c:pt idx="24">
                  <c:v>41</c:v>
                </c:pt>
                <c:pt idx="25">
                  <c:v>44</c:v>
                </c:pt>
                <c:pt idx="26">
                  <c:v>47</c:v>
                </c:pt>
                <c:pt idx="27">
                  <c:v>48</c:v>
                </c:pt>
                <c:pt idx="28">
                  <c:v>62</c:v>
                </c:pt>
                <c:pt idx="29">
                  <c:v>62</c:v>
                </c:pt>
                <c:pt idx="30">
                  <c:v>62</c:v>
                </c:pt>
                <c:pt idx="31">
                  <c:v>65</c:v>
                </c:pt>
                <c:pt idx="32">
                  <c:v>65</c:v>
                </c:pt>
                <c:pt idx="33">
                  <c:v>65</c:v>
                </c:pt>
                <c:pt idx="34">
                  <c:v>65</c:v>
                </c:pt>
                <c:pt idx="35">
                  <c:v>83</c:v>
                </c:pt>
                <c:pt idx="36">
                  <c:v>83</c:v>
                </c:pt>
                <c:pt idx="37">
                  <c:v>83</c:v>
                </c:pt>
                <c:pt idx="38">
                  <c:v>84</c:v>
                </c:pt>
                <c:pt idx="39">
                  <c:v>85</c:v>
                </c:pt>
                <c:pt idx="40">
                  <c:v>86</c:v>
                </c:pt>
                <c:pt idx="41">
                  <c:v>89</c:v>
                </c:pt>
                <c:pt idx="42">
                  <c:v>104</c:v>
                </c:pt>
                <c:pt idx="43">
                  <c:v>104</c:v>
                </c:pt>
                <c:pt idx="44">
                  <c:v>104</c:v>
                </c:pt>
                <c:pt idx="45">
                  <c:v>113</c:v>
                </c:pt>
                <c:pt idx="46">
                  <c:v>122</c:v>
                </c:pt>
                <c:pt idx="47">
                  <c:v>128</c:v>
                </c:pt>
                <c:pt idx="48">
                  <c:v>134</c:v>
                </c:pt>
                <c:pt idx="49">
                  <c:v>149</c:v>
                </c:pt>
                <c:pt idx="50">
                  <c:v>149</c:v>
                </c:pt>
                <c:pt idx="51">
                  <c:v>149</c:v>
                </c:pt>
                <c:pt idx="52">
                  <c:v>159</c:v>
                </c:pt>
                <c:pt idx="53">
                  <c:v>166</c:v>
                </c:pt>
                <c:pt idx="54">
                  <c:v>176</c:v>
                </c:pt>
                <c:pt idx="55">
                  <c:v>181</c:v>
                </c:pt>
                <c:pt idx="56">
                  <c:v>196</c:v>
                </c:pt>
                <c:pt idx="57">
                  <c:v>196</c:v>
                </c:pt>
                <c:pt idx="58">
                  <c:v>196</c:v>
                </c:pt>
                <c:pt idx="59">
                  <c:v>196</c:v>
                </c:pt>
                <c:pt idx="60">
                  <c:v>196</c:v>
                </c:pt>
                <c:pt idx="61">
                  <c:v>196</c:v>
                </c:pt>
                <c:pt idx="62">
                  <c:v>196</c:v>
                </c:pt>
                <c:pt idx="63">
                  <c:v>207</c:v>
                </c:pt>
                <c:pt idx="64">
                  <c:v>207</c:v>
                </c:pt>
                <c:pt idx="65">
                  <c:v>207</c:v>
                </c:pt>
                <c:pt idx="66">
                  <c:v>209</c:v>
                </c:pt>
                <c:pt idx="67">
                  <c:v>211</c:v>
                </c:pt>
                <c:pt idx="68">
                  <c:v>213</c:v>
                </c:pt>
                <c:pt idx="69">
                  <c:v>218</c:v>
                </c:pt>
                <c:pt idx="70">
                  <c:v>229</c:v>
                </c:pt>
                <c:pt idx="71">
                  <c:v>229</c:v>
                </c:pt>
                <c:pt idx="72">
                  <c:v>229</c:v>
                </c:pt>
                <c:pt idx="73">
                  <c:v>234</c:v>
                </c:pt>
                <c:pt idx="74">
                  <c:v>237</c:v>
                </c:pt>
                <c:pt idx="75">
                  <c:v>241</c:v>
                </c:pt>
                <c:pt idx="76">
                  <c:v>244</c:v>
                </c:pt>
                <c:pt idx="77">
                  <c:v>256</c:v>
                </c:pt>
                <c:pt idx="78">
                  <c:v>260</c:v>
                </c:pt>
                <c:pt idx="79">
                  <c:v>260</c:v>
                </c:pt>
                <c:pt idx="80">
                  <c:v>263</c:v>
                </c:pt>
                <c:pt idx="81">
                  <c:v>272</c:v>
                </c:pt>
                <c:pt idx="82">
                  <c:v>277</c:v>
                </c:pt>
                <c:pt idx="83">
                  <c:v>289</c:v>
                </c:pt>
                <c:pt idx="84">
                  <c:v>301</c:v>
                </c:pt>
                <c:pt idx="85">
                  <c:v>301</c:v>
                </c:pt>
                <c:pt idx="86">
                  <c:v>301</c:v>
                </c:pt>
                <c:pt idx="87">
                  <c:v>305</c:v>
                </c:pt>
                <c:pt idx="88">
                  <c:v>312</c:v>
                </c:pt>
                <c:pt idx="89">
                  <c:v>324</c:v>
                </c:pt>
                <c:pt idx="90">
                  <c:v>331</c:v>
                </c:pt>
                <c:pt idx="91">
                  <c:v>344</c:v>
                </c:pt>
                <c:pt idx="92">
                  <c:v>345</c:v>
                </c:pt>
                <c:pt idx="93">
                  <c:v>345</c:v>
                </c:pt>
                <c:pt idx="94">
                  <c:v>351</c:v>
                </c:pt>
                <c:pt idx="95">
                  <c:v>357</c:v>
                </c:pt>
                <c:pt idx="96">
                  <c:v>359</c:v>
                </c:pt>
                <c:pt idx="97">
                  <c:v>365</c:v>
                </c:pt>
                <c:pt idx="98">
                  <c:v>377</c:v>
                </c:pt>
                <c:pt idx="99">
                  <c:v>377</c:v>
                </c:pt>
                <c:pt idx="100">
                  <c:v>380</c:v>
                </c:pt>
                <c:pt idx="101">
                  <c:v>382</c:v>
                </c:pt>
                <c:pt idx="102">
                  <c:v>387</c:v>
                </c:pt>
                <c:pt idx="103">
                  <c:v>398</c:v>
                </c:pt>
                <c:pt idx="104">
                  <c:v>403</c:v>
                </c:pt>
                <c:pt idx="105">
                  <c:v>415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EV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Sheet1!$B$1:$DC$1</c:f>
              <c:numCache>
                <c:formatCode>m/d;@</c:formatCode>
                <c:ptCount val="106"/>
                <c:pt idx="0">
                  <c:v>41740</c:v>
                </c:pt>
                <c:pt idx="1">
                  <c:v>41741</c:v>
                </c:pt>
                <c:pt idx="2">
                  <c:v>41742</c:v>
                </c:pt>
                <c:pt idx="3">
                  <c:v>41743</c:v>
                </c:pt>
                <c:pt idx="4">
                  <c:v>41744</c:v>
                </c:pt>
                <c:pt idx="5">
                  <c:v>41745</c:v>
                </c:pt>
                <c:pt idx="6">
                  <c:v>41746</c:v>
                </c:pt>
                <c:pt idx="7">
                  <c:v>41747</c:v>
                </c:pt>
                <c:pt idx="8">
                  <c:v>41748</c:v>
                </c:pt>
                <c:pt idx="9">
                  <c:v>41749</c:v>
                </c:pt>
                <c:pt idx="10">
                  <c:v>41750</c:v>
                </c:pt>
                <c:pt idx="11">
                  <c:v>41751</c:v>
                </c:pt>
                <c:pt idx="12">
                  <c:v>41752</c:v>
                </c:pt>
                <c:pt idx="13">
                  <c:v>41753</c:v>
                </c:pt>
                <c:pt idx="14">
                  <c:v>41754</c:v>
                </c:pt>
                <c:pt idx="15">
                  <c:v>41755</c:v>
                </c:pt>
                <c:pt idx="16">
                  <c:v>41756</c:v>
                </c:pt>
                <c:pt idx="17">
                  <c:v>41757</c:v>
                </c:pt>
                <c:pt idx="18">
                  <c:v>41758</c:v>
                </c:pt>
                <c:pt idx="19">
                  <c:v>41759</c:v>
                </c:pt>
                <c:pt idx="20">
                  <c:v>41760</c:v>
                </c:pt>
                <c:pt idx="21">
                  <c:v>41761</c:v>
                </c:pt>
                <c:pt idx="22">
                  <c:v>41762</c:v>
                </c:pt>
                <c:pt idx="23">
                  <c:v>41763</c:v>
                </c:pt>
                <c:pt idx="24">
                  <c:v>41764</c:v>
                </c:pt>
                <c:pt idx="25">
                  <c:v>41765</c:v>
                </c:pt>
                <c:pt idx="26">
                  <c:v>41766</c:v>
                </c:pt>
                <c:pt idx="27">
                  <c:v>41767</c:v>
                </c:pt>
                <c:pt idx="28">
                  <c:v>41768</c:v>
                </c:pt>
                <c:pt idx="29">
                  <c:v>41769</c:v>
                </c:pt>
                <c:pt idx="30">
                  <c:v>41770</c:v>
                </c:pt>
                <c:pt idx="31">
                  <c:v>41771</c:v>
                </c:pt>
                <c:pt idx="32">
                  <c:v>41772</c:v>
                </c:pt>
                <c:pt idx="33">
                  <c:v>41773</c:v>
                </c:pt>
                <c:pt idx="34">
                  <c:v>41774</c:v>
                </c:pt>
                <c:pt idx="35">
                  <c:v>41775</c:v>
                </c:pt>
                <c:pt idx="36">
                  <c:v>41776</c:v>
                </c:pt>
                <c:pt idx="37">
                  <c:v>41777</c:v>
                </c:pt>
                <c:pt idx="38">
                  <c:v>41778</c:v>
                </c:pt>
                <c:pt idx="39">
                  <c:v>41779</c:v>
                </c:pt>
                <c:pt idx="40">
                  <c:v>41780</c:v>
                </c:pt>
                <c:pt idx="41">
                  <c:v>41781</c:v>
                </c:pt>
                <c:pt idx="42">
                  <c:v>41782</c:v>
                </c:pt>
                <c:pt idx="43">
                  <c:v>41783</c:v>
                </c:pt>
                <c:pt idx="44">
                  <c:v>41784</c:v>
                </c:pt>
                <c:pt idx="45">
                  <c:v>41785</c:v>
                </c:pt>
                <c:pt idx="46">
                  <c:v>41786</c:v>
                </c:pt>
                <c:pt idx="47">
                  <c:v>41787</c:v>
                </c:pt>
                <c:pt idx="48">
                  <c:v>41788</c:v>
                </c:pt>
                <c:pt idx="49">
                  <c:v>41789</c:v>
                </c:pt>
                <c:pt idx="50">
                  <c:v>41790</c:v>
                </c:pt>
                <c:pt idx="51">
                  <c:v>41791</c:v>
                </c:pt>
                <c:pt idx="52">
                  <c:v>41792</c:v>
                </c:pt>
                <c:pt idx="53">
                  <c:v>41793</c:v>
                </c:pt>
                <c:pt idx="54">
                  <c:v>41794</c:v>
                </c:pt>
                <c:pt idx="55">
                  <c:v>41795</c:v>
                </c:pt>
                <c:pt idx="56">
                  <c:v>41796</c:v>
                </c:pt>
                <c:pt idx="57">
                  <c:v>41797</c:v>
                </c:pt>
                <c:pt idx="58">
                  <c:v>41798</c:v>
                </c:pt>
                <c:pt idx="59">
                  <c:v>41799</c:v>
                </c:pt>
                <c:pt idx="60">
                  <c:v>41800</c:v>
                </c:pt>
                <c:pt idx="61">
                  <c:v>41801</c:v>
                </c:pt>
                <c:pt idx="62">
                  <c:v>41802</c:v>
                </c:pt>
                <c:pt idx="63">
                  <c:v>41803</c:v>
                </c:pt>
                <c:pt idx="64">
                  <c:v>41804</c:v>
                </c:pt>
                <c:pt idx="65">
                  <c:v>41805</c:v>
                </c:pt>
                <c:pt idx="66">
                  <c:v>41806</c:v>
                </c:pt>
                <c:pt idx="67">
                  <c:v>41807</c:v>
                </c:pt>
                <c:pt idx="68">
                  <c:v>41808</c:v>
                </c:pt>
                <c:pt idx="69">
                  <c:v>41809</c:v>
                </c:pt>
                <c:pt idx="70">
                  <c:v>41810</c:v>
                </c:pt>
                <c:pt idx="71">
                  <c:v>41811</c:v>
                </c:pt>
                <c:pt idx="72">
                  <c:v>41812</c:v>
                </c:pt>
                <c:pt idx="73">
                  <c:v>41813</c:v>
                </c:pt>
                <c:pt idx="74">
                  <c:v>41814</c:v>
                </c:pt>
                <c:pt idx="75">
                  <c:v>41815</c:v>
                </c:pt>
                <c:pt idx="76">
                  <c:v>41816</c:v>
                </c:pt>
                <c:pt idx="77">
                  <c:v>41817</c:v>
                </c:pt>
                <c:pt idx="78">
                  <c:v>41818</c:v>
                </c:pt>
                <c:pt idx="79">
                  <c:v>41819</c:v>
                </c:pt>
                <c:pt idx="80">
                  <c:v>41820</c:v>
                </c:pt>
                <c:pt idx="81">
                  <c:v>41821</c:v>
                </c:pt>
                <c:pt idx="82">
                  <c:v>41822</c:v>
                </c:pt>
                <c:pt idx="83">
                  <c:v>41823</c:v>
                </c:pt>
                <c:pt idx="84">
                  <c:v>41824</c:v>
                </c:pt>
                <c:pt idx="85">
                  <c:v>41825</c:v>
                </c:pt>
                <c:pt idx="86">
                  <c:v>41826</c:v>
                </c:pt>
                <c:pt idx="87">
                  <c:v>41827</c:v>
                </c:pt>
                <c:pt idx="88">
                  <c:v>41828</c:v>
                </c:pt>
                <c:pt idx="89">
                  <c:v>41829</c:v>
                </c:pt>
                <c:pt idx="90">
                  <c:v>41830</c:v>
                </c:pt>
                <c:pt idx="91">
                  <c:v>41831</c:v>
                </c:pt>
                <c:pt idx="92">
                  <c:v>41832</c:v>
                </c:pt>
                <c:pt idx="93">
                  <c:v>41833</c:v>
                </c:pt>
                <c:pt idx="94">
                  <c:v>41834</c:v>
                </c:pt>
                <c:pt idx="95">
                  <c:v>41835</c:v>
                </c:pt>
                <c:pt idx="96">
                  <c:v>41836</c:v>
                </c:pt>
                <c:pt idx="97">
                  <c:v>41837</c:v>
                </c:pt>
                <c:pt idx="98">
                  <c:v>41838</c:v>
                </c:pt>
                <c:pt idx="99">
                  <c:v>41839</c:v>
                </c:pt>
                <c:pt idx="100">
                  <c:v>41840</c:v>
                </c:pt>
                <c:pt idx="101">
                  <c:v>41841</c:v>
                </c:pt>
                <c:pt idx="102">
                  <c:v>41842</c:v>
                </c:pt>
                <c:pt idx="103">
                  <c:v>41843</c:v>
                </c:pt>
                <c:pt idx="104">
                  <c:v>41844</c:v>
                </c:pt>
                <c:pt idx="105">
                  <c:v>41845</c:v>
                </c:pt>
              </c:numCache>
            </c:numRef>
          </c:cat>
          <c:val>
            <c:numRef>
              <c:f>Sheet1!$B$4:$DC$4</c:f>
              <c:numCache>
                <c:formatCode>0.0_ </c:formatCode>
                <c:ptCount val="10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24</c:v>
                </c:pt>
                <c:pt idx="8">
                  <c:v>24</c:v>
                </c:pt>
                <c:pt idx="9">
                  <c:v>24</c:v>
                </c:pt>
                <c:pt idx="10">
                  <c:v>24</c:v>
                </c:pt>
                <c:pt idx="11">
                  <c:v>24</c:v>
                </c:pt>
                <c:pt idx="12">
                  <c:v>24</c:v>
                </c:pt>
                <c:pt idx="13">
                  <c:v>24</c:v>
                </c:pt>
                <c:pt idx="14">
                  <c:v>24</c:v>
                </c:pt>
                <c:pt idx="15">
                  <c:v>24</c:v>
                </c:pt>
                <c:pt idx="16">
                  <c:v>24</c:v>
                </c:pt>
                <c:pt idx="17">
                  <c:v>24</c:v>
                </c:pt>
                <c:pt idx="18">
                  <c:v>24</c:v>
                </c:pt>
                <c:pt idx="19">
                  <c:v>24</c:v>
                </c:pt>
                <c:pt idx="20">
                  <c:v>24</c:v>
                </c:pt>
                <c:pt idx="21">
                  <c:v>24</c:v>
                </c:pt>
                <c:pt idx="22">
                  <c:v>24</c:v>
                </c:pt>
                <c:pt idx="23">
                  <c:v>24</c:v>
                </c:pt>
                <c:pt idx="24">
                  <c:v>24</c:v>
                </c:pt>
                <c:pt idx="25">
                  <c:v>24</c:v>
                </c:pt>
                <c:pt idx="26">
                  <c:v>24</c:v>
                </c:pt>
                <c:pt idx="27">
                  <c:v>24</c:v>
                </c:pt>
                <c:pt idx="28">
                  <c:v>24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24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24</c:v>
                </c:pt>
                <c:pt idx="37">
                  <c:v>24</c:v>
                </c:pt>
                <c:pt idx="38">
                  <c:v>24</c:v>
                </c:pt>
                <c:pt idx="39">
                  <c:v>24</c:v>
                </c:pt>
                <c:pt idx="40">
                  <c:v>24</c:v>
                </c:pt>
                <c:pt idx="41">
                  <c:v>24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24</c:v>
                </c:pt>
                <c:pt idx="46">
                  <c:v>24</c:v>
                </c:pt>
                <c:pt idx="47">
                  <c:v>24</c:v>
                </c:pt>
                <c:pt idx="48">
                  <c:v>24</c:v>
                </c:pt>
                <c:pt idx="49">
                  <c:v>24</c:v>
                </c:pt>
                <c:pt idx="50">
                  <c:v>24</c:v>
                </c:pt>
                <c:pt idx="51">
                  <c:v>24</c:v>
                </c:pt>
                <c:pt idx="52">
                  <c:v>48</c:v>
                </c:pt>
                <c:pt idx="53">
                  <c:v>48</c:v>
                </c:pt>
                <c:pt idx="54">
                  <c:v>48</c:v>
                </c:pt>
                <c:pt idx="55">
                  <c:v>48</c:v>
                </c:pt>
                <c:pt idx="56">
                  <c:v>72</c:v>
                </c:pt>
                <c:pt idx="57">
                  <c:v>72</c:v>
                </c:pt>
                <c:pt idx="58">
                  <c:v>72</c:v>
                </c:pt>
                <c:pt idx="59">
                  <c:v>72</c:v>
                </c:pt>
                <c:pt idx="60">
                  <c:v>72</c:v>
                </c:pt>
                <c:pt idx="61">
                  <c:v>72</c:v>
                </c:pt>
                <c:pt idx="62">
                  <c:v>72</c:v>
                </c:pt>
                <c:pt idx="63">
                  <c:v>82</c:v>
                </c:pt>
                <c:pt idx="64">
                  <c:v>82</c:v>
                </c:pt>
                <c:pt idx="65">
                  <c:v>82</c:v>
                </c:pt>
                <c:pt idx="66">
                  <c:v>82</c:v>
                </c:pt>
                <c:pt idx="67">
                  <c:v>82</c:v>
                </c:pt>
                <c:pt idx="68">
                  <c:v>82</c:v>
                </c:pt>
                <c:pt idx="69">
                  <c:v>82</c:v>
                </c:pt>
                <c:pt idx="70">
                  <c:v>88</c:v>
                </c:pt>
                <c:pt idx="71">
                  <c:v>88</c:v>
                </c:pt>
                <c:pt idx="72">
                  <c:v>88</c:v>
                </c:pt>
                <c:pt idx="73">
                  <c:v>94</c:v>
                </c:pt>
                <c:pt idx="74">
                  <c:v>94</c:v>
                </c:pt>
                <c:pt idx="75">
                  <c:v>97</c:v>
                </c:pt>
                <c:pt idx="76">
                  <c:v>136</c:v>
                </c:pt>
                <c:pt idx="77">
                  <c:v>136</c:v>
                </c:pt>
                <c:pt idx="78">
                  <c:v>173</c:v>
                </c:pt>
                <c:pt idx="79">
                  <c:v>173</c:v>
                </c:pt>
                <c:pt idx="80">
                  <c:v>173</c:v>
                </c:pt>
                <c:pt idx="81">
                  <c:v>185</c:v>
                </c:pt>
                <c:pt idx="82">
                  <c:v>185</c:v>
                </c:pt>
                <c:pt idx="83">
                  <c:v>185</c:v>
                </c:pt>
                <c:pt idx="84">
                  <c:v>196</c:v>
                </c:pt>
                <c:pt idx="85">
                  <c:v>196</c:v>
                </c:pt>
                <c:pt idx="86">
                  <c:v>196</c:v>
                </c:pt>
                <c:pt idx="87">
                  <c:v>196</c:v>
                </c:pt>
                <c:pt idx="88">
                  <c:v>199</c:v>
                </c:pt>
                <c:pt idx="89">
                  <c:v>199</c:v>
                </c:pt>
                <c:pt idx="90">
                  <c:v>205</c:v>
                </c:pt>
                <c:pt idx="91">
                  <c:v>227</c:v>
                </c:pt>
                <c:pt idx="92">
                  <c:v>227</c:v>
                </c:pt>
                <c:pt idx="93">
                  <c:v>227</c:v>
                </c:pt>
                <c:pt idx="94">
                  <c:v>227</c:v>
                </c:pt>
                <c:pt idx="95">
                  <c:v>227</c:v>
                </c:pt>
                <c:pt idx="96">
                  <c:v>236</c:v>
                </c:pt>
                <c:pt idx="97">
                  <c:v>251</c:v>
                </c:pt>
                <c:pt idx="98">
                  <c:v>263</c:v>
                </c:pt>
                <c:pt idx="99">
                  <c:v>263</c:v>
                </c:pt>
                <c:pt idx="100">
                  <c:v>263</c:v>
                </c:pt>
                <c:pt idx="101">
                  <c:v>269</c:v>
                </c:pt>
                <c:pt idx="102">
                  <c:v>272</c:v>
                </c:pt>
                <c:pt idx="103">
                  <c:v>294</c:v>
                </c:pt>
                <c:pt idx="104">
                  <c:v>304</c:v>
                </c:pt>
                <c:pt idx="105">
                  <c:v>360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36858544"/>
        <c:axId val="-1636857456"/>
      </c:lineChart>
      <c:dateAx>
        <c:axId val="-1636858544"/>
        <c:scaling>
          <c:orientation val="minMax"/>
        </c:scaling>
        <c:delete val="0"/>
        <c:axPos val="b"/>
        <c:numFmt formatCode="m/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6857456"/>
        <c:crosses val="autoZero"/>
        <c:auto val="1"/>
        <c:lblOffset val="100"/>
        <c:baseTimeUnit val="days"/>
      </c:dateAx>
      <c:valAx>
        <c:axId val="-163685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163685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</c:legendEntry>
      <c:layout>
        <c:manualLayout>
          <c:xMode val="edge"/>
          <c:yMode val="edge"/>
          <c:x val="8.3496706427536302E-2"/>
          <c:y val="6.5636627802615644E-2"/>
          <c:w val="0.54572664250010272"/>
          <c:h val="9.48679177358261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78826-4709-43DC-8C55-4CA01577D28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4019B-AF4C-44B7-A50D-4A9068E53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99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08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56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25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92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608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090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25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72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9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39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0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48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0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64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49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CD4B-0BB8-4DCA-A5FA-95B118C098F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8BA0FE-0023-4649-AE20-9A2BB00C5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0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45507" y="308909"/>
            <a:ext cx="9144000" cy="1046936"/>
          </a:xfrm>
        </p:spPr>
        <p:txBody>
          <a:bodyPr/>
          <a:lstStyle/>
          <a:p>
            <a:pPr algn="ctr"/>
            <a:r>
              <a:rPr lang="ja-JP" altLang="en-US" dirty="0"/>
              <a:t>最終</a:t>
            </a:r>
            <a:r>
              <a:rPr kumimoji="1" lang="ja-JP" altLang="en-US" dirty="0" smtClean="0"/>
              <a:t>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64195" y="3751349"/>
            <a:ext cx="3624648" cy="1655762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矢吹研究室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A</a:t>
            </a:r>
            <a:r>
              <a:rPr lang="ja-JP" altLang="en-US" sz="2800" dirty="0" smtClean="0">
                <a:solidFill>
                  <a:schemeClr val="tx1"/>
                </a:solidFill>
              </a:rPr>
              <a:t>班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</a:rPr>
              <a:t>PM: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若月純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斎藤勇也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森谷慧</a:t>
            </a:r>
            <a:r>
              <a:rPr kumimoji="1" lang="ja-JP" altLang="en-US" sz="2800" dirty="0">
                <a:solidFill>
                  <a:schemeClr val="tx1"/>
                </a:solidFill>
              </a:rPr>
              <a:t>士</a:t>
            </a: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17695" y="4671391"/>
            <a:ext cx="5539211" cy="1471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000" dirty="0" smtClean="0"/>
              <a:t>ユーザ</a:t>
            </a:r>
            <a:r>
              <a:rPr lang="ja-JP" altLang="en-US" sz="4000" dirty="0"/>
              <a:t>：</a:t>
            </a:r>
            <a:r>
              <a:rPr lang="ja-JP" altLang="en-US" sz="4000" dirty="0" smtClean="0"/>
              <a:t>竹本篤郎先生</a:t>
            </a:r>
            <a:endParaRPr lang="en-US" altLang="ja-JP" sz="4000" dirty="0" smtClean="0"/>
          </a:p>
          <a:p>
            <a:r>
              <a:rPr lang="ja-JP" altLang="en-US" sz="4000" dirty="0" smtClean="0"/>
              <a:t>シニア</a:t>
            </a:r>
            <a:r>
              <a:rPr lang="ja-JP" altLang="en-US" sz="4000" dirty="0"/>
              <a:t>：矢吹太朗先生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3739082" y="2100404"/>
            <a:ext cx="5328982" cy="623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 smtClean="0"/>
              <a:t>滞在管理アプリ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569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コミュニケーション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93822"/>
            <a:ext cx="9797525" cy="4834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sz="2400" dirty="0" smtClean="0"/>
              <a:t>コミュニケーションツール</a:t>
            </a:r>
            <a:r>
              <a:rPr lang="ja-JP" altLang="en-US" sz="2400" dirty="0"/>
              <a:t>の策定</a:t>
            </a:r>
            <a:endParaRPr lang="en-US" altLang="ja-JP" sz="2400" dirty="0"/>
          </a:p>
          <a:p>
            <a:pPr lvl="1">
              <a:spcAft>
                <a:spcPts val="600"/>
              </a:spcAft>
            </a:pPr>
            <a:r>
              <a:rPr lang="ja-JP" altLang="en-US" sz="2200" dirty="0"/>
              <a:t>ユーザとの</a:t>
            </a:r>
            <a:r>
              <a:rPr lang="ja-JP" altLang="en-US" sz="2200" dirty="0" smtClean="0"/>
              <a:t>連絡　メール</a:t>
            </a:r>
            <a:endParaRPr lang="en-US" altLang="ja-JP" sz="2200" dirty="0"/>
          </a:p>
          <a:p>
            <a:pPr lvl="1">
              <a:spcAft>
                <a:spcPts val="600"/>
              </a:spcAft>
            </a:pPr>
            <a:r>
              <a:rPr lang="ja-JP" altLang="en-US" sz="2200" dirty="0"/>
              <a:t>シニアとの</a:t>
            </a:r>
            <a:r>
              <a:rPr lang="ja-JP" altLang="en-US" sz="2200" dirty="0" smtClean="0"/>
              <a:t>連絡　直接</a:t>
            </a:r>
            <a:endParaRPr lang="en-US" altLang="ja-JP" sz="2200" dirty="0" smtClean="0"/>
          </a:p>
          <a:p>
            <a:pPr lvl="1">
              <a:spcAft>
                <a:spcPts val="600"/>
              </a:spcAft>
            </a:pPr>
            <a:r>
              <a:rPr lang="ja-JP" altLang="en-US" sz="2200" dirty="0" smtClean="0"/>
              <a:t>ファイル管理　　</a:t>
            </a:r>
            <a:r>
              <a:rPr lang="en-US" altLang="ja-JP" sz="2200" dirty="0" err="1" smtClean="0"/>
              <a:t>GitHub</a:t>
            </a:r>
            <a:endParaRPr lang="en-US" altLang="ja-JP" sz="2200" dirty="0" smtClean="0"/>
          </a:p>
          <a:p>
            <a:pPr lvl="1">
              <a:spcAft>
                <a:spcPts val="600"/>
              </a:spcAft>
            </a:pPr>
            <a:r>
              <a:rPr lang="ja-JP" altLang="en-US" sz="2200" dirty="0" smtClean="0"/>
              <a:t>メンバ間</a:t>
            </a:r>
            <a:r>
              <a:rPr lang="ja-JP" altLang="en-US" sz="2200" dirty="0"/>
              <a:t>の</a:t>
            </a:r>
            <a:r>
              <a:rPr lang="ja-JP" altLang="en-US" sz="2200" dirty="0" smtClean="0"/>
              <a:t>連絡　</a:t>
            </a:r>
            <a:r>
              <a:rPr lang="en-US" altLang="ja-JP" sz="2200" dirty="0" smtClean="0"/>
              <a:t>LINE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589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コミュニケーション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93822"/>
            <a:ext cx="9797525" cy="4834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sz="2400" dirty="0" smtClean="0"/>
              <a:t>コミュニケーションツール</a:t>
            </a:r>
            <a:r>
              <a:rPr lang="ja-JP" altLang="en-US" sz="2400" dirty="0"/>
              <a:t>の策定</a:t>
            </a:r>
            <a:endParaRPr lang="en-US" altLang="ja-JP" sz="2400" dirty="0"/>
          </a:p>
          <a:p>
            <a:pPr lvl="1">
              <a:spcAft>
                <a:spcPts val="600"/>
              </a:spcAft>
            </a:pPr>
            <a:r>
              <a:rPr lang="ja-JP" altLang="en-US" sz="2200" dirty="0"/>
              <a:t>ユーザとの</a:t>
            </a:r>
            <a:r>
              <a:rPr lang="ja-JP" altLang="en-US" sz="2200" dirty="0" smtClean="0"/>
              <a:t>連絡　メール</a:t>
            </a:r>
            <a:endParaRPr lang="en-US" altLang="ja-JP" sz="2200" dirty="0"/>
          </a:p>
          <a:p>
            <a:pPr lvl="1">
              <a:spcAft>
                <a:spcPts val="600"/>
              </a:spcAft>
            </a:pPr>
            <a:r>
              <a:rPr lang="ja-JP" altLang="en-US" sz="2200" dirty="0"/>
              <a:t>シニアとの</a:t>
            </a:r>
            <a:r>
              <a:rPr lang="ja-JP" altLang="en-US" sz="2200" dirty="0" smtClean="0"/>
              <a:t>連絡　直接　　＋　</a:t>
            </a:r>
            <a:r>
              <a:rPr lang="ja-JP" altLang="en-US" sz="3000" dirty="0" smtClean="0">
                <a:solidFill>
                  <a:srgbClr val="FF0000"/>
                </a:solidFill>
              </a:rPr>
              <a:t>メール</a:t>
            </a:r>
            <a:endParaRPr lang="en-US" altLang="ja-JP" sz="2200" dirty="0" smtClean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ja-JP" altLang="en-US" sz="2200" dirty="0" smtClean="0"/>
              <a:t>ファイル管理　　</a:t>
            </a:r>
            <a:r>
              <a:rPr lang="en-US" altLang="ja-JP" sz="2200" dirty="0" err="1" smtClean="0"/>
              <a:t>GitHub</a:t>
            </a:r>
            <a:r>
              <a:rPr lang="ja-JP" altLang="en-US" sz="2200" dirty="0" smtClean="0"/>
              <a:t>　＋　</a:t>
            </a:r>
            <a:r>
              <a:rPr lang="ja-JP" altLang="en-US" sz="2800" dirty="0" smtClean="0">
                <a:solidFill>
                  <a:srgbClr val="FF0000"/>
                </a:solidFill>
              </a:rPr>
              <a:t>研究室内共有サーバ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ja-JP" altLang="en-US" sz="2200" dirty="0" smtClean="0"/>
              <a:t>メンバ間</a:t>
            </a:r>
            <a:r>
              <a:rPr lang="ja-JP" altLang="en-US" sz="2200" dirty="0"/>
              <a:t>の</a:t>
            </a:r>
            <a:r>
              <a:rPr lang="ja-JP" altLang="en-US" sz="2200" dirty="0" smtClean="0"/>
              <a:t>連絡　</a:t>
            </a:r>
            <a:r>
              <a:rPr lang="en-US" altLang="ja-JP" sz="2200" dirty="0" smtClean="0"/>
              <a:t>LINE</a:t>
            </a:r>
            <a:r>
              <a:rPr lang="ja-JP" altLang="en-US" sz="2200" dirty="0" smtClean="0"/>
              <a:t>　　＋　</a:t>
            </a:r>
            <a:r>
              <a:rPr lang="ja-JP" altLang="en-US" sz="3000" dirty="0" smtClean="0">
                <a:solidFill>
                  <a:srgbClr val="FF0000"/>
                </a:solidFill>
              </a:rPr>
              <a:t>メール</a:t>
            </a:r>
            <a:r>
              <a:rPr lang="ja-JP" altLang="en-US" sz="2200" dirty="0" smtClean="0"/>
              <a:t>　＋　</a:t>
            </a:r>
            <a:r>
              <a:rPr lang="ja-JP" altLang="en-US" sz="3000" dirty="0" smtClean="0">
                <a:solidFill>
                  <a:srgbClr val="FF0000"/>
                </a:solidFill>
              </a:rPr>
              <a:t>ポストイット</a:t>
            </a:r>
            <a:endParaRPr lang="en-US" altLang="ja-JP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コミュニケーション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93822"/>
            <a:ext cx="9797525" cy="4834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sz="2400" dirty="0" smtClean="0"/>
              <a:t>コミュニケーションツール</a:t>
            </a:r>
            <a:r>
              <a:rPr lang="ja-JP" altLang="en-US" sz="2400" dirty="0"/>
              <a:t>の策定</a:t>
            </a:r>
            <a:endParaRPr lang="en-US" altLang="ja-JP" sz="2400" dirty="0"/>
          </a:p>
          <a:p>
            <a:pPr lvl="1">
              <a:spcAft>
                <a:spcPts val="600"/>
              </a:spcAft>
            </a:pPr>
            <a:r>
              <a:rPr lang="ja-JP" altLang="en-US" sz="2200" dirty="0"/>
              <a:t>ユーザとの</a:t>
            </a:r>
            <a:r>
              <a:rPr lang="ja-JP" altLang="en-US" sz="2200" dirty="0" smtClean="0"/>
              <a:t>連絡　メール</a:t>
            </a:r>
            <a:endParaRPr lang="en-US" altLang="ja-JP" sz="2200" dirty="0"/>
          </a:p>
          <a:p>
            <a:pPr lvl="1">
              <a:spcAft>
                <a:spcPts val="600"/>
              </a:spcAft>
            </a:pPr>
            <a:r>
              <a:rPr lang="ja-JP" altLang="en-US" sz="2200" dirty="0"/>
              <a:t>シニアとの</a:t>
            </a:r>
            <a:r>
              <a:rPr lang="ja-JP" altLang="en-US" sz="2200" dirty="0" smtClean="0"/>
              <a:t>連絡　直接　　＋　</a:t>
            </a:r>
            <a:r>
              <a:rPr lang="ja-JP" altLang="en-US" sz="3000" dirty="0" smtClean="0">
                <a:solidFill>
                  <a:srgbClr val="FF0000"/>
                </a:solidFill>
              </a:rPr>
              <a:t>メール</a:t>
            </a:r>
            <a:endParaRPr lang="en-US" altLang="ja-JP" sz="2200" dirty="0" smtClean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ja-JP" altLang="en-US" sz="2200" dirty="0" smtClean="0"/>
              <a:t>ファイル管理　　</a:t>
            </a:r>
            <a:r>
              <a:rPr lang="en-US" altLang="ja-JP" sz="2200" dirty="0" err="1" smtClean="0"/>
              <a:t>GitHub</a:t>
            </a:r>
            <a:r>
              <a:rPr lang="ja-JP" altLang="en-US" sz="2200" dirty="0" smtClean="0"/>
              <a:t>　＋　</a:t>
            </a:r>
            <a:r>
              <a:rPr lang="ja-JP" altLang="en-US" sz="3200" dirty="0">
                <a:solidFill>
                  <a:srgbClr val="FF0000"/>
                </a:solidFill>
              </a:rPr>
              <a:t>研究室内共有</a:t>
            </a:r>
            <a:r>
              <a:rPr lang="ja-JP" altLang="en-US" sz="3200" dirty="0" smtClean="0">
                <a:solidFill>
                  <a:srgbClr val="FF0000"/>
                </a:solidFill>
              </a:rPr>
              <a:t>サーバ</a:t>
            </a:r>
            <a:endParaRPr lang="en-US" altLang="ja-JP" sz="2200" dirty="0" smtClean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ja-JP" altLang="en-US" sz="2200" dirty="0" smtClean="0"/>
              <a:t>メンバ間</a:t>
            </a:r>
            <a:r>
              <a:rPr lang="ja-JP" altLang="en-US" sz="2200" dirty="0"/>
              <a:t>の</a:t>
            </a:r>
            <a:r>
              <a:rPr lang="ja-JP" altLang="en-US" sz="2200" dirty="0" smtClean="0"/>
              <a:t>連絡　</a:t>
            </a:r>
            <a:r>
              <a:rPr lang="en-US" altLang="ja-JP" sz="2200" dirty="0" smtClean="0"/>
              <a:t>LINE</a:t>
            </a:r>
            <a:r>
              <a:rPr lang="ja-JP" altLang="en-US" sz="2200" dirty="0" smtClean="0"/>
              <a:t>　　＋　</a:t>
            </a:r>
            <a:r>
              <a:rPr lang="ja-JP" altLang="en-US" sz="3000" dirty="0" smtClean="0">
                <a:solidFill>
                  <a:srgbClr val="FF0000"/>
                </a:solidFill>
              </a:rPr>
              <a:t>メール</a:t>
            </a:r>
            <a:r>
              <a:rPr lang="ja-JP" altLang="en-US" sz="2200" dirty="0" smtClean="0"/>
              <a:t>　＋　</a:t>
            </a:r>
            <a:r>
              <a:rPr lang="ja-JP" altLang="en-US" sz="3000" dirty="0" smtClean="0">
                <a:solidFill>
                  <a:srgbClr val="FF0000"/>
                </a:solidFill>
              </a:rPr>
              <a:t>ポストイット</a:t>
            </a:r>
            <a:endParaRPr lang="en-US" altLang="ja-JP" sz="3000" dirty="0" smtClean="0">
              <a:solidFill>
                <a:srgbClr val="FF0000"/>
              </a:solidFill>
            </a:endParaRPr>
          </a:p>
          <a:p>
            <a:pPr lvl="2">
              <a:spcAft>
                <a:spcPts val="600"/>
              </a:spcAft>
            </a:pPr>
            <a:endParaRPr lang="en-US" altLang="ja-JP" sz="2800" dirty="0">
              <a:solidFill>
                <a:srgbClr val="FF0000"/>
              </a:solidFill>
            </a:endParaRPr>
          </a:p>
          <a:p>
            <a:pPr marL="914400" lvl="2" indent="0">
              <a:spcAft>
                <a:spcPts val="600"/>
              </a:spcAft>
              <a:buNone/>
            </a:pPr>
            <a:r>
              <a:rPr lang="ja-JP" altLang="en-US" sz="1800" dirty="0" smtClean="0">
                <a:solidFill>
                  <a:schemeClr val="tx1"/>
                </a:solidFill>
              </a:rPr>
              <a:t>計画外のコミュニケーションツールを使うことにより，</a:t>
            </a:r>
            <a:endParaRPr lang="en-US" altLang="ja-JP" sz="1800" dirty="0" smtClean="0">
              <a:solidFill>
                <a:schemeClr val="tx1"/>
              </a:solidFill>
            </a:endParaRPr>
          </a:p>
          <a:p>
            <a:pPr marL="914400" lvl="2" indent="0">
              <a:spcAft>
                <a:spcPts val="600"/>
              </a:spcAft>
              <a:buNone/>
            </a:pPr>
            <a:r>
              <a:rPr lang="ja-JP" altLang="en-US" sz="1800" dirty="0" smtClean="0">
                <a:solidFill>
                  <a:schemeClr val="tx1"/>
                </a:solidFill>
              </a:rPr>
              <a:t>情報が正確に伝わらないことがあった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コミュニケーション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93822"/>
            <a:ext cx="9797525" cy="483455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ja-JP" altLang="en-US" sz="2400" dirty="0" smtClean="0"/>
              <a:t>コミュニケーションツール</a:t>
            </a:r>
            <a:r>
              <a:rPr lang="ja-JP" altLang="en-US" sz="2400" dirty="0"/>
              <a:t>の策定</a:t>
            </a:r>
            <a:endParaRPr lang="en-US" altLang="ja-JP" sz="2400" dirty="0"/>
          </a:p>
          <a:p>
            <a:pPr lvl="1">
              <a:spcAft>
                <a:spcPts val="600"/>
              </a:spcAft>
            </a:pPr>
            <a:r>
              <a:rPr lang="ja-JP" altLang="en-US" sz="2200" dirty="0"/>
              <a:t>ユーザとの</a:t>
            </a:r>
            <a:r>
              <a:rPr lang="ja-JP" altLang="en-US" sz="2200" dirty="0" smtClean="0"/>
              <a:t>連絡　メール</a:t>
            </a:r>
            <a:endParaRPr lang="en-US" altLang="ja-JP" sz="2200" dirty="0"/>
          </a:p>
          <a:p>
            <a:pPr lvl="1">
              <a:spcAft>
                <a:spcPts val="600"/>
              </a:spcAft>
            </a:pPr>
            <a:r>
              <a:rPr lang="ja-JP" altLang="en-US" sz="2200" dirty="0"/>
              <a:t>シニアとの</a:t>
            </a:r>
            <a:r>
              <a:rPr lang="ja-JP" altLang="en-US" sz="2200" dirty="0" smtClean="0"/>
              <a:t>連絡　直接　　＋　</a:t>
            </a:r>
            <a:r>
              <a:rPr lang="ja-JP" altLang="en-US" sz="3000" dirty="0" smtClean="0">
                <a:solidFill>
                  <a:srgbClr val="FF0000"/>
                </a:solidFill>
              </a:rPr>
              <a:t>メール</a:t>
            </a:r>
            <a:endParaRPr lang="en-US" altLang="ja-JP" sz="2200" dirty="0" smtClean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ja-JP" altLang="en-US" sz="2200" dirty="0" smtClean="0"/>
              <a:t>ファイル管理　　</a:t>
            </a:r>
            <a:r>
              <a:rPr lang="en-US" altLang="ja-JP" sz="2200" dirty="0" err="1" smtClean="0"/>
              <a:t>GitHub</a:t>
            </a:r>
            <a:r>
              <a:rPr lang="ja-JP" altLang="en-US" sz="2200" dirty="0" smtClean="0"/>
              <a:t>　＋　</a:t>
            </a:r>
            <a:r>
              <a:rPr lang="ja-JP" altLang="en-US" sz="3200" dirty="0">
                <a:solidFill>
                  <a:srgbClr val="FF0000"/>
                </a:solidFill>
              </a:rPr>
              <a:t>研究室内共有</a:t>
            </a:r>
            <a:r>
              <a:rPr lang="ja-JP" altLang="en-US" sz="3200" dirty="0" smtClean="0">
                <a:solidFill>
                  <a:srgbClr val="FF0000"/>
                </a:solidFill>
              </a:rPr>
              <a:t>サーバ</a:t>
            </a:r>
            <a:endParaRPr lang="en-US" altLang="ja-JP" sz="2200" dirty="0" smtClean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ja-JP" altLang="en-US" sz="2200" dirty="0" smtClean="0"/>
              <a:t>メンバ間</a:t>
            </a:r>
            <a:r>
              <a:rPr lang="ja-JP" altLang="en-US" sz="2200" dirty="0"/>
              <a:t>の</a:t>
            </a:r>
            <a:r>
              <a:rPr lang="ja-JP" altLang="en-US" sz="2200" dirty="0" smtClean="0"/>
              <a:t>連絡　</a:t>
            </a:r>
            <a:r>
              <a:rPr lang="en-US" altLang="ja-JP" sz="2200" dirty="0" smtClean="0"/>
              <a:t>LINE</a:t>
            </a:r>
            <a:r>
              <a:rPr lang="ja-JP" altLang="en-US" sz="2200" dirty="0" smtClean="0"/>
              <a:t>　　＋　</a:t>
            </a:r>
            <a:r>
              <a:rPr lang="ja-JP" altLang="en-US" sz="3000" dirty="0" smtClean="0">
                <a:solidFill>
                  <a:srgbClr val="FF0000"/>
                </a:solidFill>
              </a:rPr>
              <a:t>メール</a:t>
            </a:r>
            <a:r>
              <a:rPr lang="ja-JP" altLang="en-US" sz="2200" dirty="0" smtClean="0"/>
              <a:t>　＋　</a:t>
            </a:r>
            <a:r>
              <a:rPr lang="ja-JP" altLang="en-US" sz="3000" dirty="0" smtClean="0">
                <a:solidFill>
                  <a:srgbClr val="FF0000"/>
                </a:solidFill>
              </a:rPr>
              <a:t>ポストイット</a:t>
            </a:r>
            <a:endParaRPr lang="en-US" altLang="ja-JP" sz="3000" dirty="0" smtClean="0">
              <a:solidFill>
                <a:srgbClr val="FF0000"/>
              </a:solidFill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ja-JP" altLang="en-US" sz="2400" dirty="0" smtClean="0">
                <a:solidFill>
                  <a:schemeClr val="tx1"/>
                </a:solidFill>
              </a:rPr>
              <a:t>対策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ja-JP" sz="2000" dirty="0" smtClean="0">
                <a:solidFill>
                  <a:schemeClr val="tx1"/>
                </a:solidFill>
              </a:rPr>
              <a:t>	</a:t>
            </a:r>
            <a:r>
              <a:rPr lang="ja-JP" altLang="en-US" sz="2000" dirty="0" smtClean="0">
                <a:solidFill>
                  <a:schemeClr val="tx1"/>
                </a:solidFill>
              </a:rPr>
              <a:t>過去の類似プロジェクトを参考に，コミュニケーションツールを決める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ja-JP" sz="2000" dirty="0">
                <a:solidFill>
                  <a:schemeClr val="tx1"/>
                </a:solidFill>
              </a:rPr>
              <a:t>	</a:t>
            </a:r>
            <a:r>
              <a:rPr lang="ja-JP" altLang="en-US" sz="2000" dirty="0" smtClean="0">
                <a:solidFill>
                  <a:schemeClr val="tx1"/>
                </a:solidFill>
              </a:rPr>
              <a:t>即時にメンバに伝え，その場で変更ツールを使わせることで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ja-JP" sz="2000" dirty="0">
                <a:solidFill>
                  <a:schemeClr val="tx1"/>
                </a:solidFill>
              </a:rPr>
              <a:t>	</a:t>
            </a:r>
            <a:r>
              <a:rPr lang="ja-JP" altLang="en-US" sz="2000" dirty="0" smtClean="0">
                <a:solidFill>
                  <a:schemeClr val="tx1"/>
                </a:solidFill>
              </a:rPr>
              <a:t>伝達不足をなくす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QCD</a:t>
            </a:r>
            <a:r>
              <a:rPr kumimoji="1" lang="ja-JP" altLang="en-US" dirty="0" smtClean="0"/>
              <a:t>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629625"/>
            <a:ext cx="8596668" cy="4411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sz="4000" dirty="0" smtClean="0"/>
              <a:t>Quality</a:t>
            </a:r>
          </a:p>
          <a:p>
            <a:pPr>
              <a:lnSpc>
                <a:spcPct val="150000"/>
              </a:lnSpc>
            </a:pPr>
            <a:r>
              <a:rPr kumimoji="1" lang="en-US" altLang="ja-JP" sz="4000" dirty="0" smtClean="0"/>
              <a:t>Cost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en-US" altLang="ja-JP" sz="4000" dirty="0" smtClean="0"/>
              <a:t>Delivery/Time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3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QCD</a:t>
            </a:r>
            <a:r>
              <a:rPr kumimoji="1" lang="ja-JP" altLang="en-US" dirty="0" smtClean="0"/>
              <a:t>評価</a:t>
            </a:r>
            <a:r>
              <a:rPr kumimoji="1" lang="en-US" altLang="ja-JP" dirty="0" smtClean="0"/>
              <a:t>-Quality-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9075346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 smtClean="0"/>
              <a:t>目標：外部設計書で指定した滞在管理システムを完成させる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ログイン画面の完成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滞在画面の完成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初回登録画面の完成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dirty="0"/>
              <a:t>⇒</a:t>
            </a:r>
            <a:r>
              <a:rPr lang="ja-JP" altLang="en-US" sz="2400" b="1" dirty="0" smtClean="0"/>
              <a:t>達成</a:t>
            </a:r>
            <a:endParaRPr lang="en-US" altLang="ja-JP" sz="2400" b="1" dirty="0" smtClean="0"/>
          </a:p>
          <a:p>
            <a:pPr marL="0" indent="0">
              <a:buNone/>
            </a:pPr>
            <a:r>
              <a:rPr lang="ja-JP" altLang="en-US" sz="2400" dirty="0" smtClean="0"/>
              <a:t>達成理由：委託後の外部設計書の変更箇所が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箇所のみ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　　　外部設計書の変更要求を受託することにより委託先の　　　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　　　作業時間が</a:t>
            </a:r>
            <a:r>
              <a:rPr lang="en-US" altLang="ja-JP" sz="2400" dirty="0" smtClean="0"/>
              <a:t>8</a:t>
            </a:r>
            <a:r>
              <a:rPr lang="ja-JP" altLang="en-US" sz="2400" dirty="0" smtClean="0"/>
              <a:t>時間減った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271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QCD</a:t>
            </a:r>
            <a:r>
              <a:rPr lang="ja-JP" altLang="en-US" dirty="0"/>
              <a:t>評価</a:t>
            </a:r>
            <a:r>
              <a:rPr lang="en-US" altLang="ja-JP" dirty="0" smtClean="0"/>
              <a:t>-C</a:t>
            </a:r>
            <a:r>
              <a:rPr lang="en-US" altLang="ja-JP" dirty="0"/>
              <a:t>ost</a:t>
            </a:r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604475"/>
            <a:ext cx="9471602" cy="447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目標：コストベースラインに沿ってプロジェクトを進める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⇒未達成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	</a:t>
            </a:r>
            <a:r>
              <a:rPr kumimoji="1" lang="ja-JP" altLang="en-US" sz="3200" dirty="0" smtClean="0"/>
              <a:t>コスト見積り費　</a:t>
            </a:r>
            <a:r>
              <a:rPr kumimoji="1" lang="en-US" altLang="ja-JP" sz="3200" dirty="0" smtClean="0"/>
              <a:t>	</a:t>
            </a:r>
            <a:r>
              <a:rPr kumimoji="1" lang="ja-JP" altLang="en-US" sz="3200" dirty="0" smtClean="0"/>
              <a:t>→　　</a:t>
            </a:r>
            <a:r>
              <a:rPr lang="en-US" altLang="ja-JP" sz="3600" dirty="0" smtClean="0"/>
              <a:t>360</a:t>
            </a:r>
            <a:r>
              <a:rPr kumimoji="1" lang="ja-JP" altLang="en-US" sz="2800" dirty="0" smtClean="0"/>
              <a:t>時間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en-US" altLang="ja-JP" sz="3200" dirty="0" smtClean="0"/>
              <a:t>	</a:t>
            </a:r>
            <a:r>
              <a:rPr kumimoji="1" lang="ja-JP" altLang="en-US" sz="3200" dirty="0" smtClean="0"/>
              <a:t>実費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　　　　　　</a:t>
            </a:r>
            <a:r>
              <a:rPr kumimoji="1" lang="ja-JP" altLang="en-US" sz="3200" dirty="0" smtClean="0"/>
              <a:t>→　　</a:t>
            </a:r>
            <a:r>
              <a:rPr kumimoji="1" lang="en-US" altLang="ja-JP" sz="4800" dirty="0" smtClean="0"/>
              <a:t>415</a:t>
            </a:r>
            <a:r>
              <a:rPr kumimoji="1" lang="ja-JP" altLang="en-US" sz="2800" dirty="0" smtClean="0"/>
              <a:t>時間</a:t>
            </a:r>
            <a:endParaRPr kumimoji="1" lang="en-US" altLang="ja-JP" sz="28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22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QCD</a:t>
            </a:r>
            <a:r>
              <a:rPr lang="ja-JP" altLang="en-US" dirty="0"/>
              <a:t>評価</a:t>
            </a:r>
            <a:r>
              <a:rPr lang="en-US" altLang="ja-JP" dirty="0" smtClean="0"/>
              <a:t>-C</a:t>
            </a:r>
            <a:r>
              <a:rPr lang="en-US" altLang="ja-JP" dirty="0"/>
              <a:t>ost</a:t>
            </a:r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604475"/>
            <a:ext cx="9471602" cy="447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目標：コストベースラインに沿ってプロジェクトを進める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⇒未達成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未達成理由：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	</a:t>
            </a:r>
            <a:r>
              <a:rPr lang="ja-JP" altLang="en-US" sz="3200" dirty="0"/>
              <a:t>スコープ</a:t>
            </a:r>
            <a:r>
              <a:rPr lang="ja-JP" altLang="en-US" sz="3200" dirty="0" smtClean="0"/>
              <a:t>の追加が</a:t>
            </a:r>
            <a:r>
              <a:rPr lang="ja-JP" altLang="en-US" sz="3200" dirty="0"/>
              <a:t>あったため</a:t>
            </a:r>
            <a:endParaRPr lang="en-US" altLang="ja-JP" sz="3200" dirty="0"/>
          </a:p>
          <a:p>
            <a:r>
              <a:rPr kumimoji="1" lang="en-US" altLang="ja-JP" sz="3200" dirty="0" smtClean="0"/>
              <a:t>	</a:t>
            </a:r>
            <a:r>
              <a:rPr lang="ja-JP" altLang="en-US" sz="3200" dirty="0"/>
              <a:t>コストの見積もりが</a:t>
            </a:r>
            <a:r>
              <a:rPr lang="ja-JP" altLang="en-US" sz="3200" dirty="0" smtClean="0"/>
              <a:t>甘かったため</a:t>
            </a:r>
            <a:endParaRPr lang="en-US" altLang="ja-JP" sz="32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17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QCD</a:t>
            </a:r>
            <a:r>
              <a:rPr lang="ja-JP" altLang="en-US" dirty="0"/>
              <a:t>評価</a:t>
            </a:r>
            <a:r>
              <a:rPr lang="en-US" altLang="ja-JP" dirty="0" smtClean="0"/>
              <a:t>-C</a:t>
            </a:r>
            <a:r>
              <a:rPr lang="en-US" altLang="ja-JP" dirty="0"/>
              <a:t>ost</a:t>
            </a:r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530036"/>
            <a:ext cx="9027980" cy="487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目標：コストベースラインに沿ってプロジェクトを進める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⇒</a:t>
            </a:r>
            <a:r>
              <a:rPr lang="ja-JP" altLang="en-US" sz="2400" dirty="0" smtClean="0"/>
              <a:t>未達成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 dirty="0" smtClean="0"/>
              <a:t>スコープの追加が</a:t>
            </a:r>
            <a:r>
              <a:rPr lang="ja-JP" altLang="en-US" sz="2400" dirty="0"/>
              <a:t>あったため</a:t>
            </a:r>
            <a:endParaRPr lang="en-US" altLang="ja-JP" sz="2400" dirty="0"/>
          </a:p>
          <a:p>
            <a:pPr lvl="1"/>
            <a:r>
              <a:rPr lang="ja-JP" altLang="en-US" sz="2200" dirty="0" smtClean="0"/>
              <a:t>コスト見積り書　→　</a:t>
            </a:r>
            <a:r>
              <a:rPr lang="en-US" altLang="ja-JP" sz="2800" dirty="0" smtClean="0"/>
              <a:t>10</a:t>
            </a:r>
            <a:r>
              <a:rPr lang="ja-JP" altLang="en-US" sz="2000" dirty="0" smtClean="0"/>
              <a:t>時間</a:t>
            </a:r>
            <a:endParaRPr lang="en-US" altLang="ja-JP" sz="2000" dirty="0" smtClean="0"/>
          </a:p>
          <a:p>
            <a:pPr lvl="1"/>
            <a:r>
              <a:rPr lang="ja-JP" altLang="en-US" sz="2200" dirty="0" smtClean="0"/>
              <a:t>変更要求　　　→　</a:t>
            </a:r>
            <a:r>
              <a:rPr lang="en-US" altLang="ja-JP" sz="2800" dirty="0" smtClean="0"/>
              <a:t>5</a:t>
            </a:r>
            <a:r>
              <a:rPr lang="ja-JP" altLang="en-US" sz="2000" dirty="0" smtClean="0"/>
              <a:t>時間</a:t>
            </a:r>
            <a:endParaRPr lang="en-US" altLang="ja-JP" sz="2800" dirty="0" smtClean="0"/>
          </a:p>
          <a:p>
            <a:pPr lvl="1"/>
            <a:r>
              <a:rPr lang="ja-JP" altLang="en-US" sz="2200" dirty="0" smtClean="0"/>
              <a:t>委託先管理　　→　</a:t>
            </a:r>
            <a:r>
              <a:rPr lang="en-US" altLang="ja-JP" sz="2800" dirty="0" smtClean="0"/>
              <a:t>5</a:t>
            </a:r>
            <a:r>
              <a:rPr lang="ja-JP" altLang="en-US" sz="2000" dirty="0" smtClean="0"/>
              <a:t>時間</a:t>
            </a:r>
            <a:endParaRPr lang="en-US" altLang="ja-JP" sz="2000" dirty="0"/>
          </a:p>
          <a:p>
            <a:endParaRPr lang="ja-JP" altLang="en-US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09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QCD</a:t>
            </a:r>
            <a:r>
              <a:rPr lang="ja-JP" altLang="en-US" dirty="0"/>
              <a:t>評価</a:t>
            </a:r>
            <a:r>
              <a:rPr lang="en-US" altLang="ja-JP" dirty="0" smtClean="0"/>
              <a:t>-C</a:t>
            </a:r>
            <a:r>
              <a:rPr lang="en-US" altLang="ja-JP" dirty="0"/>
              <a:t>ost</a:t>
            </a:r>
            <a:r>
              <a:rPr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629624"/>
            <a:ext cx="9027980" cy="4771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/>
              <a:t>目標</a:t>
            </a:r>
            <a:r>
              <a:rPr lang="ja-JP" altLang="en-US" sz="2400" dirty="0" smtClean="0"/>
              <a:t>：コストベースラインに沿ってプロジェクトを進める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⇒</a:t>
            </a:r>
            <a:r>
              <a:rPr lang="ja-JP" altLang="en-US" sz="2400" dirty="0" smtClean="0"/>
              <a:t>未達成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r>
              <a:rPr lang="ja-JP" altLang="en-US" sz="2400" dirty="0" smtClean="0"/>
              <a:t>コスト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見積もりが甘かったため</a:t>
            </a:r>
            <a:endParaRPr lang="en-US" altLang="ja-JP" sz="2400" dirty="0" smtClean="0"/>
          </a:p>
          <a:p>
            <a:pPr lvl="1"/>
            <a:r>
              <a:rPr lang="ja-JP" altLang="en-US" sz="2200" dirty="0" smtClean="0"/>
              <a:t>プロジェクト計画書作成</a:t>
            </a:r>
            <a:endParaRPr lang="en-US" altLang="ja-JP" sz="2200" dirty="0" smtClean="0"/>
          </a:p>
          <a:p>
            <a:pPr lvl="2"/>
            <a:r>
              <a:rPr lang="ja-JP" altLang="en-US" sz="2000" dirty="0" smtClean="0"/>
              <a:t>計画値　→　</a:t>
            </a:r>
            <a:r>
              <a:rPr lang="en-US" altLang="ja-JP" sz="2400" dirty="0" smtClean="0"/>
              <a:t>16</a:t>
            </a:r>
            <a:r>
              <a:rPr lang="ja-JP" altLang="en-US" sz="1800" dirty="0" smtClean="0"/>
              <a:t>時間</a:t>
            </a:r>
            <a:endParaRPr lang="en-US" altLang="ja-JP" sz="1800" dirty="0" smtClean="0"/>
          </a:p>
          <a:p>
            <a:pPr lvl="2"/>
            <a:r>
              <a:rPr lang="ja-JP" altLang="en-US" sz="2000" dirty="0" smtClean="0"/>
              <a:t>実績値　→　</a:t>
            </a:r>
            <a:r>
              <a:rPr lang="en-US" altLang="ja-JP" sz="2400" dirty="0" smtClean="0"/>
              <a:t>29</a:t>
            </a:r>
            <a:r>
              <a:rPr lang="ja-JP" altLang="en-US" sz="1800" dirty="0" smtClean="0"/>
              <a:t>時間</a:t>
            </a:r>
            <a:endParaRPr lang="en-US" altLang="ja-JP" sz="1800" dirty="0" smtClean="0"/>
          </a:p>
          <a:p>
            <a:pPr lvl="1"/>
            <a:r>
              <a:rPr lang="ja-JP" altLang="en-US" sz="2200" dirty="0" smtClean="0"/>
              <a:t>初回画面登録作成</a:t>
            </a:r>
            <a:endParaRPr lang="en-US" altLang="ja-JP" sz="2200" dirty="0" smtClean="0"/>
          </a:p>
          <a:p>
            <a:pPr lvl="2"/>
            <a:r>
              <a:rPr lang="ja-JP" altLang="en-US" sz="2000" dirty="0" smtClean="0"/>
              <a:t>計画値　→　</a:t>
            </a:r>
            <a:r>
              <a:rPr lang="en-US" altLang="ja-JP" sz="2400" dirty="0" smtClean="0"/>
              <a:t>6</a:t>
            </a:r>
            <a:r>
              <a:rPr lang="ja-JP" altLang="en-US" sz="1800" dirty="0" smtClean="0"/>
              <a:t>時間</a:t>
            </a:r>
            <a:endParaRPr lang="en-US" altLang="ja-JP" sz="1800" dirty="0" smtClean="0"/>
          </a:p>
          <a:p>
            <a:pPr lvl="2"/>
            <a:r>
              <a:rPr lang="ja-JP" altLang="en-US" sz="2000" dirty="0" smtClean="0"/>
              <a:t>実績値　→　</a:t>
            </a:r>
            <a:r>
              <a:rPr lang="en-US" altLang="ja-JP" sz="2400" dirty="0" smtClean="0"/>
              <a:t>18</a:t>
            </a:r>
            <a:r>
              <a:rPr lang="ja-JP" altLang="en-US" sz="1800" dirty="0" smtClean="0"/>
              <a:t>時間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4377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Autofit/>
          </a:bodyPr>
          <a:lstStyle/>
          <a:p>
            <a:r>
              <a:rPr kumimoji="1" lang="ja-JP" altLang="en-US" sz="4000" dirty="0" smtClean="0"/>
              <a:t>中間発表からの改善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マネジメント報告</a:t>
            </a:r>
            <a:endParaRPr kumimoji="1" lang="en-US" altLang="ja-JP" sz="4000" dirty="0" smtClean="0"/>
          </a:p>
          <a:p>
            <a:r>
              <a:rPr lang="en-US" altLang="ja-JP" sz="4000" dirty="0" smtClean="0"/>
              <a:t>QCD</a:t>
            </a:r>
            <a:r>
              <a:rPr lang="ja-JP" altLang="en-US" sz="4000" dirty="0" smtClean="0"/>
              <a:t>評価</a:t>
            </a:r>
            <a:endParaRPr lang="en-US" altLang="ja-JP" sz="4000" dirty="0" smtClean="0"/>
          </a:p>
          <a:p>
            <a:pPr lvl="1"/>
            <a:r>
              <a:rPr kumimoji="1" lang="en-US" altLang="ja-JP" sz="2800" dirty="0" smtClean="0"/>
              <a:t>Quality</a:t>
            </a:r>
          </a:p>
          <a:p>
            <a:pPr lvl="1"/>
            <a:r>
              <a:rPr lang="en-US" altLang="ja-JP" sz="2800" dirty="0" smtClean="0"/>
              <a:t>Cost</a:t>
            </a:r>
          </a:p>
          <a:p>
            <a:pPr lvl="1"/>
            <a:r>
              <a:rPr kumimoji="1" lang="en-US" altLang="ja-JP" sz="2800" dirty="0" smtClean="0"/>
              <a:t>Delivery/Time</a:t>
            </a:r>
          </a:p>
          <a:p>
            <a:r>
              <a:rPr lang="ja-JP" altLang="en-US" sz="4000" dirty="0"/>
              <a:t>総括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956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QCD</a:t>
            </a:r>
            <a:r>
              <a:rPr lang="ja-JP" altLang="en-US" dirty="0"/>
              <a:t>評価</a:t>
            </a:r>
            <a:r>
              <a:rPr lang="en-US" altLang="ja-JP" dirty="0"/>
              <a:t>-</a:t>
            </a:r>
            <a:r>
              <a:rPr lang="en-US" altLang="ja-JP" dirty="0" smtClean="0"/>
              <a:t>Cost-</a:t>
            </a:r>
            <a:br>
              <a:rPr lang="en-US" altLang="ja-JP" dirty="0" smtClean="0"/>
            </a:br>
            <a:endParaRPr kumimoji="1" lang="ja-JP" altLang="en-US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269694"/>
              </p:ext>
            </p:extLst>
          </p:nvPr>
        </p:nvGraphicFramePr>
        <p:xfrm>
          <a:off x="344033" y="1593408"/>
          <a:ext cx="8929969" cy="5264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70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QCD</a:t>
            </a:r>
            <a:r>
              <a:rPr lang="ja-JP" altLang="en-US" dirty="0"/>
              <a:t>評価</a:t>
            </a:r>
            <a:r>
              <a:rPr lang="en-US" altLang="ja-JP" dirty="0"/>
              <a:t>-Delivery/Time-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747319"/>
            <a:ext cx="8596668" cy="429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目標</a:t>
            </a:r>
            <a:r>
              <a:rPr lang="ja-JP" altLang="en-US" sz="2400" dirty="0" smtClean="0"/>
              <a:t>：</a:t>
            </a:r>
            <a:r>
              <a:rPr kumimoji="1" lang="en-US" altLang="ja-JP" sz="2400" dirty="0" smtClean="0"/>
              <a:t>7</a:t>
            </a:r>
            <a:r>
              <a:rPr kumimoji="1" lang="ja-JP" altLang="en-US" sz="2400" dirty="0" smtClean="0"/>
              <a:t>月</a:t>
            </a:r>
            <a:r>
              <a:rPr kumimoji="1" lang="en-US" altLang="ja-JP" sz="2400" dirty="0" smtClean="0"/>
              <a:t>24</a:t>
            </a:r>
            <a:r>
              <a:rPr kumimoji="1" lang="ja-JP" altLang="en-US" sz="2400" dirty="0" smtClean="0"/>
              <a:t>日に全ドキュメントを提出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⇒</a:t>
            </a:r>
            <a:r>
              <a:rPr kumimoji="1" lang="ja-JP" altLang="en-US" sz="2400" dirty="0" smtClean="0"/>
              <a:t>達成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達成理由：ガントチャートで</a:t>
            </a:r>
            <a:r>
              <a:rPr lang="ja-JP" altLang="en-US" sz="2400" dirty="0"/>
              <a:t>パフォーマンス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定量的</a:t>
            </a:r>
            <a:r>
              <a:rPr lang="ja-JP" altLang="en-US" sz="2400" dirty="0" smtClean="0"/>
              <a:t>に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　　　管理することができた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35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総括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1702051"/>
            <a:ext cx="9227157" cy="448146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本</a:t>
            </a:r>
            <a:r>
              <a:rPr lang="ja-JP" altLang="en-US" dirty="0"/>
              <a:t>プロジェクト</a:t>
            </a:r>
            <a:r>
              <a:rPr lang="ja-JP" altLang="en-US" dirty="0" smtClean="0"/>
              <a:t>は</a:t>
            </a:r>
            <a:r>
              <a:rPr lang="en-US" altLang="ja-JP" dirty="0" smtClean="0"/>
              <a:t>QCD</a:t>
            </a:r>
            <a:r>
              <a:rPr lang="ja-JP" altLang="en-US" dirty="0"/>
              <a:t>評価</a:t>
            </a:r>
            <a:r>
              <a:rPr lang="ja-JP" altLang="en-US" dirty="0" smtClean="0"/>
              <a:t>により失敗したとする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反省点</a:t>
            </a:r>
            <a:endParaRPr kumimoji="1" lang="en-US" altLang="ja-JP" dirty="0" smtClean="0"/>
          </a:p>
          <a:p>
            <a:pPr lvl="1"/>
            <a:r>
              <a:rPr kumimoji="1" lang="ja-JP" altLang="en-US" sz="2000" dirty="0" smtClean="0"/>
              <a:t>外部設計書などに不備があり要求仕様変更をした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 smtClean="0"/>
              <a:t>　⇒ドキュメント作成の際のメンバ全員でチェックをする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ユーザ</a:t>
            </a:r>
            <a:r>
              <a:rPr lang="ja-JP" altLang="en-US" sz="2000" dirty="0"/>
              <a:t>承認に使うメールシステムの使い方を理解していなかった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2000" dirty="0" smtClean="0"/>
              <a:t>　⇒不安事項がある場合，対策を考えた上でユーザと連絡を取り合う</a:t>
            </a:r>
            <a:endParaRPr kumimoji="1" lang="en-US" altLang="ja-JP" sz="2000" dirty="0" smtClean="0"/>
          </a:p>
          <a:p>
            <a:pPr lvl="1"/>
            <a:r>
              <a:rPr lang="ja-JP" altLang="en-US" sz="2000" dirty="0"/>
              <a:t>プロジェクト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遅延</a:t>
            </a:r>
            <a:r>
              <a:rPr lang="ja-JP" altLang="en-US" sz="2000" dirty="0" smtClean="0"/>
              <a:t>に伴いコストが超過した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kumimoji="1" lang="ja-JP" altLang="en-US" sz="2000" dirty="0" smtClean="0"/>
              <a:t>　⇒コスト</a:t>
            </a:r>
            <a:r>
              <a:rPr lang="ja-JP" altLang="en-US" sz="2000" dirty="0"/>
              <a:t>超過の予測が出た時点で見直す</a:t>
            </a:r>
            <a:r>
              <a:rPr lang="ja-JP" altLang="en-US" sz="2000" dirty="0" smtClean="0"/>
              <a:t>必要がある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6891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中間発表からの改善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93822"/>
            <a:ext cx="9797525" cy="4834550"/>
          </a:xfrm>
        </p:spPr>
        <p:txBody>
          <a:bodyPr>
            <a:normAutofit/>
          </a:bodyPr>
          <a:lstStyle/>
          <a:p>
            <a:endParaRPr lang="en-US" altLang="ja-JP" sz="2400" dirty="0" smtClean="0"/>
          </a:p>
          <a:p>
            <a:r>
              <a:rPr lang="ja-JP" altLang="en-US" sz="2400" dirty="0" smtClean="0"/>
              <a:t>事前</a:t>
            </a:r>
            <a:r>
              <a:rPr lang="ja-JP" altLang="en-US" sz="2400" dirty="0"/>
              <a:t>に各メンバのスケジュールを把握</a:t>
            </a:r>
            <a:r>
              <a:rPr lang="ja-JP" altLang="en-US" sz="2400" dirty="0" smtClean="0"/>
              <a:t>し，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作業</a:t>
            </a:r>
            <a:r>
              <a:rPr lang="ja-JP" altLang="en-US" sz="2400" dirty="0"/>
              <a:t>に取り組める時間を</a:t>
            </a:r>
            <a:r>
              <a:rPr lang="ja-JP" altLang="en-US" sz="2400" dirty="0" smtClean="0"/>
              <a:t>踏まえたガントチャート作成を行う</a:t>
            </a:r>
            <a:endParaRPr lang="ja-JP" altLang="en-US" sz="2400" dirty="0"/>
          </a:p>
          <a:p>
            <a:pPr marL="0" indent="0">
              <a:buNone/>
            </a:pPr>
            <a:r>
              <a:rPr lang="ja-JP" altLang="en-US" dirty="0"/>
              <a:t>⇒</a:t>
            </a:r>
            <a:r>
              <a:rPr kumimoji="1" lang="ja-JP" altLang="en-US" sz="2400" b="1" dirty="0" smtClean="0"/>
              <a:t>達成</a:t>
            </a:r>
            <a:endParaRPr kumimoji="1" lang="en-US" altLang="ja-JP" sz="2400" b="1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sz="2800" dirty="0"/>
              <a:t>雛形を前提とした設計書作成を行うのでは</a:t>
            </a:r>
            <a:r>
              <a:rPr lang="ja-JP" altLang="en-US" sz="2800" dirty="0" smtClean="0"/>
              <a:t>なく</a:t>
            </a:r>
            <a:r>
              <a:rPr lang="en-US" altLang="ja-JP" sz="2800" dirty="0" smtClean="0"/>
              <a:t>PMBOK</a:t>
            </a:r>
            <a:r>
              <a:rPr lang="ja-JP" altLang="en-US" sz="2800" dirty="0" smtClean="0"/>
              <a:t>他、参考資料を</a:t>
            </a:r>
            <a:r>
              <a:rPr lang="ja-JP" altLang="en-US" sz="2800" dirty="0"/>
              <a:t>積極的に活用</a:t>
            </a:r>
            <a:r>
              <a:rPr lang="ja-JP" altLang="en-US" sz="2800" dirty="0" smtClean="0"/>
              <a:t>し，項目</a:t>
            </a:r>
            <a:r>
              <a:rPr lang="ja-JP" altLang="en-US" sz="2800" dirty="0"/>
              <a:t>を自分たち</a:t>
            </a:r>
            <a:r>
              <a:rPr lang="ja-JP" altLang="en-US" sz="2800" dirty="0" smtClean="0"/>
              <a:t>で説明出来るように</a:t>
            </a:r>
            <a:r>
              <a:rPr lang="ja-JP" altLang="en-US" sz="2800" dirty="0"/>
              <a:t>する</a:t>
            </a:r>
          </a:p>
          <a:p>
            <a:pPr marL="0" indent="0">
              <a:buNone/>
            </a:pPr>
            <a:r>
              <a:rPr lang="ja-JP" altLang="en-US" dirty="0"/>
              <a:t>⇒</a:t>
            </a:r>
            <a:r>
              <a:rPr kumimoji="1" lang="ja-JP" altLang="en-US" sz="2400" b="1" dirty="0" smtClean="0"/>
              <a:t>達成</a:t>
            </a:r>
            <a:endParaRPr kumimoji="1" lang="en-US" altLang="ja-JP" sz="2400" b="1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8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マネジメント報告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93822"/>
            <a:ext cx="9797525" cy="4834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sz="2400" dirty="0" smtClean="0">
                <a:solidFill>
                  <a:schemeClr val="bg2">
                    <a:lumMod val="50000"/>
                  </a:schemeClr>
                </a:solidFill>
              </a:rPr>
              <a:t>スコープ</a:t>
            </a:r>
            <a:endParaRPr lang="en-US" altLang="ja-JP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solidFill>
                  <a:schemeClr val="bg2">
                    <a:lumMod val="50000"/>
                  </a:schemeClr>
                </a:solidFill>
              </a:rPr>
              <a:t>タイム</a:t>
            </a:r>
            <a:endParaRPr lang="en-US" altLang="ja-JP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solidFill>
                  <a:schemeClr val="bg2">
                    <a:lumMod val="50000"/>
                  </a:schemeClr>
                </a:solidFill>
              </a:rPr>
              <a:t>コスト</a:t>
            </a:r>
            <a:endParaRPr lang="en-US" altLang="ja-JP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solidFill>
                  <a:schemeClr val="bg2">
                    <a:lumMod val="50000"/>
                  </a:schemeClr>
                </a:solidFill>
              </a:rPr>
              <a:t>品質</a:t>
            </a:r>
            <a:endParaRPr lang="en-US" altLang="ja-JP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 sz="2800" dirty="0">
                <a:solidFill>
                  <a:schemeClr val="tx1"/>
                </a:solidFill>
              </a:rPr>
              <a:t>人的資源</a:t>
            </a:r>
            <a:endParaRPr lang="en-US" altLang="ja-JP" sz="28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 sz="2800" dirty="0" smtClean="0">
                <a:solidFill>
                  <a:schemeClr val="tx1"/>
                </a:solidFill>
              </a:rPr>
              <a:t>コミュニケーション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solidFill>
                  <a:schemeClr val="bg2">
                    <a:lumMod val="50000"/>
                  </a:schemeClr>
                </a:solidFill>
              </a:rPr>
              <a:t>調達</a:t>
            </a:r>
            <a:endParaRPr lang="en-US" altLang="ja-JP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solidFill>
                  <a:schemeClr val="bg2">
                    <a:lumMod val="50000"/>
                  </a:schemeClr>
                </a:solidFill>
              </a:rPr>
              <a:t>リスク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275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マネジメント報告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93822"/>
            <a:ext cx="9623661" cy="4834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sz="2800" dirty="0" smtClean="0">
                <a:solidFill>
                  <a:schemeClr val="tx1"/>
                </a:solidFill>
              </a:rPr>
              <a:t>人的資源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 sz="2400" dirty="0" smtClean="0">
                <a:solidFill>
                  <a:schemeClr val="tx1"/>
                </a:solidFill>
              </a:rPr>
              <a:t>コミュニケーション</a:t>
            </a:r>
            <a:endParaRPr lang="en-US" altLang="ja-JP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38424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ja-JP" altLang="en-US" dirty="0"/>
              <a:t>人的</a:t>
            </a:r>
            <a:r>
              <a:rPr lang="ja-JP" altLang="en-US" dirty="0" smtClean="0"/>
              <a:t>資源</a:t>
            </a:r>
            <a:endParaRPr lang="en-US" altLang="ja-JP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252487"/>
              </p:ext>
            </p:extLst>
          </p:nvPr>
        </p:nvGraphicFramePr>
        <p:xfrm>
          <a:off x="677334" y="1420103"/>
          <a:ext cx="9589295" cy="4129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43717"/>
                <a:gridCol w="819627"/>
                <a:gridCol w="982628"/>
                <a:gridCol w="943323"/>
              </a:tblGrid>
              <a:tr h="375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</a:rPr>
                        <a:t>アクティビティ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</a:rPr>
                        <a:t>森谷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>
                          <a:effectLst/>
                        </a:rPr>
                        <a:t>齋藤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>
                          <a:effectLst/>
                        </a:rPr>
                        <a:t>若月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</a:rPr>
                        <a:t>プロジェクト憲章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highlight>
                            <a:srgbClr val="FFFF00"/>
                          </a:highlight>
                        </a:rPr>
                        <a:t>R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</a:rPr>
                        <a:t>統合マネジメント計画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highlight>
                            <a:srgbClr val="FFFF00"/>
                          </a:highlight>
                        </a:rPr>
                        <a:t>R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</a:rPr>
                        <a:t>スコープ・マネジメント計画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highlight>
                            <a:srgbClr val="FFFF00"/>
                          </a:highlight>
                        </a:rPr>
                        <a:t>R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</a:rPr>
                        <a:t>タイム・マネジメント計画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highlight>
                            <a:srgbClr val="FFFF00"/>
                          </a:highlight>
                        </a:rPr>
                        <a:t>R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</a:rPr>
                        <a:t>コスト・マネジメント計画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highlight>
                            <a:srgbClr val="FFFF00"/>
                          </a:highlight>
                        </a:rPr>
                        <a:t>R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>
                          <a:effectLst/>
                        </a:rPr>
                        <a:t>品質マネジメント計画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highlight>
                            <a:srgbClr val="FFFF00"/>
                          </a:highlight>
                        </a:rPr>
                        <a:t>R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</a:rPr>
                        <a:t>人的資源マネジメント計画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highlight>
                            <a:srgbClr val="FFFF00"/>
                          </a:highlight>
                        </a:rPr>
                        <a:t>R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</a:rPr>
                        <a:t>コミュニケーション・マネジメント計画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highlight>
                            <a:srgbClr val="FFFF00"/>
                          </a:highlight>
                        </a:rPr>
                        <a:t>R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</a:rPr>
                        <a:t>調達マネジメント計画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highlight>
                            <a:srgbClr val="FFFF00"/>
                          </a:highlight>
                        </a:rPr>
                        <a:t>R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400" kern="100" dirty="0">
                          <a:effectLst/>
                        </a:rPr>
                        <a:t>リスク・マネジメント計画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highlight>
                            <a:srgbClr val="FFFF00"/>
                          </a:highlight>
                        </a:rPr>
                        <a:t>R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</a:t>
                      </a:r>
                      <a:endParaRPr lang="ja-JP" sz="24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ja-JP" sz="24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4025098" y="5549960"/>
            <a:ext cx="6748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責任分担表</a:t>
            </a:r>
            <a:endParaRPr kumimoji="1" lang="en-US" altLang="ja-JP" sz="2400" dirty="0" smtClean="0"/>
          </a:p>
          <a:p>
            <a:r>
              <a:rPr kumimoji="1" lang="ja-JP" altLang="en-US" sz="2000" dirty="0" smtClean="0">
                <a:solidFill>
                  <a:schemeClr val="bg2">
                    <a:lumMod val="25000"/>
                  </a:schemeClr>
                </a:solidFill>
              </a:rPr>
              <a:t>　　　　マネジメント計画書から一部抜粋</a:t>
            </a:r>
            <a:endParaRPr kumimoji="1" lang="ja-JP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3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ja-JP" altLang="en-US" dirty="0"/>
              <a:t>人的</a:t>
            </a:r>
            <a:r>
              <a:rPr lang="ja-JP" altLang="en-US" dirty="0" smtClean="0"/>
              <a:t>資源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493822"/>
            <a:ext cx="9623661" cy="4834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ja-JP" altLang="en-US" sz="2200" dirty="0" smtClean="0"/>
              <a:t>責任分担表</a:t>
            </a:r>
            <a:endParaRPr lang="en-US" altLang="ja-JP" sz="2200" dirty="0" smtClean="0"/>
          </a:p>
          <a:p>
            <a:pPr lvl="1">
              <a:spcAft>
                <a:spcPts val="600"/>
              </a:spcAft>
            </a:pPr>
            <a:r>
              <a:rPr lang="ja-JP" altLang="en-US" sz="2000" dirty="0" smtClean="0"/>
              <a:t>責任分担が機能していなかったことにより，メンバの意識の統一がされず，</a:t>
            </a:r>
            <a:endParaRPr lang="en-US" altLang="ja-JP" sz="2000" dirty="0" smtClean="0"/>
          </a:p>
          <a:p>
            <a:pPr marL="514350" lvl="1" indent="0">
              <a:spcAft>
                <a:spcPts val="600"/>
              </a:spcAft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作業効率が下がった</a:t>
            </a:r>
            <a:endParaRPr lang="en-US" altLang="ja-JP" sz="2000" dirty="0" smtClean="0"/>
          </a:p>
          <a:p>
            <a:pPr marL="719138" lvl="1">
              <a:spcAft>
                <a:spcPts val="600"/>
              </a:spcAft>
            </a:pPr>
            <a:r>
              <a:rPr lang="ja-JP" altLang="en-US" sz="2000" dirty="0" smtClean="0"/>
              <a:t>作業に責任感を持って行えなかったため、生産性が低く，成果物の質も悪くなり，承認作業に時間がかかる</a:t>
            </a:r>
            <a:endParaRPr lang="en-US" altLang="ja-JP" sz="2000" dirty="0"/>
          </a:p>
          <a:p>
            <a:pPr marL="514350" lvl="1" indent="0">
              <a:spcAft>
                <a:spcPts val="600"/>
              </a:spcAft>
              <a:buNone/>
            </a:pPr>
            <a:endParaRPr lang="en-US" altLang="ja-JP" sz="2000" dirty="0" smtClean="0"/>
          </a:p>
          <a:p>
            <a:pPr marL="514350" lvl="1" indent="0">
              <a:spcAft>
                <a:spcPts val="600"/>
              </a:spcAft>
              <a:buNone/>
            </a:pPr>
            <a:r>
              <a:rPr lang="ja-JP" altLang="en-US" sz="2000" dirty="0" smtClean="0"/>
              <a:t>対策</a:t>
            </a:r>
            <a:endParaRPr lang="en-US" altLang="ja-JP" sz="2000" dirty="0" smtClean="0"/>
          </a:p>
          <a:p>
            <a:pPr marL="914400" lvl="2" indent="0">
              <a:spcAft>
                <a:spcPts val="600"/>
              </a:spcAft>
              <a:buNone/>
            </a:pPr>
            <a:r>
              <a:rPr lang="ja-JP" altLang="en-US" sz="1800" dirty="0" smtClean="0"/>
              <a:t>スケジュールベースラインが確定した後，負担を出来うる限り均等にしたうえで，メンバ全員で責任分担を決定することで，意識の統一をはかる</a:t>
            </a:r>
            <a:endParaRPr lang="en-US" altLang="ja-JP" sz="1800" dirty="0" smtClean="0"/>
          </a:p>
          <a:p>
            <a:pPr marL="914400" lvl="2" indent="0">
              <a:spcAft>
                <a:spcPts val="600"/>
              </a:spcAft>
              <a:buNone/>
            </a:pP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21759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人的</a:t>
            </a:r>
            <a:r>
              <a:rPr lang="ja-JP" altLang="en-US" dirty="0" smtClean="0"/>
              <a:t>資源</a:t>
            </a:r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73" y="1143252"/>
            <a:ext cx="8730229" cy="555393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430448" y="1676902"/>
            <a:ext cx="180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体制図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99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人的</a:t>
            </a:r>
            <a:r>
              <a:rPr lang="ja-JP" altLang="en-US" dirty="0" smtClean="0"/>
              <a:t>資源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5" y="1493822"/>
            <a:ext cx="9474372" cy="483455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ja-JP" altLang="en-US" sz="2000" dirty="0" smtClean="0"/>
              <a:t>体制図</a:t>
            </a:r>
            <a:endParaRPr lang="en-US" altLang="ja-JP" sz="2000" dirty="0" smtClean="0"/>
          </a:p>
          <a:p>
            <a:pPr lvl="1">
              <a:spcAft>
                <a:spcPts val="600"/>
              </a:spcAft>
            </a:pPr>
            <a:r>
              <a:rPr lang="ja-JP" altLang="en-US" sz="1800" dirty="0" smtClean="0"/>
              <a:t>田隈先生を体制図に入れていなかったことにより計画外の</a:t>
            </a:r>
            <a:endParaRPr lang="en-US" altLang="ja-JP" sz="1800" dirty="0" smtClean="0"/>
          </a:p>
          <a:p>
            <a:pPr marL="514350" lvl="1" indent="0">
              <a:spcAft>
                <a:spcPts val="600"/>
              </a:spcAft>
              <a:buNone/>
            </a:pPr>
            <a:r>
              <a:rPr lang="ja-JP" altLang="en-US" sz="1800" dirty="0" smtClean="0"/>
              <a:t>　コミュニケーションコストが発生した</a:t>
            </a:r>
            <a:endParaRPr lang="en-US" altLang="ja-JP" sz="1800" dirty="0" smtClean="0"/>
          </a:p>
          <a:p>
            <a:pPr lvl="1">
              <a:spcAft>
                <a:spcPts val="600"/>
              </a:spcAft>
            </a:pPr>
            <a:r>
              <a:rPr lang="en-US" altLang="ja-JP" sz="1800" dirty="0" smtClean="0"/>
              <a:t>PM</a:t>
            </a:r>
            <a:r>
              <a:rPr lang="ja-JP" altLang="en-US" sz="1800" dirty="0" err="1" smtClean="0"/>
              <a:t>だけを</a:t>
            </a:r>
            <a:r>
              <a:rPr lang="ja-JP" altLang="en-US" sz="1800" dirty="0" smtClean="0"/>
              <a:t>ユーザ，シニア，委託先</a:t>
            </a:r>
            <a:r>
              <a:rPr lang="en-US" altLang="ja-JP" sz="1800" dirty="0" smtClean="0"/>
              <a:t>PM</a:t>
            </a:r>
            <a:r>
              <a:rPr lang="ja-JP" altLang="en-US" sz="1800" dirty="0" smtClean="0"/>
              <a:t>との連絡役にしたため，負担が増え，</a:t>
            </a:r>
            <a:endParaRPr lang="en-US" altLang="ja-JP" sz="1800" dirty="0" smtClean="0"/>
          </a:p>
          <a:p>
            <a:pPr marL="514350" lvl="1" indent="0">
              <a:spcAft>
                <a:spcPts val="600"/>
              </a:spcAft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プロダクト作業効率が低下した．</a:t>
            </a:r>
            <a:endParaRPr lang="en-US" altLang="ja-JP" sz="1800" dirty="0" smtClean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ja-JP" altLang="en-US" sz="1800" dirty="0" smtClean="0"/>
              <a:t>委託先ミーティング</a:t>
            </a:r>
            <a:r>
              <a:rPr lang="ja-JP" altLang="en-US" sz="1600" dirty="0" smtClean="0"/>
              <a:t>　　　→　</a:t>
            </a:r>
            <a:r>
              <a:rPr lang="en-US" altLang="ja-JP" sz="3200" dirty="0" smtClean="0"/>
              <a:t>5</a:t>
            </a:r>
            <a:r>
              <a:rPr lang="ja-JP" altLang="en-US" sz="1600" dirty="0" smtClean="0"/>
              <a:t>時間</a:t>
            </a:r>
            <a:endParaRPr lang="en-US" altLang="ja-JP" sz="1600" dirty="0" smtClean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ja-JP" altLang="en-US" sz="1800" dirty="0" smtClean="0"/>
              <a:t>シニアミーティング</a:t>
            </a:r>
            <a:r>
              <a:rPr lang="ja-JP" altLang="en-US" sz="1600" dirty="0" smtClean="0"/>
              <a:t>　　　→　</a:t>
            </a:r>
            <a:r>
              <a:rPr lang="en-US" altLang="ja-JP" sz="3200" dirty="0" smtClean="0"/>
              <a:t>1</a:t>
            </a:r>
            <a:r>
              <a:rPr lang="ja-JP" altLang="en-US" sz="1600" dirty="0" smtClean="0"/>
              <a:t>時間</a:t>
            </a:r>
            <a:endParaRPr lang="en-US" altLang="ja-JP" sz="1600" dirty="0" smtClean="0"/>
          </a:p>
          <a:p>
            <a:pPr marL="514350" lvl="1" indent="0">
              <a:spcAft>
                <a:spcPts val="600"/>
              </a:spcAft>
              <a:buNone/>
            </a:pPr>
            <a:r>
              <a:rPr lang="ja-JP" altLang="en-US" sz="1800" dirty="0" smtClean="0"/>
              <a:t>対策</a:t>
            </a:r>
            <a:endParaRPr lang="en-US" altLang="ja-JP" sz="1800" dirty="0"/>
          </a:p>
          <a:p>
            <a:pPr marL="514350" lvl="1" indent="0">
              <a:spcAft>
                <a:spcPts val="600"/>
              </a:spcAft>
              <a:buNone/>
            </a:pPr>
            <a:r>
              <a:rPr lang="en-US" altLang="ja-JP" sz="1800" dirty="0" smtClean="0"/>
              <a:t>	</a:t>
            </a:r>
            <a:r>
              <a:rPr lang="ja-JP" altLang="en-US" sz="1800" dirty="0" smtClean="0"/>
              <a:t>要求を引き出すための場作りをする</a:t>
            </a:r>
            <a:endParaRPr lang="en-US" altLang="ja-JP" sz="1800" dirty="0" smtClean="0"/>
          </a:p>
          <a:p>
            <a:pPr marL="514350" lvl="1" indent="0">
              <a:spcAft>
                <a:spcPts val="600"/>
              </a:spcAft>
              <a:buNone/>
            </a:pPr>
            <a:r>
              <a:rPr lang="en-US" altLang="ja-JP" sz="1800" dirty="0" smtClean="0"/>
              <a:t>	</a:t>
            </a:r>
            <a:r>
              <a:rPr lang="ja-JP" altLang="en-US" sz="1800" dirty="0" smtClean="0"/>
              <a:t>コミュニケーションコストを計算した上でタスクの配分を行う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1612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937</TotalTime>
  <Words>394</Words>
  <Application>Microsoft Office PowerPoint</Application>
  <PresentationFormat>ワイド画面</PresentationFormat>
  <Paragraphs>197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2" baseType="lpstr">
      <vt:lpstr>ＭＳ Ｐゴシック</vt:lpstr>
      <vt:lpstr>ＭＳ 明朝</vt:lpstr>
      <vt:lpstr>メイリオ</vt:lpstr>
      <vt:lpstr>Arial</vt:lpstr>
      <vt:lpstr>Calibri</vt:lpstr>
      <vt:lpstr>Century</vt:lpstr>
      <vt:lpstr>Times New Roman</vt:lpstr>
      <vt:lpstr>Trebuchet MS</vt:lpstr>
      <vt:lpstr>Wingdings 3</vt:lpstr>
      <vt:lpstr>ファセット</vt:lpstr>
      <vt:lpstr>最終発表</vt:lpstr>
      <vt:lpstr>目次</vt:lpstr>
      <vt:lpstr>中間発表からの改善</vt:lpstr>
      <vt:lpstr>マネジメント報告</vt:lpstr>
      <vt:lpstr>マネジメント報告</vt:lpstr>
      <vt:lpstr>人的資源</vt:lpstr>
      <vt:lpstr>人的資源</vt:lpstr>
      <vt:lpstr>人的資源</vt:lpstr>
      <vt:lpstr>人的資源</vt:lpstr>
      <vt:lpstr>コミュニケーション</vt:lpstr>
      <vt:lpstr>コミュニケーション</vt:lpstr>
      <vt:lpstr>コミュニケーション</vt:lpstr>
      <vt:lpstr>コミュニケーション</vt:lpstr>
      <vt:lpstr>QCD評価</vt:lpstr>
      <vt:lpstr>QCD評価-Quality-</vt:lpstr>
      <vt:lpstr>QCD評価-Cost-</vt:lpstr>
      <vt:lpstr>QCD評価-Cost-</vt:lpstr>
      <vt:lpstr>QCD評価-Cost-</vt:lpstr>
      <vt:lpstr>QCD評価-Cost-</vt:lpstr>
      <vt:lpstr>QCD評価-Cost- </vt:lpstr>
      <vt:lpstr>QCD評価-Delivery/Time-</vt:lpstr>
      <vt:lpstr>総括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最終発表</dc:title>
  <dc:creator>moriya</dc:creator>
  <cp:lastModifiedBy>moriya</cp:lastModifiedBy>
  <cp:revision>178</cp:revision>
  <cp:lastPrinted>2014-07-25T01:20:25Z</cp:lastPrinted>
  <dcterms:created xsi:type="dcterms:W3CDTF">2014-07-18T07:18:51Z</dcterms:created>
  <dcterms:modified xsi:type="dcterms:W3CDTF">2014-07-25T03:46:22Z</dcterms:modified>
</cp:coreProperties>
</file>