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7"/>
  </p:handoutMasterIdLst>
  <p:sldIdLst>
    <p:sldId id="256" r:id="rId2"/>
    <p:sldId id="270" r:id="rId3"/>
    <p:sldId id="263" r:id="rId4"/>
    <p:sldId id="269" r:id="rId5"/>
    <p:sldId id="258" r:id="rId6"/>
    <p:sldId id="261" r:id="rId7"/>
    <p:sldId id="264" r:id="rId8"/>
    <p:sldId id="265" r:id="rId9"/>
    <p:sldId id="262" r:id="rId10"/>
    <p:sldId id="266" r:id="rId11"/>
    <p:sldId id="259" r:id="rId12"/>
    <p:sldId id="257" r:id="rId13"/>
    <p:sldId id="260" r:id="rId14"/>
    <p:sldId id="268" r:id="rId15"/>
    <p:sldId id="267" r:id="rId16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982BE-830E-4581-9134-8D1E15435E57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0AF01-A5E8-406D-85B3-3B14B54ADA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47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3653" y="364252"/>
            <a:ext cx="8915399" cy="2262781"/>
          </a:xfrm>
        </p:spPr>
        <p:txBody>
          <a:bodyPr>
            <a:normAutofit/>
          </a:bodyPr>
          <a:lstStyle/>
          <a:p>
            <a:r>
              <a:rPr kumimoji="1" lang="ja-JP" altLang="en-US" sz="8000" dirty="0" smtClean="0"/>
              <a:t>最終報告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95877" y="4134285"/>
            <a:ext cx="8915399" cy="1151148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dirty="0" smtClean="0"/>
              <a:t>三宅メッセンジャー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矢吹研究室</a:t>
            </a:r>
            <a:r>
              <a:rPr lang="en-US" altLang="ja-JP" sz="3200" dirty="0" smtClean="0"/>
              <a:t>B</a:t>
            </a:r>
            <a:r>
              <a:rPr lang="ja-JP" altLang="en-US" sz="3200" dirty="0" smtClean="0"/>
              <a:t>班</a:t>
            </a:r>
            <a:endParaRPr lang="en-US" altLang="ja-JP" sz="3200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319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smtClean="0"/>
              <a:t>QCD</a:t>
            </a:r>
            <a:r>
              <a:rPr kumimoji="1" lang="ja-JP" altLang="en-US" sz="4000" dirty="0" smtClean="0"/>
              <a:t>評価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73530"/>
              </p:ext>
            </p:extLst>
          </p:nvPr>
        </p:nvGraphicFramePr>
        <p:xfrm>
          <a:off x="2361813" y="2288743"/>
          <a:ext cx="7535812" cy="4343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9749"/>
                <a:gridCol w="5616314"/>
                <a:gridCol w="959749"/>
              </a:tblGrid>
              <a:tr h="5459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No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内容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チェック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54592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5.1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ID</a:t>
                      </a:r>
                      <a:r>
                        <a:rPr lang="ja-JP" sz="1600" kern="0" dirty="0">
                          <a:effectLst/>
                        </a:rPr>
                        <a:t>は未登録である</a:t>
                      </a:r>
                      <a:r>
                        <a:rPr lang="en-US" sz="1600" kern="0" dirty="0">
                          <a:effectLst/>
                        </a:rPr>
                        <a:t>8</a:t>
                      </a:r>
                      <a:r>
                        <a:rPr lang="ja-JP" sz="1600" kern="0" dirty="0">
                          <a:effectLst/>
                        </a:rPr>
                        <a:t>文字の半角英数字がランダムで</a:t>
                      </a:r>
                      <a:r>
                        <a:rPr lang="ja-JP" sz="1600" kern="0" dirty="0" smtClean="0">
                          <a:effectLst/>
                        </a:rPr>
                        <a:t>表示</a:t>
                      </a:r>
                      <a:endParaRPr lang="en-US" altLang="ja-JP" sz="16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 smtClean="0">
                          <a:effectLst/>
                        </a:rPr>
                        <a:t>される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○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106759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5.2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パスワードが入力でき，半角英数字で</a:t>
                      </a:r>
                      <a:r>
                        <a:rPr lang="en-US" sz="1600" kern="0" dirty="0">
                          <a:effectLst/>
                        </a:rPr>
                        <a:t>4</a:t>
                      </a:r>
                      <a:r>
                        <a:rPr lang="ja-JP" sz="1600" kern="0" dirty="0">
                          <a:effectLst/>
                        </a:rPr>
                        <a:t>～</a:t>
                      </a:r>
                      <a:r>
                        <a:rPr lang="en-US" sz="1600" kern="0" dirty="0">
                          <a:effectLst/>
                        </a:rPr>
                        <a:t>16</a:t>
                      </a:r>
                      <a:r>
                        <a:rPr lang="ja-JP" sz="1600" kern="0" dirty="0">
                          <a:effectLst/>
                        </a:rPr>
                        <a:t>文字</a:t>
                      </a:r>
                      <a:r>
                        <a:rPr lang="ja-JP" sz="1600" kern="0" dirty="0" smtClean="0">
                          <a:effectLst/>
                        </a:rPr>
                        <a:t>まで</a:t>
                      </a:r>
                      <a:endParaRPr lang="en-US" altLang="ja-JP" sz="16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 smtClean="0">
                          <a:effectLst/>
                        </a:rPr>
                        <a:t>入力</a:t>
                      </a:r>
                      <a:r>
                        <a:rPr lang="ja-JP" sz="1600" kern="0" dirty="0">
                          <a:effectLst/>
                        </a:rPr>
                        <a:t>できる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○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54592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5.3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名前が入力できる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○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16377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5.4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パスワードと名前を入力すると登録ボタンを押下</a:t>
                      </a:r>
                      <a:r>
                        <a:rPr lang="ja-JP" sz="1600" kern="0" dirty="0" smtClean="0">
                          <a:effectLst/>
                        </a:rPr>
                        <a:t>する</a:t>
                      </a:r>
                      <a:endParaRPr lang="en-US" altLang="ja-JP" sz="16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 smtClean="0">
                          <a:effectLst/>
                        </a:rPr>
                        <a:t>こと</a:t>
                      </a:r>
                      <a:r>
                        <a:rPr lang="ja-JP" sz="1600" kern="0" dirty="0">
                          <a:effectLst/>
                        </a:rPr>
                        <a:t>ができ，押下するとユーザ情報が</a:t>
                      </a:r>
                      <a:r>
                        <a:rPr lang="ja-JP" sz="1600" kern="0" dirty="0" smtClean="0">
                          <a:effectLst/>
                        </a:rPr>
                        <a:t>ユーザデータ</a:t>
                      </a:r>
                      <a:endParaRPr lang="en-US" altLang="ja-JP" sz="16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 smtClean="0">
                          <a:effectLst/>
                        </a:rPr>
                        <a:t>テーブル</a:t>
                      </a:r>
                      <a:r>
                        <a:rPr lang="ja-JP" sz="1600" kern="0" dirty="0">
                          <a:effectLst/>
                        </a:rPr>
                        <a:t>に保存され，登録完了画面が表示される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733077" y="1680050"/>
            <a:ext cx="4171488" cy="4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5.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新規登録画面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QCD</a:t>
            </a:r>
            <a:r>
              <a:rPr lang="ja-JP" altLang="en-US" sz="4000" dirty="0"/>
              <a:t>評価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392" y="1812053"/>
            <a:ext cx="8915400" cy="3777622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/>
              <a:t>コスト（</a:t>
            </a:r>
            <a:r>
              <a:rPr lang="en-US" altLang="ja-JP" sz="2800" dirty="0" smtClean="0"/>
              <a:t>Cost</a:t>
            </a:r>
            <a:r>
              <a:rPr kumimoji="1" lang="ja-JP" altLang="en-US" sz="2800" dirty="0" smtClean="0"/>
              <a:t>）目標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　</a:t>
            </a:r>
            <a:r>
              <a:rPr lang="en-US" altLang="ja-JP" sz="2800" dirty="0" smtClean="0"/>
              <a:t>EVMS</a:t>
            </a:r>
            <a:r>
              <a:rPr lang="ja-JP" altLang="en-US" sz="2800" dirty="0"/>
              <a:t>から分かる情報を定期的に計算</a:t>
            </a:r>
            <a:r>
              <a:rPr lang="ja-JP" altLang="en-US" sz="2800" dirty="0" smtClean="0"/>
              <a:t>して監視し，</a:t>
            </a:r>
            <a:r>
              <a:rPr lang="ja-JP" altLang="en-US" sz="2800" dirty="0"/>
              <a:t>コスト超過を防ぐ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 smtClean="0"/>
          </a:p>
          <a:p>
            <a:r>
              <a:rPr lang="ja-JP" altLang="en-US" sz="2800" dirty="0" smtClean="0"/>
              <a:t>実際には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 smtClean="0"/>
              <a:t>　メンバ</a:t>
            </a:r>
            <a:r>
              <a:rPr lang="ja-JP" altLang="en-US" sz="2800" dirty="0"/>
              <a:t>全員で集まる時間がなかなか取れず，情報の共有に不足が</a:t>
            </a:r>
            <a:r>
              <a:rPr lang="ja-JP" altLang="en-US" sz="2800" dirty="0" smtClean="0"/>
              <a:t>生じてしまった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→その結果意思決定が遅れ，遅延から残業時間が増加し，コスト超過した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36022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0314" y="624110"/>
            <a:ext cx="8911687" cy="1280890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QCD</a:t>
            </a:r>
            <a:r>
              <a:rPr kumimoji="1" lang="ja-JP" altLang="en-US" sz="4000" dirty="0" smtClean="0"/>
              <a:t>評価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36" y="1395949"/>
            <a:ext cx="9712954" cy="52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1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QCD</a:t>
            </a:r>
            <a:r>
              <a:rPr lang="ja-JP" altLang="en-US" sz="4000" dirty="0"/>
              <a:t>評価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03990" y="1264555"/>
            <a:ext cx="8915400" cy="3777622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/>
              <a:t>納期（</a:t>
            </a:r>
            <a:r>
              <a:rPr lang="en-US" altLang="ja-JP" sz="2800" dirty="0" smtClean="0"/>
              <a:t>Delivery</a:t>
            </a:r>
            <a:r>
              <a:rPr kumimoji="1" lang="ja-JP" altLang="en-US" sz="2800" dirty="0" smtClean="0"/>
              <a:t>）目標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　各成果物の提出を期限内に行なえるようにする</a:t>
            </a:r>
            <a:endParaRPr kumimoji="1" lang="en-US" altLang="ja-JP" sz="2800" dirty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実際には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kumimoji="1" lang="ja-JP" altLang="en-US" sz="2800" dirty="0" smtClean="0"/>
              <a:t>外部設計書の承認が中間発表に間に合わず，再発表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　をすることになった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・上記の出来事を踏まえ，納期を厳守することをより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kumimoji="1" lang="ja-JP" altLang="en-US" sz="2800" dirty="0" smtClean="0"/>
              <a:t>強く意識し，作業に取り組んだが，それでも納期直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kumimoji="1" lang="ja-JP" altLang="en-US" sz="2800" dirty="0" smtClean="0"/>
              <a:t>前になって溜まった作業を</a:t>
            </a:r>
            <a:r>
              <a:rPr lang="ja-JP" altLang="en-US" sz="2800" dirty="0" smtClean="0"/>
              <a:t>慌てて行なう場面が多く，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計画的に作業をしているとは言えなかった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12722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sz="7200" dirty="0" smtClean="0"/>
              <a:t>演習を経て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4893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演習を経て成長を実感したこと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コミュニケーション能力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仕事に対する責任感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002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34980" y="2143649"/>
            <a:ext cx="10931856" cy="40863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8000" dirty="0" smtClean="0"/>
          </a:p>
          <a:p>
            <a:pPr marL="0" indent="0">
              <a:buNone/>
            </a:pPr>
            <a:r>
              <a:rPr lang="ja-JP" altLang="en-US" sz="7200" dirty="0" smtClean="0"/>
              <a:t>中間</a:t>
            </a:r>
            <a:r>
              <a:rPr lang="ja-JP" altLang="en-US" sz="7200" dirty="0"/>
              <a:t>発表からの改善点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93223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中間発表からの改善点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役割分担の明確化</a:t>
            </a:r>
            <a:endParaRPr kumimoji="1" lang="en-US" altLang="ja-JP" sz="2800" dirty="0" smtClean="0"/>
          </a:p>
          <a:p>
            <a:r>
              <a:rPr lang="ja-JP" altLang="en-US" sz="2800" dirty="0"/>
              <a:t>情報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確実</a:t>
            </a:r>
            <a:r>
              <a:rPr lang="ja-JP" altLang="en-US" sz="2800" dirty="0" smtClean="0"/>
              <a:t>な共有</a:t>
            </a:r>
            <a:endParaRPr lang="en-US" altLang="ja-JP" sz="2800" dirty="0" smtClean="0"/>
          </a:p>
          <a:p>
            <a:r>
              <a:rPr kumimoji="1" lang="ja-JP" altLang="en-US" sz="2800" dirty="0"/>
              <a:t>各メンバ</a:t>
            </a:r>
            <a:r>
              <a:rPr kumimoji="1" lang="ja-JP" altLang="en-US" sz="2800" dirty="0" smtClean="0"/>
              <a:t>の意識の改善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38026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8000" dirty="0" smtClean="0"/>
          </a:p>
          <a:p>
            <a:pPr marL="0" indent="0" algn="ctr">
              <a:buNone/>
            </a:pPr>
            <a:r>
              <a:rPr kumimoji="1" lang="en-US" altLang="ja-JP" sz="7200" dirty="0" smtClean="0"/>
              <a:t>QCD</a:t>
            </a:r>
            <a:r>
              <a:rPr kumimoji="1" lang="ja-JP" altLang="en-US" sz="7200" dirty="0" smtClean="0"/>
              <a:t>評価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63621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smtClean="0"/>
              <a:t>QCD</a:t>
            </a:r>
            <a:r>
              <a:rPr kumimoji="1" lang="ja-JP" altLang="en-US" sz="4000" dirty="0" smtClean="0"/>
              <a:t>評価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品質（</a:t>
            </a:r>
            <a:r>
              <a:rPr lang="en-US" altLang="ja-JP" sz="2800" dirty="0" smtClean="0"/>
              <a:t>Quality</a:t>
            </a:r>
            <a:r>
              <a:rPr lang="ja-JP" altLang="en-US" sz="2800" dirty="0" smtClean="0"/>
              <a:t>）目標</a:t>
            </a:r>
            <a:endParaRPr lang="en-US" altLang="ja-JP" sz="2800" dirty="0" smtClean="0"/>
          </a:p>
          <a:p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1.</a:t>
            </a:r>
            <a:r>
              <a:rPr lang="ja-JP" altLang="ja-JP" sz="2800" dirty="0"/>
              <a:t>メッセンジャーサービスの提供をする．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2.</a:t>
            </a:r>
            <a:r>
              <a:rPr lang="ja-JP" altLang="ja-JP" sz="2800" dirty="0"/>
              <a:t>友達リストの管理ができるようにする．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13888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QCD</a:t>
            </a:r>
            <a:r>
              <a:rPr lang="ja-JP" altLang="en-US" sz="4000" dirty="0"/>
              <a:t>評価</a:t>
            </a:r>
            <a:endParaRPr kumimoji="1" lang="ja-JP" altLang="en-US" sz="4000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723863"/>
              </p:ext>
            </p:extLst>
          </p:nvPr>
        </p:nvGraphicFramePr>
        <p:xfrm>
          <a:off x="2693408" y="2215900"/>
          <a:ext cx="7218327" cy="4194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9315"/>
                <a:gridCol w="5310213"/>
                <a:gridCol w="988799"/>
              </a:tblGrid>
              <a:tr h="3271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No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内容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チェック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2716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1.1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ログイン画面が正常に表示される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○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2716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1.2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ID</a:t>
                      </a:r>
                      <a:r>
                        <a:rPr lang="ja-JP" sz="1600" kern="0" dirty="0">
                          <a:effectLst/>
                        </a:rPr>
                        <a:t>を</a:t>
                      </a:r>
                      <a:r>
                        <a:rPr lang="en-US" sz="1600" kern="0" dirty="0">
                          <a:effectLst/>
                        </a:rPr>
                        <a:t>8</a:t>
                      </a:r>
                      <a:r>
                        <a:rPr lang="ja-JP" sz="1600" kern="0" dirty="0">
                          <a:effectLst/>
                        </a:rPr>
                        <a:t>文字まで入力される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○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2716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1.3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パスワードを</a:t>
                      </a:r>
                      <a:r>
                        <a:rPr lang="en-US" sz="1600" kern="0" dirty="0">
                          <a:effectLst/>
                        </a:rPr>
                        <a:t>4</a:t>
                      </a:r>
                      <a:r>
                        <a:rPr lang="ja-JP" sz="1600" kern="0" dirty="0">
                          <a:effectLst/>
                        </a:rPr>
                        <a:t>～</a:t>
                      </a:r>
                      <a:r>
                        <a:rPr lang="en-US" sz="1600" kern="0" dirty="0">
                          <a:effectLst/>
                        </a:rPr>
                        <a:t>16</a:t>
                      </a:r>
                      <a:r>
                        <a:rPr lang="ja-JP" sz="1600" kern="0" dirty="0">
                          <a:effectLst/>
                        </a:rPr>
                        <a:t>文字まで入力できる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○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2716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1.4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パスワードの文字は，</a:t>
                      </a:r>
                      <a:r>
                        <a:rPr lang="en-US" sz="1600" kern="0" dirty="0">
                          <a:effectLst/>
                        </a:rPr>
                        <a:t>"</a:t>
                      </a:r>
                      <a:r>
                        <a:rPr lang="ja-JP" sz="1600" kern="0" dirty="0">
                          <a:effectLst/>
                        </a:rPr>
                        <a:t>●</a:t>
                      </a:r>
                      <a:r>
                        <a:rPr lang="en-US" sz="1600" kern="0" dirty="0">
                          <a:effectLst/>
                        </a:rPr>
                        <a:t>"</a:t>
                      </a:r>
                      <a:r>
                        <a:rPr lang="ja-JP" sz="1600" kern="0" dirty="0">
                          <a:effectLst/>
                        </a:rPr>
                        <a:t>で表示される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○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95967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1.5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ログインボタンを押下し，</a:t>
                      </a:r>
                      <a:r>
                        <a:rPr lang="en-US" sz="1600" kern="0" dirty="0">
                          <a:effectLst/>
                        </a:rPr>
                        <a:t>ID</a:t>
                      </a:r>
                      <a:r>
                        <a:rPr lang="ja-JP" sz="1600" kern="0" dirty="0">
                          <a:effectLst/>
                        </a:rPr>
                        <a:t>とパスワードが正しく一致</a:t>
                      </a:r>
                      <a:r>
                        <a:rPr lang="ja-JP" sz="1600" kern="0" dirty="0" smtClean="0">
                          <a:effectLst/>
                        </a:rPr>
                        <a:t>すればログイン</a:t>
                      </a:r>
                      <a:r>
                        <a:rPr lang="ja-JP" sz="1600" kern="0" dirty="0">
                          <a:effectLst/>
                        </a:rPr>
                        <a:t>することができる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63978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1.6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Enter</a:t>
                      </a:r>
                      <a:r>
                        <a:rPr lang="ja-JP" sz="1600" kern="0">
                          <a:effectLst/>
                        </a:rPr>
                        <a:t>キーを押下にてログインボタンの押下と同様の動作が行える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95967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1.7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ID</a:t>
                      </a:r>
                      <a:r>
                        <a:rPr lang="ja-JP" sz="1600" kern="0" dirty="0">
                          <a:effectLst/>
                        </a:rPr>
                        <a:t>もしくはパスワードが間違っている場合，</a:t>
                      </a:r>
                      <a:r>
                        <a:rPr lang="en-US" sz="1600" kern="0" dirty="0">
                          <a:effectLst/>
                        </a:rPr>
                        <a:t>"ID</a:t>
                      </a:r>
                      <a:r>
                        <a:rPr lang="ja-JP" sz="1600" kern="0" dirty="0" smtClean="0">
                          <a:effectLst/>
                        </a:rPr>
                        <a:t>と</a:t>
                      </a:r>
                      <a:endParaRPr lang="en-US" altLang="ja-JP" sz="16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 smtClean="0">
                          <a:effectLst/>
                        </a:rPr>
                        <a:t>パスワードが違います</a:t>
                      </a:r>
                      <a:r>
                        <a:rPr lang="en-US" sz="1600" kern="0" dirty="0">
                          <a:effectLst/>
                        </a:rPr>
                        <a:t>"</a:t>
                      </a:r>
                      <a:r>
                        <a:rPr lang="ja-JP" sz="1600" kern="0" dirty="0">
                          <a:effectLst/>
                        </a:rPr>
                        <a:t>というエラーメッセージが</a:t>
                      </a:r>
                      <a:r>
                        <a:rPr lang="ja-JP" sz="1600" kern="0" dirty="0" smtClean="0">
                          <a:effectLst/>
                        </a:rPr>
                        <a:t>表示</a:t>
                      </a:r>
                      <a:endParaRPr lang="en-US" altLang="ja-JP" sz="16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 smtClean="0">
                          <a:effectLst/>
                        </a:rPr>
                        <a:t>される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1865382" y="1680050"/>
            <a:ext cx="4171488" cy="4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1.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ログイン画面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4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QCD</a:t>
            </a:r>
            <a:r>
              <a:rPr lang="ja-JP" altLang="en-US" sz="4000" dirty="0"/>
              <a:t>評価</a:t>
            </a:r>
            <a:endParaRPr kumimoji="1" lang="ja-JP" altLang="en-US" sz="40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06295"/>
              </p:ext>
            </p:extLst>
          </p:nvPr>
        </p:nvGraphicFramePr>
        <p:xfrm>
          <a:off x="2592924" y="2250231"/>
          <a:ext cx="7596105" cy="4381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637"/>
                <a:gridCol w="5399137"/>
                <a:gridCol w="1274331"/>
              </a:tblGrid>
              <a:tr h="6319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No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内容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チェック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185378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2.1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ホーム画面より友達リストボタンを押下すると登録した友達</a:t>
                      </a:r>
                      <a:r>
                        <a:rPr lang="ja-JP" sz="1600" kern="0" dirty="0" smtClean="0">
                          <a:effectLst/>
                        </a:rPr>
                        <a:t>が表示</a:t>
                      </a:r>
                      <a:r>
                        <a:rPr lang="ja-JP" sz="1600" kern="0" dirty="0">
                          <a:effectLst/>
                        </a:rPr>
                        <a:t>される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6319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2.2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友達の名前を押下するとトーク画面に移る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○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6319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2.3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+</a:t>
                      </a:r>
                      <a:r>
                        <a:rPr lang="ja-JP" sz="1600" kern="0" dirty="0">
                          <a:effectLst/>
                        </a:rPr>
                        <a:t>ボタンを押下すると友達追加画面に遷移する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6319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2.4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ホームボタンを押下するとホーム画面に遷移する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895529" y="1800331"/>
            <a:ext cx="4171488" cy="4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2.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友達リスト画面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7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QCD</a:t>
            </a:r>
            <a:r>
              <a:rPr lang="ja-JP" altLang="en-US" sz="4000" dirty="0"/>
              <a:t>評価</a:t>
            </a:r>
            <a:endParaRPr kumimoji="1" lang="ja-JP" altLang="en-US" sz="40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10341"/>
              </p:ext>
            </p:extLst>
          </p:nvPr>
        </p:nvGraphicFramePr>
        <p:xfrm>
          <a:off x="2669250" y="2218871"/>
          <a:ext cx="7429342" cy="4121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6190"/>
                <a:gridCol w="5536962"/>
                <a:gridCol w="946190"/>
              </a:tblGrid>
              <a:tr h="5209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No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内容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チェック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52099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3.1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本文が入力できる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○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03766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3.2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送信を押すと入力した本文が送信され，入力内容がトーク画面</a:t>
                      </a:r>
                      <a:r>
                        <a:rPr lang="ja-JP" sz="1600" kern="0" dirty="0" smtClean="0">
                          <a:effectLst/>
                        </a:rPr>
                        <a:t>に表示</a:t>
                      </a:r>
                      <a:r>
                        <a:rPr lang="ja-JP" sz="1600" kern="0" dirty="0">
                          <a:effectLst/>
                        </a:rPr>
                        <a:t>される．同時にトークデータテーブルに各項目の内容が保存される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○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10419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3.3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更新ボタンを押下すると送受信した本文の再読み込み</a:t>
                      </a:r>
                      <a:r>
                        <a:rPr lang="ja-JP" sz="1600" kern="0" dirty="0" smtClean="0">
                          <a:effectLst/>
                        </a:rPr>
                        <a:t>を</a:t>
                      </a:r>
                      <a:endParaRPr lang="en-US" altLang="ja-JP" sz="16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 smtClean="0">
                          <a:effectLst/>
                        </a:rPr>
                        <a:t>行い，トーク</a:t>
                      </a:r>
                      <a:r>
                        <a:rPr lang="ja-JP" sz="1600" kern="0" dirty="0">
                          <a:effectLst/>
                        </a:rPr>
                        <a:t>画面に表示される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985963" y="1680050"/>
            <a:ext cx="4171488" cy="4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3.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トーク画面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8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13507" y="748894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QCD</a:t>
            </a:r>
            <a:r>
              <a:rPr lang="ja-JP" altLang="en-US" sz="4000" dirty="0"/>
              <a:t>評価</a:t>
            </a:r>
            <a:endParaRPr kumimoji="1" lang="ja-JP" altLang="en-US" sz="40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53480"/>
              </p:ext>
            </p:extLst>
          </p:nvPr>
        </p:nvGraphicFramePr>
        <p:xfrm>
          <a:off x="2321169" y="2690692"/>
          <a:ext cx="7686990" cy="4011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9004"/>
                <a:gridCol w="5728982"/>
                <a:gridCol w="979004"/>
              </a:tblGrid>
              <a:tr h="3380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No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内容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チェック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3805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4.1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ID</a:t>
                      </a:r>
                      <a:r>
                        <a:rPr lang="ja-JP" sz="1600" kern="0" dirty="0">
                          <a:effectLst/>
                        </a:rPr>
                        <a:t>を入力できる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○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3805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4.2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名前を入力できる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○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10141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4.3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追加ボタンを押下し，</a:t>
                      </a:r>
                      <a:r>
                        <a:rPr lang="en-US" sz="1600" kern="0" dirty="0">
                          <a:effectLst/>
                        </a:rPr>
                        <a:t>ID</a:t>
                      </a:r>
                      <a:r>
                        <a:rPr lang="ja-JP" sz="1600" kern="0" dirty="0">
                          <a:effectLst/>
                        </a:rPr>
                        <a:t>と名前がユーザデータテーブル</a:t>
                      </a:r>
                      <a:r>
                        <a:rPr lang="ja-JP" sz="1600" kern="0" dirty="0" smtClean="0">
                          <a:effectLst/>
                        </a:rPr>
                        <a:t>に</a:t>
                      </a:r>
                      <a:endParaRPr lang="en-US" altLang="ja-JP" sz="16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 smtClean="0">
                          <a:effectLst/>
                        </a:rPr>
                        <a:t>保存</a:t>
                      </a:r>
                      <a:r>
                        <a:rPr lang="ja-JP" sz="1600" kern="0" dirty="0">
                          <a:effectLst/>
                        </a:rPr>
                        <a:t>されたユーザ情報と一致するとそのユーザが自分の友達リストに自動的に追加される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○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99162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4.4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友達追加画面で入力した</a:t>
                      </a:r>
                      <a:r>
                        <a:rPr lang="en-US" sz="1600" kern="0" dirty="0">
                          <a:effectLst/>
                        </a:rPr>
                        <a:t>ID</a:t>
                      </a:r>
                      <a:r>
                        <a:rPr lang="ja-JP" sz="1600" kern="0" dirty="0">
                          <a:effectLst/>
                        </a:rPr>
                        <a:t>と名前が一致しなかった場合</a:t>
                      </a:r>
                      <a:r>
                        <a:rPr lang="ja-JP" sz="1600" kern="0" dirty="0" smtClean="0">
                          <a:effectLst/>
                        </a:rPr>
                        <a:t>，</a:t>
                      </a:r>
                      <a:endParaRPr lang="en-US" altLang="ja-JP" sz="16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 smtClean="0">
                          <a:effectLst/>
                        </a:rPr>
                        <a:t>エラー画面</a:t>
                      </a:r>
                      <a:r>
                        <a:rPr lang="ja-JP" sz="1600" kern="0" dirty="0">
                          <a:effectLst/>
                        </a:rPr>
                        <a:t>へ遷移する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>
                          <a:effectLst/>
                        </a:rPr>
                        <a:t>○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99162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4.5</a:t>
                      </a:r>
                      <a:endParaRPr 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エラー画面にて友達追加画面ボタンを押下すると友達</a:t>
                      </a:r>
                      <a:r>
                        <a:rPr lang="ja-JP" sz="1600" kern="0" dirty="0" smtClean="0">
                          <a:effectLst/>
                        </a:rPr>
                        <a:t>追加</a:t>
                      </a:r>
                      <a:endParaRPr lang="en-US" altLang="ja-JP" sz="16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0" dirty="0" smtClean="0">
                          <a:effectLst/>
                        </a:rPr>
                        <a:t>画面へ遷移</a:t>
                      </a:r>
                      <a:r>
                        <a:rPr lang="ja-JP" sz="1600" kern="0" dirty="0">
                          <a:effectLst/>
                        </a:rPr>
                        <a:t>する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kern="0" dirty="0">
                          <a:effectLst/>
                        </a:rPr>
                        <a:t>○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838777" y="2240792"/>
            <a:ext cx="4171488" cy="4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4.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友達</a:t>
            </a:r>
            <a:r>
              <a:rPr kumimoji="1" lang="ja-JP" altLang="en-US" sz="2800" dirty="0">
                <a:solidFill>
                  <a:schemeClr val="tx1"/>
                </a:solidFill>
              </a:rPr>
              <a:t>追加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画面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38777" y="1620076"/>
            <a:ext cx="4171488" cy="4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テスト項目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82979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1830</TotalTime>
  <Words>522</Words>
  <Application>Microsoft Office PowerPoint</Application>
  <PresentationFormat>ワイド画面</PresentationFormat>
  <Paragraphs>150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5" baseType="lpstr">
      <vt:lpstr>ＭＳ Ｐゴシック</vt:lpstr>
      <vt:lpstr>ＭＳ 明朝</vt:lpstr>
      <vt:lpstr>メイリオ</vt:lpstr>
      <vt:lpstr>Arial</vt:lpstr>
      <vt:lpstr>Calibri</vt:lpstr>
      <vt:lpstr>Century</vt:lpstr>
      <vt:lpstr>Century Gothic</vt:lpstr>
      <vt:lpstr>Times New Roman</vt:lpstr>
      <vt:lpstr>Wingdings 3</vt:lpstr>
      <vt:lpstr>ウィスプ</vt:lpstr>
      <vt:lpstr>最終報告</vt:lpstr>
      <vt:lpstr>PowerPoint プレゼンテーション</vt:lpstr>
      <vt:lpstr>中間発表からの改善点</vt:lpstr>
      <vt:lpstr>PowerPoint プレゼンテーション</vt:lpstr>
      <vt:lpstr>QCD評価</vt:lpstr>
      <vt:lpstr>QCD評価</vt:lpstr>
      <vt:lpstr>QCD評価</vt:lpstr>
      <vt:lpstr>QCD評価</vt:lpstr>
      <vt:lpstr>QCD評価</vt:lpstr>
      <vt:lpstr>QCD評価</vt:lpstr>
      <vt:lpstr>QCD評価</vt:lpstr>
      <vt:lpstr>QCD評価</vt:lpstr>
      <vt:lpstr>QCD評価</vt:lpstr>
      <vt:lpstr>PowerPoint プレゼンテーション</vt:lpstr>
      <vt:lpstr>演習を経て成長を実感したこと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最終報告</dc:title>
  <dc:creator>koike</dc:creator>
  <cp:lastModifiedBy>yoshino</cp:lastModifiedBy>
  <cp:revision>28</cp:revision>
  <cp:lastPrinted>2014-07-24T22:38:46Z</cp:lastPrinted>
  <dcterms:created xsi:type="dcterms:W3CDTF">2014-07-23T08:39:22Z</dcterms:created>
  <dcterms:modified xsi:type="dcterms:W3CDTF">2014-07-24T22:42:37Z</dcterms:modified>
</cp:coreProperties>
</file>