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8336868932541187E-2"/>
          <c:y val="0.11120684898066838"/>
          <c:w val="0.89818280644023973"/>
          <c:h val="0.82649336267666551"/>
        </c:manualLayout>
      </c:layout>
      <c:lineChart>
        <c:grouping val="standard"/>
        <c:varyColors val="0"/>
        <c:ser>
          <c:idx val="0"/>
          <c:order val="0"/>
          <c:tx>
            <c:strRef>
              <c:f>'[ガントチャート（改造）.xlsx]EVM'!$A$28</c:f>
              <c:strCache>
                <c:ptCount val="1"/>
                <c:pt idx="0">
                  <c:v>PV</c:v>
                </c:pt>
              </c:strCache>
            </c:strRef>
          </c:tx>
          <c:spPr>
            <a:ln cmpd="dbl"/>
          </c:spPr>
          <c:marker>
            <c:symbol val="none"/>
          </c:marker>
          <c:cat>
            <c:numRef>
              <c:f>'[ガントチャート（改造）.xlsx]EVM'!$B$27:$DB$27</c:f>
              <c:numCache>
                <c:formatCode>m/d;@</c:formatCode>
                <c:ptCount val="15"/>
                <c:pt idx="0">
                  <c:v>42104</c:v>
                </c:pt>
                <c:pt idx="1">
                  <c:v>42111</c:v>
                </c:pt>
                <c:pt idx="2">
                  <c:v>42118</c:v>
                </c:pt>
                <c:pt idx="3">
                  <c:v>42125</c:v>
                </c:pt>
                <c:pt idx="4">
                  <c:v>42132</c:v>
                </c:pt>
                <c:pt idx="5">
                  <c:v>42139</c:v>
                </c:pt>
                <c:pt idx="6">
                  <c:v>42146</c:v>
                </c:pt>
                <c:pt idx="7">
                  <c:v>42153</c:v>
                </c:pt>
                <c:pt idx="8">
                  <c:v>42160</c:v>
                </c:pt>
                <c:pt idx="9">
                  <c:v>42167</c:v>
                </c:pt>
                <c:pt idx="10">
                  <c:v>42174</c:v>
                </c:pt>
                <c:pt idx="11">
                  <c:v>42181</c:v>
                </c:pt>
                <c:pt idx="12">
                  <c:v>42188</c:v>
                </c:pt>
                <c:pt idx="13">
                  <c:v>42195</c:v>
                </c:pt>
                <c:pt idx="14">
                  <c:v>42202</c:v>
                </c:pt>
              </c:numCache>
            </c:numRef>
          </c:cat>
          <c:val>
            <c:numRef>
              <c:f>'[ガントチャート（改造）.xlsx]EVM'!$B$28:$DB$28</c:f>
              <c:numCache>
                <c:formatCode>0.0_ </c:formatCode>
                <c:ptCount val="15"/>
                <c:pt idx="0">
                  <c:v>0</c:v>
                </c:pt>
                <c:pt idx="1">
                  <c:v>38</c:v>
                </c:pt>
                <c:pt idx="2">
                  <c:v>76</c:v>
                </c:pt>
                <c:pt idx="3">
                  <c:v>114</c:v>
                </c:pt>
                <c:pt idx="4">
                  <c:v>152</c:v>
                </c:pt>
                <c:pt idx="5">
                  <c:v>190</c:v>
                </c:pt>
                <c:pt idx="6">
                  <c:v>228</c:v>
                </c:pt>
                <c:pt idx="7">
                  <c:v>268</c:v>
                </c:pt>
                <c:pt idx="8">
                  <c:v>307</c:v>
                </c:pt>
                <c:pt idx="9">
                  <c:v>317</c:v>
                </c:pt>
                <c:pt idx="10">
                  <c:v>343</c:v>
                </c:pt>
                <c:pt idx="11">
                  <c:v>375</c:v>
                </c:pt>
                <c:pt idx="12">
                  <c:v>419</c:v>
                </c:pt>
                <c:pt idx="13">
                  <c:v>473</c:v>
                </c:pt>
                <c:pt idx="14">
                  <c:v>519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'[ガントチャート（改造）.xlsx]EVM'!$A$29</c:f>
              <c:strCache>
                <c:ptCount val="1"/>
                <c:pt idx="0">
                  <c:v>AC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cat>
            <c:numRef>
              <c:f>'[ガントチャート（改造）.xlsx]EVM'!$B$27:$DB$27</c:f>
              <c:numCache>
                <c:formatCode>m/d;@</c:formatCode>
                <c:ptCount val="15"/>
                <c:pt idx="0">
                  <c:v>42104</c:v>
                </c:pt>
                <c:pt idx="1">
                  <c:v>42111</c:v>
                </c:pt>
                <c:pt idx="2">
                  <c:v>42118</c:v>
                </c:pt>
                <c:pt idx="3">
                  <c:v>42125</c:v>
                </c:pt>
                <c:pt idx="4">
                  <c:v>42132</c:v>
                </c:pt>
                <c:pt idx="5">
                  <c:v>42139</c:v>
                </c:pt>
                <c:pt idx="6">
                  <c:v>42146</c:v>
                </c:pt>
                <c:pt idx="7">
                  <c:v>42153</c:v>
                </c:pt>
                <c:pt idx="8">
                  <c:v>42160</c:v>
                </c:pt>
                <c:pt idx="9">
                  <c:v>42167</c:v>
                </c:pt>
                <c:pt idx="10">
                  <c:v>42174</c:v>
                </c:pt>
                <c:pt idx="11">
                  <c:v>42181</c:v>
                </c:pt>
                <c:pt idx="12">
                  <c:v>42188</c:v>
                </c:pt>
                <c:pt idx="13">
                  <c:v>42195</c:v>
                </c:pt>
                <c:pt idx="14">
                  <c:v>42202</c:v>
                </c:pt>
              </c:numCache>
            </c:numRef>
          </c:cat>
          <c:val>
            <c:numRef>
              <c:f>'[ガントチャート（改造）.xlsx]EVM'!$B$29:$DB$29</c:f>
              <c:numCache>
                <c:formatCode>0.0_ </c:formatCode>
                <c:ptCount val="15"/>
                <c:pt idx="0">
                  <c:v>0</c:v>
                </c:pt>
                <c:pt idx="1">
                  <c:v>3</c:v>
                </c:pt>
                <c:pt idx="2">
                  <c:v>46</c:v>
                </c:pt>
                <c:pt idx="3">
                  <c:v>72</c:v>
                </c:pt>
                <c:pt idx="4">
                  <c:v>98</c:v>
                </c:pt>
                <c:pt idx="5">
                  <c:v>124</c:v>
                </c:pt>
                <c:pt idx="6">
                  <c:v>135</c:v>
                </c:pt>
                <c:pt idx="7">
                  <c:v>195</c:v>
                </c:pt>
                <c:pt idx="8">
                  <c:v>237</c:v>
                </c:pt>
                <c:pt idx="9">
                  <c:v>247</c:v>
                </c:pt>
                <c:pt idx="10">
                  <c:v>259</c:v>
                </c:pt>
                <c:pt idx="11">
                  <c:v>282</c:v>
                </c:pt>
                <c:pt idx="12">
                  <c:v>317</c:v>
                </c:pt>
                <c:pt idx="13">
                  <c:v>378</c:v>
                </c:pt>
                <c:pt idx="14">
                  <c:v>450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'[ガントチャート（改造）.xlsx]EVM'!$A$30</c:f>
              <c:strCache>
                <c:ptCount val="1"/>
                <c:pt idx="0">
                  <c:v>EV</c:v>
                </c:pt>
              </c:strCache>
            </c:strRef>
          </c:tx>
          <c:marker>
            <c:symbol val="none"/>
          </c:marker>
          <c:cat>
            <c:numRef>
              <c:f>'[ガントチャート（改造）.xlsx]EVM'!$B$27:$DB$27</c:f>
              <c:numCache>
                <c:formatCode>m/d;@</c:formatCode>
                <c:ptCount val="15"/>
                <c:pt idx="0">
                  <c:v>42104</c:v>
                </c:pt>
                <c:pt idx="1">
                  <c:v>42111</c:v>
                </c:pt>
                <c:pt idx="2">
                  <c:v>42118</c:v>
                </c:pt>
                <c:pt idx="3">
                  <c:v>42125</c:v>
                </c:pt>
                <c:pt idx="4">
                  <c:v>42132</c:v>
                </c:pt>
                <c:pt idx="5">
                  <c:v>42139</c:v>
                </c:pt>
                <c:pt idx="6">
                  <c:v>42146</c:v>
                </c:pt>
                <c:pt idx="7">
                  <c:v>42153</c:v>
                </c:pt>
                <c:pt idx="8">
                  <c:v>42160</c:v>
                </c:pt>
                <c:pt idx="9">
                  <c:v>42167</c:v>
                </c:pt>
                <c:pt idx="10">
                  <c:v>42174</c:v>
                </c:pt>
                <c:pt idx="11">
                  <c:v>42181</c:v>
                </c:pt>
                <c:pt idx="12">
                  <c:v>42188</c:v>
                </c:pt>
                <c:pt idx="13">
                  <c:v>42195</c:v>
                </c:pt>
                <c:pt idx="14">
                  <c:v>42202</c:v>
                </c:pt>
              </c:numCache>
            </c:numRef>
          </c:cat>
          <c:val>
            <c:numRef>
              <c:f>'[ガントチャート（改造）.xlsx]EVM'!$B$30:$DB$30</c:f>
              <c:numCache>
                <c:formatCode>0.0_ 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100</c:v>
                </c:pt>
                <c:pt idx="7">
                  <c:v>100</c:v>
                </c:pt>
                <c:pt idx="8">
                  <c:v>307</c:v>
                </c:pt>
                <c:pt idx="9">
                  <c:v>311</c:v>
                </c:pt>
                <c:pt idx="10">
                  <c:v>317</c:v>
                </c:pt>
                <c:pt idx="11">
                  <c:v>319</c:v>
                </c:pt>
                <c:pt idx="12">
                  <c:v>377</c:v>
                </c:pt>
                <c:pt idx="13">
                  <c:v>467</c:v>
                </c:pt>
                <c:pt idx="14">
                  <c:v>519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3670136"/>
        <c:axId val="463659552"/>
      </c:lineChart>
      <c:dateAx>
        <c:axId val="463670136"/>
        <c:scaling>
          <c:orientation val="minMax"/>
        </c:scaling>
        <c:delete val="0"/>
        <c:axPos val="b"/>
        <c:numFmt formatCode="m/d;@" sourceLinked="1"/>
        <c:majorTickMark val="out"/>
        <c:minorTickMark val="none"/>
        <c:tickLblPos val="nextTo"/>
        <c:crossAx val="463659552"/>
        <c:crosses val="autoZero"/>
        <c:auto val="1"/>
        <c:lblOffset val="100"/>
        <c:baseTimeUnit val="days"/>
      </c:dateAx>
      <c:valAx>
        <c:axId val="463659552"/>
        <c:scaling>
          <c:orientation val="minMax"/>
        </c:scaling>
        <c:delete val="0"/>
        <c:axPos val="l"/>
        <c:majorGridlines/>
        <c:numFmt formatCode="0.0_ 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ja-JP"/>
          </a:p>
        </c:txPr>
        <c:crossAx val="4636701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2198789667671404"/>
          <c:y val="3.0439654277432917E-2"/>
          <c:w val="0.25598566905843295"/>
          <c:h val="6.3099465852835018E-2"/>
        </c:manualLayout>
      </c:layout>
      <c:overlay val="0"/>
      <c:txPr>
        <a:bodyPr/>
        <a:lstStyle/>
        <a:p>
          <a:pPr>
            <a:defRPr sz="1400"/>
          </a:pPr>
          <a:endParaRPr lang="ja-JP"/>
        </a:p>
      </c:txPr>
    </c:legend>
    <c:plotVisOnly val="1"/>
    <c:dispBlanksAs val="gap"/>
    <c:showDLblsOverMax val="0"/>
  </c:chart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F92C-8759-45CC-8EE3-C0387E098BC9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8AA2-F1BC-481B-ACDD-1806C0F02B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204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F92C-8759-45CC-8EE3-C0387E098BC9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8AA2-F1BC-481B-ACDD-1806C0F02B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43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F92C-8759-45CC-8EE3-C0387E098BC9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8AA2-F1BC-481B-ACDD-1806C0F02B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690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F92C-8759-45CC-8EE3-C0387E098BC9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8AA2-F1BC-481B-ACDD-1806C0F02B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723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F92C-8759-45CC-8EE3-C0387E098BC9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8AA2-F1BC-481B-ACDD-1806C0F02B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86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F92C-8759-45CC-8EE3-C0387E098BC9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8AA2-F1BC-481B-ACDD-1806C0F02B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5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F92C-8759-45CC-8EE3-C0387E098BC9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8AA2-F1BC-481B-ACDD-1806C0F02B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35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F92C-8759-45CC-8EE3-C0387E098BC9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8AA2-F1BC-481B-ACDD-1806C0F02B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053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F92C-8759-45CC-8EE3-C0387E098BC9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8AA2-F1BC-481B-ACDD-1806C0F02B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80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F92C-8759-45CC-8EE3-C0387E098BC9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8AA2-F1BC-481B-ACDD-1806C0F02B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64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F92C-8759-45CC-8EE3-C0387E098BC9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8AA2-F1BC-481B-ACDD-1806C0F02B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864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CF92C-8759-45CC-8EE3-C0387E098BC9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D8AA2-F1BC-481B-ACDD-1806C0F02B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39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マネジメントレポート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887831"/>
              </p:ext>
            </p:extLst>
          </p:nvPr>
        </p:nvGraphicFramePr>
        <p:xfrm>
          <a:off x="970005" y="1614616"/>
          <a:ext cx="9689757" cy="4374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3607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マネジメントレポート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マネジメントレポート</dc:title>
  <dc:creator>harukawa</dc:creator>
  <cp:lastModifiedBy>harukawa</cp:lastModifiedBy>
  <cp:revision>3</cp:revision>
  <dcterms:created xsi:type="dcterms:W3CDTF">2015-07-24T00:54:56Z</dcterms:created>
  <dcterms:modified xsi:type="dcterms:W3CDTF">2015-07-24T01:12:14Z</dcterms:modified>
</cp:coreProperties>
</file>