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5" r:id="rId5"/>
    <p:sldId id="260" r:id="rId6"/>
    <p:sldId id="264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8336868932541187E-2"/>
          <c:y val="0.11120684898066838"/>
          <c:w val="0.89818280644023973"/>
          <c:h val="0.82649336267666551"/>
        </c:manualLayout>
      </c:layout>
      <c:lineChart>
        <c:grouping val="standard"/>
        <c:varyColors val="0"/>
        <c:ser>
          <c:idx val="0"/>
          <c:order val="0"/>
          <c:tx>
            <c:strRef>
              <c:f>'[ガントチャート（改造）.xlsx]EVM'!$A$28</c:f>
              <c:strCache>
                <c:ptCount val="1"/>
                <c:pt idx="0">
                  <c:v>PV</c:v>
                </c:pt>
              </c:strCache>
            </c:strRef>
          </c:tx>
          <c:spPr>
            <a:ln cmpd="dbl"/>
          </c:spPr>
          <c:marker>
            <c:symbol val="none"/>
          </c:marker>
          <c:cat>
            <c:numRef>
              <c:f>'[ガントチャート（改造）.xlsx]EVM'!$B$27:$DB$27</c:f>
              <c:numCache>
                <c:formatCode>m/d;@</c:formatCode>
                <c:ptCount val="15"/>
                <c:pt idx="0">
                  <c:v>42104</c:v>
                </c:pt>
                <c:pt idx="1">
                  <c:v>42111</c:v>
                </c:pt>
                <c:pt idx="2">
                  <c:v>42118</c:v>
                </c:pt>
                <c:pt idx="3">
                  <c:v>42125</c:v>
                </c:pt>
                <c:pt idx="4">
                  <c:v>42132</c:v>
                </c:pt>
                <c:pt idx="5">
                  <c:v>42139</c:v>
                </c:pt>
                <c:pt idx="6">
                  <c:v>42146</c:v>
                </c:pt>
                <c:pt idx="7">
                  <c:v>42153</c:v>
                </c:pt>
                <c:pt idx="8">
                  <c:v>42160</c:v>
                </c:pt>
                <c:pt idx="9">
                  <c:v>42167</c:v>
                </c:pt>
                <c:pt idx="10">
                  <c:v>42174</c:v>
                </c:pt>
                <c:pt idx="11">
                  <c:v>42181</c:v>
                </c:pt>
                <c:pt idx="12">
                  <c:v>42188</c:v>
                </c:pt>
                <c:pt idx="13">
                  <c:v>42195</c:v>
                </c:pt>
                <c:pt idx="14">
                  <c:v>42202</c:v>
                </c:pt>
              </c:numCache>
            </c:numRef>
          </c:cat>
          <c:val>
            <c:numRef>
              <c:f>'[ガントチャート（改造）.xlsx]EVM'!$B$28:$DB$28</c:f>
              <c:numCache>
                <c:formatCode>0.0_ </c:formatCode>
                <c:ptCount val="15"/>
                <c:pt idx="0">
                  <c:v>0</c:v>
                </c:pt>
                <c:pt idx="1">
                  <c:v>38</c:v>
                </c:pt>
                <c:pt idx="2">
                  <c:v>76</c:v>
                </c:pt>
                <c:pt idx="3">
                  <c:v>114</c:v>
                </c:pt>
                <c:pt idx="4">
                  <c:v>152</c:v>
                </c:pt>
                <c:pt idx="5">
                  <c:v>190</c:v>
                </c:pt>
                <c:pt idx="6">
                  <c:v>228</c:v>
                </c:pt>
                <c:pt idx="7">
                  <c:v>268</c:v>
                </c:pt>
                <c:pt idx="8">
                  <c:v>307</c:v>
                </c:pt>
                <c:pt idx="9">
                  <c:v>317</c:v>
                </c:pt>
                <c:pt idx="10">
                  <c:v>343</c:v>
                </c:pt>
                <c:pt idx="11">
                  <c:v>375</c:v>
                </c:pt>
                <c:pt idx="12">
                  <c:v>419</c:v>
                </c:pt>
                <c:pt idx="13">
                  <c:v>473</c:v>
                </c:pt>
                <c:pt idx="14">
                  <c:v>519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'[ガントチャート（改造）.xlsx]EVM'!$A$29</c:f>
              <c:strCache>
                <c:ptCount val="1"/>
                <c:pt idx="0">
                  <c:v>AC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cat>
            <c:numRef>
              <c:f>'[ガントチャート（改造）.xlsx]EVM'!$B$27:$DB$27</c:f>
              <c:numCache>
                <c:formatCode>m/d;@</c:formatCode>
                <c:ptCount val="15"/>
                <c:pt idx="0">
                  <c:v>42104</c:v>
                </c:pt>
                <c:pt idx="1">
                  <c:v>42111</c:v>
                </c:pt>
                <c:pt idx="2">
                  <c:v>42118</c:v>
                </c:pt>
                <c:pt idx="3">
                  <c:v>42125</c:v>
                </c:pt>
                <c:pt idx="4">
                  <c:v>42132</c:v>
                </c:pt>
                <c:pt idx="5">
                  <c:v>42139</c:v>
                </c:pt>
                <c:pt idx="6">
                  <c:v>42146</c:v>
                </c:pt>
                <c:pt idx="7">
                  <c:v>42153</c:v>
                </c:pt>
                <c:pt idx="8">
                  <c:v>42160</c:v>
                </c:pt>
                <c:pt idx="9">
                  <c:v>42167</c:v>
                </c:pt>
                <c:pt idx="10">
                  <c:v>42174</c:v>
                </c:pt>
                <c:pt idx="11">
                  <c:v>42181</c:v>
                </c:pt>
                <c:pt idx="12">
                  <c:v>42188</c:v>
                </c:pt>
                <c:pt idx="13">
                  <c:v>42195</c:v>
                </c:pt>
                <c:pt idx="14">
                  <c:v>42202</c:v>
                </c:pt>
              </c:numCache>
            </c:numRef>
          </c:cat>
          <c:val>
            <c:numRef>
              <c:f>'[ガントチャート（改造）.xlsx]EVM'!$B$29:$DB$29</c:f>
              <c:numCache>
                <c:formatCode>0.0_ </c:formatCode>
                <c:ptCount val="15"/>
                <c:pt idx="0">
                  <c:v>0</c:v>
                </c:pt>
                <c:pt idx="1">
                  <c:v>3</c:v>
                </c:pt>
                <c:pt idx="2">
                  <c:v>46</c:v>
                </c:pt>
                <c:pt idx="3">
                  <c:v>72</c:v>
                </c:pt>
                <c:pt idx="4">
                  <c:v>98</c:v>
                </c:pt>
                <c:pt idx="5">
                  <c:v>124</c:v>
                </c:pt>
                <c:pt idx="6">
                  <c:v>135</c:v>
                </c:pt>
                <c:pt idx="7">
                  <c:v>195</c:v>
                </c:pt>
                <c:pt idx="8">
                  <c:v>237</c:v>
                </c:pt>
                <c:pt idx="9">
                  <c:v>247</c:v>
                </c:pt>
                <c:pt idx="10">
                  <c:v>259</c:v>
                </c:pt>
                <c:pt idx="11">
                  <c:v>282</c:v>
                </c:pt>
                <c:pt idx="12">
                  <c:v>317</c:v>
                </c:pt>
                <c:pt idx="13">
                  <c:v>378</c:v>
                </c:pt>
                <c:pt idx="14">
                  <c:v>450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'[ガントチャート（改造）.xlsx]EVM'!$A$30</c:f>
              <c:strCache>
                <c:ptCount val="1"/>
                <c:pt idx="0">
                  <c:v>EV</c:v>
                </c:pt>
              </c:strCache>
            </c:strRef>
          </c:tx>
          <c:marker>
            <c:symbol val="none"/>
          </c:marker>
          <c:cat>
            <c:numRef>
              <c:f>'[ガントチャート（改造）.xlsx]EVM'!$B$27:$DB$27</c:f>
              <c:numCache>
                <c:formatCode>m/d;@</c:formatCode>
                <c:ptCount val="15"/>
                <c:pt idx="0">
                  <c:v>42104</c:v>
                </c:pt>
                <c:pt idx="1">
                  <c:v>42111</c:v>
                </c:pt>
                <c:pt idx="2">
                  <c:v>42118</c:v>
                </c:pt>
                <c:pt idx="3">
                  <c:v>42125</c:v>
                </c:pt>
                <c:pt idx="4">
                  <c:v>42132</c:v>
                </c:pt>
                <c:pt idx="5">
                  <c:v>42139</c:v>
                </c:pt>
                <c:pt idx="6">
                  <c:v>42146</c:v>
                </c:pt>
                <c:pt idx="7">
                  <c:v>42153</c:v>
                </c:pt>
                <c:pt idx="8">
                  <c:v>42160</c:v>
                </c:pt>
                <c:pt idx="9">
                  <c:v>42167</c:v>
                </c:pt>
                <c:pt idx="10">
                  <c:v>42174</c:v>
                </c:pt>
                <c:pt idx="11">
                  <c:v>42181</c:v>
                </c:pt>
                <c:pt idx="12">
                  <c:v>42188</c:v>
                </c:pt>
                <c:pt idx="13">
                  <c:v>42195</c:v>
                </c:pt>
                <c:pt idx="14">
                  <c:v>42202</c:v>
                </c:pt>
              </c:numCache>
            </c:numRef>
          </c:cat>
          <c:val>
            <c:numRef>
              <c:f>'[ガントチャート（改造）.xlsx]EVM'!$B$30:$DB$30</c:f>
              <c:numCache>
                <c:formatCode>0.0_ 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307</c:v>
                </c:pt>
                <c:pt idx="9">
                  <c:v>311</c:v>
                </c:pt>
                <c:pt idx="10">
                  <c:v>317</c:v>
                </c:pt>
                <c:pt idx="11">
                  <c:v>319</c:v>
                </c:pt>
                <c:pt idx="12">
                  <c:v>377</c:v>
                </c:pt>
                <c:pt idx="13">
                  <c:v>467</c:v>
                </c:pt>
                <c:pt idx="14">
                  <c:v>519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1777328"/>
        <c:axId val="291779288"/>
      </c:lineChart>
      <c:dateAx>
        <c:axId val="291777328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crossAx val="291779288"/>
        <c:crosses val="autoZero"/>
        <c:auto val="1"/>
        <c:lblOffset val="100"/>
        <c:baseTimeUnit val="days"/>
      </c:dateAx>
      <c:valAx>
        <c:axId val="291779288"/>
        <c:scaling>
          <c:orientation val="minMax"/>
        </c:scaling>
        <c:delete val="0"/>
        <c:axPos val="l"/>
        <c:majorGridlines/>
        <c:numFmt formatCode="0.0_ 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ja-JP"/>
          </a:p>
        </c:txPr>
        <c:crossAx val="2917773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198789667671404"/>
          <c:y val="3.0439654277432917E-2"/>
          <c:w val="0.25598566905843295"/>
          <c:h val="6.3099465852835018E-2"/>
        </c:manualLayout>
      </c:layout>
      <c:overlay val="0"/>
      <c:txPr>
        <a:bodyPr/>
        <a:lstStyle/>
        <a:p>
          <a:pPr>
            <a:defRPr sz="1400"/>
          </a:pPr>
          <a:endParaRPr lang="ja-JP"/>
        </a:p>
      </c:txPr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47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3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34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3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11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0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0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66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18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4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7605-E89D-4A4D-B84B-DEF3023F9DA0}" type="datetimeFigureOut">
              <a:rPr kumimoji="1" lang="ja-JP" altLang="en-US" smtClean="0"/>
              <a:t>2015/7/24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B5CD-586F-4DBA-806A-7F653662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79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最終</a:t>
            </a:r>
            <a:r>
              <a:rPr kumimoji="1" lang="ja-JP" altLang="en-US" dirty="0" smtClean="0"/>
              <a:t>発表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3200" dirty="0"/>
              <a:t>QR</a:t>
            </a:r>
            <a:r>
              <a:rPr lang="ja-JP" altLang="en-US" sz="3200" dirty="0"/>
              <a:t>コードを使い，野菜の詳細情報を伝えるシステム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10492"/>
            <a:ext cx="9144000" cy="409789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矢吹研究室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班</a:t>
            </a:r>
            <a:endParaRPr lang="en-US" altLang="ja-JP" dirty="0"/>
          </a:p>
          <a:p>
            <a:pPr algn="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30963" y="4992129"/>
            <a:ext cx="3220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1342014</a:t>
            </a:r>
            <a:r>
              <a:rPr lang="ja-JP" altLang="en-US" dirty="0"/>
              <a:t>　泉雄太</a:t>
            </a:r>
            <a:endParaRPr lang="en-US" altLang="ja-JP" dirty="0"/>
          </a:p>
          <a:p>
            <a:r>
              <a:rPr lang="en-US" altLang="ja-JP" dirty="0"/>
              <a:t>1342011</a:t>
            </a:r>
            <a:r>
              <a:rPr lang="ja-JP" altLang="en-US" dirty="0"/>
              <a:t>　石川大貴</a:t>
            </a:r>
          </a:p>
          <a:p>
            <a:r>
              <a:rPr lang="en-US" altLang="ja-JP" dirty="0"/>
              <a:t>1342066</a:t>
            </a:r>
            <a:r>
              <a:rPr lang="ja-JP" altLang="en-US" dirty="0"/>
              <a:t>　島田樹</a:t>
            </a:r>
          </a:p>
          <a:p>
            <a:r>
              <a:rPr lang="en-US" altLang="ja-JP" dirty="0"/>
              <a:t>1342100</a:t>
            </a:r>
            <a:r>
              <a:rPr lang="ja-JP" altLang="en-US" dirty="0"/>
              <a:t>　春川直幸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03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851727" y="1770530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各種ドキュメント見直しと内部設計書は遅延</a:t>
            </a:r>
            <a:endParaRPr lang="en-US" altLang="ja-JP" sz="2800" dirty="0" smtClean="0"/>
          </a:p>
          <a:p>
            <a:pPr algn="ctr"/>
            <a:r>
              <a:rPr lang="ja-JP" altLang="en-US" sz="2800" dirty="0"/>
              <a:t>影響</a:t>
            </a:r>
            <a:r>
              <a:rPr lang="ja-JP" altLang="en-US" sz="2800" dirty="0" smtClean="0"/>
              <a:t>はプログラムにも</a:t>
            </a:r>
            <a:endParaRPr lang="en-US" altLang="ja-JP" sz="28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1851453" y="442432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直接の原因は</a:t>
            </a:r>
            <a:r>
              <a:rPr lang="en-US" altLang="ja-JP" sz="2800" dirty="0" smtClean="0"/>
              <a:t>PM</a:t>
            </a:r>
            <a:r>
              <a:rPr lang="ja-JP" altLang="en-US" sz="2800" dirty="0" smtClean="0"/>
              <a:t>の体調不良</a:t>
            </a:r>
            <a:endParaRPr lang="en-US" altLang="ja-JP" sz="2800" dirty="0" smtClean="0"/>
          </a:p>
          <a:p>
            <a:pPr algn="ctr"/>
            <a:r>
              <a:rPr kumimoji="1" lang="ja-JP" altLang="en-US" sz="2800" dirty="0" smtClean="0"/>
              <a:t>根本にあるのは不十分なリスク洗い出し</a:t>
            </a:r>
            <a:endParaRPr kumimoji="1" lang="ja-JP" altLang="en-US" sz="2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83351" y="3481938"/>
            <a:ext cx="165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なぜ？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しか</a:t>
            </a:r>
            <a:r>
              <a:rPr lang="ja-JP" altLang="en-US" sz="2400" dirty="0"/>
              <a:t>し</a:t>
            </a:r>
            <a:endParaRPr kumimoji="1" lang="ja-JP" altLang="en-US" sz="2400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ＱＣ</a:t>
            </a:r>
            <a:r>
              <a:rPr lang="ja-JP" altLang="en-US" dirty="0">
                <a:solidFill>
                  <a:srgbClr val="00B0F0"/>
                </a:solidFill>
              </a:rPr>
              <a:t>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Delivery</a:t>
            </a:r>
            <a:r>
              <a:rPr lang="en-US" altLang="ja-JP" sz="3200" dirty="0" smtClean="0">
                <a:solidFill>
                  <a:srgbClr val="00B0F0"/>
                </a:solidFill>
              </a:rPr>
              <a:t> assessment</a:t>
            </a:r>
            <a:endParaRPr kumimoji="1" lang="ja-JP" altLang="en-US" sz="3200" dirty="0"/>
          </a:p>
        </p:txBody>
      </p:sp>
      <p:sp>
        <p:nvSpPr>
          <p:cNvPr id="10" name="下矢印 9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69847" y="3768465"/>
            <a:ext cx="7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なぜ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6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より正確なリスク洗い出しを行う</a:t>
            </a:r>
            <a:endParaRPr lang="en-US" altLang="ja-JP" sz="2800" dirty="0"/>
          </a:p>
        </p:txBody>
      </p:sp>
      <p:sp>
        <p:nvSpPr>
          <p:cNvPr id="11" name="円形吹き出し 10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なので</a:t>
            </a:r>
            <a:endParaRPr kumimoji="1" lang="ja-JP" altLang="en-US" sz="2400" dirty="0"/>
          </a:p>
        </p:txBody>
      </p:sp>
      <p:sp>
        <p:nvSpPr>
          <p:cNvPr id="12" name="角丸四角形 11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９つの知識エリアをフレームワークとした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影響要因別リスクマトリックスを作成</a:t>
            </a:r>
            <a:endParaRPr lang="en-US" altLang="ja-JP" sz="2800" dirty="0"/>
          </a:p>
        </p:txBody>
      </p:sp>
      <p:sp>
        <p:nvSpPr>
          <p:cNvPr id="13" name="下矢印 12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ＱＣ</a:t>
            </a:r>
            <a:r>
              <a:rPr lang="ja-JP" altLang="en-US" dirty="0">
                <a:solidFill>
                  <a:srgbClr val="00B0F0"/>
                </a:solidFill>
              </a:rPr>
              <a:t>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Delivery</a:t>
            </a:r>
            <a:r>
              <a:rPr lang="en-US" altLang="ja-JP" sz="3200" dirty="0" smtClean="0">
                <a:solidFill>
                  <a:srgbClr val="00B0F0"/>
                </a:solidFill>
              </a:rPr>
              <a:t> assessment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69847" y="3768465"/>
            <a:ext cx="7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方法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851727" y="1770530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最終的に納期に間に合った理由はプログラミングが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想定より早く終わったため</a:t>
            </a:r>
            <a:endParaRPr lang="en-US" altLang="ja-JP" sz="2800" dirty="0" smtClean="0"/>
          </a:p>
        </p:txBody>
      </p:sp>
      <p:sp>
        <p:nvSpPr>
          <p:cNvPr id="14" name="角丸四角形 13"/>
          <p:cNvSpPr/>
          <p:nvPr/>
        </p:nvSpPr>
        <p:spPr>
          <a:xfrm>
            <a:off x="1851453" y="442432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原因はプログラマの技術が想定より高かったことと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良質な参考書物の存在</a:t>
            </a:r>
            <a:endParaRPr kumimoji="1" lang="ja-JP" altLang="en-US" sz="2800" dirty="0"/>
          </a:p>
        </p:txBody>
      </p:sp>
      <p:sp>
        <p:nvSpPr>
          <p:cNvPr id="8" name="円形吹き出し 7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な</a:t>
            </a:r>
            <a:r>
              <a:rPr lang="ja-JP" altLang="en-US" sz="2400" dirty="0"/>
              <a:t>お</a:t>
            </a:r>
            <a:endParaRPr kumimoji="1" lang="ja-JP" altLang="en-US" sz="2400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ＱＣ</a:t>
            </a:r>
            <a:r>
              <a:rPr lang="ja-JP" altLang="en-US" dirty="0">
                <a:solidFill>
                  <a:srgbClr val="00B0F0"/>
                </a:solidFill>
              </a:rPr>
              <a:t>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Delivery</a:t>
            </a:r>
            <a:r>
              <a:rPr lang="en-US" altLang="ja-JP" sz="3200" dirty="0" smtClean="0">
                <a:solidFill>
                  <a:srgbClr val="00B0F0"/>
                </a:solidFill>
              </a:rPr>
              <a:t> assessment</a:t>
            </a:r>
            <a:endParaRPr kumimoji="1" lang="ja-JP" altLang="en-US" sz="3200" dirty="0"/>
          </a:p>
        </p:txBody>
      </p:sp>
      <p:sp>
        <p:nvSpPr>
          <p:cNvPr id="10" name="下矢印 9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1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50" y="0"/>
            <a:ext cx="5340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0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07243" y="2619632"/>
            <a:ext cx="3509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/>
              <a:t>まとめ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67805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655980"/>
              </p:ext>
            </p:extLst>
          </p:nvPr>
        </p:nvGraphicFramePr>
        <p:xfrm>
          <a:off x="970005" y="998376"/>
          <a:ext cx="10342764" cy="5285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974686" y="579607"/>
            <a:ext cx="30654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b="1" dirty="0" smtClean="0">
                <a:solidFill>
                  <a:prstClr val="black"/>
                </a:solidFill>
                <a:latin typeface="Calibri Light" panose="020F0302020204030204"/>
                <a:cs typeface="+mj-cs"/>
              </a:rPr>
              <a:t>EVMS</a:t>
            </a:r>
            <a:r>
              <a:rPr lang="ja-JP" altLang="en-US" sz="4400" dirty="0" smtClean="0">
                <a:solidFill>
                  <a:prstClr val="black"/>
                </a:solidFill>
                <a:latin typeface="Calibri Light" panose="020F0302020204030204"/>
                <a:cs typeface="+mj-cs"/>
              </a:rPr>
              <a:t>グラフ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73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4" name="角丸四角形 3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品質</a:t>
            </a:r>
            <a:r>
              <a:rPr lang="ja-JP" altLang="ja-JP" sz="2800" dirty="0" smtClean="0"/>
              <a:t>目標</a:t>
            </a:r>
            <a:r>
              <a:rPr lang="ja-JP" altLang="en-US" sz="2800" dirty="0"/>
              <a:t>：</a:t>
            </a:r>
            <a:r>
              <a:rPr lang="ja-JP" altLang="en-US" sz="2800" dirty="0" smtClean="0"/>
              <a:t>システムテスト</a:t>
            </a:r>
            <a:r>
              <a:rPr lang="ja-JP" altLang="en-US" sz="2800" dirty="0"/>
              <a:t>の項目のうち８割以上</a:t>
            </a:r>
            <a:r>
              <a:rPr lang="ja-JP" altLang="en-US" sz="2800" dirty="0" smtClean="0"/>
              <a:t>を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成功させること</a:t>
            </a:r>
            <a:endParaRPr lang="en-US" altLang="ja-JP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テスト報告の</a:t>
            </a:r>
            <a:r>
              <a:rPr lang="en-US" altLang="ja-JP" sz="2800" dirty="0"/>
              <a:t>35</a:t>
            </a:r>
            <a:r>
              <a:rPr lang="ja-JP" altLang="ja-JP" sz="2800" dirty="0"/>
              <a:t>項目中</a:t>
            </a:r>
            <a:r>
              <a:rPr lang="en-US" altLang="ja-JP" sz="2800" dirty="0"/>
              <a:t>34</a:t>
            </a:r>
            <a:r>
              <a:rPr lang="ja-JP" altLang="ja-JP" sz="2800" dirty="0"/>
              <a:t>項目のチェックに成功</a:t>
            </a:r>
            <a:r>
              <a:rPr lang="ja-JP" altLang="ja-JP" sz="2800" dirty="0" smtClean="0"/>
              <a:t>した</a:t>
            </a:r>
            <a:endParaRPr kumimoji="1" lang="ja-JP" altLang="en-US" sz="2800" dirty="0"/>
          </a:p>
        </p:txBody>
      </p:sp>
      <p:sp>
        <p:nvSpPr>
          <p:cNvPr id="6" name="下矢印 5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753099" y="3744097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結果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7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7" name="角丸四角形 6"/>
          <p:cNvSpPr/>
          <p:nvPr/>
        </p:nvSpPr>
        <p:spPr>
          <a:xfrm>
            <a:off x="1851727" y="1770530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ユーザビリティの面では品質が高いとはいえない</a:t>
            </a:r>
            <a:endParaRPr lang="en-US" altLang="ja-JP" sz="2800" dirty="0" smtClean="0">
              <a:solidFill>
                <a:prstClr val="black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868959" y="442432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本システムは高齢者の方が使用する可能性が高い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prstClr val="white"/>
                </a:solidFill>
              </a:rPr>
              <a:t>しか</a:t>
            </a:r>
            <a:r>
              <a:rPr lang="ja-JP" altLang="en-US" sz="2400" dirty="0">
                <a:solidFill>
                  <a:prstClr val="white"/>
                </a:solidFill>
              </a:rPr>
              <a:t>し</a:t>
            </a:r>
          </a:p>
        </p:txBody>
      </p:sp>
      <p:sp>
        <p:nvSpPr>
          <p:cNvPr id="9" name="下矢印 8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3099" y="3744097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な</a:t>
            </a:r>
            <a:r>
              <a:rPr lang="ja-JP" altLang="en-US" dirty="0">
                <a:solidFill>
                  <a:schemeClr val="bg1"/>
                </a:solidFill>
              </a:rPr>
              <a:t>ぜ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Ｑ</a:t>
            </a:r>
            <a:r>
              <a:rPr lang="ja-JP" altLang="en-US" dirty="0"/>
              <a:t>ＣＤ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Quality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6" name="角丸四角形 5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アクセシビリティ向上を図る</a:t>
            </a:r>
            <a:endParaRPr lang="en-US" altLang="ja-JP" sz="2800" dirty="0" smtClean="0"/>
          </a:p>
          <a:p>
            <a:pPr algn="ctr"/>
            <a:r>
              <a:rPr lang="en-US" altLang="ja-JP" sz="2000" dirty="0" smtClean="0"/>
              <a:t>※</a:t>
            </a:r>
            <a:r>
              <a:rPr lang="ja-JP" altLang="en-US" sz="2000" dirty="0" smtClean="0"/>
              <a:t>アクセシビリティ：ハンディを持つ人にとってどの程度利用しやすいか</a:t>
            </a:r>
            <a:endParaRPr lang="en-US" altLang="ja-JP" sz="2000" dirty="0"/>
          </a:p>
        </p:txBody>
      </p:sp>
      <p:sp>
        <p:nvSpPr>
          <p:cNvPr id="11" name="円形吹き出し 10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なので</a:t>
            </a:r>
            <a:endParaRPr kumimoji="1" lang="ja-JP" altLang="en-US" sz="2400" dirty="0"/>
          </a:p>
        </p:txBody>
      </p:sp>
      <p:sp>
        <p:nvSpPr>
          <p:cNvPr id="12" name="角丸四角形 11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WCAG</a:t>
            </a:r>
            <a:r>
              <a:rPr kumimoji="1" lang="ja-JP" altLang="en-US" sz="2800" dirty="0" smtClean="0"/>
              <a:t>に則ったアクセシビリティチェックリストの使用</a:t>
            </a:r>
            <a:endParaRPr kumimoji="1" lang="en-US" altLang="ja-JP" sz="2800" dirty="0" smtClean="0"/>
          </a:p>
          <a:p>
            <a:pPr algn="ctr"/>
            <a:r>
              <a:rPr lang="en-US" altLang="ja-JP" sz="2000" dirty="0" smtClean="0"/>
              <a:t>※WCAG</a:t>
            </a:r>
            <a:r>
              <a:rPr lang="ja-JP" altLang="en-US" sz="2000" dirty="0" smtClean="0"/>
              <a:t>：</a:t>
            </a:r>
            <a:r>
              <a:rPr lang="en-US" altLang="ja-JP" sz="2000" dirty="0"/>
              <a:t>Web Content Accessibility Guidelines</a:t>
            </a:r>
          </a:p>
        </p:txBody>
      </p:sp>
      <p:sp>
        <p:nvSpPr>
          <p:cNvPr id="13" name="下矢印 12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3099" y="3744097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方法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1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Ｑ</a:t>
            </a:r>
            <a:r>
              <a:rPr lang="ja-JP" altLang="en-US" dirty="0">
                <a:solidFill>
                  <a:srgbClr val="00B0F0"/>
                </a:solidFill>
              </a:rPr>
              <a:t>Ｃ</a:t>
            </a:r>
            <a:r>
              <a:rPr lang="ja-JP" altLang="en-US" dirty="0"/>
              <a:t>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 smtClean="0">
                <a:solidFill>
                  <a:srgbClr val="00B0F0"/>
                </a:solidFill>
              </a:rPr>
              <a:t>Cost</a:t>
            </a:r>
            <a:r>
              <a:rPr lang="en-US" altLang="ja-JP" dirty="0" smtClean="0"/>
              <a:t> </a:t>
            </a:r>
            <a:r>
              <a:rPr lang="en-US" altLang="ja-JP" sz="3200" dirty="0" smtClean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4" name="角丸四角形 3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コスト</a:t>
            </a:r>
            <a:r>
              <a:rPr lang="ja-JP" altLang="ja-JP" sz="2800" dirty="0" smtClean="0">
                <a:solidFill>
                  <a:prstClr val="black"/>
                </a:solidFill>
              </a:rPr>
              <a:t>目標</a:t>
            </a:r>
            <a:r>
              <a:rPr lang="ja-JP" altLang="en-US" sz="2800" dirty="0" smtClean="0">
                <a:solidFill>
                  <a:prstClr val="black"/>
                </a:solidFill>
              </a:rPr>
              <a:t>：下流工程の想定</a:t>
            </a:r>
            <a:r>
              <a:rPr lang="ja-JP" altLang="en-US" sz="2800" dirty="0">
                <a:solidFill>
                  <a:prstClr val="black"/>
                </a:solidFill>
              </a:rPr>
              <a:t>作業時間は</a:t>
            </a:r>
            <a:r>
              <a:rPr lang="en-US" altLang="ja-JP" sz="2800" dirty="0">
                <a:solidFill>
                  <a:prstClr val="black"/>
                </a:solidFill>
              </a:rPr>
              <a:t>280</a:t>
            </a:r>
            <a:r>
              <a:rPr lang="ja-JP" altLang="en-US" sz="2800" dirty="0" smtClean="0">
                <a:solidFill>
                  <a:prstClr val="black"/>
                </a:solidFill>
              </a:rPr>
              <a:t>時間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実際に掛かった時間は</a:t>
            </a:r>
            <a:r>
              <a:rPr lang="en-US" altLang="ja-JP" sz="2800" dirty="0" smtClean="0">
                <a:solidFill>
                  <a:prstClr val="black"/>
                </a:solidFill>
              </a:rPr>
              <a:t>213</a:t>
            </a:r>
            <a:r>
              <a:rPr lang="ja-JP" altLang="en-US" sz="2800" dirty="0" smtClean="0">
                <a:solidFill>
                  <a:prstClr val="black"/>
                </a:solidFill>
              </a:rPr>
              <a:t>時間であった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3099" y="3744097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結果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9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Ｑ</a:t>
            </a:r>
            <a:r>
              <a:rPr lang="ja-JP" altLang="en-US" dirty="0">
                <a:solidFill>
                  <a:srgbClr val="00B0F0"/>
                </a:solidFill>
              </a:rPr>
              <a:t>Ｃ</a:t>
            </a:r>
            <a:r>
              <a:rPr lang="ja-JP" altLang="en-US" dirty="0">
                <a:solidFill>
                  <a:prstClr val="black"/>
                </a:solidFill>
              </a:rPr>
              <a:t>Ｄ評価</a:t>
            </a:r>
            <a:r>
              <a:rPr lang="en-US" altLang="ja-JP" dirty="0">
                <a:solidFill>
                  <a:prstClr val="black"/>
                </a:solidFill>
              </a:rPr>
              <a:t/>
            </a:r>
            <a:br>
              <a:rPr lang="en-US" altLang="ja-JP" dirty="0">
                <a:solidFill>
                  <a:prstClr val="black"/>
                </a:solidFill>
              </a:rPr>
            </a:br>
            <a:r>
              <a:rPr lang="en-US" altLang="ja-JP" sz="3200" dirty="0">
                <a:solidFill>
                  <a:srgbClr val="00B0F0"/>
                </a:solidFill>
              </a:rPr>
              <a:t>Cost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sz="3200" dirty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7" name="角丸四角形 6"/>
          <p:cNvSpPr/>
          <p:nvPr/>
        </p:nvSpPr>
        <p:spPr>
          <a:xfrm>
            <a:off x="1868959" y="1770529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成果物ごとの計画稼働時間が想定作業時間の見積と異なった</a:t>
            </a:r>
            <a:endParaRPr lang="en-US" altLang="ja-JP" sz="2800" dirty="0" smtClean="0">
              <a:solidFill>
                <a:prstClr val="black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868959" y="4424325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作業を引き継いだ際</a:t>
            </a:r>
            <a:r>
              <a:rPr lang="ja-JP" altLang="ja-JP" sz="2800" dirty="0" smtClean="0"/>
              <a:t>に成果物</a:t>
            </a:r>
            <a:r>
              <a:rPr lang="ja-JP" altLang="ja-JP" sz="2800" dirty="0"/>
              <a:t>ごとのコスト見積</a:t>
            </a:r>
            <a:r>
              <a:rPr lang="ja-JP" altLang="ja-JP" sz="2800" dirty="0" smtClean="0"/>
              <a:t>の</a:t>
            </a:r>
            <a:r>
              <a:rPr lang="ja-JP" altLang="en-US" sz="2800" dirty="0" smtClean="0"/>
              <a:t>　　　</a:t>
            </a:r>
            <a:r>
              <a:rPr lang="ja-JP" altLang="ja-JP" sz="2800" dirty="0" smtClean="0"/>
              <a:t>見直し</a:t>
            </a:r>
            <a:r>
              <a:rPr lang="ja-JP" altLang="ja-JP" sz="2800" dirty="0"/>
              <a:t>が</a:t>
            </a:r>
            <a:r>
              <a:rPr lang="ja-JP" altLang="ja-JP" sz="2800" dirty="0" smtClean="0"/>
              <a:t>甘</a:t>
            </a:r>
            <a:r>
              <a:rPr lang="ja-JP" altLang="en-US" sz="2800" dirty="0" smtClean="0"/>
              <a:t>かった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prstClr val="white"/>
                </a:solidFill>
              </a:rPr>
              <a:t>しか</a:t>
            </a:r>
            <a:r>
              <a:rPr lang="ja-JP" altLang="en-US" sz="2400" dirty="0">
                <a:solidFill>
                  <a:prstClr val="white"/>
                </a:solidFill>
              </a:rPr>
              <a:t>し</a:t>
            </a:r>
          </a:p>
        </p:txBody>
      </p:sp>
      <p:sp>
        <p:nvSpPr>
          <p:cNvPr id="9" name="下矢印 8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3099" y="3744097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</a:rPr>
              <a:t>な</a:t>
            </a:r>
            <a:r>
              <a:rPr lang="ja-JP" altLang="en-US" dirty="0">
                <a:solidFill>
                  <a:schemeClr val="bg1"/>
                </a:solidFill>
              </a:rPr>
              <a:t>ぜ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8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Ｑ</a:t>
            </a:r>
            <a:r>
              <a:rPr lang="ja-JP" altLang="en-US" dirty="0">
                <a:solidFill>
                  <a:srgbClr val="00B0F0"/>
                </a:solidFill>
              </a:rPr>
              <a:t>Ｃ</a:t>
            </a:r>
            <a:r>
              <a:rPr lang="ja-JP" altLang="en-US" dirty="0">
                <a:solidFill>
                  <a:prstClr val="black"/>
                </a:solidFill>
              </a:rPr>
              <a:t>Ｄ評価</a:t>
            </a:r>
            <a:r>
              <a:rPr lang="en-US" altLang="ja-JP" dirty="0">
                <a:solidFill>
                  <a:prstClr val="black"/>
                </a:solidFill>
              </a:rPr>
              <a:t/>
            </a:r>
            <a:br>
              <a:rPr lang="en-US" altLang="ja-JP" dirty="0">
                <a:solidFill>
                  <a:prstClr val="black"/>
                </a:solidFill>
              </a:rPr>
            </a:br>
            <a:r>
              <a:rPr lang="en-US" altLang="ja-JP" sz="3200" dirty="0">
                <a:solidFill>
                  <a:srgbClr val="00B0F0"/>
                </a:solidFill>
              </a:rPr>
              <a:t>Cost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sz="3200" dirty="0">
                <a:solidFill>
                  <a:srgbClr val="00B0F0"/>
                </a:solidFill>
              </a:rPr>
              <a:t>assessment</a:t>
            </a:r>
            <a:endParaRPr kumimoji="1" lang="ja-JP" altLang="en-US" sz="3200" dirty="0"/>
          </a:p>
        </p:txBody>
      </p:sp>
      <p:sp>
        <p:nvSpPr>
          <p:cNvPr id="6" name="角丸四角形 5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2800" dirty="0"/>
              <a:t>見積もり方法を組み合わせて見直しの精度を上げる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11" name="円形吹き出し 10"/>
          <p:cNvSpPr/>
          <p:nvPr/>
        </p:nvSpPr>
        <p:spPr>
          <a:xfrm>
            <a:off x="164757" y="1690688"/>
            <a:ext cx="1521940" cy="1161535"/>
          </a:xfrm>
          <a:prstGeom prst="wedgeEllipseCallout">
            <a:avLst>
              <a:gd name="adj1" fmla="val 55766"/>
              <a:gd name="adj2" fmla="val 40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prstClr val="white"/>
                </a:solidFill>
              </a:rPr>
              <a:t>なので</a:t>
            </a:r>
            <a:endParaRPr lang="ja-JP" altLang="en-US" sz="2400" dirty="0">
              <a:solidFill>
                <a:prstClr val="white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類推見積りを基本にその他の見積り方法も使用する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3099" y="3744097"/>
            <a:ext cx="6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方法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2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/>
              <a:t>ＱＣ</a:t>
            </a:r>
            <a:r>
              <a:rPr lang="ja-JP" altLang="en-US" dirty="0">
                <a:solidFill>
                  <a:srgbClr val="00B0F0"/>
                </a:solidFill>
              </a:rPr>
              <a:t>Ｄ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200" dirty="0">
                <a:solidFill>
                  <a:srgbClr val="00B0F0"/>
                </a:solidFill>
              </a:rPr>
              <a:t>Delivery</a:t>
            </a:r>
            <a:r>
              <a:rPr lang="en-US" altLang="ja-JP" sz="3200" dirty="0" smtClean="0">
                <a:solidFill>
                  <a:srgbClr val="00B0F0"/>
                </a:solidFill>
              </a:rPr>
              <a:t> assessment</a:t>
            </a:r>
            <a:endParaRPr kumimoji="1" lang="ja-JP" altLang="en-US" sz="3200" dirty="0"/>
          </a:p>
        </p:txBody>
      </p:sp>
      <p:sp>
        <p:nvSpPr>
          <p:cNvPr id="4" name="角丸四角形 3"/>
          <p:cNvSpPr/>
          <p:nvPr/>
        </p:nvSpPr>
        <p:spPr>
          <a:xfrm>
            <a:off x="1851454" y="1779372"/>
            <a:ext cx="8454081" cy="12933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納期</a:t>
            </a:r>
            <a:r>
              <a:rPr lang="ja-JP" altLang="ja-JP" sz="2800" dirty="0" smtClean="0"/>
              <a:t>目標</a:t>
            </a:r>
            <a:r>
              <a:rPr lang="ja-JP" altLang="en-US" sz="2800" dirty="0" smtClean="0"/>
              <a:t>：７月１</a:t>
            </a:r>
            <a:r>
              <a:rPr lang="ja-JP" altLang="en-US" sz="2800" dirty="0"/>
              <a:t>７</a:t>
            </a:r>
            <a:r>
              <a:rPr lang="ja-JP" altLang="en-US" sz="2800" dirty="0" smtClean="0"/>
              <a:t>日</a:t>
            </a:r>
            <a:endParaRPr lang="en-US" altLang="ja-JP" sz="2800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1851453" y="4440194"/>
            <a:ext cx="8454082" cy="12933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７月１</a:t>
            </a:r>
            <a:r>
              <a:rPr lang="ja-JP" altLang="en-US" sz="2800" dirty="0"/>
              <a:t>７</a:t>
            </a:r>
            <a:r>
              <a:rPr lang="ja-JP" altLang="en-US" sz="2800" dirty="0" smtClean="0"/>
              <a:t>日の納品に</a:t>
            </a:r>
            <a:r>
              <a:rPr lang="ja-JP" altLang="ja-JP" sz="2800" dirty="0" smtClean="0"/>
              <a:t>成功した</a:t>
            </a:r>
            <a:endParaRPr kumimoji="1" lang="ja-JP" altLang="en-US" sz="2800" dirty="0"/>
          </a:p>
        </p:txBody>
      </p:sp>
      <p:sp>
        <p:nvSpPr>
          <p:cNvPr id="6" name="下矢印 5"/>
          <p:cNvSpPr/>
          <p:nvPr/>
        </p:nvSpPr>
        <p:spPr>
          <a:xfrm>
            <a:off x="5567748" y="3146854"/>
            <a:ext cx="1021492" cy="1194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69847" y="3768465"/>
            <a:ext cx="7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結果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6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293</Words>
  <Application>Microsoft Office PowerPoint</Application>
  <PresentationFormat>ワイド画面</PresentationFormat>
  <Paragraphs>63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Office テーマ</vt:lpstr>
      <vt:lpstr>最終発表 QRコードを使い，野菜の詳細情報を伝えるシステム</vt:lpstr>
      <vt:lpstr>PowerPoint プレゼンテーション</vt:lpstr>
      <vt:lpstr>ＱＣＤ評価 Quality assessment</vt:lpstr>
      <vt:lpstr>ＱＣＤ評価 Quality assessment</vt:lpstr>
      <vt:lpstr>ＱＣＤ評価 Quality assessment</vt:lpstr>
      <vt:lpstr>ＱＣＤ評価 Cost assessment</vt:lpstr>
      <vt:lpstr>ＱＣＤ評価 Cost assessment</vt:lpstr>
      <vt:lpstr>ＱＣＤ評価 Cost assessment</vt:lpstr>
      <vt:lpstr>ＱＣＤ評価 Delivery assessment</vt:lpstr>
      <vt:lpstr>ＱＣＤ評価 Delivery assessment</vt:lpstr>
      <vt:lpstr>ＱＣＤ評価 Delivery assessment</vt:lpstr>
      <vt:lpstr>ＱＣＤ評価 Delivery assessment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最終発表</dc:title>
  <dc:creator>shimada</dc:creator>
  <cp:lastModifiedBy>izumi</cp:lastModifiedBy>
  <cp:revision>28</cp:revision>
  <dcterms:created xsi:type="dcterms:W3CDTF">2015-07-23T04:29:32Z</dcterms:created>
  <dcterms:modified xsi:type="dcterms:W3CDTF">2015-07-24T02:24:34Z</dcterms:modified>
</cp:coreProperties>
</file>