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3" r:id="rId3"/>
    <p:sldId id="264" r:id="rId4"/>
    <p:sldId id="257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71" r:id="rId22"/>
    <p:sldId id="272" r:id="rId23"/>
    <p:sldId id="273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90" autoAdjust="0"/>
  </p:normalViewPr>
  <p:slideViewPr>
    <p:cSldViewPr snapToGrid="0">
      <p:cViewPr varScale="1">
        <p:scale>
          <a:sx n="75" d="100"/>
          <a:sy n="75" d="100"/>
        </p:scale>
        <p:origin x="85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1AA0D-0C5B-47A3-BADD-C7F0397D0F9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6D30-AAEA-4286-BF04-50818D20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1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nction_(mathematics)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Interval_(mathematics)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deals with estimating 3 dimensional surface from 2 dimensional texture images. It’s a very important problem in computer vision as it is a part of a much bigger task of object recognition and object modeling for graphics.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2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10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91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35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1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97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92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69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Recovering true orientation surfaces – AR apps, placing objects.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2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 density: the amount of surface texture per unit area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the same in all surface regions (i.e., surface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texture is homogeneous),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0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spatial domain , we deal with images as it is. The value of the pixels of the image change with respect to scene. Whereas in frequency domain , we deal with the rate at which the pixel values are changing in spatial domain.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Tilt in image feature, tilts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8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Gaussian window is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unction (mathematics)"/>
              </a:rPr>
              <a:t>mathematical function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is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zero-valued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outside of some chosen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nterval (mathematics)"/>
              </a:rPr>
              <a:t>interval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normally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around the middle of the interval, usually near 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middle, and usually tapering away from the middle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a mask used to filter out irrelevant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7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8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Frontal patch is the </a:t>
            </a:r>
            <a:r>
              <a:rPr lang="en-US" dirty="0" err="1"/>
              <a:t>texel</a:t>
            </a:r>
            <a:r>
              <a:rPr lang="en-US" dirty="0"/>
              <a:t> element viewed frontally from the camera, contrary to other </a:t>
            </a:r>
            <a:r>
              <a:rPr lang="en-US" dirty="0" err="1"/>
              <a:t>texels</a:t>
            </a:r>
            <a:r>
              <a:rPr lang="en-US" dirty="0"/>
              <a:t> which would be slanted away from the camera</a:t>
            </a:r>
          </a:p>
          <a:p>
            <a:endParaRPr lang="en-US" dirty="0"/>
          </a:p>
          <a:p>
            <a:r>
              <a:rPr lang="en-US" dirty="0"/>
              <a:t>Slant – angle b/w the surface normal and optical/camera axis </a:t>
            </a:r>
          </a:p>
          <a:p>
            <a:endParaRPr lang="en-US" dirty="0"/>
          </a:p>
          <a:p>
            <a:r>
              <a:rPr lang="en-US" dirty="0"/>
              <a:t>Tilt – angle b/w projection of surface normal onto image plane and x axis of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9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6D30-AAEA-4286-BF04-50818D207F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187B-7732-4184-B6A5-E02F463DD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91B82-D9B1-4620-B0D6-56E5F5000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BA618-0A9F-4210-AF45-26C00418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B8B76-D473-45BF-8A9B-A113706D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A5951-8AB5-4342-B9FE-352C632D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0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132E-CF94-41DD-B8EA-935BD07E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50CED-7615-43AF-A59E-BEA24A6E8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B265-C4B6-4116-9AC4-2FD4870F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69AF-760B-4B41-A22D-5312A5C2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44AF-5AA4-487A-B44B-713F57DD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9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86415-8AB4-4A88-8A29-9EAB3DC0B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A5CB1-6771-4697-84B3-B12E8AA1B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9244E-BE41-44C6-B508-B6DEFCEF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0909-0987-4FA7-8257-FC181B97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31A4-C27C-4788-A632-988D7C15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30E1-60E6-4F7E-8587-AD53664F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1D23-CD32-47F9-A479-F08F24E2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2B8F-090A-4E56-934D-31D5EAE5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05525-368D-4E90-B87E-F0DCBDA6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A14F5-6C61-487E-962D-746755BA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5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F6BF-896F-4140-952D-B185639C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BE7B7-B214-4823-928A-814F5746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880FD-BAAA-48D1-A1A7-415F10D9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5B606-E164-4D5D-A45D-D6A77FB9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9F385-AE5F-468B-9887-4975AD5A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5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41EE-0830-4F78-9F50-EC268C19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EC79-F28E-44DF-9A6A-8D97A0FBF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8C90F-11EF-4C0D-91F8-939839E8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59250-AFC8-4527-AC46-EB2CCA2B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8F13-E072-44FA-810D-16C74851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C0F2-09F2-4FBE-BCB9-37D56CC9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3880-1C07-4F60-9996-E51BEEC4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F4553-F9C7-4274-96D4-40B2E307D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BED5-04DE-4C3C-9416-021C3627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FEEA9-53E5-40D8-8DD9-B10FAF0B4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01154-EE11-4309-9E81-BB3A5AFF1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77763-1532-4021-8A12-9EF1253E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61C1F-B5E0-4BCF-BFFF-9C5E316D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72EC6-C58D-4F8C-B735-B7DB0692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7D70-7E19-442C-862E-F2D4EBEE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AA8C9-1B75-40A9-8A36-70823C65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003A4-920D-4E1A-BC8B-31E0C6F0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0EF3C-AD92-411F-A95F-4DD1807E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3A0ED-C895-4D3F-BED2-7E48FCB4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F5757-C5F1-4D60-A63E-86242CC7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85671-B5D3-4BB0-9D66-F87748CE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0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45D4-FB38-47A2-A148-C4CF1724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1278-A043-4A1C-AE70-49EE27681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A89CA-3046-4F13-A8BD-97DEED98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B30C8-01CF-4C68-94F3-95419C5C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070C1-3F01-4D86-AA60-B6C1AF0B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DC741-2E5E-46DC-9271-7A9CC3E7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8030-3828-4276-BD0F-76F32883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CF5F2-5273-42BD-AF4C-573C07667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6314F-8513-4A6B-B574-BB336A41A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D2C80-5306-4A90-93EE-6C0D0031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DEC6-557D-4AD6-B48D-8CF06E8710A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B6976-1040-41A6-949F-AF9B5706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0357-A73C-4738-97E4-C4944EA6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DAAB3-E2A6-42B7-82AA-FB8070B1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17265-E79D-4A17-B32A-EB9A8DECC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AEB9-8B7C-4FE2-91E5-DBB7DBBF0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DEC6-557D-4AD6-B48D-8CF06E8710A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4C40-0954-4C27-A82E-1EBC5B299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9C019-A647-44B7-85A8-B9BEA5E3D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925C0-C964-4608-B8A8-B2A026EB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s.inf.ed.ac.uk/rbf/CVonline/LOCAL_COPIES/AV0506/s0565925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E2CF-2E31-41CC-8F7A-E4C39B231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659" y="113553"/>
            <a:ext cx="9144000" cy="1214998"/>
          </a:xfrm>
        </p:spPr>
        <p:txBody>
          <a:bodyPr/>
          <a:lstStyle/>
          <a:p>
            <a:r>
              <a:rPr lang="en-US" dirty="0"/>
              <a:t>Shape from Texture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EF396-63CD-47F8-ABFF-DFAF4FD6E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29" y="1765795"/>
            <a:ext cx="6280445" cy="39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9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1150C-720A-4012-9953-D7787577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320800"/>
            <a:ext cx="6350000" cy="421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B19087-377E-4D2E-AF64-BEEC60077668}"/>
              </a:ext>
            </a:extLst>
          </p:cNvPr>
          <p:cNvSpPr txBox="1"/>
          <p:nvPr/>
        </p:nvSpPr>
        <p:spPr>
          <a:xfrm>
            <a:off x="3937000" y="5956300"/>
            <a:ext cx="396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Input a texture image to the system</a:t>
            </a:r>
          </a:p>
        </p:txBody>
      </p:sp>
    </p:spTree>
    <p:extLst>
      <p:ext uri="{BB962C8B-B14F-4D97-AF65-F5344CB8AC3E}">
        <p14:creationId xmlns:p14="http://schemas.microsoft.com/office/powerpoint/2010/main" val="262481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1150C-720A-4012-9953-D7787577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320800"/>
            <a:ext cx="6350000" cy="421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B19087-377E-4D2E-AF64-BEEC60077668}"/>
              </a:ext>
            </a:extLst>
          </p:cNvPr>
          <p:cNvSpPr txBox="1"/>
          <p:nvPr/>
        </p:nvSpPr>
        <p:spPr>
          <a:xfrm>
            <a:off x="3937000" y="5956300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Extract frontal patch from input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CE2E2-8D25-440D-845C-C10DE9C5E314}"/>
              </a:ext>
            </a:extLst>
          </p:cNvPr>
          <p:cNvSpPr/>
          <p:nvPr/>
        </p:nvSpPr>
        <p:spPr>
          <a:xfrm>
            <a:off x="4349750" y="1517650"/>
            <a:ext cx="501650" cy="469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2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19087-377E-4D2E-AF64-BEEC60077668}"/>
              </a:ext>
            </a:extLst>
          </p:cNvPr>
          <p:cNvSpPr txBox="1"/>
          <p:nvPr/>
        </p:nvSpPr>
        <p:spPr>
          <a:xfrm>
            <a:off x="3937000" y="5956300"/>
            <a:ext cx="396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Apply gaussian window on patch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7DF5B-7106-41CD-8650-7BBCD0A43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25" y="2167167"/>
            <a:ext cx="1571625" cy="1809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C42414-7A78-4564-9F49-1615F484E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50" y="2019759"/>
            <a:ext cx="2241550" cy="210456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6BA4FC1-6DD4-42AC-BDD7-0B295DF5CC54}"/>
              </a:ext>
            </a:extLst>
          </p:cNvPr>
          <p:cNvSpPr/>
          <p:nvPr/>
        </p:nvSpPr>
        <p:spPr>
          <a:xfrm>
            <a:off x="5130800" y="2997200"/>
            <a:ext cx="10858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1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19087-377E-4D2E-AF64-BEEC60077668}"/>
              </a:ext>
            </a:extLst>
          </p:cNvPr>
          <p:cNvSpPr txBox="1"/>
          <p:nvPr/>
        </p:nvSpPr>
        <p:spPr>
          <a:xfrm>
            <a:off x="3937000" y="5956300"/>
            <a:ext cx="495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Take </a:t>
            </a:r>
            <a:r>
              <a:rPr lang="en-US" dirty="0" err="1"/>
              <a:t>fourier</a:t>
            </a:r>
            <a:r>
              <a:rPr lang="en-US" dirty="0"/>
              <a:t> transform of frontal patch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C42414-7A78-4564-9F49-1615F484E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051509"/>
            <a:ext cx="2241550" cy="210456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6BA4FC1-6DD4-42AC-BDD7-0B295DF5CC54}"/>
              </a:ext>
            </a:extLst>
          </p:cNvPr>
          <p:cNvSpPr/>
          <p:nvPr/>
        </p:nvSpPr>
        <p:spPr>
          <a:xfrm>
            <a:off x="4794250" y="3008352"/>
            <a:ext cx="10858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731A6-84C1-4788-88C4-9FBCD4F05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50" y="1444864"/>
            <a:ext cx="4937125" cy="370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2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19087-377E-4D2E-AF64-BEEC60077668}"/>
              </a:ext>
            </a:extLst>
          </p:cNvPr>
          <p:cNvSpPr txBox="1"/>
          <p:nvPr/>
        </p:nvSpPr>
        <p:spPr>
          <a:xfrm>
            <a:off x="3937000" y="5956300"/>
            <a:ext cx="495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 Take spectral inertia of </a:t>
            </a:r>
            <a:r>
              <a:rPr lang="en-US" dirty="0" err="1"/>
              <a:t>fourier</a:t>
            </a:r>
            <a:r>
              <a:rPr lang="en-US" dirty="0"/>
              <a:t>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731A6-84C1-4788-88C4-9FBCD4F0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04" y="1387714"/>
            <a:ext cx="5537622" cy="4153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0A9E38-F5D1-4037-874B-E7D2E7880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068" y="1528485"/>
            <a:ext cx="4290615" cy="380103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6BA4FC1-6DD4-42AC-BDD7-0B295DF5CC54}"/>
              </a:ext>
            </a:extLst>
          </p:cNvPr>
          <p:cNvSpPr/>
          <p:nvPr/>
        </p:nvSpPr>
        <p:spPr>
          <a:xfrm>
            <a:off x="5622926" y="3193018"/>
            <a:ext cx="10858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6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19087-377E-4D2E-AF64-BEEC60077668}"/>
              </a:ext>
            </a:extLst>
          </p:cNvPr>
          <p:cNvSpPr txBox="1"/>
          <p:nvPr/>
        </p:nvSpPr>
        <p:spPr>
          <a:xfrm>
            <a:off x="3346450" y="5962650"/>
            <a:ext cx="623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6) Repeat the process with each local patch in original image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6BA4FC1-6DD4-42AC-BDD7-0B295DF5CC54}"/>
              </a:ext>
            </a:extLst>
          </p:cNvPr>
          <p:cNvSpPr/>
          <p:nvPr/>
        </p:nvSpPr>
        <p:spPr>
          <a:xfrm>
            <a:off x="5622926" y="3193018"/>
            <a:ext cx="10858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619190-2F03-402C-8BE2-BD517ED38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2214007"/>
            <a:ext cx="4451153" cy="3091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481FF-1754-4E63-83D3-983508351F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9" t="7756" r="17590" b="24258"/>
          <a:stretch/>
        </p:blipFill>
        <p:spPr>
          <a:xfrm>
            <a:off x="6972499" y="2169557"/>
            <a:ext cx="4905377" cy="32702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C74AA5C-2EC6-46F5-B070-BBC9D8C0C6ED}"/>
              </a:ext>
            </a:extLst>
          </p:cNvPr>
          <p:cNvSpPr/>
          <p:nvPr/>
        </p:nvSpPr>
        <p:spPr>
          <a:xfrm>
            <a:off x="7067551" y="2254965"/>
            <a:ext cx="311150" cy="30408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39E3F-3E9E-49FD-A240-1234DBC8757A}"/>
              </a:ext>
            </a:extLst>
          </p:cNvPr>
          <p:cNvSpPr/>
          <p:nvPr/>
        </p:nvSpPr>
        <p:spPr>
          <a:xfrm>
            <a:off x="1498601" y="2276873"/>
            <a:ext cx="311150" cy="3040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3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19087-377E-4D2E-AF64-BEEC60077668}"/>
              </a:ext>
            </a:extLst>
          </p:cNvPr>
          <p:cNvSpPr txBox="1"/>
          <p:nvPr/>
        </p:nvSpPr>
        <p:spPr>
          <a:xfrm>
            <a:off x="3346450" y="5962650"/>
            <a:ext cx="623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7a) Scale to eliminate blur/illumination</a:t>
            </a:r>
          </a:p>
          <a:p>
            <a:r>
              <a:rPr lang="en-US" dirty="0"/>
              <a:t>b) Intersection of two graphs gives tilt angle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4F511-8549-43A1-9EEA-C378A35B2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3" y="1216818"/>
            <a:ext cx="5167313" cy="4424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9532C-8895-4112-93C1-27610925D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96" y="1216818"/>
            <a:ext cx="5408744" cy="44243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C5E556-3C4B-4D13-980D-9EC60A794FD3}"/>
              </a:ext>
            </a:extLst>
          </p:cNvPr>
          <p:cNvCxnSpPr>
            <a:cxnSpLocks/>
          </p:cNvCxnSpPr>
          <p:nvPr/>
        </p:nvCxnSpPr>
        <p:spPr>
          <a:xfrm>
            <a:off x="9982200" y="3194050"/>
            <a:ext cx="0" cy="276860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B01B74-E473-473F-80FA-8AC26E0948E1}"/>
              </a:ext>
            </a:extLst>
          </p:cNvPr>
          <p:cNvSpPr txBox="1"/>
          <p:nvPr/>
        </p:nvSpPr>
        <p:spPr>
          <a:xfrm>
            <a:off x="9982200" y="2824718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Tilt angle</a:t>
            </a:r>
          </a:p>
        </p:txBody>
      </p:sp>
    </p:spTree>
    <p:extLst>
      <p:ext uri="{BB962C8B-B14F-4D97-AF65-F5344CB8AC3E}">
        <p14:creationId xmlns:p14="http://schemas.microsoft.com/office/powerpoint/2010/main" val="25682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19087-377E-4D2E-AF64-BEEC60077668}"/>
              </a:ext>
            </a:extLst>
          </p:cNvPr>
          <p:cNvSpPr txBox="1"/>
          <p:nvPr/>
        </p:nvSpPr>
        <p:spPr>
          <a:xfrm>
            <a:off x="2286000" y="5962650"/>
            <a:ext cx="729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8) Find k at the angle orthogonal to the tilt angle, and use that to find slant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79532C-8895-4112-93C1-27610925D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96" y="1168400"/>
            <a:ext cx="5408744" cy="44243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C5E556-3C4B-4D13-980D-9EC60A794FD3}"/>
              </a:ext>
            </a:extLst>
          </p:cNvPr>
          <p:cNvCxnSpPr>
            <a:cxnSpLocks/>
          </p:cNvCxnSpPr>
          <p:nvPr/>
        </p:nvCxnSpPr>
        <p:spPr>
          <a:xfrm>
            <a:off x="5880100" y="3145632"/>
            <a:ext cx="0" cy="276860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B01B74-E473-473F-80FA-8AC26E0948E1}"/>
              </a:ext>
            </a:extLst>
          </p:cNvPr>
          <p:cNvSpPr txBox="1"/>
          <p:nvPr/>
        </p:nvSpPr>
        <p:spPr>
          <a:xfrm>
            <a:off x="5880100" y="27763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Tilt angle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3F08CA-CEE7-4BCA-AA15-8781022501C3}"/>
              </a:ext>
            </a:extLst>
          </p:cNvPr>
          <p:cNvCxnSpPr>
            <a:cxnSpLocks/>
          </p:cNvCxnSpPr>
          <p:nvPr/>
        </p:nvCxnSpPr>
        <p:spPr>
          <a:xfrm>
            <a:off x="4152900" y="2339182"/>
            <a:ext cx="0" cy="3448050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B924BCD-6D38-44A7-94D5-8D6E689C6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561" y="2283398"/>
            <a:ext cx="2152486" cy="1062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AE14FA-D8D1-4386-B184-56D8FCE96C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86" y="3592789"/>
            <a:ext cx="2738095" cy="12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5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11973-C449-4B13-A25A-BDF922BE28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18831" r="7567"/>
          <a:stretch/>
        </p:blipFill>
        <p:spPr>
          <a:xfrm>
            <a:off x="6798751" y="1334717"/>
            <a:ext cx="5113849" cy="4188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0550E-7407-437F-A636-79EC2C7D1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619250"/>
            <a:ext cx="5604066" cy="37211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FA9B8BE-5898-4CF4-B66F-28964DA7AE4D}"/>
              </a:ext>
            </a:extLst>
          </p:cNvPr>
          <p:cNvSpPr/>
          <p:nvPr/>
        </p:nvSpPr>
        <p:spPr>
          <a:xfrm>
            <a:off x="5883466" y="3225800"/>
            <a:ext cx="777684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C7035-176D-497A-BF9A-2877E1E65C5A}"/>
              </a:ext>
            </a:extLst>
          </p:cNvPr>
          <p:cNvSpPr txBox="1"/>
          <p:nvPr/>
        </p:nvSpPr>
        <p:spPr>
          <a:xfrm>
            <a:off x="2286000" y="5962650"/>
            <a:ext cx="808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9) Use Peter </a:t>
            </a:r>
            <a:r>
              <a:rPr lang="en-US" dirty="0" err="1"/>
              <a:t>Kovesi’s</a:t>
            </a:r>
            <a:r>
              <a:rPr lang="en-US" dirty="0"/>
              <a:t> </a:t>
            </a:r>
            <a:r>
              <a:rPr lang="en-US" dirty="0" err="1"/>
              <a:t>shapelet</a:t>
            </a:r>
            <a:r>
              <a:rPr lang="en-US" dirty="0"/>
              <a:t> method to reconstruct mesh using slant and tilt angles</a:t>
            </a:r>
          </a:p>
        </p:txBody>
      </p:sp>
    </p:spTree>
    <p:extLst>
      <p:ext uri="{BB962C8B-B14F-4D97-AF65-F5344CB8AC3E}">
        <p14:creationId xmlns:p14="http://schemas.microsoft.com/office/powerpoint/2010/main" val="20774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FA9B8BE-5898-4CF4-B66F-28964DA7AE4D}"/>
              </a:ext>
            </a:extLst>
          </p:cNvPr>
          <p:cNvSpPr/>
          <p:nvPr/>
        </p:nvSpPr>
        <p:spPr>
          <a:xfrm>
            <a:off x="5669057" y="3225800"/>
            <a:ext cx="777684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39B33-48E2-40C9-9EE8-AA393ACF3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81250"/>
            <a:ext cx="40767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B02BC5-551F-412C-8630-0CD643A1E0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6" t="17606" r="7883" b="4812"/>
          <a:stretch/>
        </p:blipFill>
        <p:spPr>
          <a:xfrm>
            <a:off x="6699249" y="1273175"/>
            <a:ext cx="4959351" cy="41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1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1841-71F3-4F47-B7C6-DB9073EE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708025"/>
          </a:xfrm>
        </p:spPr>
        <p:txBody>
          <a:bodyPr>
            <a:normAutofit/>
          </a:bodyPr>
          <a:lstStyle/>
          <a:p>
            <a:r>
              <a:rPr lang="en-US" sz="3000" dirty="0"/>
              <a:t>3D Scene Understanding – Undergrad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7B380-406F-43CE-A7D2-3B5738AE7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43" y="1112043"/>
            <a:ext cx="2615407" cy="2615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117D5-A436-42AE-82C5-157D7DFA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971550"/>
            <a:ext cx="2933700" cy="2852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454875-FA9F-4189-9322-1B5A891A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525" y="871538"/>
            <a:ext cx="3028950" cy="2952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24912-B9F1-446E-A00A-FCF85B20B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7" y="3824288"/>
            <a:ext cx="2828132" cy="2814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FCA315-C370-4159-BAC6-C4F6445B00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44" y="3824288"/>
            <a:ext cx="2928938" cy="2819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401B49-1504-4361-8CB0-56C2BF635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912" y="3650456"/>
            <a:ext cx="2995613" cy="306228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A5BE561-BA9E-4D0D-B83B-93917E7CE507}"/>
              </a:ext>
            </a:extLst>
          </p:cNvPr>
          <p:cNvSpPr/>
          <p:nvPr/>
        </p:nvSpPr>
        <p:spPr>
          <a:xfrm>
            <a:off x="3409950" y="2139950"/>
            <a:ext cx="64452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363CC27-B24D-4282-AFFA-33BC0A7A0A7C}"/>
              </a:ext>
            </a:extLst>
          </p:cNvPr>
          <p:cNvSpPr/>
          <p:nvPr/>
        </p:nvSpPr>
        <p:spPr>
          <a:xfrm>
            <a:off x="7334250" y="2139950"/>
            <a:ext cx="64452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7C1CD6F-13D9-49F9-A5C4-B46DC94840B9}"/>
              </a:ext>
            </a:extLst>
          </p:cNvPr>
          <p:cNvSpPr/>
          <p:nvPr/>
        </p:nvSpPr>
        <p:spPr>
          <a:xfrm>
            <a:off x="3432969" y="5016500"/>
            <a:ext cx="64452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86B5F4D-BEDF-4DA9-BBF0-76D212CDD5BA}"/>
              </a:ext>
            </a:extLst>
          </p:cNvPr>
          <p:cNvSpPr/>
          <p:nvPr/>
        </p:nvSpPr>
        <p:spPr>
          <a:xfrm>
            <a:off x="7355284" y="5016500"/>
            <a:ext cx="64452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27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FA9B8BE-5898-4CF4-B66F-28964DA7AE4D}"/>
              </a:ext>
            </a:extLst>
          </p:cNvPr>
          <p:cNvSpPr/>
          <p:nvPr/>
        </p:nvSpPr>
        <p:spPr>
          <a:xfrm>
            <a:off x="5542803" y="3429000"/>
            <a:ext cx="777684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05319-C371-49E1-B4D2-20BF3D7C0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9" y="1273175"/>
            <a:ext cx="4559300" cy="455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EAC620-0CA2-4DD6-A704-23727AA592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" t="17653" r="4590" b="5255"/>
          <a:stretch/>
        </p:blipFill>
        <p:spPr>
          <a:xfrm>
            <a:off x="6446741" y="1403349"/>
            <a:ext cx="5389659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7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Issues and constraints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D4A9CD-6666-4A0D-8052-22C7D95D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Frontal </a:t>
            </a:r>
            <a:r>
              <a:rPr lang="en-US" dirty="0" err="1"/>
              <a:t>texel</a:t>
            </a:r>
            <a:r>
              <a:rPr lang="en-US" dirty="0"/>
              <a:t> not always found in image</a:t>
            </a:r>
          </a:p>
          <a:p>
            <a:r>
              <a:rPr lang="en-US" dirty="0"/>
              <a:t>Gaussian window size has to be adjusted</a:t>
            </a:r>
          </a:p>
          <a:p>
            <a:r>
              <a:rPr lang="en-US" dirty="0"/>
              <a:t>Algorithm only works with smooth surfaces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73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Future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D4A9CD-6666-4A0D-8052-22C7D95D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Automatic estimation of frontal </a:t>
            </a:r>
            <a:r>
              <a:rPr lang="en-US" dirty="0" err="1"/>
              <a:t>texel</a:t>
            </a:r>
            <a:endParaRPr lang="en-US" dirty="0"/>
          </a:p>
          <a:p>
            <a:r>
              <a:rPr lang="en-US" dirty="0"/>
              <a:t>Try edge detection to extract shape of </a:t>
            </a:r>
            <a:r>
              <a:rPr lang="en-US" dirty="0" err="1"/>
              <a:t>texels</a:t>
            </a:r>
            <a:r>
              <a:rPr lang="en-US" dirty="0"/>
              <a:t> and eliminate noise and blur</a:t>
            </a:r>
          </a:p>
          <a:p>
            <a:r>
              <a:rPr lang="en-US" dirty="0"/>
              <a:t>Try other reconstruction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7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38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200" dirty="0"/>
              <a:t>Significance and applications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D4A9CD-6666-4A0D-8052-22C7D95D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3067050"/>
          </a:xfrm>
        </p:spPr>
        <p:txBody>
          <a:bodyPr>
            <a:normAutofit/>
          </a:bodyPr>
          <a:lstStyle/>
          <a:p>
            <a:r>
              <a:rPr lang="en-US" sz="2600" dirty="0"/>
              <a:t>recovering true surface orientation</a:t>
            </a:r>
          </a:p>
          <a:p>
            <a:r>
              <a:rPr lang="en-US" sz="2600" dirty="0"/>
              <a:t>reconstructing surface shape, and inferring the 3D layout of objects, in many applications. </a:t>
            </a:r>
          </a:p>
          <a:p>
            <a:r>
              <a:rPr lang="en-US" sz="2600" dirty="0"/>
              <a:t>For example, the plane vanish line could be computed from texture deformation in an image, which could be used to affine rectify the image.</a:t>
            </a:r>
          </a:p>
          <a:p>
            <a:r>
              <a:rPr lang="en-US" sz="2600" dirty="0"/>
              <a:t>In the case of a single image and absence of other visual cues</a:t>
            </a:r>
          </a:p>
          <a:p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2D3DD-1C6D-43D9-B54A-BD695AF5C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6" y="4137818"/>
            <a:ext cx="2795588" cy="2328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278F4-9F37-4053-A134-E740AB8DA9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71"/>
          <a:stretch/>
        </p:blipFill>
        <p:spPr>
          <a:xfrm>
            <a:off x="3487241" y="4170108"/>
            <a:ext cx="2110560" cy="2296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30FDA3-F162-4E21-A359-8695AFB0C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50" y="4137817"/>
            <a:ext cx="2484129" cy="2327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651C5F-369B-43C5-9707-B03E90ECFC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4137817"/>
            <a:ext cx="3105151" cy="23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8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C927-248B-436D-A495-38C5F873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B3B7-3211-4A1D-B366-7698A2BD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http://homepages.inf.ed.ac.uk/rbf/CVonline/LOCAL_COPIES/AV0506/s0565925.pdf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2DB7-795A-4639-91C4-B11F2015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Visual Cues that provide 3D shape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9224F-1818-43D5-865F-2E01722CB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11"/>
          <a:stretch/>
        </p:blipFill>
        <p:spPr>
          <a:xfrm>
            <a:off x="3653419" y="2183059"/>
            <a:ext cx="2474331" cy="2139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9C4EA6-CA4F-40C6-93DA-21A24AFCB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08" y="2355850"/>
            <a:ext cx="5459514" cy="1818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58795D-902E-41C2-988C-A576F96498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/>
          <a:stretch/>
        </p:blipFill>
        <p:spPr>
          <a:xfrm>
            <a:off x="463550" y="2183059"/>
            <a:ext cx="2565400" cy="2139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1ABB8-14CD-440F-8086-674DC1CEF674}"/>
              </a:ext>
            </a:extLst>
          </p:cNvPr>
          <p:cNvSpPr txBox="1"/>
          <p:nvPr/>
        </p:nvSpPr>
        <p:spPr>
          <a:xfrm>
            <a:off x="698500" y="4527550"/>
            <a:ext cx="184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Shading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C4F1D-EFC9-4878-8646-6B1E17B83970}"/>
              </a:ext>
            </a:extLst>
          </p:cNvPr>
          <p:cNvSpPr txBox="1"/>
          <p:nvPr/>
        </p:nvSpPr>
        <p:spPr>
          <a:xfrm>
            <a:off x="4032250" y="4527549"/>
            <a:ext cx="184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Occluding contours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4C942-795B-4616-A67F-BF87014366F4}"/>
              </a:ext>
            </a:extLst>
          </p:cNvPr>
          <p:cNvSpPr txBox="1"/>
          <p:nvPr/>
        </p:nvSpPr>
        <p:spPr>
          <a:xfrm>
            <a:off x="7366000" y="4608208"/>
            <a:ext cx="334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Photogrammetry</a:t>
            </a:r>
          </a:p>
        </p:txBody>
      </p:sp>
    </p:spTree>
    <p:extLst>
      <p:ext uri="{BB962C8B-B14F-4D97-AF65-F5344CB8AC3E}">
        <p14:creationId xmlns:p14="http://schemas.microsoft.com/office/powerpoint/2010/main" val="18524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5E3F-852B-4FE7-9AED-1CB79788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C839-76F9-451B-8B48-18D2648D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2" y="1825625"/>
            <a:ext cx="104791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digital image of a textured surface, this program will automatically do the following:</a:t>
            </a:r>
          </a:p>
          <a:p>
            <a:r>
              <a:rPr lang="en-US" dirty="0"/>
              <a:t>Calculate the orientation parameters p and q</a:t>
            </a:r>
          </a:p>
          <a:p>
            <a:r>
              <a:rPr lang="en-US" dirty="0"/>
              <a:t>Calculate surface normal</a:t>
            </a:r>
          </a:p>
          <a:p>
            <a:r>
              <a:rPr lang="en-US" dirty="0"/>
              <a:t>Generate 3D Mesh surface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Input = digital image composed of </a:t>
            </a:r>
            <a:r>
              <a:rPr lang="en-US" dirty="0" err="1"/>
              <a:t>texels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Output = orientation parameters / 3D mesh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9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62FA-7FA9-4789-AC1D-B2CF7509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6612-508C-4764-80D2-63BE8C6A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Identical discrete geometric texture elements (</a:t>
            </a:r>
            <a:r>
              <a:rPr lang="en-US" dirty="0" err="1">
                <a:solidFill>
                  <a:srgbClr val="00B050"/>
                </a:solidFill>
              </a:rPr>
              <a:t>texels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r>
              <a:rPr lang="en-US" dirty="0">
                <a:solidFill>
                  <a:srgbClr val="00B050"/>
                </a:solidFill>
              </a:rPr>
              <a:t>Texture homogeneity</a:t>
            </a:r>
          </a:p>
          <a:p>
            <a:r>
              <a:rPr lang="en-US" dirty="0">
                <a:solidFill>
                  <a:srgbClr val="00B050"/>
                </a:solidFill>
              </a:rPr>
              <a:t>Texture stationarity</a:t>
            </a:r>
          </a:p>
          <a:p>
            <a:r>
              <a:rPr lang="en-US" dirty="0">
                <a:solidFill>
                  <a:srgbClr val="00B050"/>
                </a:solidFill>
              </a:rPr>
              <a:t>Equal sized </a:t>
            </a:r>
            <a:r>
              <a:rPr lang="en-US" dirty="0" err="1">
                <a:solidFill>
                  <a:srgbClr val="00B050"/>
                </a:solidFill>
              </a:rPr>
              <a:t>texels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No border</a:t>
            </a:r>
          </a:p>
          <a:p>
            <a:r>
              <a:rPr lang="en-US" dirty="0"/>
              <a:t>Orthographic view</a:t>
            </a:r>
          </a:p>
          <a:p>
            <a:r>
              <a:rPr lang="en-US" dirty="0"/>
              <a:t>Slight blur and illumination allowed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1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Terms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EA2A5A-D639-464F-B876-7EBF8B50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Frontal </a:t>
            </a:r>
            <a:r>
              <a:rPr lang="en-US" dirty="0" err="1"/>
              <a:t>texel</a:t>
            </a:r>
            <a:endParaRPr lang="en-US" dirty="0"/>
          </a:p>
          <a:p>
            <a:r>
              <a:rPr lang="en-US" dirty="0"/>
              <a:t>Slant and tilt angles</a:t>
            </a:r>
          </a:p>
          <a:p>
            <a:r>
              <a:rPr lang="en-US" dirty="0"/>
              <a:t>Fourier transform</a:t>
            </a:r>
          </a:p>
          <a:p>
            <a:r>
              <a:rPr lang="en-US" dirty="0"/>
              <a:t>Gaussian window</a:t>
            </a:r>
          </a:p>
        </p:txBody>
      </p:sp>
    </p:spTree>
    <p:extLst>
      <p:ext uri="{BB962C8B-B14F-4D97-AF65-F5344CB8AC3E}">
        <p14:creationId xmlns:p14="http://schemas.microsoft.com/office/powerpoint/2010/main" val="148496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1127125"/>
          </a:xfrm>
        </p:spPr>
        <p:txBody>
          <a:bodyPr>
            <a:normAutofit/>
          </a:bodyPr>
          <a:lstStyle/>
          <a:p>
            <a:r>
              <a:rPr lang="en-US" sz="4000" dirty="0"/>
              <a:t>Definitions of Terms – frontal, slant, tilt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54A273-9730-417A-BA68-E0BA02907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49" y="1280042"/>
            <a:ext cx="5110949" cy="4003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882E3-E739-4877-8394-962F91C6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47" y="1511299"/>
            <a:ext cx="4848552" cy="3771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D767FC-A45C-47DF-9183-64AB092CF051}"/>
              </a:ext>
            </a:extLst>
          </p:cNvPr>
          <p:cNvSpPr txBox="1"/>
          <p:nvPr/>
        </p:nvSpPr>
        <p:spPr>
          <a:xfrm>
            <a:off x="9696450" y="2296735"/>
            <a:ext cx="18161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σ</a:t>
            </a:r>
            <a:r>
              <a:rPr lang="en-US" dirty="0"/>
              <a:t>  –  slant angle</a:t>
            </a:r>
          </a:p>
          <a:p>
            <a:r>
              <a:rPr lang="en-US" sz="2000" b="1" dirty="0"/>
              <a:t>τ</a:t>
            </a:r>
            <a:r>
              <a:rPr lang="en-US" dirty="0"/>
              <a:t>   –  tilt angle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9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Terms – Fourier Transfer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22B41-A18E-41D9-B08A-9A9855C21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1472406"/>
            <a:ext cx="5018087" cy="45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3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8C6D-FF4E-410A-867A-2092A33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4000" dirty="0"/>
              <a:t>Definitions of Terms – Gaussian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F83DB-3B67-465F-BEA8-7287F7A37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7" y="1801663"/>
            <a:ext cx="6028841" cy="3733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1ABA6A-0822-4E4F-9E90-A2AD8E675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62" y="1327150"/>
            <a:ext cx="2467788" cy="500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8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602</Words>
  <Application>Microsoft Office PowerPoint</Application>
  <PresentationFormat>Widescreen</PresentationFormat>
  <Paragraphs>104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Shape from Texture</vt:lpstr>
      <vt:lpstr>3D Scene Understanding – Undergrad project</vt:lpstr>
      <vt:lpstr>Visual Cues that provide 3D shape information</vt:lpstr>
      <vt:lpstr>Problem</vt:lpstr>
      <vt:lpstr>Assumptions and Constraints</vt:lpstr>
      <vt:lpstr>Definitions of Terms</vt:lpstr>
      <vt:lpstr>Definitions of Terms – frontal, slant, tilt</vt:lpstr>
      <vt:lpstr>Definitions of Terms – Fourier Transfer</vt:lpstr>
      <vt:lpstr>Definitions of Terms – Gaussian Window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Results</vt:lpstr>
      <vt:lpstr>Results</vt:lpstr>
      <vt:lpstr>Results</vt:lpstr>
      <vt:lpstr>Issues and constraints</vt:lpstr>
      <vt:lpstr>Future work</vt:lpstr>
      <vt:lpstr>Significance and applications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from Texture</dc:title>
  <dc:creator>Izza Tariq</dc:creator>
  <cp:lastModifiedBy>Izza Tariq</cp:lastModifiedBy>
  <cp:revision>46</cp:revision>
  <dcterms:created xsi:type="dcterms:W3CDTF">2019-02-28T18:06:48Z</dcterms:created>
  <dcterms:modified xsi:type="dcterms:W3CDTF">2019-04-27T23:04:22Z</dcterms:modified>
</cp:coreProperties>
</file>