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Raleway" charset="1" panose="020B0503030101060003"/>
      <p:regular r:id="rId11"/>
    </p:embeddedFont>
    <p:embeddedFont>
      <p:font typeface="Raleway Bold" charset="1" panose="020B0803030101060003"/>
      <p:regular r:id="rId12"/>
    </p:embeddedFont>
    <p:embeddedFont>
      <p:font typeface="Raleway Thin" charset="1" panose="020B0203030101060003"/>
      <p:regular r:id="rId13"/>
    </p:embeddedFont>
    <p:embeddedFont>
      <p:font typeface="Raleway Heavy" charset="1" panose="020B000303010106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34622" y="6085085"/>
            <a:ext cx="831896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Raleway"/>
              </a:rPr>
              <a:t>GROUP 22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34622" y="7558285"/>
            <a:ext cx="818754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Muhammad Farhan bin Ibrahim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Nur Khuzairie Zakwan bin Mohd Zamri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63446" y="1949973"/>
            <a:ext cx="12390140" cy="464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Fredoka"/>
              </a:rPr>
              <a:t>APPLICATION DATA GOVERNANCE IN ENTERPRISE INFORMATION SYSTEM</a:t>
            </a:r>
          </a:p>
          <a:p>
            <a:pPr algn="r">
              <a:lnSpc>
                <a:spcPts val="92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2049493" cy="8229600"/>
            <a:chOff x="0" y="0"/>
            <a:chExt cx="3916088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6088" cy="2674622"/>
            </a:xfrm>
            <a:custGeom>
              <a:avLst/>
              <a:gdLst/>
              <a:ahLst/>
              <a:cxnLst/>
              <a:rect r="r" b="b" t="t" l="l"/>
              <a:pathLst>
                <a:path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65781" y="4645123"/>
            <a:ext cx="7341660" cy="5432828"/>
          </a:xfrm>
          <a:custGeom>
            <a:avLst/>
            <a:gdLst/>
            <a:ahLst/>
            <a:cxnLst/>
            <a:rect r="r" b="b" t="t" l="l"/>
            <a:pathLst>
              <a:path h="5432828" w="7341660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3260" y="3472460"/>
            <a:ext cx="10782735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 Bold"/>
              </a:rPr>
              <a:t>Data governance </a:t>
            </a:r>
            <a:r>
              <a:rPr lang="en-US" sz="3100">
                <a:solidFill>
                  <a:srgbClr val="000000"/>
                </a:solidFill>
                <a:latin typeface="Raleway"/>
              </a:rPr>
              <a:t>is the process of managing the availability, usability, integrity and security of the data in enterprise systems, based on internal standards and policies that also control data usage.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3260" y="1791971"/>
            <a:ext cx="1048703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3260" y="6026710"/>
            <a:ext cx="10782735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 Bold"/>
              </a:rPr>
              <a:t>EIS</a:t>
            </a:r>
            <a:r>
              <a:rPr lang="en-US" sz="3100">
                <a:solidFill>
                  <a:srgbClr val="000000"/>
                </a:solidFill>
                <a:latin typeface="Raleway"/>
              </a:rPr>
              <a:t> is a comprehensive software platform of integrated applications used to manage and coordinate the information and resources of an entire organization across various departments and functions. 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"/>
              </a:rPr>
              <a:t>(</a:t>
            </a:r>
            <a:r>
              <a:rPr lang="en-US" sz="3100">
                <a:solidFill>
                  <a:srgbClr val="000000"/>
                </a:solidFill>
                <a:latin typeface="Raleway Bold"/>
              </a:rPr>
              <a:t>Centralized System</a:t>
            </a:r>
            <a:r>
              <a:rPr lang="en-US" sz="3100">
                <a:solidFill>
                  <a:srgbClr val="000000"/>
                </a:solidFill>
                <a:latin typeface="Raleway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85140" y="3035934"/>
            <a:ext cx="11284933" cy="622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Managing data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 Availability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Usability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Integrity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Security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Internal Standards and Policies</a:t>
            </a:r>
          </a:p>
          <a:p>
            <a:pPr marL="949954" indent="-474977" lvl="1">
              <a:lnSpc>
                <a:spcPts val="6159"/>
              </a:lnSpc>
              <a:buAutoNum type="arabicPeriod" startAt="1"/>
            </a:pPr>
            <a:r>
              <a:rPr lang="en-US" sz="4399">
                <a:solidFill>
                  <a:srgbClr val="000000"/>
                </a:solidFill>
                <a:latin typeface="Raleway"/>
              </a:rPr>
              <a:t>Controlling Data Usage</a:t>
            </a:r>
          </a:p>
          <a:p>
            <a:pPr>
              <a:lnSpc>
                <a:spcPts val="6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696929"/>
            <a:ext cx="13666036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Fredoka"/>
              </a:rPr>
              <a:t>CONCEPT OF DATA GOVERNANCE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898253"/>
            <a:ext cx="11284933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 Semi-Bold"/>
              </a:rPr>
              <a:t>Executive Level</a:t>
            </a:r>
          </a:p>
          <a:p>
            <a:pPr marL="777238" indent="-388619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 Semi-Bold"/>
              </a:rPr>
              <a:t>Data Governance Lead (Support Level)</a:t>
            </a:r>
          </a:p>
          <a:p>
            <a:pPr marL="777238" indent="-388619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 Semi-Bold"/>
              </a:rPr>
              <a:t>Data Governance Council (Strategic Level)</a:t>
            </a:r>
          </a:p>
          <a:p>
            <a:pPr marL="777238" indent="-388619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 Semi-Bold"/>
              </a:rPr>
              <a:t>Subject Matter Experts (Tactical Level)</a:t>
            </a:r>
          </a:p>
          <a:p>
            <a:pPr marL="777238" indent="-388619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 Semi-Bold"/>
              </a:rPr>
              <a:t>Data Steward (Operational Level)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696929"/>
            <a:ext cx="136660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ROLE OF DATA GOVERNANCE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6999" y="420981"/>
            <a:ext cx="16781826" cy="9723725"/>
            <a:chOff x="0" y="0"/>
            <a:chExt cx="5454098" cy="31602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54098" cy="3160213"/>
            </a:xfrm>
            <a:custGeom>
              <a:avLst/>
              <a:gdLst/>
              <a:ahLst/>
              <a:cxnLst/>
              <a:rect r="r" b="b" t="t" l="l"/>
              <a:pathLst>
                <a:path h="3160213" w="5454098">
                  <a:moveTo>
                    <a:pt x="23066" y="0"/>
                  </a:moveTo>
                  <a:lnTo>
                    <a:pt x="5431032" y="0"/>
                  </a:lnTo>
                  <a:cubicBezTo>
                    <a:pt x="5437149" y="0"/>
                    <a:pt x="5443016" y="2430"/>
                    <a:pt x="5447342" y="6756"/>
                  </a:cubicBezTo>
                  <a:cubicBezTo>
                    <a:pt x="5451668" y="11082"/>
                    <a:pt x="5454098" y="16949"/>
                    <a:pt x="5454098" y="23066"/>
                  </a:cubicBezTo>
                  <a:lnTo>
                    <a:pt x="5454098" y="3137147"/>
                  </a:lnTo>
                  <a:cubicBezTo>
                    <a:pt x="5454098" y="3143265"/>
                    <a:pt x="5451668" y="3149132"/>
                    <a:pt x="5447342" y="3153457"/>
                  </a:cubicBezTo>
                  <a:cubicBezTo>
                    <a:pt x="5443016" y="3157783"/>
                    <a:pt x="5437149" y="3160213"/>
                    <a:pt x="5431032" y="3160213"/>
                  </a:cubicBezTo>
                  <a:lnTo>
                    <a:pt x="23066" y="3160213"/>
                  </a:lnTo>
                  <a:cubicBezTo>
                    <a:pt x="16949" y="3160213"/>
                    <a:pt x="11082" y="3157783"/>
                    <a:pt x="6756" y="3153457"/>
                  </a:cubicBezTo>
                  <a:cubicBezTo>
                    <a:pt x="2430" y="3149132"/>
                    <a:pt x="0" y="3143265"/>
                    <a:pt x="0" y="3137147"/>
                  </a:cubicBezTo>
                  <a:lnTo>
                    <a:pt x="0" y="23066"/>
                  </a:lnTo>
                  <a:cubicBezTo>
                    <a:pt x="0" y="16949"/>
                    <a:pt x="2430" y="11082"/>
                    <a:pt x="6756" y="6756"/>
                  </a:cubicBezTo>
                  <a:cubicBezTo>
                    <a:pt x="11082" y="2430"/>
                    <a:pt x="16949" y="0"/>
                    <a:pt x="2306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454098" cy="3207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9844" y="679739"/>
            <a:ext cx="15836137" cy="130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>
                <a:solidFill>
                  <a:srgbClr val="000000"/>
                </a:solidFill>
                <a:latin typeface="Fredoka"/>
              </a:rPr>
              <a:t>TRADITIONAL MARKETPLACE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948" y="2819189"/>
            <a:ext cx="16281913" cy="607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Relying on word-of-mouth, reputation, and personal connections.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Information about goods and services was shared through these channels, building trust and facilitating transactions.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Data security was important, and traders understood the need to protect information about sources, prices, and customers to stay competitive.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Basic transaction records were maintained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76094" y="152834"/>
            <a:ext cx="17673203" cy="9964159"/>
            <a:chOff x="0" y="0"/>
            <a:chExt cx="5743796" cy="32383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43796" cy="3238354"/>
            </a:xfrm>
            <a:custGeom>
              <a:avLst/>
              <a:gdLst/>
              <a:ahLst/>
              <a:cxnLst/>
              <a:rect r="r" b="b" t="t" l="l"/>
              <a:pathLst>
                <a:path h="3238354" w="5743796">
                  <a:moveTo>
                    <a:pt x="21903" y="0"/>
                  </a:moveTo>
                  <a:lnTo>
                    <a:pt x="5721893" y="0"/>
                  </a:lnTo>
                  <a:cubicBezTo>
                    <a:pt x="5727702" y="0"/>
                    <a:pt x="5733273" y="2308"/>
                    <a:pt x="5737381" y="6415"/>
                  </a:cubicBezTo>
                  <a:cubicBezTo>
                    <a:pt x="5741488" y="10523"/>
                    <a:pt x="5743796" y="16094"/>
                    <a:pt x="5743796" y="21903"/>
                  </a:cubicBezTo>
                  <a:lnTo>
                    <a:pt x="5743796" y="3216451"/>
                  </a:lnTo>
                  <a:cubicBezTo>
                    <a:pt x="5743796" y="3228548"/>
                    <a:pt x="5733990" y="3238354"/>
                    <a:pt x="5721893" y="3238354"/>
                  </a:cubicBezTo>
                  <a:lnTo>
                    <a:pt x="21903" y="3238354"/>
                  </a:lnTo>
                  <a:cubicBezTo>
                    <a:pt x="16094" y="3238354"/>
                    <a:pt x="10523" y="3236047"/>
                    <a:pt x="6415" y="3231939"/>
                  </a:cubicBezTo>
                  <a:cubicBezTo>
                    <a:pt x="2308" y="3227831"/>
                    <a:pt x="0" y="3222260"/>
                    <a:pt x="0" y="3216451"/>
                  </a:cubicBezTo>
                  <a:lnTo>
                    <a:pt x="0" y="21903"/>
                  </a:lnTo>
                  <a:cubicBezTo>
                    <a:pt x="0" y="16094"/>
                    <a:pt x="2308" y="10523"/>
                    <a:pt x="6415" y="6415"/>
                  </a:cubicBezTo>
                  <a:cubicBezTo>
                    <a:pt x="10523" y="2308"/>
                    <a:pt x="16094" y="0"/>
                    <a:pt x="2190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43796" cy="328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63321" y="411163"/>
            <a:ext cx="1389874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CURRENT MARKETPLACE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554" y="1873029"/>
            <a:ext cx="16846105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aleway"/>
              </a:rPr>
              <a:t>based on previous studies entitled “</a:t>
            </a:r>
            <a:r>
              <a:rPr lang="en-US" sz="2700">
                <a:solidFill>
                  <a:srgbClr val="000000"/>
                </a:solidFill>
                <a:latin typeface="Raleway Bold"/>
              </a:rPr>
              <a:t>Data Governance: Framework and Approaches in the current marketplace</a:t>
            </a:r>
            <a:r>
              <a:rPr lang="en-US" sz="2700">
                <a:solidFill>
                  <a:srgbClr val="000000"/>
                </a:solidFill>
                <a:latin typeface="Raleway"/>
              </a:rPr>
              <a:t>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0948" y="3456631"/>
            <a:ext cx="16846105" cy="531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Developing an environment that values the accountability and responsibility for data assets.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The implication of data security, integrity and internal standards and policies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Data-driven decision making.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Increase the operation efficiency and enhance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76094" y="152834"/>
            <a:ext cx="17673203" cy="9964159"/>
            <a:chOff x="0" y="0"/>
            <a:chExt cx="5743796" cy="32383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43796" cy="3238354"/>
            </a:xfrm>
            <a:custGeom>
              <a:avLst/>
              <a:gdLst/>
              <a:ahLst/>
              <a:cxnLst/>
              <a:rect r="r" b="b" t="t" l="l"/>
              <a:pathLst>
                <a:path h="3238354" w="5743796">
                  <a:moveTo>
                    <a:pt x="21903" y="0"/>
                  </a:moveTo>
                  <a:lnTo>
                    <a:pt x="5721893" y="0"/>
                  </a:lnTo>
                  <a:cubicBezTo>
                    <a:pt x="5727702" y="0"/>
                    <a:pt x="5733273" y="2308"/>
                    <a:pt x="5737381" y="6415"/>
                  </a:cubicBezTo>
                  <a:cubicBezTo>
                    <a:pt x="5741488" y="10523"/>
                    <a:pt x="5743796" y="16094"/>
                    <a:pt x="5743796" y="21903"/>
                  </a:cubicBezTo>
                  <a:lnTo>
                    <a:pt x="5743796" y="3216451"/>
                  </a:lnTo>
                  <a:cubicBezTo>
                    <a:pt x="5743796" y="3228548"/>
                    <a:pt x="5733990" y="3238354"/>
                    <a:pt x="5721893" y="3238354"/>
                  </a:cubicBezTo>
                  <a:lnTo>
                    <a:pt x="21903" y="3238354"/>
                  </a:lnTo>
                  <a:cubicBezTo>
                    <a:pt x="16094" y="3238354"/>
                    <a:pt x="10523" y="3236047"/>
                    <a:pt x="6415" y="3231939"/>
                  </a:cubicBezTo>
                  <a:cubicBezTo>
                    <a:pt x="2308" y="3227831"/>
                    <a:pt x="0" y="3222260"/>
                    <a:pt x="0" y="3216451"/>
                  </a:cubicBezTo>
                  <a:lnTo>
                    <a:pt x="0" y="21903"/>
                  </a:lnTo>
                  <a:cubicBezTo>
                    <a:pt x="0" y="16094"/>
                    <a:pt x="2308" y="10523"/>
                    <a:pt x="6415" y="6415"/>
                  </a:cubicBezTo>
                  <a:cubicBezTo>
                    <a:pt x="10523" y="2308"/>
                    <a:pt x="16094" y="0"/>
                    <a:pt x="2190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43796" cy="328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63321" y="411163"/>
            <a:ext cx="1389874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CRYTICAL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948" y="1696161"/>
            <a:ext cx="16846105" cy="912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Technology advances allow for collecting, storing, and analyzing large amounts of data, requiring better data governance.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E-commerce and online business rely heavily on data for personalization and efficiency.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Growing concern for data privacy and security has led to stricter data governance practices.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Transition to modern data governance is driven by changes in technology and business needs.</a:t>
            </a:r>
          </a:p>
          <a:p>
            <a:pPr marL="928365" indent="-464182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Raleway"/>
              </a:rPr>
              <a:t>Adopting new data governance principles is crucial for staying competitive and protecting data.</a:t>
            </a:r>
          </a:p>
          <a:p>
            <a:pPr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4758955" cy="8229600"/>
            <a:chOff x="0" y="0"/>
            <a:chExt cx="47966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966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796665">
                  <a:moveTo>
                    <a:pt x="26228" y="0"/>
                  </a:moveTo>
                  <a:lnTo>
                    <a:pt x="4770437" y="0"/>
                  </a:lnTo>
                  <a:cubicBezTo>
                    <a:pt x="4784922" y="0"/>
                    <a:pt x="4796665" y="11743"/>
                    <a:pt x="4796665" y="26228"/>
                  </a:cubicBezTo>
                  <a:lnTo>
                    <a:pt x="4796665" y="2648395"/>
                  </a:lnTo>
                  <a:cubicBezTo>
                    <a:pt x="4796665" y="2655351"/>
                    <a:pt x="4793901" y="2662022"/>
                    <a:pt x="4788982" y="2666941"/>
                  </a:cubicBezTo>
                  <a:cubicBezTo>
                    <a:pt x="4784064" y="2671859"/>
                    <a:pt x="4777393" y="2674622"/>
                    <a:pt x="4770437" y="2674622"/>
                  </a:cubicBezTo>
                  <a:lnTo>
                    <a:pt x="26228" y="2674622"/>
                  </a:lnTo>
                  <a:cubicBezTo>
                    <a:pt x="11743" y="2674622"/>
                    <a:pt x="0" y="2662880"/>
                    <a:pt x="0" y="2648395"/>
                  </a:cubicBezTo>
                  <a:lnTo>
                    <a:pt x="0" y="26228"/>
                  </a:lnTo>
                  <a:cubicBezTo>
                    <a:pt x="0" y="11743"/>
                    <a:pt x="11743" y="0"/>
                    <a:pt x="2622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966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416022"/>
            <a:ext cx="14599194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Fredoka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81468"/>
            <a:ext cx="14758955" cy="246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Raleway"/>
              </a:rPr>
              <a:t>In essence, data governance is about responsibly managing and protecting the information that keeps a company running smoothly, ensuring that it's always available, usable, accurate, and secure according to established rules and guidelines.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DAGD5SogYwE</dc:identifier>
  <dcterms:modified xsi:type="dcterms:W3CDTF">2011-08-01T06:04:30Z</dcterms:modified>
  <cp:revision>1</cp:revision>
  <dc:title>Application Data Governance in Enterprise Information System</dc:title>
</cp:coreProperties>
</file>