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7" r:id="rId2"/>
    <p:sldId id="258" r:id="rId3"/>
    <p:sldId id="333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332" r:id="rId12"/>
    <p:sldId id="268" r:id="rId13"/>
    <p:sldId id="334" r:id="rId14"/>
    <p:sldId id="269" r:id="rId15"/>
    <p:sldId id="340" r:id="rId16"/>
    <p:sldId id="341" r:id="rId17"/>
    <p:sldId id="342" r:id="rId18"/>
    <p:sldId id="343" r:id="rId19"/>
    <p:sldId id="339" r:id="rId20"/>
    <p:sldId id="270" r:id="rId21"/>
    <p:sldId id="271" r:id="rId22"/>
    <p:sldId id="286" r:id="rId23"/>
    <p:sldId id="272" r:id="rId24"/>
    <p:sldId id="273" r:id="rId25"/>
    <p:sldId id="275" r:id="rId26"/>
    <p:sldId id="276" r:id="rId27"/>
    <p:sldId id="277" r:id="rId28"/>
    <p:sldId id="278" r:id="rId29"/>
    <p:sldId id="279" r:id="rId30"/>
    <p:sldId id="280" r:id="rId31"/>
    <p:sldId id="282" r:id="rId32"/>
    <p:sldId id="283" r:id="rId33"/>
    <p:sldId id="284" r:id="rId34"/>
    <p:sldId id="285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8" r:id="rId44"/>
    <p:sldId id="304" r:id="rId45"/>
    <p:sldId id="310" r:id="rId46"/>
    <p:sldId id="317" r:id="rId47"/>
    <p:sldId id="324" r:id="rId48"/>
    <p:sldId id="325" r:id="rId49"/>
    <p:sldId id="329" r:id="rId50"/>
    <p:sldId id="330" r:id="rId51"/>
    <p:sldId id="331" r:id="rId52"/>
    <p:sldId id="336" r:id="rId53"/>
    <p:sldId id="337" r:id="rId54"/>
    <p:sldId id="338" r:id="rId55"/>
    <p:sldId id="335" r:id="rId56"/>
    <p:sldId id="260" r:id="rId57"/>
    <p:sldId id="266" r:id="rId58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B36"/>
    <a:srgbClr val="FD7A77"/>
    <a:srgbClr val="99FFCC"/>
    <a:srgbClr val="CC3300"/>
    <a:srgbClr val="CCECFF"/>
    <a:srgbClr val="CC00CC"/>
    <a:srgbClr val="00FF99"/>
    <a:srgbClr val="3399FF"/>
    <a:srgbClr val="33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47" autoAdjust="0"/>
    <p:restoredTop sz="97808" autoAdjust="0"/>
  </p:normalViewPr>
  <p:slideViewPr>
    <p:cSldViewPr snapToGrid="0">
      <p:cViewPr varScale="1">
        <p:scale>
          <a:sx n="78" d="100"/>
          <a:sy n="78" d="100"/>
        </p:scale>
        <p:origin x="2059" y="72"/>
      </p:cViewPr>
      <p:guideLst>
        <p:guide orient="horz" pos="2160"/>
        <p:guide pos="2872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2388" y="-384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" Type="http://schemas.openxmlformats.org/officeDocument/2006/relationships/slide" Target="slides/slide5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P_logo_kle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209550"/>
            <a:ext cx="7080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1" descr="tulogo400x108_tr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78900"/>
            <a:ext cx="20097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948113" y="9029700"/>
            <a:ext cx="2697162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189" tIns="44094" rIns="88189" bIns="44094">
            <a:spAutoFit/>
          </a:bodyPr>
          <a:lstStyle>
            <a:lvl1pPr marL="330200" indent="-330200" defTabSz="882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1325" defTabSz="882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82650" defTabSz="882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22388" defTabSz="882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62125" defTabSz="882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19325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76525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33725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90925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1500"/>
              <a:t>Prof. Dr.-Ing Andreas König</a:t>
            </a:r>
          </a:p>
          <a:p>
            <a:pPr>
              <a:spcBef>
                <a:spcPct val="20000"/>
              </a:spcBef>
              <a:defRPr/>
            </a:pPr>
            <a:r>
              <a:rPr lang="de-DE" sz="1500"/>
              <a:t>Senthil Kumar Lakshmanan</a:t>
            </a:r>
            <a:endParaRPr lang="en-US" sz="1500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38150" y="182563"/>
            <a:ext cx="582612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189" tIns="44094" rIns="88189" bIns="44094">
            <a:spAutoFit/>
          </a:bodyPr>
          <a:lstStyle>
            <a:lvl1pPr marL="330200" indent="-330200" defTabSz="882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1325" defTabSz="882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82650" defTabSz="882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22388" defTabSz="882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62125" defTabSz="882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19325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76525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33725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90925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1900" b="1"/>
              <a:t>Institute of Integrated Sensor Systems</a:t>
            </a:r>
          </a:p>
          <a:p>
            <a:pPr>
              <a:spcBef>
                <a:spcPct val="20000"/>
              </a:spcBef>
              <a:defRPr/>
            </a:pPr>
            <a:r>
              <a:rPr lang="de-DE" sz="1500" b="1"/>
              <a:t>Dept. of Electrical Engineering and Information Technology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466503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74650" y="133350"/>
            <a:ext cx="57404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7" tIns="46038" rIns="92077" bIns="46038" numCol="1" anchor="t" anchorCtr="0" compatLnSpc="1">
            <a:prstTxWarp prst="textNoShape">
              <a:avLst/>
            </a:prstTxWarp>
          </a:bodyPr>
          <a:lstStyle>
            <a:lvl1pPr defTabSz="920750">
              <a:spcBef>
                <a:spcPct val="0"/>
              </a:spcBef>
              <a:buFontTx/>
              <a:buNone/>
              <a:defRPr sz="1300"/>
            </a:lvl1pPr>
          </a:lstStyle>
          <a:p>
            <a:pPr>
              <a:defRPr/>
            </a:pPr>
            <a:r>
              <a:rPr lang="de-DE" sz="1000"/>
              <a:t>Computer-Aided Design of Analog and Mixed-Signal ICs using Cadence DFW II icfb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0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5211763"/>
            <a:ext cx="4984750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7" tIns="46038" rIns="92077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 </a:t>
            </a:r>
          </a:p>
          <a:p>
            <a:pPr lvl="0"/>
            <a:r>
              <a:rPr lang="de-DE" noProof="0"/>
              <a:t> 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74650" y="9563100"/>
            <a:ext cx="29448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7" tIns="46038" rIns="92077" bIns="46038" numCol="1" anchor="b" anchorCtr="0" compatLnSpc="1">
            <a:prstTxWarp prst="textNoShape">
              <a:avLst/>
            </a:prstTxWarp>
          </a:bodyPr>
          <a:lstStyle>
            <a:lvl1pPr defTabSz="920750">
              <a:spcBef>
                <a:spcPct val="0"/>
              </a:spcBef>
              <a:buFontTx/>
              <a:buChar char="©"/>
              <a:defRPr sz="1000"/>
            </a:lvl1pPr>
          </a:lstStyle>
          <a:p>
            <a:pPr>
              <a:defRPr/>
            </a:pPr>
            <a:r>
              <a:rPr lang="de-DE"/>
              <a:t>  Andreas König, 2001 		</a:t>
            </a:r>
            <a:endParaRPr lang="de-DE" sz="130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62363" y="9575800"/>
            <a:ext cx="2946400" cy="22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7" tIns="46038" rIns="92077" bIns="46038" numCol="1" anchor="b" anchorCtr="0" compatLnSpc="1">
            <a:prstTxWarp prst="textNoShape">
              <a:avLst/>
            </a:prstTxWarp>
          </a:bodyPr>
          <a:lstStyle>
            <a:lvl1pPr algn="r" defTabSz="920750">
              <a:spcBef>
                <a:spcPct val="0"/>
              </a:spcBef>
              <a:buFontTx/>
              <a:buNone/>
              <a:defRPr sz="1300"/>
            </a:lvl1pPr>
          </a:lstStyle>
          <a:p>
            <a:pPr>
              <a:defRPr/>
            </a:pPr>
            <a:fld id="{E37144EB-FFC0-4127-8349-15C02B6E4FE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055" name="Picture 8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128588"/>
            <a:ext cx="3032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049338" y="4814888"/>
            <a:ext cx="178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7" tIns="46038" rIns="92077" bIns="46038" anchor="ctr">
            <a:spAutoFit/>
          </a:bodyPr>
          <a:lstStyle>
            <a:lvl1pPr defTabSz="920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20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0750" defTabSz="920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9538" defTabSz="920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41500" defTabSz="920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87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59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131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03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de-DE" sz="2000" b="1" u="sng"/>
              <a:t>Lecture Notes: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00673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1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10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96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11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4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12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53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13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5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14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3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15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0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16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9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17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18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19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2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7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20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8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21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22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3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23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68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24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3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25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08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26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2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27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59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28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29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3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72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30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0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31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6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32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89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33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8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34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91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35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36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9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37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4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38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7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39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4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86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40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49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41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45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42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17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43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02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44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011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45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785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46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401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47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915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48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005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49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6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5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97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50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60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51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860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52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2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53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714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54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575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55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055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56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635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57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9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6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8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7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8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0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000" u="none"/>
              <a:t>Computer-Aided Design of Analog and Mixed-Signal ICs using Cadence DFW II icfb</a:t>
            </a:r>
            <a:endParaRPr lang="de-DE" u="none"/>
          </a:p>
          <a:p>
            <a:pPr>
              <a:spcBef>
                <a:spcPct val="0"/>
              </a:spcBef>
            </a:pPr>
            <a:endParaRPr lang="de-DE" u="none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u="none"/>
              <a:t>  Andreas König, 2001 		</a:t>
            </a:r>
            <a:endParaRPr lang="de-DE" sz="1300" u="none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EC774-04F4-41C1-A1BC-119711346D17}" type="slidenum">
              <a:rPr lang="de-DE" u="none" smtClean="0"/>
              <a:pPr>
                <a:spcBef>
                  <a:spcPct val="0"/>
                </a:spcBef>
              </a:pPr>
              <a:t>9</a:t>
            </a:fld>
            <a:endParaRPr lang="de-DE" u="none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8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62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31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6375" y="673100"/>
            <a:ext cx="1943100" cy="5422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075" y="673100"/>
            <a:ext cx="5676900" cy="5422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27075" y="673100"/>
            <a:ext cx="7772400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73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16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6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300" y="1654175"/>
            <a:ext cx="3778250" cy="444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654175"/>
            <a:ext cx="3778250" cy="444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45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12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370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2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9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7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7"/>
          <p:cNvSpPr>
            <a:spLocks noChangeArrowheads="1"/>
          </p:cNvSpPr>
          <p:nvPr/>
        </p:nvSpPr>
        <p:spPr bwMode="auto">
          <a:xfrm>
            <a:off x="714375" y="520700"/>
            <a:ext cx="7772400" cy="9271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7075" y="673100"/>
            <a:ext cx="77724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Biology Inspired systems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654175"/>
            <a:ext cx="77089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Biology as source of inspiration</a:t>
            </a:r>
          </a:p>
          <a:p>
            <a:pPr lvl="0"/>
            <a:r>
              <a:rPr lang="de-DE"/>
              <a:t>Classification</a:t>
            </a:r>
          </a:p>
          <a:p>
            <a:pPr lvl="1"/>
            <a:r>
              <a:rPr lang="de-DE"/>
              <a:t>POE model</a:t>
            </a:r>
          </a:p>
          <a:p>
            <a:pPr lvl="2"/>
            <a:r>
              <a:rPr lang="de-DE"/>
              <a:t>Components</a:t>
            </a:r>
          </a:p>
          <a:p>
            <a:pPr lvl="2"/>
            <a:r>
              <a:rPr lang="de-DE"/>
              <a:t>Representation</a:t>
            </a:r>
          </a:p>
          <a:p>
            <a:pPr lvl="1"/>
            <a:r>
              <a:rPr lang="de-DE"/>
              <a:t>Embryonics</a:t>
            </a:r>
          </a:p>
          <a:p>
            <a:pPr lvl="1"/>
            <a:r>
              <a:rPr lang="de-DE"/>
              <a:t>Immunotronics</a:t>
            </a:r>
          </a:p>
          <a:p>
            <a:pPr lvl="1"/>
            <a:r>
              <a:rPr lang="de-DE"/>
              <a:t>Spiking Neural network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714375" y="409575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18"/>
          <p:cNvSpPr txBox="1">
            <a:spLocks noChangeArrowheads="1"/>
          </p:cNvSpPr>
          <p:nvPr/>
        </p:nvSpPr>
        <p:spPr bwMode="auto">
          <a:xfrm>
            <a:off x="4041775" y="6286500"/>
            <a:ext cx="3940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sz="1000" b="1"/>
              <a:t>                                                      Kuncup Iswandy and Andreas König </a:t>
            </a:r>
          </a:p>
        </p:txBody>
      </p:sp>
      <p:pic>
        <p:nvPicPr>
          <p:cNvPr id="1032" name="Picture 117" descr="uniicon-tu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197600"/>
            <a:ext cx="1266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18" descr="HP_logo_klei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0" y="6194425"/>
            <a:ext cx="4873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hyperlink" Target="somemoretesyspics/etu3.png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hyperlink" Target="somemoretesyspics/another_full_schem.png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0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1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0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0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250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0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0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360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390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0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0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hyperlink" Target="TESYS_Presentation_appendix.pptx" TargetMode="Externa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60.png"/><Relationship Id="rId4" Type="http://schemas.openxmlformats.org/officeDocument/2006/relationships/image" Target="../media/image4.png"/><Relationship Id="rId9" Type="http://schemas.openxmlformats.org/officeDocument/2006/relationships/image" Target="../media/image5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0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0.png"/><Relationship Id="rId5" Type="http://schemas.openxmlformats.org/officeDocument/2006/relationships/image" Target="../media/image69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/>
              <a:t>1</a:t>
            </a: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1125538" y="1720850"/>
            <a:ext cx="70358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</a:p>
          <a:p>
            <a:pPr algn="ctr">
              <a:buNone/>
            </a:pPr>
            <a:endParaRPr lang="en-US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</a:p>
          <a:p>
            <a:pPr algn="ctr">
              <a:buNone/>
            </a:pPr>
            <a:endParaRPr lang="en-US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FontTx/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Israel 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Agwu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Etu</a:t>
            </a:r>
            <a:endParaRPr lang="en-US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FontTx/>
              <a:buNone/>
            </a:pPr>
            <a:endParaRPr lang="en-US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FontTx/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Topic: Design Of A Buffered Operational Amplifier</a:t>
            </a:r>
          </a:p>
          <a:p>
            <a:pPr algn="ctr">
              <a:buFontTx/>
              <a:buNone/>
            </a:pPr>
            <a:endParaRPr lang="en-US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31E0BD-ACF3-847B-52C5-C9F4C0F5C390}"/>
              </a:ext>
            </a:extLst>
          </p:cNvPr>
          <p:cNvSpPr/>
          <p:nvPr/>
        </p:nvSpPr>
        <p:spPr bwMode="auto">
          <a:xfrm>
            <a:off x="589935" y="6213987"/>
            <a:ext cx="168131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4FC8B-AA83-1EB8-A2A9-EC181F92DD9F}"/>
              </a:ext>
            </a:extLst>
          </p:cNvPr>
          <p:cNvSpPr/>
          <p:nvPr/>
        </p:nvSpPr>
        <p:spPr bwMode="auto">
          <a:xfrm>
            <a:off x="7989888" y="6199598"/>
            <a:ext cx="741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10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Design Procedure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333" y="1459082"/>
            <a:ext cx="7784697" cy="47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Buffer Stage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Large complementary output transistors in class AB amplifier mode.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low output resistance and high output voltage swing.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3828" y="4913195"/>
            <a:ext cx="254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5: Buffer stage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027" y="1856095"/>
            <a:ext cx="4395945" cy="30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4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11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Design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23333" y="1459082"/>
                <a:ext cx="7784697" cy="4654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Shutdown Scheme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indent="-34290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For shutting down the circuit instead of switching off power.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Achieves that by varying biasing voltages into cut-off region.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PMOS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NMOS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=3.3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(for normal circuit operation).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33" y="1459082"/>
                <a:ext cx="7784697" cy="4654608"/>
              </a:xfrm>
              <a:prstGeom prst="rect">
                <a:avLst/>
              </a:prstGeom>
              <a:blipFill rotWithShape="0">
                <a:blip r:embed="rId5"/>
                <a:stretch>
                  <a:fillRect l="-861" t="-654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357351" y="2708990"/>
            <a:ext cx="300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6: PMOS shutdown transistors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2222" y="3915462"/>
            <a:ext cx="300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7: NMOS shutdown transistors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4" y="1817458"/>
            <a:ext cx="7637463" cy="959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4" y="3125528"/>
            <a:ext cx="7637463" cy="8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12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Design Procedure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627798" y="1445434"/>
            <a:ext cx="8024883" cy="47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Complete Schematic 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5" action="ppaction://hlinkfile"/>
              </a:rPr>
              <a:t>Click here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8" y="2019351"/>
            <a:ext cx="7825640" cy="30849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17825" y="5183575"/>
            <a:ext cx="300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8: Complete schematic</a:t>
            </a:r>
          </a:p>
        </p:txBody>
      </p:sp>
    </p:spTree>
    <p:extLst>
      <p:ext uri="{BB962C8B-B14F-4D97-AF65-F5344CB8AC3E}">
        <p14:creationId xmlns:p14="http://schemas.microsoft.com/office/powerpoint/2010/main" val="154563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13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Design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27798" y="1445434"/>
                <a:ext cx="8024883" cy="4585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Buffer Stage</a:t>
                </a: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  <a:hlinkClick r:id="rId5" action="ppaction://hlinkfile"/>
                  </a:rPr>
                  <a:t>Complete schematic</a:t>
                </a: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Complementary class AB biasing circuit enhances output swing [8, 9].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Class AB arrangement conserves power and gives good linearity [10, 11].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Large output transistors improve </a:t>
                </a:r>
                <a:r>
                  <a:rPr lang="en-US" sz="2000" dirty="0" err="1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transconductance</a:t>
                </a: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and hence, GBW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GBW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) [4, 5].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Improves gain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[4, 5]</a:t>
                </a: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Reduces output resistance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[4, 5]</a:t>
                </a: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Capable of driving loads of low resistance and/or large capacitance [2, 4, 5].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Miller capacitors achieve considerable pole splitting, pushing the second pole farther away [8, 9].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8" y="1445434"/>
                <a:ext cx="8024883" cy="4585166"/>
              </a:xfrm>
              <a:prstGeom prst="rect">
                <a:avLst/>
              </a:prstGeom>
              <a:blipFill>
                <a:blip r:embed="rId6"/>
                <a:stretch>
                  <a:fillRect l="-836" t="-665" r="-532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33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14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86857" y="1458913"/>
                <a:ext cx="6802237" cy="4284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First-cut Calculations</a:t>
                </a: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Slew Rate (SR) = 8V/µs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Gain Bandwidth (GB) = 12MHz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Load Capacitor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10pF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Input Common Mode Range (ICMR) = Maximum (used 2.3V)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Transistor length (L) = 1µm (unless otherwise stated)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sub>
                      </m:sSub>
                      <m: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=0.22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sub>
                      </m:sSub>
                      <m: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=2.2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pF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e-DE" sz="2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de-DE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2pF </a:t>
                </a:r>
                <a:r>
                  <a:rPr lang="de-DE" sz="2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capacitors</a:t>
                </a:r>
                <a:r>
                  <a:rPr lang="de-DE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used</a:t>
                </a:r>
                <a:r>
                  <a:rPr lang="de-DE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in parallel = 4pF</a:t>
                </a:r>
                <a:endParaRPr lang="de-DE" sz="20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57" y="1458913"/>
                <a:ext cx="6802237" cy="4284891"/>
              </a:xfrm>
              <a:prstGeom prst="rect">
                <a:avLst/>
              </a:prstGeom>
              <a:blipFill>
                <a:blip r:embed="rId5"/>
                <a:stretch>
                  <a:fillRect l="-986" t="-711" b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76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15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82793" y="1458913"/>
                <a:ext cx="3724796" cy="4622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Differential Input Transistors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sub>
                      </m:sSub>
                      <m: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=32</m:t>
                      </m:r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µ</m:t>
                      </m:r>
                      <m:r>
                        <m:rPr>
                          <m:nor/>
                        </m:rPr>
                        <a:rPr lang="de-DE" sz="2000" b="0" i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de-DE" sz="2000" b="0" i="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GB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.2</m:t>
                      </m:r>
                      <m:r>
                        <m:rPr>
                          <m:sty m:val="p"/>
                        </m:rPr>
                        <a:rPr lang="el-G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nor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301</m:t>
                      </m:r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µ</m:t>
                      </m:r>
                      <m:r>
                        <m:rPr>
                          <m:nor/>
                        </m:rPr>
                        <a:rPr lang="de-DE" sz="2000" b="0" i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de-DE" sz="2000" b="0" i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de-DE" sz="2000" b="0" i="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=110</m:t>
                      </m:r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µ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000" b="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r>
                        <m:rPr>
                          <m:nor/>
                        </m:rPr>
                        <a:rPr lang="de-DE" sz="2000" b="0" i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i="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93" y="1458913"/>
                <a:ext cx="3724796" cy="4622932"/>
              </a:xfrm>
              <a:prstGeom prst="rect">
                <a:avLst/>
              </a:prstGeom>
              <a:blipFill>
                <a:blip r:embed="rId5"/>
                <a:stretch>
                  <a:fillRect l="-1637"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Ein Bild, das Uhr enthält.&#10;&#10;Automatisch generierte Beschreibung">
            <a:extLst>
              <a:ext uri="{FF2B5EF4-FFF2-40B4-BE49-F238E27FC236}">
                <a16:creationId xmlns:a16="http://schemas.microsoft.com/office/drawing/2014/main" id="{EE9A8B92-FEFF-4B65-9157-95CAB21A7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4" y="1790471"/>
            <a:ext cx="3724795" cy="1638529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EB2BEE36-9AEE-4AB0-8F6B-C17F40F2963A}"/>
              </a:ext>
            </a:extLst>
          </p:cNvPr>
          <p:cNvSpPr txBox="1"/>
          <p:nvPr/>
        </p:nvSpPr>
        <p:spPr>
          <a:xfrm>
            <a:off x="1583031" y="3281757"/>
            <a:ext cx="276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9: Differential input transistors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9B1F4A73-C425-402E-9856-1E7F6E51919E}"/>
                  </a:ext>
                </a:extLst>
              </p:cNvPr>
              <p:cNvSpPr/>
              <p:nvPr/>
            </p:nvSpPr>
            <p:spPr>
              <a:xfrm>
                <a:off x="4736236" y="1469908"/>
                <a:ext cx="3724796" cy="1548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µ</m:t>
                      </m:r>
                      <m:r>
                        <m:rPr>
                          <m:nor/>
                        </m:rPr>
                        <a:rPr lang="de-DE" sz="2000" b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de-DE" sz="2000" b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=16</m:t>
                      </m:r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µ</m:t>
                      </m:r>
                      <m:r>
                        <m:rPr>
                          <m:nor/>
                        </m:rPr>
                        <a:rPr lang="de-DE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de-DE" sz="2000" b="0" i="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9B1F4A73-C425-402E-9856-1E7F6E519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36" y="1469908"/>
                <a:ext cx="3724796" cy="1548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5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16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6866" y="1458913"/>
                <a:ext cx="4079394" cy="4775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Mirror Transistors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K = 1</a:t>
                </a: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equal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de-DE" sz="2000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sub>
                        <m:sup>
                          <m: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de-DE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µ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in</m:t>
                          </m:r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=2.8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de-DE" sz="20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  <m:r>
                            <a:rPr lang="de-DE" sz="20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de-DE" sz="20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0.85</m:t>
                      </m:r>
                      <m:r>
                        <m:rPr>
                          <m:sty m:val="p"/>
                        </m:rPr>
                        <a:rPr lang="de-DE" sz="20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6" y="1458913"/>
                <a:ext cx="4079394" cy="4775731"/>
              </a:xfrm>
              <a:prstGeom prst="rect">
                <a:avLst/>
              </a:prstGeom>
              <a:blipFill>
                <a:blip r:embed="rId5"/>
                <a:stretch>
                  <a:fillRect l="-1495" t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0">
            <a:extLst>
              <a:ext uri="{FF2B5EF4-FFF2-40B4-BE49-F238E27FC236}">
                <a16:creationId xmlns:a16="http://schemas.microsoft.com/office/drawing/2014/main" id="{EB2BEE36-9AEE-4AB0-8F6B-C17F40F2963A}"/>
              </a:ext>
            </a:extLst>
          </p:cNvPr>
          <p:cNvSpPr txBox="1"/>
          <p:nvPr/>
        </p:nvSpPr>
        <p:spPr>
          <a:xfrm>
            <a:off x="847774" y="3759552"/>
            <a:ext cx="22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10: Mirror transistors</a:t>
            </a:r>
          </a:p>
        </p:txBody>
      </p:sp>
      <p:pic>
        <p:nvPicPr>
          <p:cNvPr id="6" name="Grafik 5" descr="Ein Bild, das Uhr enthält.&#10;&#10;Automatisch generierte Beschreibung">
            <a:extLst>
              <a:ext uri="{FF2B5EF4-FFF2-40B4-BE49-F238E27FC236}">
                <a16:creationId xmlns:a16="http://schemas.microsoft.com/office/drawing/2014/main" id="{AB86B6B0-A99E-428C-BE27-A2414D3E0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9" y="1803655"/>
            <a:ext cx="4079394" cy="2033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id="{D9E036CB-B846-494A-9A69-2D046E7D5BB3}"/>
                  </a:ext>
                </a:extLst>
              </p:cNvPr>
              <p:cNvSpPr/>
              <p:nvPr/>
            </p:nvSpPr>
            <p:spPr>
              <a:xfrm>
                <a:off x="4496583" y="1469913"/>
                <a:ext cx="4515442" cy="4588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  <m:r>
                            <a:rPr lang="de-DE" sz="20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de-DE" sz="20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0.55</m:t>
                      </m:r>
                      <m:r>
                        <m:rPr>
                          <m:sty m:val="p"/>
                        </m:rPr>
                        <a:rPr lang="de-DE" sz="20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de-DE" sz="2000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DD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=3.3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SS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4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de-DE" sz="14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de-DE" sz="1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de-DE" sz="1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400" b="0" i="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400" b="0" i="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</m:sub>
                                <m:sup>
                                  <m:r>
                                    <a:rPr lang="de-DE" sz="1400" b="0" i="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de-DE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DD</m:t>
                                          </m:r>
                                        </m:sub>
                                      </m:sSub>
                                      <m:r>
                                        <a:rPr lang="de-DE" sz="1400" i="0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de-DE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in</m:t>
                                          </m:r>
                                          <m: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max</m:t>
                                          </m:r>
                                          <m: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de-DE" sz="1400" i="0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de-DE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TP</m:t>
                                          </m:r>
                                          <m: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max</m:t>
                                          </m:r>
                                          <m: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de-DE" sz="1400" i="0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de-DE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TP</m:t>
                                          </m:r>
                                          <m: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  <m:r>
                                            <a:rPr lang="de-DE" sz="1400" i="0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sz="1400" b="0" i="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de-DE" sz="1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de-DE" sz="1400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=16  </m:t>
                      </m:r>
                    </m:oMath>
                  </m:oMathPara>
                </a14:m>
                <a:endParaRPr lang="de-DE" sz="2000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Since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µ</m:t>
                      </m:r>
                      <m:r>
                        <m:rPr>
                          <m:nor/>
                        </m:rPr>
                        <a:rPr lang="de-DE" sz="2000" b="0" i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de-DE" sz="2000" b="0" i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i="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=16</m:t>
                      </m:r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µ</m:t>
                      </m:r>
                      <m:r>
                        <m:rPr>
                          <m:nor/>
                        </m:rPr>
                        <a:rPr lang="de-DE" sz="2000" b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id="{D9E036CB-B846-494A-9A69-2D046E7D5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83" y="1469913"/>
                <a:ext cx="4515442" cy="45883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55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17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6866" y="1458913"/>
                <a:ext cx="4079394" cy="4800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Tail Transistors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in</m:t>
                          </m:r>
                          <m: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  <m: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=1.1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DS</m:t>
                          </m:r>
                          <m: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3(</m:t>
                          </m:r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sat</m:t>
                          </m:r>
                          <m: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de-DE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in</m:t>
                          </m:r>
                          <m: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  <m: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de-DE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SS</m:t>
                          </m:r>
                        </m:sub>
                      </m:sSub>
                      <m:r>
                        <a:rPr lang="de-DE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de-DE" sz="1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de-DE" sz="1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4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de-DE" sz="14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4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a:rPr lang="de-DE" sz="14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rad>
                      <m:r>
                        <a:rPr lang="de-DE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TN</m:t>
                          </m:r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de-DE" sz="14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endParaRPr lang="de-DE" sz="14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DS</m:t>
                          </m:r>
                          <m: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3(</m:t>
                          </m:r>
                          <m:r>
                            <m:rPr>
                              <m:sty m:val="p"/>
                            </m:rP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sat</m:t>
                          </m:r>
                          <m: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de-DE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42</m:t>
                      </m:r>
                      <m:r>
                        <m:rPr>
                          <m:sty m:val="p"/>
                        </m:rPr>
                        <a:rPr lang="de-DE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mV</m:t>
                      </m:r>
                    </m:oMath>
                  </m:oMathPara>
                </a14:m>
                <a:endParaRPr lang="en-US" sz="14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6" y="1458913"/>
                <a:ext cx="4079394" cy="4800930"/>
              </a:xfrm>
              <a:prstGeom prst="rect">
                <a:avLst/>
              </a:prstGeom>
              <a:blipFill>
                <a:blip r:embed="rId5"/>
                <a:stretch>
                  <a:fillRect l="-1495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0">
            <a:extLst>
              <a:ext uri="{FF2B5EF4-FFF2-40B4-BE49-F238E27FC236}">
                <a16:creationId xmlns:a16="http://schemas.microsoft.com/office/drawing/2014/main" id="{EB2BEE36-9AEE-4AB0-8F6B-C17F40F2963A}"/>
              </a:ext>
            </a:extLst>
          </p:cNvPr>
          <p:cNvSpPr txBox="1"/>
          <p:nvPr/>
        </p:nvSpPr>
        <p:spPr>
          <a:xfrm>
            <a:off x="1234273" y="3693563"/>
            <a:ext cx="20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11: Tail transistors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id="{D9E036CB-B846-494A-9A69-2D046E7D5BB3}"/>
                  </a:ext>
                </a:extLst>
              </p:cNvPr>
              <p:cNvSpPr/>
              <p:nvPr/>
            </p:nvSpPr>
            <p:spPr>
              <a:xfrm>
                <a:off x="4553144" y="1469913"/>
                <a:ext cx="3900294" cy="3038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de-DE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de-DE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000" b="0" i="0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 sz="2000" b="0" i="0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DS</m:t>
                                      </m:r>
                                      <m:r>
                                        <a:rPr lang="de-DE" sz="2000" b="0" i="0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§(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000" b="0" i="0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sat</m:t>
                                      </m:r>
                                      <m:r>
                                        <a:rPr lang="de-DE" sz="2000" b="0" i="0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sz="2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de-DE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de-DE" sz="2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de-DE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=28.85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sz="20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id="{D9E036CB-B846-494A-9A69-2D046E7D5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144" y="1469913"/>
                <a:ext cx="3900294" cy="30380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20F2CEC-525A-424F-A281-C45702641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5" y="1789465"/>
            <a:ext cx="3495738" cy="197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9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18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6866" y="1458913"/>
                <a:ext cx="3748908" cy="4714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Cascod</a:t>
                </a:r>
                <a:r>
                  <a:rPr lang="en-US" sz="2000" b="1" dirty="0" err="1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b="1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Transistors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Since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 </m:t>
                      </m:r>
                    </m:oMath>
                  </m:oMathPara>
                </a14:m>
                <a:endParaRPr lang="de-DE" sz="2000" b="0" i="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de-DE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equal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6" y="1458913"/>
                <a:ext cx="3748908" cy="4714111"/>
              </a:xfrm>
              <a:prstGeom prst="rect">
                <a:avLst/>
              </a:prstGeom>
              <a:blipFill>
                <a:blip r:embed="rId5"/>
                <a:stretch>
                  <a:fillRect l="-1626" t="-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0">
            <a:extLst>
              <a:ext uri="{FF2B5EF4-FFF2-40B4-BE49-F238E27FC236}">
                <a16:creationId xmlns:a16="http://schemas.microsoft.com/office/drawing/2014/main" id="{EB2BEE36-9AEE-4AB0-8F6B-C17F40F2963A}"/>
              </a:ext>
            </a:extLst>
          </p:cNvPr>
          <p:cNvSpPr txBox="1"/>
          <p:nvPr/>
        </p:nvSpPr>
        <p:spPr>
          <a:xfrm>
            <a:off x="1217613" y="4626300"/>
            <a:ext cx="252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12: </a:t>
            </a:r>
            <a:r>
              <a:rPr lang="en-US" sz="1400" dirty="0" err="1"/>
              <a:t>Cascode</a:t>
            </a:r>
            <a:r>
              <a:rPr lang="en-US" sz="1400" dirty="0"/>
              <a:t> transistors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id="{D9E036CB-B846-494A-9A69-2D046E7D5BB3}"/>
                  </a:ext>
                </a:extLst>
              </p:cNvPr>
              <p:cNvSpPr/>
              <p:nvPr/>
            </p:nvSpPr>
            <p:spPr>
              <a:xfrm>
                <a:off x="4335774" y="1469913"/>
                <a:ext cx="4117664" cy="4637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But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sSub>
                        <m:sSub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minimum</m:t>
                          </m:r>
                        </m:e>
                      </m:d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de-DE" sz="20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Actual</m:t>
                      </m:r>
                      <m:sSub>
                        <m:sSubPr>
                          <m:ctrlPr>
                            <a:rPr lang="de-DE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20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de-DE" sz="20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r>
                        <a:rPr lang="de-DE" sz="20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sSub>
                        <m:sSubPr>
                          <m:ctrlPr>
                            <a:rPr lang="de-DE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de-DE" sz="20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de-DE" sz="20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de-DE" sz="2000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+mn-lt"/>
                    <a:cs typeface="Times New Roman" panose="02020603050405020304" pitchFamily="18" charset="0"/>
                  </a:rPr>
                  <a:t>Subsequent </a:t>
                </a:r>
                <a:r>
                  <a:rPr lang="de-DE" sz="2000" dirty="0" err="1">
                    <a:latin typeface="+mn-lt"/>
                    <a:cs typeface="Times New Roman" panose="02020603050405020304" pitchFamily="18" charset="0"/>
                  </a:rPr>
                  <a:t>cascode</a:t>
                </a:r>
                <a:r>
                  <a:rPr lang="de-DE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+mn-lt"/>
                    <a:cs typeface="Times New Roman" panose="02020603050405020304" pitchFamily="18" charset="0"/>
                  </a:rPr>
                  <a:t>mirrors</a:t>
                </a:r>
                <a:r>
                  <a:rPr lang="de-DE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de-DE" sz="2000" dirty="0" err="1">
                    <a:latin typeface="+mn-lt"/>
                    <a:cs typeface="Times New Roman" panose="02020603050405020304" pitchFamily="18" charset="0"/>
                  </a:rPr>
                  <a:t>derived</a:t>
                </a:r>
                <a:r>
                  <a:rPr lang="de-DE" sz="2000" dirty="0">
                    <a:latin typeface="+mn-lt"/>
                    <a:cs typeface="Times New Roman" panose="02020603050405020304" pitchFamily="18" charset="0"/>
                  </a:rPr>
                  <a:t> in same </a:t>
                </a:r>
                <a:r>
                  <a:rPr lang="de-DE" sz="2000" dirty="0" err="1">
                    <a:latin typeface="+mn-lt"/>
                    <a:cs typeface="Times New Roman" panose="02020603050405020304" pitchFamily="18" charset="0"/>
                  </a:rPr>
                  <a:t>manner</a:t>
                </a:r>
                <a:r>
                  <a:rPr lang="de-DE" sz="2000" dirty="0">
                    <a:latin typeface="+mn-lt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de-DE" sz="2000" b="0" i="0" dirty="0" err="1">
                    <a:latin typeface="+mn-lt"/>
                    <a:cs typeface="Times New Roman" panose="02020603050405020304" pitchFamily="18" charset="0"/>
                  </a:rPr>
                  <a:t>Complementary</a:t>
                </a:r>
                <a:r>
                  <a:rPr lang="de-DE" sz="2000" b="0" i="0" dirty="0">
                    <a:latin typeface="+mn-lt"/>
                    <a:cs typeface="Times New Roman" panose="02020603050405020304" pitchFamily="18" charset="0"/>
                  </a:rPr>
                  <a:t> differential </a:t>
                </a:r>
                <a:r>
                  <a:rPr lang="de-DE" sz="2000" b="0" i="0" dirty="0" err="1">
                    <a:latin typeface="+mn-lt"/>
                    <a:cs typeface="Times New Roman" panose="02020603050405020304" pitchFamily="18" charset="0"/>
                  </a:rPr>
                  <a:t>transistors</a:t>
                </a:r>
                <a:r>
                  <a:rPr lang="de-DE" sz="2000" b="0" i="0" dirty="0">
                    <a:latin typeface="+mn-lt"/>
                    <a:cs typeface="Times New Roman" panose="02020603050405020304" pitchFamily="18" charset="0"/>
                  </a:rPr>
                  <a:t> (PMOS) </a:t>
                </a:r>
                <a:r>
                  <a:rPr lang="de-DE" sz="2000" b="0" i="0" dirty="0" err="1">
                    <a:latin typeface="+mn-lt"/>
                    <a:cs typeface="Times New Roman" panose="02020603050405020304" pitchFamily="18" charset="0"/>
                  </a:rPr>
                  <a:t>derived</a:t>
                </a:r>
                <a:r>
                  <a:rPr lang="de-DE" sz="2000" b="0" i="0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de-DE" sz="2000" b="0" i="0" dirty="0" err="1">
                    <a:latin typeface="+mn-lt"/>
                    <a:cs typeface="Times New Roman" panose="02020603050405020304" pitchFamily="18" charset="0"/>
                  </a:rPr>
                  <a:t>with</a:t>
                </a:r>
                <a:r>
                  <a:rPr lang="de-DE" sz="2000" b="0" i="0" dirty="0"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de-DE" sz="2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de-DE" sz="2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Buffer output transistors also derived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same with current sinks and sources.</a:t>
                </a:r>
              </a:p>
            </p:txBody>
          </p:sp>
        </mc:Choice>
        <mc:Fallback xmlns=""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id="{D9E036CB-B846-494A-9A69-2D046E7D5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74" y="1469913"/>
                <a:ext cx="4117664" cy="4637488"/>
              </a:xfrm>
              <a:prstGeom prst="rect">
                <a:avLst/>
              </a:prstGeom>
              <a:blipFill>
                <a:blip r:embed="rId6"/>
                <a:stretch>
                  <a:fillRect l="-1331" b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D564A6-568E-4C24-A86B-6A8FE003A8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0" y="1780730"/>
            <a:ext cx="3900294" cy="29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19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94674" y="1677447"/>
                <a:ext cx="6375051" cy="2648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OTA Stage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oP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 ||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oN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 ……………………………. (1) </m:t>
                      </m:r>
                    </m:oMath>
                  </m:oMathPara>
                </a14:m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But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oP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ds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ds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…………...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+mn-lt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ds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ds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…………... 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74" y="1677447"/>
                <a:ext cx="6375051" cy="2648930"/>
              </a:xfrm>
              <a:prstGeom prst="rect">
                <a:avLst/>
              </a:prstGeom>
              <a:blipFill>
                <a:blip r:embed="rId5"/>
                <a:stretch>
                  <a:fillRect l="-1052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70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2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685" y="844490"/>
            <a:ext cx="2039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Specifications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4256" y="1458913"/>
            <a:ext cx="3316677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Table 1: Design Specifications</a:t>
            </a: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420521"/>
                  </p:ext>
                </p:extLst>
              </p:nvPr>
            </p:nvGraphicFramePr>
            <p:xfrm>
              <a:off x="914397" y="1880567"/>
              <a:ext cx="7328850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64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4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Specification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Output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Single-ended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Open loop DC gain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000" dirty="0">
                              <a:latin typeface="+mn-lt"/>
                            </a:rPr>
                            <a:t>80dB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Closed loop DC gain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Unity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Slew rate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μs</m:t>
                              </m:r>
                            </m:oMath>
                          </a14:m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Gain bandwidth product (GBW)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MHz</m:t>
                              </m:r>
                            </m:oMath>
                          </a14:m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Power dissipation </a:t>
                          </a:r>
                          <a:r>
                            <a:rPr lang="en-US" sz="2000" i="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mW</m:t>
                              </m:r>
                            </m:oMath>
                          </a14:m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Input common mode range (ICMR)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Maximum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Connected load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=10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pF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=10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KΩ</m:t>
                              </m:r>
                            </m:oMath>
                          </a14:m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420521"/>
                  </p:ext>
                </p:extLst>
              </p:nvPr>
            </p:nvGraphicFramePr>
            <p:xfrm>
              <a:off x="914397" y="1880567"/>
              <a:ext cx="7328850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64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4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Specification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Output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Single-ended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Open loop DC gain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166" t="-207692" r="-664" b="-7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Closed loop DC gain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Unity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Slew rate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166" t="-401515" r="-664" b="-4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Gain bandwidth product (GBW)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166" t="-509231" r="-664" b="-4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6" t="-609231" r="-100664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166" t="-609231" r="-664" b="-3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Input common mode range (ICMR)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Maximum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Connected load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166" t="-886154" r="-664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F563974-EFF4-9D28-DFBD-4754AB8BEC37}"/>
              </a:ext>
            </a:extLst>
          </p:cNvPr>
          <p:cNvSpPr/>
          <p:nvPr/>
        </p:nvSpPr>
        <p:spPr bwMode="auto">
          <a:xfrm>
            <a:off x="589935" y="6213987"/>
            <a:ext cx="168131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485A6-C752-0421-859A-B60EC1658615}"/>
              </a:ext>
            </a:extLst>
          </p:cNvPr>
          <p:cNvSpPr/>
          <p:nvPr/>
        </p:nvSpPr>
        <p:spPr bwMode="auto">
          <a:xfrm>
            <a:off x="7989094" y="6206511"/>
            <a:ext cx="6572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27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2</a:t>
            </a:r>
            <a:r>
              <a:rPr lang="en-US" sz="1200" dirty="0"/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23333" y="1459079"/>
                <a:ext cx="7784697" cy="4700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</m:rad>
                      <m:r>
                        <a:rPr lang="en-US" sz="2000" i="0">
                          <a:latin typeface="Cambria Math" panose="02040503050406030204" pitchFamily="18" charset="0"/>
                        </a:rPr>
                        <m:t>…………………(4)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dsP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  ………………..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oP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e>
                          </m:rad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 ………………….. 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33" y="1459079"/>
                <a:ext cx="7784697" cy="47009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16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2</a:t>
            </a:r>
            <a:r>
              <a:rPr lang="en-US" sz="1200" dirty="0"/>
              <a:t>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18865" y="1568263"/>
                <a:ext cx="7634573" cy="3296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latin typeface="Cambria Math" panose="02040503050406030204" pitchFamily="18" charset="0"/>
                      </a:rPr>
                      <m:t>But</m:t>
                    </m:r>
                    <m:r>
                      <a:rPr lang="en-US" sz="200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modifies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to</m:t>
                    </m:r>
                  </m:oMath>
                </a14:m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oP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e>
                          </m:rad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 …………………….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Meanwhile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=20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0">
                        <a:latin typeface="Cambria Math" panose="02040503050406030204" pitchFamily="18" charset="0"/>
                      </a:rPr>
                      <m:t>=50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μA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=0.05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/>
                  <a:t>From MATLAB, the output resistance of the two PMOS is </a:t>
                </a: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250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MΩ</m:t>
                      </m:r>
                    </m:oMath>
                  </m:oMathPara>
                </a14:m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5" y="1568263"/>
                <a:ext cx="7634573" cy="3296159"/>
              </a:xfrm>
              <a:prstGeom prst="rect">
                <a:avLst/>
              </a:prstGeom>
              <a:blipFill rotWithShape="0">
                <a:blip r:embed="rId5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66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2</a:t>
            </a:r>
            <a:r>
              <a:rPr lang="en-US" sz="1200" dirty="0"/>
              <a:t>2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18865" y="1554615"/>
                <a:ext cx="7634573" cy="4425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i="0" dirty="0">
                    <a:latin typeface="Cambria Math" panose="02040503050406030204" pitchFamily="18" charset="0"/>
                  </a:rPr>
                  <a:t>For the NMOS,</a:t>
                </a: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e>
                          </m:rad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Meanwhile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μA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/>
                  <a:t>From MATLAB, the output resistance of the two NMOS is </a:t>
                </a: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458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MΩ</m:t>
                      </m:r>
                    </m:oMath>
                  </m:oMathPara>
                </a14:m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 resistance of OTA is </a:t>
                </a: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||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oN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 = 161.73M</a:t>
                </a:r>
                <a:r>
                  <a:rPr lang="el-GR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5" y="1554615"/>
                <a:ext cx="7634573" cy="4425507"/>
              </a:xfrm>
              <a:prstGeom prst="rect">
                <a:avLst/>
              </a:prstGeom>
              <a:blipFill rotWithShape="0">
                <a:blip r:embed="rId5"/>
                <a:stretch>
                  <a:fillRect l="-798" t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55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2</a:t>
            </a:r>
            <a:r>
              <a:rPr lang="en-US" sz="1200" dirty="0"/>
              <a:t>3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87105" y="1786625"/>
                <a:ext cx="7634573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The open-loop voltage gain of the OTA can be calculated as: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VD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…………….. (9)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VD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 4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8,776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000" dirty="0"/>
                  <a:t> = 93.76dB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5" y="1786625"/>
                <a:ext cx="7634573" cy="2400657"/>
              </a:xfrm>
              <a:prstGeom prst="rect">
                <a:avLst/>
              </a:prstGeom>
              <a:blipFill rotWithShape="0">
                <a:blip r:embed="rId5"/>
                <a:stretch>
                  <a:fillRect l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593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 dirty="0"/>
              <a:t>                                    Israel </a:t>
            </a:r>
            <a:r>
              <a:rPr lang="en-US" sz="1200" b="1" dirty="0" err="1"/>
              <a:t>Etu</a:t>
            </a:r>
            <a:endParaRPr lang="en-US" sz="1200" b="1" dirty="0"/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2</a:t>
            </a:r>
            <a:r>
              <a:rPr lang="en-US" sz="1200" dirty="0"/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23585" y="1500017"/>
                <a:ext cx="7102783" cy="4470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For the Buffer Stage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And from simulation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=380.8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μA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Effective output resistance,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mP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  [5]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         = 72.17</a:t>
                </a:r>
                <a:r>
                  <a:rPr lang="el-GR" sz="2000" dirty="0"/>
                  <a:t>Ω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85" y="1500017"/>
                <a:ext cx="7102783" cy="4470776"/>
              </a:xfrm>
              <a:prstGeom prst="rect">
                <a:avLst/>
              </a:prstGeom>
              <a:blipFill rotWithShape="0">
                <a:blip r:embed="rId5"/>
                <a:stretch>
                  <a:fillRect l="-944" b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124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25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2453" y="1661658"/>
                <a:ext cx="7710985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Total power dissipation of the buffer </a:t>
                </a:r>
                <a:r>
                  <a:rPr lang="en-US" sz="2000" dirty="0" err="1"/>
                  <a:t>opamp</a:t>
                </a:r>
                <a:r>
                  <a:rPr lang="en-US" sz="2000" dirty="0"/>
                  <a:t> can be calculated as: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Total current flowing through all the arms of the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</m:oMath>
                </a14:m>
                <a:r>
                  <a:rPr lang="en-US" sz="2000" dirty="0"/>
                  <a:t> = 589.505µA (from simulation)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diss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dd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  589.505µ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3.3−0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=1.94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53" y="1661658"/>
                <a:ext cx="7710985" cy="3170099"/>
              </a:xfrm>
              <a:prstGeom prst="rect">
                <a:avLst/>
              </a:prstGeom>
              <a:blipFill rotWithShape="0">
                <a:blip r:embed="rId5"/>
                <a:stretch>
                  <a:fillRect l="-870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599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26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2453" y="1538826"/>
            <a:ext cx="77109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AC Test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5" y="2008106"/>
            <a:ext cx="3769673" cy="31548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30171" y="5302597"/>
            <a:ext cx="254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13a: Ac test (schematic)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0095" y="5299195"/>
            <a:ext cx="310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13b: Ac test (simulation plot)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44" y="2030954"/>
            <a:ext cx="3686694" cy="32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9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27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2453" y="1538826"/>
            <a:ext cx="77109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AC Test</a:t>
            </a:r>
          </a:p>
          <a:p>
            <a:endParaRPr lang="en-US" sz="2000" dirty="0"/>
          </a:p>
          <a:p>
            <a:r>
              <a:rPr lang="en-US" sz="2000" dirty="0"/>
              <a:t>Table 2: AC Test Result with Varying Load Resistance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98"/>
                  </p:ext>
                </p:extLst>
              </p:nvPr>
            </p:nvGraphicFramePr>
            <p:xfrm>
              <a:off x="742454" y="2570716"/>
              <a:ext cx="7710984" cy="2865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5603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59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4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705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1" i="0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sub>
                              </m:s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1" i="0" dirty="0"/>
                            <a:t> </a:t>
                          </a:r>
                          <a:r>
                            <a:rPr lang="en-US" b="1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/>
                            <a:t>= 10pF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 i="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𝐕𝐃</m:t>
                                  </m:r>
                                </m:sub>
                              </m:s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𝐝𝐁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1" i="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GBW (MHz)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PM (degrees)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69.45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70.86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84.01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78.82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78.07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82.44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88.98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98"/>
                  </p:ext>
                </p:extLst>
              </p:nvPr>
            </p:nvGraphicFramePr>
            <p:xfrm>
              <a:off x="742454" y="2570716"/>
              <a:ext cx="7710984" cy="2865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560304"/>
                    <a:gridCol w="1705970"/>
                    <a:gridCol w="1774209"/>
                    <a:gridCol w="1670501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38" t="-952" r="-202381" b="-3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357" t="-952" r="-203571" b="-3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GBW (MHz)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PM (degrees)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115.0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13.66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69.45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105.7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12.88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70.86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84.01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78.82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78.07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82.44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64.15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87.95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58.14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88.98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9067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28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2453" y="1538826"/>
            <a:ext cx="77109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AC Test</a:t>
            </a:r>
          </a:p>
          <a:p>
            <a:endParaRPr lang="en-US" sz="2000" dirty="0"/>
          </a:p>
          <a:p>
            <a:r>
              <a:rPr lang="en-US" sz="2000" dirty="0"/>
              <a:t>Table 3: AC Test Result with Varying Load Capacitance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928224"/>
                  </p:ext>
                </p:extLst>
              </p:nvPr>
            </p:nvGraphicFramePr>
            <p:xfrm>
              <a:off x="742454" y="2584357"/>
              <a:ext cx="7710984" cy="32359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5603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59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4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705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1" i="0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sub>
                              </m:s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𝐩𝐅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1" i="0" dirty="0"/>
                            <a:t> </a:t>
                          </a:r>
                          <a:r>
                            <a:rPr lang="en-US" b="1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/>
                            <a:t>= 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 i="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𝐕𝐃</m:t>
                                  </m:r>
                                </m:sub>
                              </m:s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𝐝𝐁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1" i="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GBW (MHz)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PM (degrees)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57.35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66.13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67.77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69.45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71.16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13.69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72.54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928224"/>
                  </p:ext>
                </p:extLst>
              </p:nvPr>
            </p:nvGraphicFramePr>
            <p:xfrm>
              <a:off x="742454" y="2584357"/>
              <a:ext cx="7710984" cy="32359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560304"/>
                    <a:gridCol w="1705970"/>
                    <a:gridCol w="1774209"/>
                    <a:gridCol w="1670501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38" t="-952" r="-202381" b="-4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357" t="-952" r="-203571" b="-4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GBW (MHz)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PM (degrees)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12.04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46.81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13.11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57.35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66.13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13.62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67.77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13.66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69.45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13.68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71.16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13.69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72.54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041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29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2453" y="1538826"/>
            <a:ext cx="77109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DC Test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92" y="1958395"/>
            <a:ext cx="3966023" cy="35620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87111" y="5576357"/>
            <a:ext cx="254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14a: Dc test (schematic)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9104" y="5576357"/>
            <a:ext cx="26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14b: Dc test (simulation plot)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54" y="1934379"/>
            <a:ext cx="3780431" cy="35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3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685" y="844490"/>
            <a:ext cx="2039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Specifications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4256" y="1718222"/>
            <a:ext cx="4810582" cy="39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Table 1: Design Specifications (contd.)</a:t>
            </a: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570750"/>
                  </p:ext>
                </p:extLst>
              </p:nvPr>
            </p:nvGraphicFramePr>
            <p:xfrm>
              <a:off x="874254" y="2248349"/>
              <a:ext cx="7402480" cy="2278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661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363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Specification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CMRR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60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dB</m:t>
                              </m:r>
                            </m:oMath>
                          </a14:m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PSRR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60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dB</m:t>
                              </m:r>
                            </m:oMath>
                          </a14:m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002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Temperature range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40℃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to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85℃</m:t>
                              </m:r>
                            </m:oMath>
                          </a14:m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235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Technology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0.35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μm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3.3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Austriamicrosystems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XFAB</m:t>
                              </m:r>
                            </m:oMath>
                          </a14:m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570750"/>
                  </p:ext>
                </p:extLst>
              </p:nvPr>
            </p:nvGraphicFramePr>
            <p:xfrm>
              <a:off x="874254" y="2248349"/>
              <a:ext cx="7402480" cy="2278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661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363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Specification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CMRR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787" t="-107692" r="-562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PSRR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787" t="-204545" r="-562" b="-27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Temperature range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787" t="-309231" r="-562" b="-17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93992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Technology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787" t="-233333" r="-562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8804296-044C-58B2-B6AF-F2064EEB5DC0}"/>
              </a:ext>
            </a:extLst>
          </p:cNvPr>
          <p:cNvSpPr/>
          <p:nvPr/>
        </p:nvSpPr>
        <p:spPr bwMode="auto">
          <a:xfrm>
            <a:off x="589935" y="6213987"/>
            <a:ext cx="168131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B347B-3CA7-9754-D8EE-22A29A48C8D7}"/>
              </a:ext>
            </a:extLst>
          </p:cNvPr>
          <p:cNvSpPr/>
          <p:nvPr/>
        </p:nvSpPr>
        <p:spPr bwMode="auto">
          <a:xfrm>
            <a:off x="7890592" y="6206511"/>
            <a:ext cx="84065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58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3</a:t>
            </a:r>
            <a:r>
              <a:rPr lang="en-US" sz="1200" dirty="0"/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2453" y="1538826"/>
                <a:ext cx="7710985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Open-loop Output Impedance Test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=5.361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KV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=5.36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53" y="1538826"/>
                <a:ext cx="7710985" cy="4708981"/>
              </a:xfrm>
              <a:prstGeom prst="rect">
                <a:avLst/>
              </a:prstGeom>
              <a:blipFill rotWithShape="0">
                <a:blip r:embed="rId5"/>
                <a:stretch>
                  <a:fillRect l="-870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46163" y="4934914"/>
            <a:ext cx="371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15a: Open-loop output impedance (schematic)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3077" y="4934914"/>
            <a:ext cx="371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15b: Open-loop output impedance (simulation plot)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26" y="1937981"/>
            <a:ext cx="4067039" cy="29969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1" y="1937982"/>
            <a:ext cx="3643946" cy="291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62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3</a:t>
            </a:r>
            <a:r>
              <a:rPr lang="en-US" sz="1200" dirty="0"/>
              <a:t>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2453" y="1538826"/>
            <a:ext cx="77109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Drive Test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Maximum normal input voltage = 3.26V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163" y="4934914"/>
            <a:ext cx="3712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16a: Drive test (schematic)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3077" y="4934914"/>
            <a:ext cx="371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16b: Drive test (simulation plot)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2" y="1937982"/>
            <a:ext cx="3741386" cy="29170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33" y="1937982"/>
            <a:ext cx="3798605" cy="291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07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3</a:t>
            </a:r>
            <a:r>
              <a:rPr lang="en-US" sz="1200" dirty="0"/>
              <a:t>2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2453" y="1538826"/>
            <a:ext cx="77109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Offset Voltage Test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Offset voltage = -21.1µV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4274" y="5480831"/>
            <a:ext cx="3712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17: Offset voltage (schematic)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3" y="1897039"/>
            <a:ext cx="6346208" cy="35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5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3</a:t>
            </a:r>
            <a:r>
              <a:rPr lang="en-US" sz="1200" dirty="0"/>
              <a:t>3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2453" y="1538826"/>
            <a:ext cx="77109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CMRR Test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7825" y="5820570"/>
            <a:ext cx="3712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18: CMRR (schematic)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70" y="1897038"/>
            <a:ext cx="6673281" cy="392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18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3</a:t>
            </a:r>
            <a:r>
              <a:rPr lang="en-US" sz="1200" dirty="0"/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79957" y="1702602"/>
                <a:ext cx="4539231" cy="3492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CMRR Test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23.9µV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cm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1V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CMRR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cm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2000" dirty="0"/>
                  <a:t>CMRR = 41,841 = 92.4dB</a:t>
                </a:r>
              </a:p>
              <a:p>
                <a:r>
                  <a:rPr lang="en-US" sz="2000" dirty="0"/>
                  <a:t>  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957" y="1702602"/>
                <a:ext cx="4539231" cy="3492431"/>
              </a:xfrm>
              <a:prstGeom prst="rect">
                <a:avLst/>
              </a:prstGeom>
              <a:blipFill rotWithShape="0">
                <a:blip r:embed="rId5"/>
                <a:stretch>
                  <a:fillRect l="-1342" t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549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35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2453" y="1429642"/>
            <a:ext cx="77109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PSRR Test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38" y="1801504"/>
            <a:ext cx="6864350" cy="3725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25174" y="5591429"/>
            <a:ext cx="3712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19: PSRR (schematic)</a:t>
            </a:r>
          </a:p>
        </p:txBody>
      </p:sp>
    </p:spTree>
    <p:extLst>
      <p:ext uri="{BB962C8B-B14F-4D97-AF65-F5344CB8AC3E}">
        <p14:creationId xmlns:p14="http://schemas.microsoft.com/office/powerpoint/2010/main" val="1620242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36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83909" y="1484234"/>
                <a:ext cx="4942385" cy="3933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PSRR Test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offset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=−2.2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μV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offset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1.65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PSRR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offset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offset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[5]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           = 1212.12 = 61.67dB 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09" y="1484234"/>
                <a:ext cx="4942385" cy="3933577"/>
              </a:xfrm>
              <a:prstGeom prst="rect">
                <a:avLst/>
              </a:prstGeom>
              <a:blipFill rotWithShape="0">
                <a:blip r:embed="rId5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285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37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73207" y="1456938"/>
                <a:ext cx="7880232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ICMR Test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Range: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−1.462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+1.524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07" y="1456938"/>
                <a:ext cx="7880232" cy="4708981"/>
              </a:xfrm>
              <a:prstGeom prst="rect">
                <a:avLst/>
              </a:prstGeom>
              <a:blipFill rotWithShape="0">
                <a:blip r:embed="rId5"/>
                <a:stretch>
                  <a:fillRect l="-773" b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910687"/>
            <a:ext cx="3794077" cy="31662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07" y="5159778"/>
            <a:ext cx="245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20a: ICMR (schematic)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8509" y="5073822"/>
            <a:ext cx="245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20b: ICMR (simulation)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50" y="1965279"/>
            <a:ext cx="3840496" cy="31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39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38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73207" y="1456938"/>
                <a:ext cx="7880232" cy="4820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Transient Test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Slewrate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=8.45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μs</m:t>
                    </m:r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Slewrate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=8.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60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μs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07" y="1456938"/>
                <a:ext cx="7880232" cy="4820487"/>
              </a:xfrm>
              <a:prstGeom prst="rect">
                <a:avLst/>
              </a:prstGeom>
              <a:blipFill rotWithShape="0">
                <a:blip r:embed="rId5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51231" y="5159778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21a: Transient test  (schematic)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8509" y="5073823"/>
            <a:ext cx="2921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21b: Transient test (simulation)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1965278"/>
            <a:ext cx="3603862" cy="31085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72" y="1965277"/>
            <a:ext cx="3949677" cy="314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2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39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15975" y="1538826"/>
            <a:ext cx="76374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Monte Carlo Check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Phase Margin: &gt; 45 </a:t>
            </a:r>
            <a:r>
              <a:rPr lang="en-US" sz="2000" dirty="0" err="1"/>
              <a:t>deg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Gain Bandwidth: &gt; 8MHz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DC Voltage Gain: &gt; 80dB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66133" y="3421857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22: Monte Carlo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1" y="2040530"/>
            <a:ext cx="7424384" cy="141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0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686" y="844490"/>
            <a:ext cx="1924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740" y="1514344"/>
            <a:ext cx="7784697" cy="463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buffered op amp is an op amp that is capable of driving a load of large capacitance or low resistance [3].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Could be realized thus: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90" y="3055938"/>
            <a:ext cx="4305300" cy="100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064" y="4576068"/>
            <a:ext cx="3724275" cy="981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1846" y="3980674"/>
            <a:ext cx="2324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1a: Buffered Opamp [1]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1845" y="5607182"/>
            <a:ext cx="245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1b: Buffered Opamp [2, 3]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28EDE7-32F4-17AC-A12E-42A0106CB4CE}"/>
              </a:ext>
            </a:extLst>
          </p:cNvPr>
          <p:cNvSpPr/>
          <p:nvPr/>
        </p:nvSpPr>
        <p:spPr bwMode="auto">
          <a:xfrm>
            <a:off x="589935" y="6213987"/>
            <a:ext cx="168131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EF7C6-20D9-8688-E46E-A5BA5D474DEC}"/>
              </a:ext>
            </a:extLst>
          </p:cNvPr>
          <p:cNvSpPr/>
          <p:nvPr/>
        </p:nvSpPr>
        <p:spPr bwMode="auto">
          <a:xfrm>
            <a:off x="7989888" y="6201695"/>
            <a:ext cx="741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64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4</a:t>
            </a:r>
            <a:r>
              <a:rPr lang="en-US" sz="1200" dirty="0"/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15975" y="1443290"/>
            <a:ext cx="3237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Table 4: Result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588341"/>
                  </p:ext>
                </p:extLst>
              </p:nvPr>
            </p:nvGraphicFramePr>
            <p:xfrm>
              <a:off x="1238250" y="1997288"/>
              <a:ext cx="6096000" cy="3977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3064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895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Resistance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72.17</a:t>
                          </a:r>
                          <a:r>
                            <a:rPr lang="el-GR" dirty="0"/>
                            <a:t>Ω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Power Dissipation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1.94mW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Open-loop DC Gain (with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baseline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baseline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  <m:r>
                                <m:rPr>
                                  <m:sty m:val="p"/>
                                </m:rP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baseline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baseline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  <m:r>
                                <m:rPr>
                                  <m:sty m:val="p"/>
                                </m:rP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pF</m:t>
                              </m:r>
                              <m: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115dB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Gain</a:t>
                          </a:r>
                          <a:r>
                            <a:rPr lang="en-US" baseline="0" dirty="0"/>
                            <a:t> Bandwidth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13.66MHz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Phase Margin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69.45˚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Maximum Normal Input Voltage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3.26V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Offset Voltage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-21.1µV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CMRR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92.4dB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PSRR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61.67dB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588341"/>
                  </p:ext>
                </p:extLst>
              </p:nvPr>
            </p:nvGraphicFramePr>
            <p:xfrm>
              <a:off x="1238250" y="1997288"/>
              <a:ext cx="6096000" cy="3977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3064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895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Resistance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72.17</a:t>
                          </a:r>
                          <a:r>
                            <a:rPr lang="el-GR" dirty="0"/>
                            <a:t>Ω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Power Dissipation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1.94mW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4" t="-179048" r="-85083" b="-3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115dB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Gain</a:t>
                          </a:r>
                          <a:r>
                            <a:rPr lang="en-US" baseline="0" dirty="0"/>
                            <a:t> Bandwidth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13.66MHz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Phase Margin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69.45˚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Maximum Normal Input Voltage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3.26V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Offset Voltage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-21.1µV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CMRR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92.4dB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PSRR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61.67dB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1524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4</a:t>
            </a:r>
            <a:r>
              <a:rPr lang="en-US" sz="1200" dirty="0"/>
              <a:t>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5283" y="1634362"/>
            <a:ext cx="4452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Table 4: Result Summary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3522058"/>
                  </p:ext>
                </p:extLst>
              </p:nvPr>
            </p:nvGraphicFramePr>
            <p:xfrm>
              <a:off x="1238250" y="2352130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3064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895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ICMR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-1.462V to +1.524V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Slewrate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8.45V/µs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Slewrate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8.60V/µs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3522058"/>
                  </p:ext>
                </p:extLst>
              </p:nvPr>
            </p:nvGraphicFramePr>
            <p:xfrm>
              <a:off x="1238250" y="2352130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306454"/>
                    <a:gridCol w="278954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ICMR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-1.462V to +1.524V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84" t="-209836" r="-8508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8.45V/µs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84" t="-309836" r="-8508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8.60V/</a:t>
                          </a:r>
                          <a:r>
                            <a:rPr lang="en-US" dirty="0" smtClean="0"/>
                            <a:t>µs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709685" y="4021368"/>
            <a:ext cx="7743754" cy="1944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Open-loop dc gain and gain bandwidth vary directly with load resistance.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Phase margin varies inversely with load resistance and load capacitance.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Gain bandwidth varies inversely with load capacitance (very slightly).</a:t>
            </a: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00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4</a:t>
            </a:r>
            <a:r>
              <a:rPr lang="en-US" sz="1200" dirty="0"/>
              <a:t>2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11691" y="844490"/>
            <a:ext cx="391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Tests, Results and 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96035" y="1675304"/>
            <a:ext cx="77574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Open-loop dc gain remains unchanged with change in load capacitance.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Buffer can drive a resistive load of, as low as 5</a:t>
            </a:r>
            <a:r>
              <a:rPr lang="el-GR" sz="2000" dirty="0"/>
              <a:t>Ω</a:t>
            </a:r>
            <a:r>
              <a:rPr lang="en-US" sz="2000" dirty="0"/>
              <a:t> and a capacitive load of, as high as 100pF.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Has reduced output resistance.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8668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4</a:t>
            </a:r>
            <a:r>
              <a:rPr lang="en-US" sz="1200" dirty="0"/>
              <a:t>3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167508" y="1412747"/>
            <a:ext cx="3389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All layout blocks at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hlinkClick r:id="rId5" action="ppaction://hlinkpres?slideindex=1&amp;slidetitle="/>
              </a:rPr>
              <a:t>Appendix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6035" y="1349729"/>
            <a:ext cx="775740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Block 4 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Original aspect ratio = 10/8 = 1.25/1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arrange 4 transistors in series implies 1.25 x 4 = 5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New aspect ratio = 5/1 (into 4 in series) [4, 12]</a:t>
            </a: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6423" y="4065588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23a: Block 4  (schematic)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9907" y="4065588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23b: Block 4 (layout)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95" y="1830826"/>
            <a:ext cx="4425342" cy="223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23" y="1830827"/>
            <a:ext cx="2831284" cy="2234762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700818" y="996890"/>
            <a:ext cx="27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61354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4</a:t>
            </a:r>
            <a:r>
              <a:rPr lang="en-US" sz="1200" dirty="0"/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48418" y="844490"/>
            <a:ext cx="27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Layout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6035" y="1349729"/>
                <a:ext cx="7757403" cy="4840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Block 10</a:t>
                </a: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000" dirty="0"/>
                  <a:t>Cell arrangement: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=25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de-DE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 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μm</m:t>
                        </m:r>
                      </m:num>
                      <m:den>
                        <m:r>
                          <a:rPr lang="de-DE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6.25</m:t>
                    </m:r>
                    <m:r>
                      <m:rPr>
                        <m:sty m:val="p"/>
                      </m:rP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μm</m:t>
                    </m:r>
                  </m:oMath>
                </a14:m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5" y="1349729"/>
                <a:ext cx="7757403" cy="4840877"/>
              </a:xfrm>
              <a:prstGeom prst="rect">
                <a:avLst/>
              </a:prstGeom>
              <a:blipFill>
                <a:blip r:embed="rId5"/>
                <a:stretch>
                  <a:fillRect l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61437" y="4269465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24a: Block 10  (schematic)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0688" y="4269465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24b: Block 10 (layout)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34" y="1810329"/>
            <a:ext cx="3727166" cy="2507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3" y="1810329"/>
            <a:ext cx="3697890" cy="25078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41195" y="4555533"/>
            <a:ext cx="98263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ABBA</a:t>
            </a:r>
          </a:p>
          <a:p>
            <a:r>
              <a:rPr lang="en-US" sz="2000" dirty="0"/>
              <a:t>BAAB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4ACA910-86E6-4416-B732-4F36D7BB45B5}"/>
              </a:ext>
            </a:extLst>
          </p:cNvPr>
          <p:cNvSpPr/>
          <p:nvPr/>
        </p:nvSpPr>
        <p:spPr bwMode="auto">
          <a:xfrm>
            <a:off x="5495824" y="4590852"/>
            <a:ext cx="2909728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913D0A-A851-48A3-801E-6D68C153BB8E}"/>
              </a:ext>
            </a:extLst>
          </p:cNvPr>
          <p:cNvSpPr/>
          <p:nvPr/>
        </p:nvSpPr>
        <p:spPr bwMode="auto">
          <a:xfrm>
            <a:off x="5778631" y="455287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1104A6B-7661-49B1-AC39-5DC36383F87D}"/>
              </a:ext>
            </a:extLst>
          </p:cNvPr>
          <p:cNvSpPr/>
          <p:nvPr/>
        </p:nvSpPr>
        <p:spPr bwMode="auto">
          <a:xfrm>
            <a:off x="6221187" y="455287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5E07724-31C3-48A9-A877-035FEC59BE57}"/>
              </a:ext>
            </a:extLst>
          </p:cNvPr>
          <p:cNvSpPr/>
          <p:nvPr/>
        </p:nvSpPr>
        <p:spPr bwMode="auto">
          <a:xfrm>
            <a:off x="6654322" y="455287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6B6B64-8916-4CD1-9E8E-75141E05C512}"/>
              </a:ext>
            </a:extLst>
          </p:cNvPr>
          <p:cNvSpPr/>
          <p:nvPr/>
        </p:nvSpPr>
        <p:spPr bwMode="auto">
          <a:xfrm>
            <a:off x="7106303" y="455287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D98F83D-6326-46C3-BBAF-1E6F94A4C141}"/>
              </a:ext>
            </a:extLst>
          </p:cNvPr>
          <p:cNvSpPr/>
          <p:nvPr/>
        </p:nvSpPr>
        <p:spPr bwMode="auto">
          <a:xfrm>
            <a:off x="7548858" y="455287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329C861-6C3F-4C8C-8A35-51D2DCAC5352}"/>
              </a:ext>
            </a:extLst>
          </p:cNvPr>
          <p:cNvSpPr/>
          <p:nvPr/>
        </p:nvSpPr>
        <p:spPr bwMode="auto">
          <a:xfrm>
            <a:off x="7963135" y="455287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81ED4F-947E-45C0-8508-FD7463826A5C}"/>
              </a:ext>
            </a:extLst>
          </p:cNvPr>
          <p:cNvSpPr txBox="1"/>
          <p:nvPr/>
        </p:nvSpPr>
        <p:spPr>
          <a:xfrm>
            <a:off x="1196566" y="239827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28DEB7B-4311-4AD5-B7A2-DB28F2C685D0}"/>
              </a:ext>
            </a:extLst>
          </p:cNvPr>
          <p:cNvSpPr txBox="1"/>
          <p:nvPr/>
        </p:nvSpPr>
        <p:spPr>
          <a:xfrm>
            <a:off x="3375489" y="237942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656484C-C257-468F-8A97-470B623A11DC}"/>
              </a:ext>
            </a:extLst>
          </p:cNvPr>
          <p:cNvSpPr txBox="1"/>
          <p:nvPr/>
        </p:nvSpPr>
        <p:spPr>
          <a:xfrm>
            <a:off x="939774" y="2807907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Dum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52108A1-F549-4CB7-BA4D-2DAC91F06B2C}"/>
              </a:ext>
            </a:extLst>
          </p:cNvPr>
          <p:cNvSpPr txBox="1"/>
          <p:nvPr/>
        </p:nvSpPr>
        <p:spPr>
          <a:xfrm>
            <a:off x="3468542" y="3014730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Dum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D7B48CC-C9F6-4D8F-9F2F-D004B3B51039}"/>
              </a:ext>
            </a:extLst>
          </p:cNvPr>
          <p:cNvSpPr/>
          <p:nvPr/>
        </p:nvSpPr>
        <p:spPr bwMode="auto">
          <a:xfrm>
            <a:off x="5499036" y="5424551"/>
            <a:ext cx="2909728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5D29058-AAAC-4553-BBB4-7A127FEC35AD}"/>
              </a:ext>
            </a:extLst>
          </p:cNvPr>
          <p:cNvSpPr/>
          <p:nvPr/>
        </p:nvSpPr>
        <p:spPr bwMode="auto">
          <a:xfrm>
            <a:off x="5781843" y="538657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F2D68B7-98A3-46FA-AB63-FBF18682613A}"/>
              </a:ext>
            </a:extLst>
          </p:cNvPr>
          <p:cNvSpPr/>
          <p:nvPr/>
        </p:nvSpPr>
        <p:spPr bwMode="auto">
          <a:xfrm>
            <a:off x="6224399" y="538657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6F98836-E093-4BE2-950F-C402A850DB4C}"/>
              </a:ext>
            </a:extLst>
          </p:cNvPr>
          <p:cNvSpPr/>
          <p:nvPr/>
        </p:nvSpPr>
        <p:spPr bwMode="auto">
          <a:xfrm>
            <a:off x="6657534" y="538657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BB8FF0A-4A62-4700-9CDF-121261DEDBAA}"/>
              </a:ext>
            </a:extLst>
          </p:cNvPr>
          <p:cNvSpPr/>
          <p:nvPr/>
        </p:nvSpPr>
        <p:spPr bwMode="auto">
          <a:xfrm>
            <a:off x="7109515" y="538657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F801C2-B7EE-4524-84C5-4CC9674B9ACF}"/>
              </a:ext>
            </a:extLst>
          </p:cNvPr>
          <p:cNvSpPr/>
          <p:nvPr/>
        </p:nvSpPr>
        <p:spPr bwMode="auto">
          <a:xfrm>
            <a:off x="7552070" y="538657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D8DD580-B39A-4C53-BFA7-6CDAB04DABDB}"/>
              </a:ext>
            </a:extLst>
          </p:cNvPr>
          <p:cNvSpPr/>
          <p:nvPr/>
        </p:nvSpPr>
        <p:spPr bwMode="auto">
          <a:xfrm>
            <a:off x="7966347" y="538657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4C5DDD1-574D-4AA1-BC20-055A3760B6A3}"/>
              </a:ext>
            </a:extLst>
          </p:cNvPr>
          <p:cNvSpPr txBox="1"/>
          <p:nvPr/>
        </p:nvSpPr>
        <p:spPr>
          <a:xfrm>
            <a:off x="6136725" y="483288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00D5427-A80C-4242-B730-E3EAD6F15168}"/>
              </a:ext>
            </a:extLst>
          </p:cNvPr>
          <p:cNvSpPr txBox="1"/>
          <p:nvPr/>
        </p:nvSpPr>
        <p:spPr>
          <a:xfrm>
            <a:off x="6581771" y="4832887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FF43F1-11BF-4F3B-B2CD-20F303BDF36C}"/>
              </a:ext>
            </a:extLst>
          </p:cNvPr>
          <p:cNvSpPr txBox="1"/>
          <p:nvPr/>
        </p:nvSpPr>
        <p:spPr>
          <a:xfrm>
            <a:off x="7043182" y="4832887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3129AF-AB84-4BE6-993E-BF9CC745EE53}"/>
              </a:ext>
            </a:extLst>
          </p:cNvPr>
          <p:cNvSpPr txBox="1"/>
          <p:nvPr/>
        </p:nvSpPr>
        <p:spPr>
          <a:xfrm>
            <a:off x="7500595" y="483302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FFCA569-A52A-4731-AAC1-74C24ED8B0AC}"/>
              </a:ext>
            </a:extLst>
          </p:cNvPr>
          <p:cNvSpPr txBox="1"/>
          <p:nvPr/>
        </p:nvSpPr>
        <p:spPr>
          <a:xfrm>
            <a:off x="6159516" y="5609326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F5EC35-DD55-47B6-B2B1-D3ECE888AE88}"/>
              </a:ext>
            </a:extLst>
          </p:cNvPr>
          <p:cNvSpPr txBox="1"/>
          <p:nvPr/>
        </p:nvSpPr>
        <p:spPr>
          <a:xfrm>
            <a:off x="6609899" y="561416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D62D6B0-DCFE-4418-BBE8-CEC47269445D}"/>
              </a:ext>
            </a:extLst>
          </p:cNvPr>
          <p:cNvSpPr txBox="1"/>
          <p:nvPr/>
        </p:nvSpPr>
        <p:spPr>
          <a:xfrm>
            <a:off x="7044889" y="5609326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DFB0314-8D0E-4814-9F49-1490CCA0D0C8}"/>
              </a:ext>
            </a:extLst>
          </p:cNvPr>
          <p:cNvSpPr txBox="1"/>
          <p:nvPr/>
        </p:nvSpPr>
        <p:spPr>
          <a:xfrm>
            <a:off x="7503785" y="561865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837C539-9B3F-4EC5-A0AC-48C003C434ED}"/>
              </a:ext>
            </a:extLst>
          </p:cNvPr>
          <p:cNvSpPr txBox="1"/>
          <p:nvPr/>
        </p:nvSpPr>
        <p:spPr>
          <a:xfrm>
            <a:off x="6373871" y="4832887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7EBB2B8-53BE-4F87-BB2D-B07FBCB7D90F}"/>
              </a:ext>
            </a:extLst>
          </p:cNvPr>
          <p:cNvSpPr txBox="1"/>
          <p:nvPr/>
        </p:nvSpPr>
        <p:spPr>
          <a:xfrm>
            <a:off x="7298483" y="484271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DF0B1DC-391E-4798-92DA-C2D8643A3E21}"/>
              </a:ext>
            </a:extLst>
          </p:cNvPr>
          <p:cNvSpPr txBox="1"/>
          <p:nvPr/>
        </p:nvSpPr>
        <p:spPr>
          <a:xfrm>
            <a:off x="6837893" y="483288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0CF0C3D-CEF3-4FEE-BA67-4956E309765E}"/>
              </a:ext>
            </a:extLst>
          </p:cNvPr>
          <p:cNvSpPr txBox="1"/>
          <p:nvPr/>
        </p:nvSpPr>
        <p:spPr>
          <a:xfrm>
            <a:off x="7696367" y="483288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3B2BDA0-3D5C-40E8-A262-0B0D98BCA2B5}"/>
              </a:ext>
            </a:extLst>
          </p:cNvPr>
          <p:cNvSpPr txBox="1"/>
          <p:nvPr/>
        </p:nvSpPr>
        <p:spPr>
          <a:xfrm>
            <a:off x="5925797" y="482981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55C5609-1F09-412E-96EA-591040E36ACE}"/>
              </a:ext>
            </a:extLst>
          </p:cNvPr>
          <p:cNvSpPr txBox="1"/>
          <p:nvPr/>
        </p:nvSpPr>
        <p:spPr>
          <a:xfrm>
            <a:off x="5513376" y="482981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BE0DD25-4B00-43CA-81C7-4C3DCBDC493C}"/>
              </a:ext>
            </a:extLst>
          </p:cNvPr>
          <p:cNvSpPr txBox="1"/>
          <p:nvPr/>
        </p:nvSpPr>
        <p:spPr>
          <a:xfrm>
            <a:off x="8146071" y="481426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0C982C0-9B63-466C-B3CC-71B05CD64C55}"/>
              </a:ext>
            </a:extLst>
          </p:cNvPr>
          <p:cNvSpPr txBox="1"/>
          <p:nvPr/>
        </p:nvSpPr>
        <p:spPr>
          <a:xfrm rot="16200000">
            <a:off x="5571251" y="4825959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5763FF5-55A7-4656-824E-F14B5C672ACB}"/>
              </a:ext>
            </a:extLst>
          </p:cNvPr>
          <p:cNvSpPr txBox="1"/>
          <p:nvPr/>
        </p:nvSpPr>
        <p:spPr>
          <a:xfrm rot="16200000">
            <a:off x="7767882" y="4804652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456723F-12B9-435D-9907-43C32307345E}"/>
              </a:ext>
            </a:extLst>
          </p:cNvPr>
          <p:cNvSpPr txBox="1"/>
          <p:nvPr/>
        </p:nvSpPr>
        <p:spPr>
          <a:xfrm>
            <a:off x="5518396" y="559807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7EF621C-1AE4-422D-B25B-D2612CD81034}"/>
              </a:ext>
            </a:extLst>
          </p:cNvPr>
          <p:cNvSpPr txBox="1"/>
          <p:nvPr/>
        </p:nvSpPr>
        <p:spPr>
          <a:xfrm>
            <a:off x="5938485" y="561294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8175C4A-C22E-44B9-86B8-F76F6D7FA97E}"/>
              </a:ext>
            </a:extLst>
          </p:cNvPr>
          <p:cNvSpPr txBox="1"/>
          <p:nvPr/>
        </p:nvSpPr>
        <p:spPr>
          <a:xfrm>
            <a:off x="6385759" y="560932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3CF94FC-0A85-4252-8E6B-3136413C3AE0}"/>
              </a:ext>
            </a:extLst>
          </p:cNvPr>
          <p:cNvSpPr txBox="1"/>
          <p:nvPr/>
        </p:nvSpPr>
        <p:spPr>
          <a:xfrm>
            <a:off x="6828511" y="5628316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F09A81C-4596-49CC-B4AF-1D371D46D78E}"/>
              </a:ext>
            </a:extLst>
          </p:cNvPr>
          <p:cNvSpPr txBox="1"/>
          <p:nvPr/>
        </p:nvSpPr>
        <p:spPr>
          <a:xfrm>
            <a:off x="7264194" y="560683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49A5C85-BAD2-48E8-A053-BF43DD9AD36F}"/>
              </a:ext>
            </a:extLst>
          </p:cNvPr>
          <p:cNvSpPr txBox="1"/>
          <p:nvPr/>
        </p:nvSpPr>
        <p:spPr>
          <a:xfrm>
            <a:off x="7717415" y="561416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185F561-7AE5-46D7-9117-73B97BE4A8A9}"/>
              </a:ext>
            </a:extLst>
          </p:cNvPr>
          <p:cNvSpPr txBox="1"/>
          <p:nvPr/>
        </p:nvSpPr>
        <p:spPr>
          <a:xfrm>
            <a:off x="8145510" y="560683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B8A1173-34B1-49A9-A528-CC6D699457C0}"/>
              </a:ext>
            </a:extLst>
          </p:cNvPr>
          <p:cNvSpPr txBox="1"/>
          <p:nvPr/>
        </p:nvSpPr>
        <p:spPr>
          <a:xfrm rot="16200000">
            <a:off x="5581943" y="5617259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690902B-1E71-4725-B370-B3A4A930E63F}"/>
              </a:ext>
            </a:extLst>
          </p:cNvPr>
          <p:cNvSpPr txBox="1"/>
          <p:nvPr/>
        </p:nvSpPr>
        <p:spPr>
          <a:xfrm rot="16200000">
            <a:off x="7766895" y="5644942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DE6F480-A56D-4AA5-9FDB-593C5212B9A5}"/>
              </a:ext>
            </a:extLst>
          </p:cNvPr>
          <p:cNvCxnSpPr/>
          <p:nvPr/>
        </p:nvCxnSpPr>
        <p:spPr bwMode="auto">
          <a:xfrm>
            <a:off x="5420413" y="4606633"/>
            <a:ext cx="0" cy="71643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11">
                <a:extLst>
                  <a:ext uri="{FF2B5EF4-FFF2-40B4-BE49-F238E27FC236}">
                    <a16:creationId xmlns:a16="http://schemas.microsoft.com/office/drawing/2014/main" id="{98EA6D45-BB8D-43DF-886E-243E834AC225}"/>
                  </a:ext>
                </a:extLst>
              </p:cNvPr>
              <p:cNvSpPr txBox="1"/>
              <p:nvPr/>
            </p:nvSpPr>
            <p:spPr>
              <a:xfrm>
                <a:off x="4809572" y="4770976"/>
                <a:ext cx="5090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6.25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11">
                <a:extLst>
                  <a:ext uri="{FF2B5EF4-FFF2-40B4-BE49-F238E27FC236}">
                    <a16:creationId xmlns:a16="http://schemas.microsoft.com/office/drawing/2014/main" id="{98EA6D45-BB8D-43DF-886E-243E834AC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572" y="4770976"/>
                <a:ext cx="509006" cy="276999"/>
              </a:xfrm>
              <a:prstGeom prst="rect">
                <a:avLst/>
              </a:prstGeom>
              <a:blipFill>
                <a:blip r:embed="rId8"/>
                <a:stretch>
                  <a:fillRect r="-2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1">
                <a:extLst>
                  <a:ext uri="{FF2B5EF4-FFF2-40B4-BE49-F238E27FC236}">
                    <a16:creationId xmlns:a16="http://schemas.microsoft.com/office/drawing/2014/main" id="{59AA0667-C5D8-4EBB-BFE1-4738BA6C569D}"/>
                  </a:ext>
                </a:extLst>
              </p:cNvPr>
              <p:cNvSpPr txBox="1"/>
              <p:nvPr/>
            </p:nvSpPr>
            <p:spPr>
              <a:xfrm>
                <a:off x="4816498" y="5629552"/>
                <a:ext cx="5090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6.25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11">
                <a:extLst>
                  <a:ext uri="{FF2B5EF4-FFF2-40B4-BE49-F238E27FC236}">
                    <a16:creationId xmlns:a16="http://schemas.microsoft.com/office/drawing/2014/main" id="{59AA0667-C5D8-4EBB-BFE1-4738BA6C5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498" y="5629552"/>
                <a:ext cx="509006" cy="276999"/>
              </a:xfrm>
              <a:prstGeom prst="rect">
                <a:avLst/>
              </a:prstGeom>
              <a:blipFill>
                <a:blip r:embed="rId9"/>
                <a:stretch>
                  <a:fillRect r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2B21C1E-17B5-4BD0-BE2E-236208B5967B}"/>
              </a:ext>
            </a:extLst>
          </p:cNvPr>
          <p:cNvCxnSpPr/>
          <p:nvPr/>
        </p:nvCxnSpPr>
        <p:spPr bwMode="auto">
          <a:xfrm>
            <a:off x="5420413" y="5424551"/>
            <a:ext cx="0" cy="71643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567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45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48418" y="844490"/>
            <a:ext cx="27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2" name="Rectangle 1"/>
          <p:cNvSpPr/>
          <p:nvPr/>
        </p:nvSpPr>
        <p:spPr>
          <a:xfrm>
            <a:off x="696035" y="1349729"/>
            <a:ext cx="775740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Block 16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Cell arrangement: Number of gates = 24. But total cell length &gt; 20µm.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Subdivided into 2 (12 gates each) with NDIFF in between.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6353" y="4949008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25a: Block 16 (schematic)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6370" y="4949008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25b: Block 16 (layout)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66" y="1815152"/>
            <a:ext cx="4572272" cy="3178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10" y="1815152"/>
            <a:ext cx="2847181" cy="31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87187B29-BD0C-42D9-ACFA-C981D7E21A2B}"/>
              </a:ext>
            </a:extLst>
          </p:cNvPr>
          <p:cNvSpPr/>
          <p:nvPr/>
        </p:nvSpPr>
        <p:spPr bwMode="auto">
          <a:xfrm>
            <a:off x="4291291" y="4805055"/>
            <a:ext cx="585196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46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48418" y="844490"/>
            <a:ext cx="27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Layout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6035" y="1349729"/>
                <a:ext cx="7757403" cy="4726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Block 23</a:t>
                </a: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000" dirty="0"/>
                  <a:t>Cell arrangement: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=15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μm</m:t>
                        </m:r>
                      </m:num>
                      <m:den>
                        <m: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7.5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μm</m:t>
                    </m:r>
                  </m:oMath>
                </a14:m>
                <a:endParaRPr lang="en-US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=30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μm</m:t>
                        </m:r>
                      </m:num>
                      <m:den>
                        <m: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7.5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μm</m:t>
                    </m:r>
                  </m:oMath>
                </a14:m>
                <a:endParaRPr lang="en-US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5" y="1349729"/>
                <a:ext cx="7757403" cy="4726871"/>
              </a:xfrm>
              <a:prstGeom prst="rect">
                <a:avLst/>
              </a:prstGeom>
              <a:blipFill>
                <a:blip r:embed="rId5"/>
                <a:stretch>
                  <a:fillRect l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09688" y="3620482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26a: Block 23 (schematic)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3649" y="3617815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26b: Block 23 (layout)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4421" y="3868989"/>
            <a:ext cx="11630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CDABCD</a:t>
            </a:r>
          </a:p>
          <a:p>
            <a:r>
              <a:rPr lang="en-US" dirty="0"/>
              <a:t>DCBADC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75" y="1783240"/>
            <a:ext cx="7637463" cy="1934332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7895602-10B5-4682-8136-0DCD36ED0D79}"/>
              </a:ext>
            </a:extLst>
          </p:cNvPr>
          <p:cNvSpPr/>
          <p:nvPr/>
        </p:nvSpPr>
        <p:spPr bwMode="auto">
          <a:xfrm>
            <a:off x="7280834" y="4804900"/>
            <a:ext cx="1567706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D5CFAB-5162-47FF-AA24-6A045B978C4E}"/>
              </a:ext>
            </a:extLst>
          </p:cNvPr>
          <p:cNvSpPr/>
          <p:nvPr/>
        </p:nvSpPr>
        <p:spPr bwMode="auto">
          <a:xfrm>
            <a:off x="7547354" y="4766919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D502DA6-9D6A-4F1C-A091-1C45361AC58C}"/>
              </a:ext>
            </a:extLst>
          </p:cNvPr>
          <p:cNvSpPr/>
          <p:nvPr/>
        </p:nvSpPr>
        <p:spPr bwMode="auto">
          <a:xfrm>
            <a:off x="7989910" y="4766919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C33DB4-1ED5-4C13-A9D1-FBD6840585CD}"/>
              </a:ext>
            </a:extLst>
          </p:cNvPr>
          <p:cNvSpPr/>
          <p:nvPr/>
        </p:nvSpPr>
        <p:spPr bwMode="auto">
          <a:xfrm>
            <a:off x="8460749" y="4766919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D4B4456-5B95-4F39-81F6-380E803C563C}"/>
              </a:ext>
            </a:extLst>
          </p:cNvPr>
          <p:cNvSpPr txBox="1"/>
          <p:nvPr/>
        </p:nvSpPr>
        <p:spPr>
          <a:xfrm>
            <a:off x="7925027" y="498967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BBE470A-EA44-4476-9323-471B65539F41}"/>
              </a:ext>
            </a:extLst>
          </p:cNvPr>
          <p:cNvSpPr txBox="1"/>
          <p:nvPr/>
        </p:nvSpPr>
        <p:spPr>
          <a:xfrm>
            <a:off x="7487314" y="499690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1BB86A-3680-48DD-91FB-2F1B6BD8702B}"/>
              </a:ext>
            </a:extLst>
          </p:cNvPr>
          <p:cNvSpPr txBox="1"/>
          <p:nvPr/>
        </p:nvSpPr>
        <p:spPr>
          <a:xfrm>
            <a:off x="7283907" y="497842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49AB0C-2F2D-4898-AED1-BD008E3231E3}"/>
              </a:ext>
            </a:extLst>
          </p:cNvPr>
          <p:cNvSpPr txBox="1"/>
          <p:nvPr/>
        </p:nvSpPr>
        <p:spPr>
          <a:xfrm>
            <a:off x="8191976" y="498274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32E9DA-4845-4341-8123-FBAAC26878D0}"/>
              </a:ext>
            </a:extLst>
          </p:cNvPr>
          <p:cNvSpPr txBox="1"/>
          <p:nvPr/>
        </p:nvSpPr>
        <p:spPr>
          <a:xfrm>
            <a:off x="7668051" y="4973282"/>
            <a:ext cx="44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d/s</a:t>
            </a:r>
            <a:endParaRPr lang="en-US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AEC4AC1-A6E7-44F8-B1CF-832B213CE139}"/>
              </a:ext>
            </a:extLst>
          </p:cNvPr>
          <p:cNvSpPr txBox="1"/>
          <p:nvPr/>
        </p:nvSpPr>
        <p:spPr>
          <a:xfrm>
            <a:off x="8622302" y="500866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75580B4-5687-4B77-B2FD-39CA2E00B2E7}"/>
              </a:ext>
            </a:extLst>
          </p:cNvPr>
          <p:cNvSpPr txBox="1"/>
          <p:nvPr/>
        </p:nvSpPr>
        <p:spPr>
          <a:xfrm rot="16200000">
            <a:off x="8279941" y="4981775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1A2B8BC9-6904-456D-972B-5A7B8834734B}"/>
                  </a:ext>
                </a:extLst>
              </p:cNvPr>
              <p:cNvSpPr txBox="1"/>
              <p:nvPr/>
            </p:nvSpPr>
            <p:spPr>
              <a:xfrm>
                <a:off x="3703682" y="4960384"/>
                <a:ext cx="5090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1A2B8BC9-6904-456D-972B-5A7B8834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82" y="4960384"/>
                <a:ext cx="509006" cy="276999"/>
              </a:xfrm>
              <a:prstGeom prst="rect">
                <a:avLst/>
              </a:prstGeom>
              <a:blipFill>
                <a:blip r:embed="rId7"/>
                <a:stretch>
                  <a:fillRect r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7154973-A41E-42BA-A22D-66F93DD1A381}"/>
              </a:ext>
            </a:extLst>
          </p:cNvPr>
          <p:cNvCxnSpPr>
            <a:cxnSpLocks/>
          </p:cNvCxnSpPr>
          <p:nvPr/>
        </p:nvCxnSpPr>
        <p:spPr bwMode="auto">
          <a:xfrm>
            <a:off x="4225232" y="4799359"/>
            <a:ext cx="0" cy="71643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76AED3F1-8F52-45B2-AFF5-CDD678B9774D}"/>
              </a:ext>
            </a:extLst>
          </p:cNvPr>
          <p:cNvSpPr/>
          <p:nvPr/>
        </p:nvSpPr>
        <p:spPr bwMode="auto">
          <a:xfrm>
            <a:off x="4909862" y="4799762"/>
            <a:ext cx="1137932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1C2AD09-ACCF-4306-9578-31D48593F8D5}"/>
              </a:ext>
            </a:extLst>
          </p:cNvPr>
          <p:cNvSpPr/>
          <p:nvPr/>
        </p:nvSpPr>
        <p:spPr bwMode="auto">
          <a:xfrm>
            <a:off x="5133052" y="4761781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E5FD5699-8CEC-4706-8DE5-A2FBA35BAADF}"/>
              </a:ext>
            </a:extLst>
          </p:cNvPr>
          <p:cNvSpPr/>
          <p:nvPr/>
        </p:nvSpPr>
        <p:spPr bwMode="auto">
          <a:xfrm>
            <a:off x="5594459" y="4761781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A68380C-DB0F-4811-B1C9-E9BE91EAC4D4}"/>
              </a:ext>
            </a:extLst>
          </p:cNvPr>
          <p:cNvSpPr txBox="1"/>
          <p:nvPr/>
        </p:nvSpPr>
        <p:spPr>
          <a:xfrm>
            <a:off x="5068426" y="4984537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BD231525-7FC7-45F6-A43F-13B52BD76978}"/>
              </a:ext>
            </a:extLst>
          </p:cNvPr>
          <p:cNvSpPr txBox="1"/>
          <p:nvPr/>
        </p:nvSpPr>
        <p:spPr>
          <a:xfrm>
            <a:off x="5546174" y="4993866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en-US" sz="14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63E34D3-D380-4DFB-8F1B-C3595A9A95C6}"/>
              </a:ext>
            </a:extLst>
          </p:cNvPr>
          <p:cNvSpPr txBox="1"/>
          <p:nvPr/>
        </p:nvSpPr>
        <p:spPr>
          <a:xfrm>
            <a:off x="4880327" y="5003527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0B9A736-0D3B-49E5-A108-D09F0C3673AB}"/>
              </a:ext>
            </a:extLst>
          </p:cNvPr>
          <p:cNvSpPr txBox="1"/>
          <p:nvPr/>
        </p:nvSpPr>
        <p:spPr>
          <a:xfrm>
            <a:off x="5254237" y="4982044"/>
            <a:ext cx="42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d/s</a:t>
            </a:r>
            <a:endParaRPr lang="en-US" sz="14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7CD75D07-7394-4DAD-9965-17981F8CF496}"/>
              </a:ext>
            </a:extLst>
          </p:cNvPr>
          <p:cNvSpPr txBox="1"/>
          <p:nvPr/>
        </p:nvSpPr>
        <p:spPr>
          <a:xfrm>
            <a:off x="5740950" y="498937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E81DC82E-C621-4D4D-9604-B4724EFC939A}"/>
              </a:ext>
            </a:extLst>
          </p:cNvPr>
          <p:cNvSpPr/>
          <p:nvPr/>
        </p:nvSpPr>
        <p:spPr bwMode="auto">
          <a:xfrm>
            <a:off x="6103694" y="4799359"/>
            <a:ext cx="1137932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303B0EF1-68B2-47A7-8798-B0442A103B2D}"/>
              </a:ext>
            </a:extLst>
          </p:cNvPr>
          <p:cNvSpPr/>
          <p:nvPr/>
        </p:nvSpPr>
        <p:spPr bwMode="auto">
          <a:xfrm>
            <a:off x="6382996" y="4761378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B583F2F-1589-471D-838F-020FF2A615C2}"/>
              </a:ext>
            </a:extLst>
          </p:cNvPr>
          <p:cNvSpPr/>
          <p:nvPr/>
        </p:nvSpPr>
        <p:spPr bwMode="auto">
          <a:xfrm>
            <a:off x="6853835" y="4761378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B1DD293D-EB5A-43B0-8C42-0C733BC61840}"/>
              </a:ext>
            </a:extLst>
          </p:cNvPr>
          <p:cNvSpPr txBox="1"/>
          <p:nvPr/>
        </p:nvSpPr>
        <p:spPr>
          <a:xfrm>
            <a:off x="6318113" y="498413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EEC3C4C-0654-439D-8892-55F3D57A2392}"/>
              </a:ext>
            </a:extLst>
          </p:cNvPr>
          <p:cNvSpPr txBox="1"/>
          <p:nvPr/>
        </p:nvSpPr>
        <p:spPr>
          <a:xfrm>
            <a:off x="6787350" y="498897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5D71CE7-0C03-4325-8767-E3B6FCF4F3A8}"/>
              </a:ext>
            </a:extLst>
          </p:cNvPr>
          <p:cNvSpPr txBox="1"/>
          <p:nvPr/>
        </p:nvSpPr>
        <p:spPr>
          <a:xfrm>
            <a:off x="6097082" y="498774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BFCF6E66-8C16-4323-9844-AEEA6C937AED}"/>
              </a:ext>
            </a:extLst>
          </p:cNvPr>
          <p:cNvSpPr txBox="1"/>
          <p:nvPr/>
        </p:nvSpPr>
        <p:spPr>
          <a:xfrm>
            <a:off x="6504341" y="4985641"/>
            <a:ext cx="44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B1B744A6-4784-46BE-A2FF-3BBE181E8218}"/>
              </a:ext>
            </a:extLst>
          </p:cNvPr>
          <p:cNvSpPr txBox="1"/>
          <p:nvPr/>
        </p:nvSpPr>
        <p:spPr>
          <a:xfrm>
            <a:off x="7015388" y="500312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D6E01C8-2825-4D3F-8B40-128DFB49EF42}"/>
              </a:ext>
            </a:extLst>
          </p:cNvPr>
          <p:cNvSpPr/>
          <p:nvPr/>
        </p:nvSpPr>
        <p:spPr bwMode="auto">
          <a:xfrm>
            <a:off x="4493602" y="4761781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2E3BCFC-6A2E-4AE0-8FE1-7AEDFC820B48}"/>
              </a:ext>
            </a:extLst>
          </p:cNvPr>
          <p:cNvSpPr txBox="1"/>
          <p:nvPr/>
        </p:nvSpPr>
        <p:spPr>
          <a:xfrm>
            <a:off x="4230155" y="497328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DAD3121-EC21-48D3-A4B5-1B80F11045FA}"/>
              </a:ext>
            </a:extLst>
          </p:cNvPr>
          <p:cNvSpPr txBox="1"/>
          <p:nvPr/>
        </p:nvSpPr>
        <p:spPr>
          <a:xfrm>
            <a:off x="4650244" y="498815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149B6A1-BB96-4BA1-BBFE-D9CD5161F9D9}"/>
              </a:ext>
            </a:extLst>
          </p:cNvPr>
          <p:cNvSpPr txBox="1"/>
          <p:nvPr/>
        </p:nvSpPr>
        <p:spPr>
          <a:xfrm rot="16200000">
            <a:off x="4293702" y="4992470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9EAAD9B9-3163-431D-A9C9-6020F243EA70}"/>
              </a:ext>
            </a:extLst>
          </p:cNvPr>
          <p:cNvSpPr/>
          <p:nvPr/>
        </p:nvSpPr>
        <p:spPr bwMode="auto">
          <a:xfrm>
            <a:off x="4277245" y="3947783"/>
            <a:ext cx="1567706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0FC6FE-8DDE-450C-84E4-54B2DA8B35A1}"/>
              </a:ext>
            </a:extLst>
          </p:cNvPr>
          <p:cNvSpPr/>
          <p:nvPr/>
        </p:nvSpPr>
        <p:spPr bwMode="auto">
          <a:xfrm>
            <a:off x="4543765" y="3909802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7CB53BD-3A02-46CC-9656-8293C13690C5}"/>
              </a:ext>
            </a:extLst>
          </p:cNvPr>
          <p:cNvSpPr/>
          <p:nvPr/>
        </p:nvSpPr>
        <p:spPr bwMode="auto">
          <a:xfrm>
            <a:off x="4986321" y="3909802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5CE596D-1E6A-4CBA-B23F-62ED05A25952}"/>
              </a:ext>
            </a:extLst>
          </p:cNvPr>
          <p:cNvSpPr/>
          <p:nvPr/>
        </p:nvSpPr>
        <p:spPr bwMode="auto">
          <a:xfrm>
            <a:off x="5457160" y="3909802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CF11107-6661-4D9E-8E46-E3D9332B0B4E}"/>
              </a:ext>
            </a:extLst>
          </p:cNvPr>
          <p:cNvSpPr txBox="1"/>
          <p:nvPr/>
        </p:nvSpPr>
        <p:spPr>
          <a:xfrm>
            <a:off x="4921438" y="413255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en-US" sz="1400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B584B97D-4268-4832-938E-86AFACE4220B}"/>
              </a:ext>
            </a:extLst>
          </p:cNvPr>
          <p:cNvSpPr txBox="1"/>
          <p:nvPr/>
        </p:nvSpPr>
        <p:spPr>
          <a:xfrm>
            <a:off x="5390675" y="4137396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C6BE15C-4299-440F-9972-8A1EFDDBC293}"/>
              </a:ext>
            </a:extLst>
          </p:cNvPr>
          <p:cNvSpPr txBox="1"/>
          <p:nvPr/>
        </p:nvSpPr>
        <p:spPr>
          <a:xfrm>
            <a:off x="4280318" y="412130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0BC8BEFC-0D6C-4C56-A505-8E8B71F2EC3E}"/>
              </a:ext>
            </a:extLst>
          </p:cNvPr>
          <p:cNvSpPr txBox="1"/>
          <p:nvPr/>
        </p:nvSpPr>
        <p:spPr>
          <a:xfrm>
            <a:off x="4700407" y="413617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6A93DA67-6460-47D7-B77E-ACA00F57E1A8}"/>
              </a:ext>
            </a:extLst>
          </p:cNvPr>
          <p:cNvSpPr txBox="1"/>
          <p:nvPr/>
        </p:nvSpPr>
        <p:spPr>
          <a:xfrm>
            <a:off x="5107666" y="4134065"/>
            <a:ext cx="44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F520C2B-8586-4FCE-8B87-AB4E23989741}"/>
              </a:ext>
            </a:extLst>
          </p:cNvPr>
          <p:cNvSpPr txBox="1"/>
          <p:nvPr/>
        </p:nvSpPr>
        <p:spPr>
          <a:xfrm>
            <a:off x="5618713" y="415154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002A3E51-3B02-47DF-A1D2-6791652BDCA4}"/>
              </a:ext>
            </a:extLst>
          </p:cNvPr>
          <p:cNvSpPr txBox="1"/>
          <p:nvPr/>
        </p:nvSpPr>
        <p:spPr>
          <a:xfrm rot="16200000">
            <a:off x="4343865" y="4140491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5C222ED5-C279-4CD8-8273-5EA19E475F2E}"/>
              </a:ext>
            </a:extLst>
          </p:cNvPr>
          <p:cNvCxnSpPr>
            <a:cxnSpLocks/>
          </p:cNvCxnSpPr>
          <p:nvPr/>
        </p:nvCxnSpPr>
        <p:spPr bwMode="auto">
          <a:xfrm>
            <a:off x="4220043" y="3947783"/>
            <a:ext cx="0" cy="71643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1">
                <a:extLst>
                  <a:ext uri="{FF2B5EF4-FFF2-40B4-BE49-F238E27FC236}">
                    <a16:creationId xmlns:a16="http://schemas.microsoft.com/office/drawing/2014/main" id="{600CE8AD-0583-4D3E-8EC9-0887DD011631}"/>
                  </a:ext>
                </a:extLst>
              </p:cNvPr>
              <p:cNvSpPr txBox="1"/>
              <p:nvPr/>
            </p:nvSpPr>
            <p:spPr>
              <a:xfrm>
                <a:off x="3687941" y="4103296"/>
                <a:ext cx="5090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8" name="TextBox 11">
                <a:extLst>
                  <a:ext uri="{FF2B5EF4-FFF2-40B4-BE49-F238E27FC236}">
                    <a16:creationId xmlns:a16="http://schemas.microsoft.com/office/drawing/2014/main" id="{600CE8AD-0583-4D3E-8EC9-0887DD011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941" y="4103296"/>
                <a:ext cx="509006" cy="276999"/>
              </a:xfrm>
              <a:prstGeom prst="rect">
                <a:avLst/>
              </a:prstGeom>
              <a:blipFill>
                <a:blip r:embed="rId8"/>
                <a:stretch>
                  <a:fillRect r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8D544939-3826-47BF-A0E4-412B91038BB2}"/>
              </a:ext>
            </a:extLst>
          </p:cNvPr>
          <p:cNvSpPr/>
          <p:nvPr/>
        </p:nvSpPr>
        <p:spPr bwMode="auto">
          <a:xfrm>
            <a:off x="5914772" y="3944860"/>
            <a:ext cx="1137932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B3A515EC-D045-460E-B11A-9C9497B1CF9D}"/>
              </a:ext>
            </a:extLst>
          </p:cNvPr>
          <p:cNvSpPr/>
          <p:nvPr/>
        </p:nvSpPr>
        <p:spPr bwMode="auto">
          <a:xfrm>
            <a:off x="6137962" y="3906879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8567E3D8-95E4-4CCC-8AB8-CAC147609CE7}"/>
              </a:ext>
            </a:extLst>
          </p:cNvPr>
          <p:cNvSpPr/>
          <p:nvPr/>
        </p:nvSpPr>
        <p:spPr bwMode="auto">
          <a:xfrm>
            <a:off x="6599369" y="3906879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955CD4E2-D934-4361-ACD2-19A7D700606C}"/>
              </a:ext>
            </a:extLst>
          </p:cNvPr>
          <p:cNvSpPr txBox="1"/>
          <p:nvPr/>
        </p:nvSpPr>
        <p:spPr>
          <a:xfrm>
            <a:off x="6073336" y="412963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28C3BBAA-EE1C-4641-8B83-322B2B82CB4B}"/>
              </a:ext>
            </a:extLst>
          </p:cNvPr>
          <p:cNvSpPr txBox="1"/>
          <p:nvPr/>
        </p:nvSpPr>
        <p:spPr>
          <a:xfrm>
            <a:off x="6551084" y="413896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04C4E564-783D-4713-9158-857F02D94A88}"/>
              </a:ext>
            </a:extLst>
          </p:cNvPr>
          <p:cNvSpPr txBox="1"/>
          <p:nvPr/>
        </p:nvSpPr>
        <p:spPr>
          <a:xfrm>
            <a:off x="5885237" y="414862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AD8014D5-7039-4D04-ABE9-96DA51C26E2D}"/>
              </a:ext>
            </a:extLst>
          </p:cNvPr>
          <p:cNvSpPr txBox="1"/>
          <p:nvPr/>
        </p:nvSpPr>
        <p:spPr>
          <a:xfrm>
            <a:off x="6259147" y="4127142"/>
            <a:ext cx="42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d/s</a:t>
            </a:r>
            <a:endParaRPr lang="en-US" sz="1400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9EF3B99-C0C0-4553-A62F-6CBD4625831F}"/>
              </a:ext>
            </a:extLst>
          </p:cNvPr>
          <p:cNvSpPr txBox="1"/>
          <p:nvPr/>
        </p:nvSpPr>
        <p:spPr>
          <a:xfrm>
            <a:off x="6745860" y="413447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37" name="Rechteck: abgerundete Ecken 136">
            <a:extLst>
              <a:ext uri="{FF2B5EF4-FFF2-40B4-BE49-F238E27FC236}">
                <a16:creationId xmlns:a16="http://schemas.microsoft.com/office/drawing/2014/main" id="{7431BFCD-C544-492C-85BE-FF0F4B287B9A}"/>
              </a:ext>
            </a:extLst>
          </p:cNvPr>
          <p:cNvSpPr/>
          <p:nvPr/>
        </p:nvSpPr>
        <p:spPr bwMode="auto">
          <a:xfrm>
            <a:off x="7086667" y="3940877"/>
            <a:ext cx="1137932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DEB21626-743E-4D63-A30E-2BC884DB6A96}"/>
              </a:ext>
            </a:extLst>
          </p:cNvPr>
          <p:cNvSpPr/>
          <p:nvPr/>
        </p:nvSpPr>
        <p:spPr bwMode="auto">
          <a:xfrm>
            <a:off x="7365969" y="3902896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7B3EDB2-DA67-45F8-BCFD-393C4B0B607B}"/>
              </a:ext>
            </a:extLst>
          </p:cNvPr>
          <p:cNvSpPr/>
          <p:nvPr/>
        </p:nvSpPr>
        <p:spPr bwMode="auto">
          <a:xfrm>
            <a:off x="7836808" y="3902896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9E2FBCB4-268A-4A22-9224-B1A084CB7391}"/>
              </a:ext>
            </a:extLst>
          </p:cNvPr>
          <p:cNvSpPr txBox="1"/>
          <p:nvPr/>
        </p:nvSpPr>
        <p:spPr>
          <a:xfrm>
            <a:off x="7301086" y="412565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en-US" sz="1400" dirty="0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8C7048D1-B786-4C19-84F9-D5DBF43F162D}"/>
              </a:ext>
            </a:extLst>
          </p:cNvPr>
          <p:cNvSpPr txBox="1"/>
          <p:nvPr/>
        </p:nvSpPr>
        <p:spPr>
          <a:xfrm>
            <a:off x="7770323" y="4130490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7AE35917-AB1F-4B99-AB4D-CB98C8644F21}"/>
              </a:ext>
            </a:extLst>
          </p:cNvPr>
          <p:cNvSpPr txBox="1"/>
          <p:nvPr/>
        </p:nvSpPr>
        <p:spPr>
          <a:xfrm>
            <a:off x="7080055" y="4129267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F253E33D-A767-42B1-8D6A-DC39257934B4}"/>
              </a:ext>
            </a:extLst>
          </p:cNvPr>
          <p:cNvSpPr txBox="1"/>
          <p:nvPr/>
        </p:nvSpPr>
        <p:spPr>
          <a:xfrm>
            <a:off x="7487314" y="4127159"/>
            <a:ext cx="44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287E3E8A-CA6A-48CC-8B5F-DB9941B0B2C3}"/>
              </a:ext>
            </a:extLst>
          </p:cNvPr>
          <p:cNvSpPr txBox="1"/>
          <p:nvPr/>
        </p:nvSpPr>
        <p:spPr>
          <a:xfrm>
            <a:off x="7998361" y="414464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45" name="Rechteck: abgerundete Ecken 144">
            <a:extLst>
              <a:ext uri="{FF2B5EF4-FFF2-40B4-BE49-F238E27FC236}">
                <a16:creationId xmlns:a16="http://schemas.microsoft.com/office/drawing/2014/main" id="{B0A0B02C-9B33-43CB-B602-ECDEB308983A}"/>
              </a:ext>
            </a:extLst>
          </p:cNvPr>
          <p:cNvSpPr/>
          <p:nvPr/>
        </p:nvSpPr>
        <p:spPr bwMode="auto">
          <a:xfrm>
            <a:off x="8258562" y="3945251"/>
            <a:ext cx="585196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036CF372-B5A9-44E5-BF75-308A9A8052BB}"/>
              </a:ext>
            </a:extLst>
          </p:cNvPr>
          <p:cNvSpPr/>
          <p:nvPr/>
        </p:nvSpPr>
        <p:spPr bwMode="auto">
          <a:xfrm>
            <a:off x="8460873" y="3901977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6BBE7724-0FE8-47B9-90BC-C36E8683DF66}"/>
              </a:ext>
            </a:extLst>
          </p:cNvPr>
          <p:cNvSpPr txBox="1"/>
          <p:nvPr/>
        </p:nvSpPr>
        <p:spPr>
          <a:xfrm>
            <a:off x="8197426" y="411347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6A57930-20E8-44F0-830F-CD6E970CFD5F}"/>
              </a:ext>
            </a:extLst>
          </p:cNvPr>
          <p:cNvSpPr txBox="1"/>
          <p:nvPr/>
        </p:nvSpPr>
        <p:spPr>
          <a:xfrm>
            <a:off x="8617515" y="412834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DA5C79A4-A141-4FA9-95D9-561A686502B6}"/>
              </a:ext>
            </a:extLst>
          </p:cNvPr>
          <p:cNvSpPr txBox="1"/>
          <p:nvPr/>
        </p:nvSpPr>
        <p:spPr>
          <a:xfrm rot="16200000">
            <a:off x="8260973" y="4132666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6526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47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48418" y="844490"/>
            <a:ext cx="27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Layout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7180" y="1349729"/>
                <a:ext cx="8259428" cy="4639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Block 30</a:t>
                </a: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000" dirty="0"/>
                  <a:t>Cell arrangement: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=30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μm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7.5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μm</m:t>
                    </m:r>
                  </m:oMath>
                </a14:m>
                <a:endParaRPr lang="en-US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0" y="1349729"/>
                <a:ext cx="8259428" cy="4639027"/>
              </a:xfrm>
              <a:prstGeom prst="rect">
                <a:avLst/>
              </a:prstGeom>
              <a:blipFill>
                <a:blip r:embed="rId5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09688" y="3627641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27a: Block 30 (schematic)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3649" y="3627641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27b: Block 30 (layout)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3078" y="3836988"/>
            <a:ext cx="16414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BACD  </a:t>
            </a:r>
            <a:r>
              <a:rPr lang="en-US" dirty="0" err="1"/>
              <a:t>BACD</a:t>
            </a:r>
            <a:endParaRPr lang="en-US" dirty="0"/>
          </a:p>
          <a:p>
            <a:r>
              <a:rPr lang="en-US" dirty="0"/>
              <a:t>DCAB  </a:t>
            </a:r>
            <a:r>
              <a:rPr lang="en-US" dirty="0" err="1"/>
              <a:t>DCAB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597" y="1830317"/>
            <a:ext cx="7608841" cy="1887255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573971E-B8FD-4F06-867E-DFA3DB9D53C6}"/>
              </a:ext>
            </a:extLst>
          </p:cNvPr>
          <p:cNvSpPr/>
          <p:nvPr/>
        </p:nvSpPr>
        <p:spPr bwMode="auto">
          <a:xfrm>
            <a:off x="2317544" y="4530064"/>
            <a:ext cx="2022040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2DCA12-2785-4310-95A3-60DD3161C212}"/>
              </a:ext>
            </a:extLst>
          </p:cNvPr>
          <p:cNvSpPr/>
          <p:nvPr/>
        </p:nvSpPr>
        <p:spPr bwMode="auto">
          <a:xfrm>
            <a:off x="2578264" y="4492083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E5CFA8-4634-4A11-8655-172A88C1B673}"/>
              </a:ext>
            </a:extLst>
          </p:cNvPr>
          <p:cNvSpPr/>
          <p:nvPr/>
        </p:nvSpPr>
        <p:spPr bwMode="auto">
          <a:xfrm>
            <a:off x="3011399" y="4492083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E1C21DE-A1D5-46CF-8C50-701E0949698D}"/>
              </a:ext>
            </a:extLst>
          </p:cNvPr>
          <p:cNvSpPr/>
          <p:nvPr/>
        </p:nvSpPr>
        <p:spPr bwMode="auto">
          <a:xfrm>
            <a:off x="3463380" y="4492083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1126B9-33EB-4C8C-834B-59242141AD08}"/>
              </a:ext>
            </a:extLst>
          </p:cNvPr>
          <p:cNvSpPr/>
          <p:nvPr/>
        </p:nvSpPr>
        <p:spPr bwMode="auto">
          <a:xfrm>
            <a:off x="3905935" y="4492083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B03F2A-7D5C-435D-9779-6DFFDC05E2E6}"/>
              </a:ext>
            </a:extLst>
          </p:cNvPr>
          <p:cNvSpPr txBox="1"/>
          <p:nvPr/>
        </p:nvSpPr>
        <p:spPr>
          <a:xfrm>
            <a:off x="2513381" y="471483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700B85-F21A-4D92-B332-4BF1BFECB707}"/>
              </a:ext>
            </a:extLst>
          </p:cNvPr>
          <p:cNvSpPr txBox="1"/>
          <p:nvPr/>
        </p:nvSpPr>
        <p:spPr>
          <a:xfrm>
            <a:off x="2963764" y="4719677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DD3608A-69E9-48CD-AD54-B789ADE595DC}"/>
              </a:ext>
            </a:extLst>
          </p:cNvPr>
          <p:cNvSpPr txBox="1"/>
          <p:nvPr/>
        </p:nvSpPr>
        <p:spPr>
          <a:xfrm>
            <a:off x="3398754" y="471483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08A6ACB-B662-4DAA-9CE9-343659474560}"/>
              </a:ext>
            </a:extLst>
          </p:cNvPr>
          <p:cNvSpPr txBox="1"/>
          <p:nvPr/>
        </p:nvSpPr>
        <p:spPr>
          <a:xfrm>
            <a:off x="3857650" y="472416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93EDEE5-24F7-46B7-9196-05E100366EF0}"/>
              </a:ext>
            </a:extLst>
          </p:cNvPr>
          <p:cNvSpPr txBox="1"/>
          <p:nvPr/>
        </p:nvSpPr>
        <p:spPr>
          <a:xfrm>
            <a:off x="2292350" y="471845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DBD314-3718-42E0-AB2E-C142C6568BDE}"/>
              </a:ext>
            </a:extLst>
          </p:cNvPr>
          <p:cNvSpPr txBox="1"/>
          <p:nvPr/>
        </p:nvSpPr>
        <p:spPr>
          <a:xfrm>
            <a:off x="2691734" y="4726753"/>
            <a:ext cx="40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743628-164D-43C6-AC8B-AFE1FF9ADA39}"/>
              </a:ext>
            </a:extLst>
          </p:cNvPr>
          <p:cNvSpPr txBox="1"/>
          <p:nvPr/>
        </p:nvSpPr>
        <p:spPr>
          <a:xfrm>
            <a:off x="3182376" y="473382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1F3E719-38FB-4D31-9E8A-8AAA3438F464}"/>
              </a:ext>
            </a:extLst>
          </p:cNvPr>
          <p:cNvSpPr txBox="1"/>
          <p:nvPr/>
        </p:nvSpPr>
        <p:spPr>
          <a:xfrm>
            <a:off x="3591261" y="4714838"/>
            <a:ext cx="452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d/s</a:t>
            </a:r>
            <a:endParaRPr lang="en-US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D6D9710-D355-4886-BD70-833E6D8EC3C5}"/>
              </a:ext>
            </a:extLst>
          </p:cNvPr>
          <p:cNvSpPr txBox="1"/>
          <p:nvPr/>
        </p:nvSpPr>
        <p:spPr>
          <a:xfrm>
            <a:off x="4071280" y="4719677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8B0C58D-AF8D-4BC2-950A-B51C446F8223}"/>
              </a:ext>
            </a:extLst>
          </p:cNvPr>
          <p:cNvCxnSpPr>
            <a:cxnSpLocks/>
          </p:cNvCxnSpPr>
          <p:nvPr/>
        </p:nvCxnSpPr>
        <p:spPr bwMode="auto">
          <a:xfrm>
            <a:off x="1595404" y="5386325"/>
            <a:ext cx="0" cy="71643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F45FAB9-F855-49C1-B02C-2B8A0D0D0B89}"/>
              </a:ext>
            </a:extLst>
          </p:cNvPr>
          <p:cNvSpPr/>
          <p:nvPr/>
        </p:nvSpPr>
        <p:spPr bwMode="auto">
          <a:xfrm>
            <a:off x="6502928" y="4492195"/>
            <a:ext cx="585196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620C181-1B57-447F-A2ED-5C38F9159B20}"/>
              </a:ext>
            </a:extLst>
          </p:cNvPr>
          <p:cNvSpPr/>
          <p:nvPr/>
        </p:nvSpPr>
        <p:spPr bwMode="auto">
          <a:xfrm>
            <a:off x="6705239" y="4448921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417E6AB-6C2F-4C65-8649-4B941CF2426E}"/>
              </a:ext>
            </a:extLst>
          </p:cNvPr>
          <p:cNvSpPr txBox="1"/>
          <p:nvPr/>
        </p:nvSpPr>
        <p:spPr>
          <a:xfrm>
            <a:off x="6441792" y="466042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6BADDD6-ABEB-49A4-B3E9-2AC397253131}"/>
              </a:ext>
            </a:extLst>
          </p:cNvPr>
          <p:cNvSpPr txBox="1"/>
          <p:nvPr/>
        </p:nvSpPr>
        <p:spPr>
          <a:xfrm>
            <a:off x="6861881" y="467529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176BAD2-B371-4964-9C07-3232480556BE}"/>
              </a:ext>
            </a:extLst>
          </p:cNvPr>
          <p:cNvSpPr txBox="1"/>
          <p:nvPr/>
        </p:nvSpPr>
        <p:spPr>
          <a:xfrm rot="16200000">
            <a:off x="6505339" y="4679610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95063C76-64FE-40DC-97EE-4F9396E17621}"/>
              </a:ext>
            </a:extLst>
          </p:cNvPr>
          <p:cNvSpPr/>
          <p:nvPr/>
        </p:nvSpPr>
        <p:spPr bwMode="auto">
          <a:xfrm>
            <a:off x="4429173" y="4517966"/>
            <a:ext cx="2022040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18938FC-558B-41B7-99CD-CB461AAD439E}"/>
              </a:ext>
            </a:extLst>
          </p:cNvPr>
          <p:cNvSpPr/>
          <p:nvPr/>
        </p:nvSpPr>
        <p:spPr bwMode="auto">
          <a:xfrm>
            <a:off x="4689893" y="4479985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08F050D-95EF-437A-AED4-9EC14648AD34}"/>
              </a:ext>
            </a:extLst>
          </p:cNvPr>
          <p:cNvSpPr/>
          <p:nvPr/>
        </p:nvSpPr>
        <p:spPr bwMode="auto">
          <a:xfrm>
            <a:off x="5123028" y="4479985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697B29D-C2EA-44C7-9123-745EC8649581}"/>
              </a:ext>
            </a:extLst>
          </p:cNvPr>
          <p:cNvSpPr/>
          <p:nvPr/>
        </p:nvSpPr>
        <p:spPr bwMode="auto">
          <a:xfrm>
            <a:off x="5575009" y="4479985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AE3CEF05-B495-4A21-8732-E8909E7162A7}"/>
              </a:ext>
            </a:extLst>
          </p:cNvPr>
          <p:cNvSpPr/>
          <p:nvPr/>
        </p:nvSpPr>
        <p:spPr bwMode="auto">
          <a:xfrm>
            <a:off x="6017564" y="4479985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9F5981D-C68E-4128-AF87-22C665922CAD}"/>
              </a:ext>
            </a:extLst>
          </p:cNvPr>
          <p:cNvSpPr txBox="1"/>
          <p:nvPr/>
        </p:nvSpPr>
        <p:spPr>
          <a:xfrm>
            <a:off x="4625010" y="470274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D4CB5CB9-419E-4B1E-AD64-981C18623DF8}"/>
              </a:ext>
            </a:extLst>
          </p:cNvPr>
          <p:cNvSpPr txBox="1"/>
          <p:nvPr/>
        </p:nvSpPr>
        <p:spPr>
          <a:xfrm>
            <a:off x="5075393" y="470757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3BC4145-EB11-4F0B-9EEA-BFF4A3D1E244}"/>
              </a:ext>
            </a:extLst>
          </p:cNvPr>
          <p:cNvSpPr txBox="1"/>
          <p:nvPr/>
        </p:nvSpPr>
        <p:spPr>
          <a:xfrm>
            <a:off x="5510383" y="470274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en-US" sz="14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1FC5B1E-6DAA-4FFD-AF47-11A599CD2115}"/>
              </a:ext>
            </a:extLst>
          </p:cNvPr>
          <p:cNvSpPr txBox="1"/>
          <p:nvPr/>
        </p:nvSpPr>
        <p:spPr>
          <a:xfrm>
            <a:off x="5969279" y="4712070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298CCEB-BB07-4596-8E19-F91FFBC0218D}"/>
              </a:ext>
            </a:extLst>
          </p:cNvPr>
          <p:cNvSpPr txBox="1"/>
          <p:nvPr/>
        </p:nvSpPr>
        <p:spPr>
          <a:xfrm>
            <a:off x="4403979" y="4706356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7EA4EF9E-FCA8-49D7-A233-2214A1E573D5}"/>
              </a:ext>
            </a:extLst>
          </p:cNvPr>
          <p:cNvSpPr txBox="1"/>
          <p:nvPr/>
        </p:nvSpPr>
        <p:spPr>
          <a:xfrm>
            <a:off x="4803363" y="4714655"/>
            <a:ext cx="40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3A86382D-AAB1-45ED-B08E-E683B973DF32}"/>
              </a:ext>
            </a:extLst>
          </p:cNvPr>
          <p:cNvSpPr txBox="1"/>
          <p:nvPr/>
        </p:nvSpPr>
        <p:spPr>
          <a:xfrm>
            <a:off x="5294005" y="472173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F445F38-7934-40E2-A9AA-C02D284557C2}"/>
              </a:ext>
            </a:extLst>
          </p:cNvPr>
          <p:cNvSpPr txBox="1"/>
          <p:nvPr/>
        </p:nvSpPr>
        <p:spPr>
          <a:xfrm>
            <a:off x="5702890" y="4702740"/>
            <a:ext cx="452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d/s</a:t>
            </a:r>
            <a:endParaRPr lang="en-US" sz="14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D00D95E-088A-4ECB-964C-431456A66170}"/>
              </a:ext>
            </a:extLst>
          </p:cNvPr>
          <p:cNvSpPr txBox="1"/>
          <p:nvPr/>
        </p:nvSpPr>
        <p:spPr>
          <a:xfrm>
            <a:off x="6182909" y="470757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D3CA5DFD-3503-446B-B61C-FBBB7166B3DC}"/>
              </a:ext>
            </a:extLst>
          </p:cNvPr>
          <p:cNvSpPr/>
          <p:nvPr/>
        </p:nvSpPr>
        <p:spPr bwMode="auto">
          <a:xfrm>
            <a:off x="4429173" y="5348345"/>
            <a:ext cx="2022040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271EE16-3575-4893-ACB8-66E34DC73B64}"/>
              </a:ext>
            </a:extLst>
          </p:cNvPr>
          <p:cNvSpPr/>
          <p:nvPr/>
        </p:nvSpPr>
        <p:spPr bwMode="auto">
          <a:xfrm>
            <a:off x="4689893" y="5310364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3B62DDE-B28A-419C-93D2-7AAE9A45C22E}"/>
              </a:ext>
            </a:extLst>
          </p:cNvPr>
          <p:cNvSpPr/>
          <p:nvPr/>
        </p:nvSpPr>
        <p:spPr bwMode="auto">
          <a:xfrm>
            <a:off x="5123028" y="5310364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19611C4-4DCA-41B6-9D8E-01E64FD8C869}"/>
              </a:ext>
            </a:extLst>
          </p:cNvPr>
          <p:cNvSpPr/>
          <p:nvPr/>
        </p:nvSpPr>
        <p:spPr bwMode="auto">
          <a:xfrm>
            <a:off x="5575009" y="5310364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9085A24-9783-48DF-B215-1DDBB276FE70}"/>
              </a:ext>
            </a:extLst>
          </p:cNvPr>
          <p:cNvSpPr/>
          <p:nvPr/>
        </p:nvSpPr>
        <p:spPr bwMode="auto">
          <a:xfrm>
            <a:off x="6017564" y="5310364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3D5D918-4AEC-436A-B9D9-97494F70FBC2}"/>
              </a:ext>
            </a:extLst>
          </p:cNvPr>
          <p:cNvSpPr txBox="1"/>
          <p:nvPr/>
        </p:nvSpPr>
        <p:spPr>
          <a:xfrm>
            <a:off x="4625010" y="5533120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A034796C-3A78-45CE-9E02-192714B47BB1}"/>
              </a:ext>
            </a:extLst>
          </p:cNvPr>
          <p:cNvSpPr txBox="1"/>
          <p:nvPr/>
        </p:nvSpPr>
        <p:spPr>
          <a:xfrm>
            <a:off x="5075393" y="553795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en-US" sz="14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62A3C20-872E-4582-BA6A-4D354C4F3242}"/>
              </a:ext>
            </a:extLst>
          </p:cNvPr>
          <p:cNvSpPr txBox="1"/>
          <p:nvPr/>
        </p:nvSpPr>
        <p:spPr>
          <a:xfrm>
            <a:off x="5510383" y="5533120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C2A14C33-8F10-45B6-BB49-18CE74B0ABC9}"/>
              </a:ext>
            </a:extLst>
          </p:cNvPr>
          <p:cNvSpPr txBox="1"/>
          <p:nvPr/>
        </p:nvSpPr>
        <p:spPr>
          <a:xfrm>
            <a:off x="5969279" y="554244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F87D138-C581-40A5-B79D-A9EF817471C4}"/>
              </a:ext>
            </a:extLst>
          </p:cNvPr>
          <p:cNvSpPr txBox="1"/>
          <p:nvPr/>
        </p:nvSpPr>
        <p:spPr>
          <a:xfrm>
            <a:off x="4403979" y="553673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56A3CEC-2F84-463E-8734-DAC6F2172754}"/>
              </a:ext>
            </a:extLst>
          </p:cNvPr>
          <p:cNvSpPr txBox="1"/>
          <p:nvPr/>
        </p:nvSpPr>
        <p:spPr>
          <a:xfrm>
            <a:off x="4803363" y="5545034"/>
            <a:ext cx="40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2B56E80-9385-49C3-A2CD-B313E93FEB19}"/>
              </a:ext>
            </a:extLst>
          </p:cNvPr>
          <p:cNvSpPr txBox="1"/>
          <p:nvPr/>
        </p:nvSpPr>
        <p:spPr>
          <a:xfrm>
            <a:off x="5294005" y="5552110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B9BDEE81-28FA-4CE1-AACC-F02DC0DAA185}"/>
              </a:ext>
            </a:extLst>
          </p:cNvPr>
          <p:cNvSpPr txBox="1"/>
          <p:nvPr/>
        </p:nvSpPr>
        <p:spPr>
          <a:xfrm>
            <a:off x="5702890" y="5533119"/>
            <a:ext cx="452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d/s</a:t>
            </a:r>
            <a:endParaRPr lang="en-US" sz="14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764FE3D-1E12-4D8F-8A9C-3BF224F918D5}"/>
              </a:ext>
            </a:extLst>
          </p:cNvPr>
          <p:cNvSpPr txBox="1"/>
          <p:nvPr/>
        </p:nvSpPr>
        <p:spPr>
          <a:xfrm>
            <a:off x="6182909" y="553795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AF8D68D1-3ED8-44AE-8592-A72ED80EC3D9}"/>
              </a:ext>
            </a:extLst>
          </p:cNvPr>
          <p:cNvSpPr/>
          <p:nvPr/>
        </p:nvSpPr>
        <p:spPr bwMode="auto">
          <a:xfrm>
            <a:off x="1656540" y="5379817"/>
            <a:ext cx="585196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F154BF-B045-46DE-82F7-72F3F92B8ED0}"/>
              </a:ext>
            </a:extLst>
          </p:cNvPr>
          <p:cNvSpPr/>
          <p:nvPr/>
        </p:nvSpPr>
        <p:spPr bwMode="auto">
          <a:xfrm>
            <a:off x="1858851" y="5336543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F01904B-0453-4E16-845E-833D2ED3B238}"/>
              </a:ext>
            </a:extLst>
          </p:cNvPr>
          <p:cNvSpPr txBox="1"/>
          <p:nvPr/>
        </p:nvSpPr>
        <p:spPr>
          <a:xfrm>
            <a:off x="1595404" y="554804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4C3C4BF-63B9-4FF3-9B49-27E32788A9F6}"/>
              </a:ext>
            </a:extLst>
          </p:cNvPr>
          <p:cNvSpPr txBox="1"/>
          <p:nvPr/>
        </p:nvSpPr>
        <p:spPr>
          <a:xfrm>
            <a:off x="2015493" y="556291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8C923E8E-AD98-4D8C-88F2-E231ACB0BF5A}"/>
              </a:ext>
            </a:extLst>
          </p:cNvPr>
          <p:cNvSpPr txBox="1"/>
          <p:nvPr/>
        </p:nvSpPr>
        <p:spPr>
          <a:xfrm rot="16200000">
            <a:off x="1658951" y="5567232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C8073C58-64FA-48AC-9332-EA89C5B4F0CF}"/>
              </a:ext>
            </a:extLst>
          </p:cNvPr>
          <p:cNvSpPr/>
          <p:nvPr/>
        </p:nvSpPr>
        <p:spPr bwMode="auto">
          <a:xfrm>
            <a:off x="6516755" y="5325174"/>
            <a:ext cx="585196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CC474AB-0E8D-4E18-95F5-D7D58FAAA3D5}"/>
              </a:ext>
            </a:extLst>
          </p:cNvPr>
          <p:cNvSpPr/>
          <p:nvPr/>
        </p:nvSpPr>
        <p:spPr bwMode="auto">
          <a:xfrm>
            <a:off x="6719066" y="528190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E8E44637-043C-4D0F-A20A-65F7C0D6DCB1}"/>
              </a:ext>
            </a:extLst>
          </p:cNvPr>
          <p:cNvSpPr txBox="1"/>
          <p:nvPr/>
        </p:nvSpPr>
        <p:spPr>
          <a:xfrm>
            <a:off x="6455619" y="549340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8BA6C2B-03B6-44C5-AEF7-DA6824811FE6}"/>
              </a:ext>
            </a:extLst>
          </p:cNvPr>
          <p:cNvSpPr txBox="1"/>
          <p:nvPr/>
        </p:nvSpPr>
        <p:spPr>
          <a:xfrm>
            <a:off x="6875708" y="550827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5C635E28-2FF3-464B-B647-04A090BE2315}"/>
              </a:ext>
            </a:extLst>
          </p:cNvPr>
          <p:cNvSpPr txBox="1"/>
          <p:nvPr/>
        </p:nvSpPr>
        <p:spPr>
          <a:xfrm rot="16200000">
            <a:off x="6519166" y="5512589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4F5039C-25B3-4E7D-B809-5DC2EB4783B6}"/>
              </a:ext>
            </a:extLst>
          </p:cNvPr>
          <p:cNvSpPr/>
          <p:nvPr/>
        </p:nvSpPr>
        <p:spPr bwMode="auto">
          <a:xfrm>
            <a:off x="1656540" y="4538634"/>
            <a:ext cx="585196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99A7072-992D-4980-A028-45CAD46482B5}"/>
              </a:ext>
            </a:extLst>
          </p:cNvPr>
          <p:cNvSpPr/>
          <p:nvPr/>
        </p:nvSpPr>
        <p:spPr bwMode="auto">
          <a:xfrm>
            <a:off x="1858851" y="449536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66D7D3D-7DD7-4CE1-B338-9F83B8F2DF31}"/>
              </a:ext>
            </a:extLst>
          </p:cNvPr>
          <p:cNvSpPr txBox="1"/>
          <p:nvPr/>
        </p:nvSpPr>
        <p:spPr>
          <a:xfrm>
            <a:off x="1595404" y="470686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8F653F2-B855-4E48-BB40-4FAEEB3EE8B3}"/>
              </a:ext>
            </a:extLst>
          </p:cNvPr>
          <p:cNvSpPr txBox="1"/>
          <p:nvPr/>
        </p:nvSpPr>
        <p:spPr>
          <a:xfrm>
            <a:off x="2015493" y="472173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F90D4BF-C844-4C88-8976-780E8A801AE2}"/>
              </a:ext>
            </a:extLst>
          </p:cNvPr>
          <p:cNvSpPr txBox="1"/>
          <p:nvPr/>
        </p:nvSpPr>
        <p:spPr>
          <a:xfrm rot="16200000">
            <a:off x="1658951" y="4726049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890D57DB-BBFD-40DC-BAEB-5BC049C3B7C7}"/>
              </a:ext>
            </a:extLst>
          </p:cNvPr>
          <p:cNvSpPr/>
          <p:nvPr/>
        </p:nvSpPr>
        <p:spPr bwMode="auto">
          <a:xfrm>
            <a:off x="2318311" y="5378139"/>
            <a:ext cx="2022040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5747D78-D258-42FD-B2C6-0A53681467D8}"/>
              </a:ext>
            </a:extLst>
          </p:cNvPr>
          <p:cNvSpPr/>
          <p:nvPr/>
        </p:nvSpPr>
        <p:spPr bwMode="auto">
          <a:xfrm>
            <a:off x="2579031" y="5340158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97E704F-7232-4447-A243-38A0AF98AA7C}"/>
              </a:ext>
            </a:extLst>
          </p:cNvPr>
          <p:cNvSpPr/>
          <p:nvPr/>
        </p:nvSpPr>
        <p:spPr bwMode="auto">
          <a:xfrm>
            <a:off x="3012166" y="5340158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CCFE14F-5647-4B6A-8AA9-EC4C8E194E5C}"/>
              </a:ext>
            </a:extLst>
          </p:cNvPr>
          <p:cNvSpPr/>
          <p:nvPr/>
        </p:nvSpPr>
        <p:spPr bwMode="auto">
          <a:xfrm>
            <a:off x="3464147" y="5340158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185C9D3-7491-4675-BCBE-FE0C749097DF}"/>
              </a:ext>
            </a:extLst>
          </p:cNvPr>
          <p:cNvSpPr/>
          <p:nvPr/>
        </p:nvSpPr>
        <p:spPr bwMode="auto">
          <a:xfrm>
            <a:off x="3906702" y="5340158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2E565F44-7F97-4CC9-B507-0F300C1158A4}"/>
              </a:ext>
            </a:extLst>
          </p:cNvPr>
          <p:cNvSpPr txBox="1"/>
          <p:nvPr/>
        </p:nvSpPr>
        <p:spPr>
          <a:xfrm>
            <a:off x="2514148" y="556291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D4326E6C-F715-4CD8-9923-BD8259FFB349}"/>
              </a:ext>
            </a:extLst>
          </p:cNvPr>
          <p:cNvSpPr txBox="1"/>
          <p:nvPr/>
        </p:nvSpPr>
        <p:spPr>
          <a:xfrm>
            <a:off x="2964531" y="556775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en-US" sz="14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B371038-BC07-48F0-A44A-19F27B3405B5}"/>
              </a:ext>
            </a:extLst>
          </p:cNvPr>
          <p:cNvSpPr txBox="1"/>
          <p:nvPr/>
        </p:nvSpPr>
        <p:spPr>
          <a:xfrm>
            <a:off x="3399521" y="556291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9F07B397-A224-40C9-87D3-4D45D8A9C930}"/>
              </a:ext>
            </a:extLst>
          </p:cNvPr>
          <p:cNvSpPr txBox="1"/>
          <p:nvPr/>
        </p:nvSpPr>
        <p:spPr>
          <a:xfrm>
            <a:off x="3858417" y="557224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D344EA2F-624C-4FB2-B3B5-9DAE1617352D}"/>
              </a:ext>
            </a:extLst>
          </p:cNvPr>
          <p:cNvSpPr txBox="1"/>
          <p:nvPr/>
        </p:nvSpPr>
        <p:spPr>
          <a:xfrm>
            <a:off x="2293117" y="556652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57BB2764-7CB5-46AD-85AF-CFEBF7780753}"/>
              </a:ext>
            </a:extLst>
          </p:cNvPr>
          <p:cNvSpPr txBox="1"/>
          <p:nvPr/>
        </p:nvSpPr>
        <p:spPr>
          <a:xfrm>
            <a:off x="2692501" y="5574828"/>
            <a:ext cx="40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C1A4AC1-4B60-481B-ACD0-EFA9C5D1EC9B}"/>
              </a:ext>
            </a:extLst>
          </p:cNvPr>
          <p:cNvSpPr txBox="1"/>
          <p:nvPr/>
        </p:nvSpPr>
        <p:spPr>
          <a:xfrm>
            <a:off x="3183143" y="558190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ED6FD16-2CAF-4044-85FA-7CF3A7535888}"/>
              </a:ext>
            </a:extLst>
          </p:cNvPr>
          <p:cNvSpPr txBox="1"/>
          <p:nvPr/>
        </p:nvSpPr>
        <p:spPr>
          <a:xfrm>
            <a:off x="3592028" y="5562913"/>
            <a:ext cx="452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d/s</a:t>
            </a:r>
            <a:endParaRPr lang="en-US" sz="14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11C23E3-FEA9-4F8C-9E71-F8DC35D49217}"/>
              </a:ext>
            </a:extLst>
          </p:cNvPr>
          <p:cNvSpPr txBox="1"/>
          <p:nvPr/>
        </p:nvSpPr>
        <p:spPr>
          <a:xfrm>
            <a:off x="4072047" y="556775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F8ADDEE5-3EE5-4D59-82CA-9B4C5B9F914B}"/>
              </a:ext>
            </a:extLst>
          </p:cNvPr>
          <p:cNvCxnSpPr>
            <a:cxnSpLocks/>
          </p:cNvCxnSpPr>
          <p:nvPr/>
        </p:nvCxnSpPr>
        <p:spPr bwMode="auto">
          <a:xfrm>
            <a:off x="1595404" y="4517966"/>
            <a:ext cx="0" cy="71643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1">
                <a:extLst>
                  <a:ext uri="{FF2B5EF4-FFF2-40B4-BE49-F238E27FC236}">
                    <a16:creationId xmlns:a16="http://schemas.microsoft.com/office/drawing/2014/main" id="{8DE5E749-6B35-416C-BF34-349A63A1DE21}"/>
                  </a:ext>
                </a:extLst>
              </p:cNvPr>
              <p:cNvSpPr txBox="1"/>
              <p:nvPr/>
            </p:nvSpPr>
            <p:spPr>
              <a:xfrm>
                <a:off x="1067796" y="4727458"/>
                <a:ext cx="5090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11">
                <a:extLst>
                  <a:ext uri="{FF2B5EF4-FFF2-40B4-BE49-F238E27FC236}">
                    <a16:creationId xmlns:a16="http://schemas.microsoft.com/office/drawing/2014/main" id="{8DE5E749-6B35-416C-BF34-349A63A1D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96" y="4727458"/>
                <a:ext cx="509006" cy="276999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1">
                <a:extLst>
                  <a:ext uri="{FF2B5EF4-FFF2-40B4-BE49-F238E27FC236}">
                    <a16:creationId xmlns:a16="http://schemas.microsoft.com/office/drawing/2014/main" id="{C8F6E9D6-F6A5-4FC8-B12F-1B01D53AAE85}"/>
                  </a:ext>
                </a:extLst>
              </p:cNvPr>
              <p:cNvSpPr txBox="1"/>
              <p:nvPr/>
            </p:nvSpPr>
            <p:spPr>
              <a:xfrm>
                <a:off x="1059018" y="5567498"/>
                <a:ext cx="5090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3" name="TextBox 11">
                <a:extLst>
                  <a:ext uri="{FF2B5EF4-FFF2-40B4-BE49-F238E27FC236}">
                    <a16:creationId xmlns:a16="http://schemas.microsoft.com/office/drawing/2014/main" id="{C8F6E9D6-F6A5-4FC8-B12F-1B01D53AA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18" y="5567498"/>
                <a:ext cx="509006" cy="276999"/>
              </a:xfrm>
              <a:prstGeom prst="rect">
                <a:avLst/>
              </a:prstGeom>
              <a:blipFill>
                <a:blip r:embed="rId8"/>
                <a:stretch>
                  <a:fillRect r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677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48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48418" y="844490"/>
            <a:ext cx="27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Layout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20619" y="1349729"/>
                <a:ext cx="8193441" cy="5057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Block 31</a:t>
                </a: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000" dirty="0"/>
                  <a:t>Cell arrangement: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de-DE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sty m:val="p"/>
                          </m:rPr>
                          <a:rPr lang="de-DE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μm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.5</m:t>
                    </m:r>
                    <m:r>
                      <m:rPr>
                        <m:sty m:val="p"/>
                      </m:rPr>
                      <a:rPr lang="de-DE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μm</m:t>
                    </m:r>
                  </m:oMath>
                </a14:m>
                <a:endParaRPr lang="en-US" sz="16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19" y="1349729"/>
                <a:ext cx="8193441" cy="5057154"/>
              </a:xfrm>
              <a:prstGeom prst="rect">
                <a:avLst/>
              </a:prstGeom>
              <a:blipFill>
                <a:blip r:embed="rId5"/>
                <a:stretch>
                  <a:fillRect l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09688" y="3260504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28a: Block 31 (schematic)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4281" y="3271332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28b: Block 31 (layout)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00776" y="3473842"/>
            <a:ext cx="11191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AB CD EF</a:t>
            </a:r>
          </a:p>
          <a:p>
            <a:r>
              <a:rPr lang="en-US" sz="1600" dirty="0"/>
              <a:t>EF CD AB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72" y="1770063"/>
            <a:ext cx="7618366" cy="1580372"/>
          </a:xfrm>
          <a:prstGeom prst="rect">
            <a:avLst/>
          </a:prstGeom>
        </p:spPr>
      </p:pic>
      <p:sp>
        <p:nvSpPr>
          <p:cNvPr id="4099" name="Rechteck: abgerundete Ecken 4098">
            <a:extLst>
              <a:ext uri="{FF2B5EF4-FFF2-40B4-BE49-F238E27FC236}">
                <a16:creationId xmlns:a16="http://schemas.microsoft.com/office/drawing/2014/main" id="{77D22231-AE57-4C6B-9EEB-4D1575D991D3}"/>
              </a:ext>
            </a:extLst>
          </p:cNvPr>
          <p:cNvSpPr/>
          <p:nvPr/>
        </p:nvSpPr>
        <p:spPr bwMode="auto">
          <a:xfrm>
            <a:off x="5840002" y="4993953"/>
            <a:ext cx="2022040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05" name="Rechteck 4104">
            <a:extLst>
              <a:ext uri="{FF2B5EF4-FFF2-40B4-BE49-F238E27FC236}">
                <a16:creationId xmlns:a16="http://schemas.microsoft.com/office/drawing/2014/main" id="{729E0936-551C-4B9D-BB8F-A0357C0A2846}"/>
              </a:ext>
            </a:extLst>
          </p:cNvPr>
          <p:cNvSpPr/>
          <p:nvPr/>
        </p:nvSpPr>
        <p:spPr bwMode="auto">
          <a:xfrm>
            <a:off x="6100722" y="4955972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06" name="Rechteck 4105">
            <a:extLst>
              <a:ext uri="{FF2B5EF4-FFF2-40B4-BE49-F238E27FC236}">
                <a16:creationId xmlns:a16="http://schemas.microsoft.com/office/drawing/2014/main" id="{00D96FF1-DC70-4238-B2A1-B5A8233B9199}"/>
              </a:ext>
            </a:extLst>
          </p:cNvPr>
          <p:cNvSpPr/>
          <p:nvPr/>
        </p:nvSpPr>
        <p:spPr bwMode="auto">
          <a:xfrm>
            <a:off x="6533857" y="4955972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07" name="Rechteck 4106">
            <a:extLst>
              <a:ext uri="{FF2B5EF4-FFF2-40B4-BE49-F238E27FC236}">
                <a16:creationId xmlns:a16="http://schemas.microsoft.com/office/drawing/2014/main" id="{7A0F40E5-0F39-4543-948D-1B5D6380F0E6}"/>
              </a:ext>
            </a:extLst>
          </p:cNvPr>
          <p:cNvSpPr/>
          <p:nvPr/>
        </p:nvSpPr>
        <p:spPr bwMode="auto">
          <a:xfrm>
            <a:off x="6985838" y="4955972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08" name="Rechteck 4107">
            <a:extLst>
              <a:ext uri="{FF2B5EF4-FFF2-40B4-BE49-F238E27FC236}">
                <a16:creationId xmlns:a16="http://schemas.microsoft.com/office/drawing/2014/main" id="{7D0957CB-84FF-4B9F-BBD3-7E2B6AE36EE0}"/>
              </a:ext>
            </a:extLst>
          </p:cNvPr>
          <p:cNvSpPr/>
          <p:nvPr/>
        </p:nvSpPr>
        <p:spPr bwMode="auto">
          <a:xfrm>
            <a:off x="7428393" y="4955972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09" name="Textfeld 4108">
            <a:extLst>
              <a:ext uri="{FF2B5EF4-FFF2-40B4-BE49-F238E27FC236}">
                <a16:creationId xmlns:a16="http://schemas.microsoft.com/office/drawing/2014/main" id="{E18E54EB-4CAD-4D07-B667-977AA71F3E70}"/>
              </a:ext>
            </a:extLst>
          </p:cNvPr>
          <p:cNvSpPr txBox="1"/>
          <p:nvPr/>
        </p:nvSpPr>
        <p:spPr>
          <a:xfrm>
            <a:off x="6035839" y="517872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4110" name="Textfeld 4109">
            <a:extLst>
              <a:ext uri="{FF2B5EF4-FFF2-40B4-BE49-F238E27FC236}">
                <a16:creationId xmlns:a16="http://schemas.microsoft.com/office/drawing/2014/main" id="{07C7D970-CE32-481E-B7BD-E66BE47A96D3}"/>
              </a:ext>
            </a:extLst>
          </p:cNvPr>
          <p:cNvSpPr txBox="1"/>
          <p:nvPr/>
        </p:nvSpPr>
        <p:spPr>
          <a:xfrm>
            <a:off x="6476795" y="5183566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4111" name="Textfeld 4110">
            <a:extLst>
              <a:ext uri="{FF2B5EF4-FFF2-40B4-BE49-F238E27FC236}">
                <a16:creationId xmlns:a16="http://schemas.microsoft.com/office/drawing/2014/main" id="{F3F125B3-E1F0-42E7-9513-A58FA22EC7F4}"/>
              </a:ext>
            </a:extLst>
          </p:cNvPr>
          <p:cNvSpPr txBox="1"/>
          <p:nvPr/>
        </p:nvSpPr>
        <p:spPr>
          <a:xfrm>
            <a:off x="6921212" y="517872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4112" name="Textfeld 4111">
            <a:extLst>
              <a:ext uri="{FF2B5EF4-FFF2-40B4-BE49-F238E27FC236}">
                <a16:creationId xmlns:a16="http://schemas.microsoft.com/office/drawing/2014/main" id="{19F8DFCA-0B0B-4A0A-9BA2-C9C8097934D0}"/>
              </a:ext>
            </a:extLst>
          </p:cNvPr>
          <p:cNvSpPr txBox="1"/>
          <p:nvPr/>
        </p:nvSpPr>
        <p:spPr>
          <a:xfrm>
            <a:off x="7380108" y="5188057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4113" name="Textfeld 4112">
            <a:extLst>
              <a:ext uri="{FF2B5EF4-FFF2-40B4-BE49-F238E27FC236}">
                <a16:creationId xmlns:a16="http://schemas.microsoft.com/office/drawing/2014/main" id="{EF6D478F-886A-43DA-9E51-71832F3F7797}"/>
              </a:ext>
            </a:extLst>
          </p:cNvPr>
          <p:cNvSpPr txBox="1"/>
          <p:nvPr/>
        </p:nvSpPr>
        <p:spPr>
          <a:xfrm>
            <a:off x="5814808" y="518234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4114" name="Textfeld 4113">
            <a:extLst>
              <a:ext uri="{FF2B5EF4-FFF2-40B4-BE49-F238E27FC236}">
                <a16:creationId xmlns:a16="http://schemas.microsoft.com/office/drawing/2014/main" id="{BA8F4366-8063-4A33-989E-E4DA293F8BBB}"/>
              </a:ext>
            </a:extLst>
          </p:cNvPr>
          <p:cNvSpPr txBox="1"/>
          <p:nvPr/>
        </p:nvSpPr>
        <p:spPr>
          <a:xfrm>
            <a:off x="6233046" y="5190642"/>
            <a:ext cx="261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4115" name="Textfeld 4114">
            <a:extLst>
              <a:ext uri="{FF2B5EF4-FFF2-40B4-BE49-F238E27FC236}">
                <a16:creationId xmlns:a16="http://schemas.microsoft.com/office/drawing/2014/main" id="{64D143CE-E31C-4236-8730-4A50045465D6}"/>
              </a:ext>
            </a:extLst>
          </p:cNvPr>
          <p:cNvSpPr txBox="1"/>
          <p:nvPr/>
        </p:nvSpPr>
        <p:spPr>
          <a:xfrm>
            <a:off x="6686948" y="5206852"/>
            <a:ext cx="391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4116" name="Textfeld 4115">
            <a:extLst>
              <a:ext uri="{FF2B5EF4-FFF2-40B4-BE49-F238E27FC236}">
                <a16:creationId xmlns:a16="http://schemas.microsoft.com/office/drawing/2014/main" id="{CD6FA311-E355-4D2F-AD5A-0DA50493821F}"/>
              </a:ext>
            </a:extLst>
          </p:cNvPr>
          <p:cNvSpPr txBox="1"/>
          <p:nvPr/>
        </p:nvSpPr>
        <p:spPr>
          <a:xfrm>
            <a:off x="7132573" y="5178727"/>
            <a:ext cx="23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4117" name="Textfeld 4116">
            <a:extLst>
              <a:ext uri="{FF2B5EF4-FFF2-40B4-BE49-F238E27FC236}">
                <a16:creationId xmlns:a16="http://schemas.microsoft.com/office/drawing/2014/main" id="{AC993876-7EED-491E-A988-9908793B0616}"/>
              </a:ext>
            </a:extLst>
          </p:cNvPr>
          <p:cNvSpPr txBox="1"/>
          <p:nvPr/>
        </p:nvSpPr>
        <p:spPr>
          <a:xfrm>
            <a:off x="7593738" y="5183566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4118" name="Rechteck: abgerundete Ecken 4117">
            <a:extLst>
              <a:ext uri="{FF2B5EF4-FFF2-40B4-BE49-F238E27FC236}">
                <a16:creationId xmlns:a16="http://schemas.microsoft.com/office/drawing/2014/main" id="{29D8B9EA-7FFF-453E-A13B-A23580599900}"/>
              </a:ext>
            </a:extLst>
          </p:cNvPr>
          <p:cNvSpPr/>
          <p:nvPr/>
        </p:nvSpPr>
        <p:spPr bwMode="auto">
          <a:xfrm>
            <a:off x="7887513" y="4100364"/>
            <a:ext cx="585196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19" name="Rechteck 4118">
            <a:extLst>
              <a:ext uri="{FF2B5EF4-FFF2-40B4-BE49-F238E27FC236}">
                <a16:creationId xmlns:a16="http://schemas.microsoft.com/office/drawing/2014/main" id="{D96EAD66-24FF-4373-AB0F-0667CFBA8ACB}"/>
              </a:ext>
            </a:extLst>
          </p:cNvPr>
          <p:cNvSpPr/>
          <p:nvPr/>
        </p:nvSpPr>
        <p:spPr bwMode="auto">
          <a:xfrm>
            <a:off x="8089824" y="4057090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20" name="Textfeld 4119">
            <a:extLst>
              <a:ext uri="{FF2B5EF4-FFF2-40B4-BE49-F238E27FC236}">
                <a16:creationId xmlns:a16="http://schemas.microsoft.com/office/drawing/2014/main" id="{4F8CFBD3-D984-4E6A-B8E0-C54E9CC7CE59}"/>
              </a:ext>
            </a:extLst>
          </p:cNvPr>
          <p:cNvSpPr txBox="1"/>
          <p:nvPr/>
        </p:nvSpPr>
        <p:spPr>
          <a:xfrm>
            <a:off x="7826377" y="426859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4121" name="Textfeld 4120">
            <a:extLst>
              <a:ext uri="{FF2B5EF4-FFF2-40B4-BE49-F238E27FC236}">
                <a16:creationId xmlns:a16="http://schemas.microsoft.com/office/drawing/2014/main" id="{C9DC6B83-1164-419C-81DF-10A1AE1B8C08}"/>
              </a:ext>
            </a:extLst>
          </p:cNvPr>
          <p:cNvSpPr txBox="1"/>
          <p:nvPr/>
        </p:nvSpPr>
        <p:spPr>
          <a:xfrm>
            <a:off x="8246466" y="428346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4122" name="Textfeld 4121">
            <a:extLst>
              <a:ext uri="{FF2B5EF4-FFF2-40B4-BE49-F238E27FC236}">
                <a16:creationId xmlns:a16="http://schemas.microsoft.com/office/drawing/2014/main" id="{253A7A95-01A7-4F2E-99B0-E47FCA9D78E6}"/>
              </a:ext>
            </a:extLst>
          </p:cNvPr>
          <p:cNvSpPr txBox="1"/>
          <p:nvPr/>
        </p:nvSpPr>
        <p:spPr>
          <a:xfrm rot="16200000">
            <a:off x="7889924" y="4287779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sp>
        <p:nvSpPr>
          <p:cNvPr id="4123" name="Rechteck: abgerundete Ecken 4122">
            <a:extLst>
              <a:ext uri="{FF2B5EF4-FFF2-40B4-BE49-F238E27FC236}">
                <a16:creationId xmlns:a16="http://schemas.microsoft.com/office/drawing/2014/main" id="{7B1EE5D8-3A57-4DF6-B7DC-B36F854AF028}"/>
              </a:ext>
            </a:extLst>
          </p:cNvPr>
          <p:cNvSpPr/>
          <p:nvPr/>
        </p:nvSpPr>
        <p:spPr bwMode="auto">
          <a:xfrm>
            <a:off x="3765810" y="4997868"/>
            <a:ext cx="2022040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24" name="Rechteck 4123">
            <a:extLst>
              <a:ext uri="{FF2B5EF4-FFF2-40B4-BE49-F238E27FC236}">
                <a16:creationId xmlns:a16="http://schemas.microsoft.com/office/drawing/2014/main" id="{6A8211ED-5CBA-4138-9731-7FF5EBB3FC56}"/>
              </a:ext>
            </a:extLst>
          </p:cNvPr>
          <p:cNvSpPr/>
          <p:nvPr/>
        </p:nvSpPr>
        <p:spPr bwMode="auto">
          <a:xfrm>
            <a:off x="4026530" y="4959887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25" name="Rechteck 4124">
            <a:extLst>
              <a:ext uri="{FF2B5EF4-FFF2-40B4-BE49-F238E27FC236}">
                <a16:creationId xmlns:a16="http://schemas.microsoft.com/office/drawing/2014/main" id="{DE79CC2D-3CD5-4C43-A29B-5F8477A1AC0A}"/>
              </a:ext>
            </a:extLst>
          </p:cNvPr>
          <p:cNvSpPr/>
          <p:nvPr/>
        </p:nvSpPr>
        <p:spPr bwMode="auto">
          <a:xfrm>
            <a:off x="4459665" y="4959887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26" name="Rechteck 4125">
            <a:extLst>
              <a:ext uri="{FF2B5EF4-FFF2-40B4-BE49-F238E27FC236}">
                <a16:creationId xmlns:a16="http://schemas.microsoft.com/office/drawing/2014/main" id="{B22F9D05-F43D-4BD3-A282-35E78AFFFE7A}"/>
              </a:ext>
            </a:extLst>
          </p:cNvPr>
          <p:cNvSpPr/>
          <p:nvPr/>
        </p:nvSpPr>
        <p:spPr bwMode="auto">
          <a:xfrm>
            <a:off x="4911646" y="4959887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27" name="Rechteck 4126">
            <a:extLst>
              <a:ext uri="{FF2B5EF4-FFF2-40B4-BE49-F238E27FC236}">
                <a16:creationId xmlns:a16="http://schemas.microsoft.com/office/drawing/2014/main" id="{F1FFE63C-6F57-4231-9C03-D31087B16037}"/>
              </a:ext>
            </a:extLst>
          </p:cNvPr>
          <p:cNvSpPr/>
          <p:nvPr/>
        </p:nvSpPr>
        <p:spPr bwMode="auto">
          <a:xfrm>
            <a:off x="5354201" y="4959887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28" name="Textfeld 4127">
            <a:extLst>
              <a:ext uri="{FF2B5EF4-FFF2-40B4-BE49-F238E27FC236}">
                <a16:creationId xmlns:a16="http://schemas.microsoft.com/office/drawing/2014/main" id="{E1BC4064-472A-4419-8EB8-6E7366A023F7}"/>
              </a:ext>
            </a:extLst>
          </p:cNvPr>
          <p:cNvSpPr txBox="1"/>
          <p:nvPr/>
        </p:nvSpPr>
        <p:spPr>
          <a:xfrm>
            <a:off x="3961647" y="518264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en-US" sz="1400" dirty="0"/>
          </a:p>
        </p:txBody>
      </p:sp>
      <p:sp>
        <p:nvSpPr>
          <p:cNvPr id="4129" name="Textfeld 4128">
            <a:extLst>
              <a:ext uri="{FF2B5EF4-FFF2-40B4-BE49-F238E27FC236}">
                <a16:creationId xmlns:a16="http://schemas.microsoft.com/office/drawing/2014/main" id="{6764AECD-0C09-41BB-9003-213EB4766E91}"/>
              </a:ext>
            </a:extLst>
          </p:cNvPr>
          <p:cNvSpPr txBox="1"/>
          <p:nvPr/>
        </p:nvSpPr>
        <p:spPr>
          <a:xfrm>
            <a:off x="4412030" y="518748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en-US" sz="1400" dirty="0"/>
          </a:p>
        </p:txBody>
      </p:sp>
      <p:sp>
        <p:nvSpPr>
          <p:cNvPr id="4130" name="Textfeld 4129">
            <a:extLst>
              <a:ext uri="{FF2B5EF4-FFF2-40B4-BE49-F238E27FC236}">
                <a16:creationId xmlns:a16="http://schemas.microsoft.com/office/drawing/2014/main" id="{C97EB4AB-A13D-4BF5-9E17-569F4B275669}"/>
              </a:ext>
            </a:extLst>
          </p:cNvPr>
          <p:cNvSpPr txBox="1"/>
          <p:nvPr/>
        </p:nvSpPr>
        <p:spPr>
          <a:xfrm>
            <a:off x="4847020" y="518264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4131" name="Textfeld 4130">
            <a:extLst>
              <a:ext uri="{FF2B5EF4-FFF2-40B4-BE49-F238E27FC236}">
                <a16:creationId xmlns:a16="http://schemas.microsoft.com/office/drawing/2014/main" id="{95331010-C378-4F39-B669-011EC449DB5E}"/>
              </a:ext>
            </a:extLst>
          </p:cNvPr>
          <p:cNvSpPr txBox="1"/>
          <p:nvPr/>
        </p:nvSpPr>
        <p:spPr>
          <a:xfrm>
            <a:off x="5305916" y="519197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4132" name="Textfeld 4131">
            <a:extLst>
              <a:ext uri="{FF2B5EF4-FFF2-40B4-BE49-F238E27FC236}">
                <a16:creationId xmlns:a16="http://schemas.microsoft.com/office/drawing/2014/main" id="{4A6B91EE-281B-4108-9B51-F959CCE06334}"/>
              </a:ext>
            </a:extLst>
          </p:cNvPr>
          <p:cNvSpPr txBox="1"/>
          <p:nvPr/>
        </p:nvSpPr>
        <p:spPr>
          <a:xfrm>
            <a:off x="3740616" y="518625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4133" name="Textfeld 4132">
            <a:extLst>
              <a:ext uri="{FF2B5EF4-FFF2-40B4-BE49-F238E27FC236}">
                <a16:creationId xmlns:a16="http://schemas.microsoft.com/office/drawing/2014/main" id="{D2129C05-ED60-412D-A72F-E5182535C1D0}"/>
              </a:ext>
            </a:extLst>
          </p:cNvPr>
          <p:cNvSpPr txBox="1"/>
          <p:nvPr/>
        </p:nvSpPr>
        <p:spPr>
          <a:xfrm>
            <a:off x="4168281" y="5194557"/>
            <a:ext cx="26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4134" name="Textfeld 4133">
            <a:extLst>
              <a:ext uri="{FF2B5EF4-FFF2-40B4-BE49-F238E27FC236}">
                <a16:creationId xmlns:a16="http://schemas.microsoft.com/office/drawing/2014/main" id="{33DCF807-420E-44FA-B6B4-F1FB96AFF661}"/>
              </a:ext>
            </a:extLst>
          </p:cNvPr>
          <p:cNvSpPr txBox="1"/>
          <p:nvPr/>
        </p:nvSpPr>
        <p:spPr>
          <a:xfrm>
            <a:off x="4601301" y="5184599"/>
            <a:ext cx="42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4135" name="Textfeld 4134">
            <a:extLst>
              <a:ext uri="{FF2B5EF4-FFF2-40B4-BE49-F238E27FC236}">
                <a16:creationId xmlns:a16="http://schemas.microsoft.com/office/drawing/2014/main" id="{C11AD481-B9E6-4BDC-9D08-D057A69855C6}"/>
              </a:ext>
            </a:extLst>
          </p:cNvPr>
          <p:cNvSpPr txBox="1"/>
          <p:nvPr/>
        </p:nvSpPr>
        <p:spPr>
          <a:xfrm>
            <a:off x="5077235" y="5182642"/>
            <a:ext cx="24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4136" name="Textfeld 4135">
            <a:extLst>
              <a:ext uri="{FF2B5EF4-FFF2-40B4-BE49-F238E27FC236}">
                <a16:creationId xmlns:a16="http://schemas.microsoft.com/office/drawing/2014/main" id="{9ED4D8F7-2844-4627-934F-EBD9557DDF77}"/>
              </a:ext>
            </a:extLst>
          </p:cNvPr>
          <p:cNvSpPr txBox="1"/>
          <p:nvPr/>
        </p:nvSpPr>
        <p:spPr>
          <a:xfrm>
            <a:off x="5519546" y="518748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4137" name="Rechteck: abgerundete Ecken 4136">
            <a:extLst>
              <a:ext uri="{FF2B5EF4-FFF2-40B4-BE49-F238E27FC236}">
                <a16:creationId xmlns:a16="http://schemas.microsoft.com/office/drawing/2014/main" id="{9A311FD5-435F-4E8A-964B-3E69C32858DA}"/>
              </a:ext>
            </a:extLst>
          </p:cNvPr>
          <p:cNvSpPr/>
          <p:nvPr/>
        </p:nvSpPr>
        <p:spPr bwMode="auto">
          <a:xfrm>
            <a:off x="1039262" y="4092197"/>
            <a:ext cx="585196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38" name="Rechteck 4137">
            <a:extLst>
              <a:ext uri="{FF2B5EF4-FFF2-40B4-BE49-F238E27FC236}">
                <a16:creationId xmlns:a16="http://schemas.microsoft.com/office/drawing/2014/main" id="{2749B4C3-4264-423C-8FB7-A735873764FB}"/>
              </a:ext>
            </a:extLst>
          </p:cNvPr>
          <p:cNvSpPr/>
          <p:nvPr/>
        </p:nvSpPr>
        <p:spPr bwMode="auto">
          <a:xfrm>
            <a:off x="1241573" y="4048923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39" name="Textfeld 4138">
            <a:extLst>
              <a:ext uri="{FF2B5EF4-FFF2-40B4-BE49-F238E27FC236}">
                <a16:creationId xmlns:a16="http://schemas.microsoft.com/office/drawing/2014/main" id="{B1ECDF20-DAC7-49DB-9957-3AC38B65127D}"/>
              </a:ext>
            </a:extLst>
          </p:cNvPr>
          <p:cNvSpPr txBox="1"/>
          <p:nvPr/>
        </p:nvSpPr>
        <p:spPr>
          <a:xfrm>
            <a:off x="978126" y="426042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4140" name="Textfeld 4139">
            <a:extLst>
              <a:ext uri="{FF2B5EF4-FFF2-40B4-BE49-F238E27FC236}">
                <a16:creationId xmlns:a16="http://schemas.microsoft.com/office/drawing/2014/main" id="{05144295-E6C8-40C4-BFB3-E2BE1243DECA}"/>
              </a:ext>
            </a:extLst>
          </p:cNvPr>
          <p:cNvSpPr txBox="1"/>
          <p:nvPr/>
        </p:nvSpPr>
        <p:spPr>
          <a:xfrm>
            <a:off x="1398215" y="4275294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4141" name="Textfeld 4140">
            <a:extLst>
              <a:ext uri="{FF2B5EF4-FFF2-40B4-BE49-F238E27FC236}">
                <a16:creationId xmlns:a16="http://schemas.microsoft.com/office/drawing/2014/main" id="{C74077D0-B727-4495-8CE5-FE5EA626A0A1}"/>
              </a:ext>
            </a:extLst>
          </p:cNvPr>
          <p:cNvSpPr txBox="1"/>
          <p:nvPr/>
        </p:nvSpPr>
        <p:spPr>
          <a:xfrm rot="16200000">
            <a:off x="1041673" y="4279612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cxnSp>
        <p:nvCxnSpPr>
          <p:cNvPr id="4142" name="Gerade Verbindung mit Pfeil 4141">
            <a:extLst>
              <a:ext uri="{FF2B5EF4-FFF2-40B4-BE49-F238E27FC236}">
                <a16:creationId xmlns:a16="http://schemas.microsoft.com/office/drawing/2014/main" id="{B4DC8E93-27E6-427A-820A-821A7B03CD77}"/>
              </a:ext>
            </a:extLst>
          </p:cNvPr>
          <p:cNvCxnSpPr>
            <a:cxnSpLocks/>
          </p:cNvCxnSpPr>
          <p:nvPr/>
        </p:nvCxnSpPr>
        <p:spPr bwMode="auto">
          <a:xfrm>
            <a:off x="978126" y="4071529"/>
            <a:ext cx="0" cy="71643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hteck: abgerundete Ecken 156">
            <a:extLst>
              <a:ext uri="{FF2B5EF4-FFF2-40B4-BE49-F238E27FC236}">
                <a16:creationId xmlns:a16="http://schemas.microsoft.com/office/drawing/2014/main" id="{5AF8CDA4-B94B-4F35-89C2-0941C798D068}"/>
              </a:ext>
            </a:extLst>
          </p:cNvPr>
          <p:cNvSpPr/>
          <p:nvPr/>
        </p:nvSpPr>
        <p:spPr bwMode="auto">
          <a:xfrm>
            <a:off x="1047230" y="5003161"/>
            <a:ext cx="585196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15087B75-5CDC-4F40-9AF5-69E0EB9AA896}"/>
              </a:ext>
            </a:extLst>
          </p:cNvPr>
          <p:cNvSpPr/>
          <p:nvPr/>
        </p:nvSpPr>
        <p:spPr bwMode="auto">
          <a:xfrm>
            <a:off x="1249541" y="4959887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3BFC8282-1AC5-4C17-B9E9-2CDC00AAF77E}"/>
              </a:ext>
            </a:extLst>
          </p:cNvPr>
          <p:cNvSpPr txBox="1"/>
          <p:nvPr/>
        </p:nvSpPr>
        <p:spPr>
          <a:xfrm>
            <a:off x="986094" y="517138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B140659-92BD-4E1E-B6D7-E6D0188067F3}"/>
              </a:ext>
            </a:extLst>
          </p:cNvPr>
          <p:cNvSpPr txBox="1"/>
          <p:nvPr/>
        </p:nvSpPr>
        <p:spPr>
          <a:xfrm>
            <a:off x="1406183" y="518625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2F9BB088-60FF-4E12-BBE8-AA39302F9956}"/>
              </a:ext>
            </a:extLst>
          </p:cNvPr>
          <p:cNvSpPr txBox="1"/>
          <p:nvPr/>
        </p:nvSpPr>
        <p:spPr>
          <a:xfrm rot="16200000">
            <a:off x="1049641" y="5190576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sp>
        <p:nvSpPr>
          <p:cNvPr id="162" name="Rechteck: abgerundete Ecken 161">
            <a:extLst>
              <a:ext uri="{FF2B5EF4-FFF2-40B4-BE49-F238E27FC236}">
                <a16:creationId xmlns:a16="http://schemas.microsoft.com/office/drawing/2014/main" id="{1DD49E47-6F6C-405D-8F1E-6AEB73E5972F}"/>
              </a:ext>
            </a:extLst>
          </p:cNvPr>
          <p:cNvSpPr/>
          <p:nvPr/>
        </p:nvSpPr>
        <p:spPr bwMode="auto">
          <a:xfrm>
            <a:off x="7901178" y="5003162"/>
            <a:ext cx="585196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F88A2B7-0E61-468C-8F5D-7689A5891B5E}"/>
              </a:ext>
            </a:extLst>
          </p:cNvPr>
          <p:cNvSpPr/>
          <p:nvPr/>
        </p:nvSpPr>
        <p:spPr bwMode="auto">
          <a:xfrm>
            <a:off x="8103489" y="4959888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EEAAEC6E-2543-4866-89C9-A7C16070FD1C}"/>
              </a:ext>
            </a:extLst>
          </p:cNvPr>
          <p:cNvSpPr txBox="1"/>
          <p:nvPr/>
        </p:nvSpPr>
        <p:spPr>
          <a:xfrm>
            <a:off x="7840042" y="5171390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DD25B146-8F58-4A16-B5C8-6E36E3793424}"/>
              </a:ext>
            </a:extLst>
          </p:cNvPr>
          <p:cNvSpPr txBox="1"/>
          <p:nvPr/>
        </p:nvSpPr>
        <p:spPr>
          <a:xfrm>
            <a:off x="8260131" y="518625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F1BA37C2-E7D6-4D75-83BB-E8F2AC596A76}"/>
              </a:ext>
            </a:extLst>
          </p:cNvPr>
          <p:cNvSpPr txBox="1"/>
          <p:nvPr/>
        </p:nvSpPr>
        <p:spPr>
          <a:xfrm rot="16200000">
            <a:off x="7903589" y="5190577"/>
            <a:ext cx="5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Dum</a:t>
            </a:r>
            <a:endParaRPr lang="en-US" sz="1000" dirty="0"/>
          </a:p>
        </p:txBody>
      </p:sp>
      <p:sp>
        <p:nvSpPr>
          <p:cNvPr id="167" name="Rechteck: abgerundete Ecken 166">
            <a:extLst>
              <a:ext uri="{FF2B5EF4-FFF2-40B4-BE49-F238E27FC236}">
                <a16:creationId xmlns:a16="http://schemas.microsoft.com/office/drawing/2014/main" id="{AC16A96B-CF75-4B69-842C-7D0518DDE372}"/>
              </a:ext>
            </a:extLst>
          </p:cNvPr>
          <p:cNvSpPr/>
          <p:nvPr/>
        </p:nvSpPr>
        <p:spPr bwMode="auto">
          <a:xfrm>
            <a:off x="1684128" y="4997868"/>
            <a:ext cx="2022040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63C39F8B-0069-43D3-BFC1-C44E15ABC96A}"/>
              </a:ext>
            </a:extLst>
          </p:cNvPr>
          <p:cNvSpPr/>
          <p:nvPr/>
        </p:nvSpPr>
        <p:spPr bwMode="auto">
          <a:xfrm>
            <a:off x="1944848" y="4959887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3BB0818-885D-416E-A8EB-CBFB055FCBF1}"/>
              </a:ext>
            </a:extLst>
          </p:cNvPr>
          <p:cNvSpPr/>
          <p:nvPr/>
        </p:nvSpPr>
        <p:spPr bwMode="auto">
          <a:xfrm>
            <a:off x="2377983" y="4959887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697304D2-82E8-4E1A-B81F-8043D877141F}"/>
              </a:ext>
            </a:extLst>
          </p:cNvPr>
          <p:cNvSpPr/>
          <p:nvPr/>
        </p:nvSpPr>
        <p:spPr bwMode="auto">
          <a:xfrm>
            <a:off x="2829964" y="4959887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0C328BCA-EDAD-4C8F-B359-63136CF0A85A}"/>
              </a:ext>
            </a:extLst>
          </p:cNvPr>
          <p:cNvSpPr/>
          <p:nvPr/>
        </p:nvSpPr>
        <p:spPr bwMode="auto">
          <a:xfrm>
            <a:off x="3272519" y="4959887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3023C0C9-2C1B-4763-AD9D-8B2B90EB36A9}"/>
              </a:ext>
            </a:extLst>
          </p:cNvPr>
          <p:cNvSpPr txBox="1"/>
          <p:nvPr/>
        </p:nvSpPr>
        <p:spPr>
          <a:xfrm>
            <a:off x="1879965" y="518264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</a:t>
            </a:r>
            <a:endParaRPr lang="en-US" sz="1400" dirty="0"/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68D89597-2CA0-4F7A-B5B0-D70D6F8EF206}"/>
              </a:ext>
            </a:extLst>
          </p:cNvPr>
          <p:cNvSpPr txBox="1"/>
          <p:nvPr/>
        </p:nvSpPr>
        <p:spPr>
          <a:xfrm>
            <a:off x="2330348" y="518748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</a:t>
            </a:r>
            <a:endParaRPr lang="en-US" sz="1400" dirty="0"/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CD34DABC-1FEE-4B10-8093-5AB8794EE16A}"/>
              </a:ext>
            </a:extLst>
          </p:cNvPr>
          <p:cNvSpPr txBox="1"/>
          <p:nvPr/>
        </p:nvSpPr>
        <p:spPr>
          <a:xfrm>
            <a:off x="2765338" y="5182643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</a:t>
            </a:r>
            <a:endParaRPr lang="en-US" sz="1400" dirty="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70188B5F-0D38-4D39-BDC4-01039CEE5008}"/>
              </a:ext>
            </a:extLst>
          </p:cNvPr>
          <p:cNvSpPr txBox="1"/>
          <p:nvPr/>
        </p:nvSpPr>
        <p:spPr>
          <a:xfrm>
            <a:off x="3224234" y="519197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</a:t>
            </a:r>
            <a:endParaRPr lang="en-US" sz="1400" dirty="0"/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D06B73E4-412E-439F-9DEB-5417D384DBC9}"/>
              </a:ext>
            </a:extLst>
          </p:cNvPr>
          <p:cNvSpPr txBox="1"/>
          <p:nvPr/>
        </p:nvSpPr>
        <p:spPr>
          <a:xfrm>
            <a:off x="1658934" y="518625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5D090884-B264-4A5E-9100-6B39D73C404C}"/>
              </a:ext>
            </a:extLst>
          </p:cNvPr>
          <p:cNvSpPr txBox="1"/>
          <p:nvPr/>
        </p:nvSpPr>
        <p:spPr>
          <a:xfrm>
            <a:off x="2086599" y="5194557"/>
            <a:ext cx="26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301DE874-DAD2-4808-A32A-D287F16A07A6}"/>
              </a:ext>
            </a:extLst>
          </p:cNvPr>
          <p:cNvSpPr txBox="1"/>
          <p:nvPr/>
        </p:nvSpPr>
        <p:spPr>
          <a:xfrm>
            <a:off x="2519619" y="5184599"/>
            <a:ext cx="42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C5755AFE-40C4-4D23-ADDE-897EF84A8FA6}"/>
              </a:ext>
            </a:extLst>
          </p:cNvPr>
          <p:cNvSpPr txBox="1"/>
          <p:nvPr/>
        </p:nvSpPr>
        <p:spPr>
          <a:xfrm>
            <a:off x="2995553" y="5182642"/>
            <a:ext cx="24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82725BF7-0E1A-4F5B-AB36-32A4E90D9E73}"/>
              </a:ext>
            </a:extLst>
          </p:cNvPr>
          <p:cNvSpPr txBox="1"/>
          <p:nvPr/>
        </p:nvSpPr>
        <p:spPr>
          <a:xfrm>
            <a:off x="3437864" y="518748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3" name="TextBox 11">
                <a:extLst>
                  <a:ext uri="{FF2B5EF4-FFF2-40B4-BE49-F238E27FC236}">
                    <a16:creationId xmlns:a16="http://schemas.microsoft.com/office/drawing/2014/main" id="{D24CA05F-7985-412E-86E1-B3CBDFB20378}"/>
                  </a:ext>
                </a:extLst>
              </p:cNvPr>
              <p:cNvSpPr txBox="1"/>
              <p:nvPr/>
            </p:nvSpPr>
            <p:spPr>
              <a:xfrm>
                <a:off x="453369" y="4208884"/>
                <a:ext cx="5090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43" name="TextBox 11">
                <a:extLst>
                  <a:ext uri="{FF2B5EF4-FFF2-40B4-BE49-F238E27FC236}">
                    <a16:creationId xmlns:a16="http://schemas.microsoft.com/office/drawing/2014/main" id="{D24CA05F-7985-412E-86E1-B3CBDFB20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9" y="4208884"/>
                <a:ext cx="509006" cy="276999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hteck: abgerundete Ecken 182">
            <a:extLst>
              <a:ext uri="{FF2B5EF4-FFF2-40B4-BE49-F238E27FC236}">
                <a16:creationId xmlns:a16="http://schemas.microsoft.com/office/drawing/2014/main" id="{1AB2D049-E16E-4876-B15B-01F6232F0202}"/>
              </a:ext>
            </a:extLst>
          </p:cNvPr>
          <p:cNvSpPr/>
          <p:nvPr/>
        </p:nvSpPr>
        <p:spPr bwMode="auto">
          <a:xfrm>
            <a:off x="1684128" y="4098895"/>
            <a:ext cx="2022040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C3634C73-085A-41A0-AFF9-95B5BF0792D6}"/>
              </a:ext>
            </a:extLst>
          </p:cNvPr>
          <p:cNvSpPr/>
          <p:nvPr/>
        </p:nvSpPr>
        <p:spPr bwMode="auto">
          <a:xfrm>
            <a:off x="1944848" y="4060914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5433697E-CD54-4C2F-9742-0E5828414A63}"/>
              </a:ext>
            </a:extLst>
          </p:cNvPr>
          <p:cNvSpPr/>
          <p:nvPr/>
        </p:nvSpPr>
        <p:spPr bwMode="auto">
          <a:xfrm>
            <a:off x="2377983" y="4060914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DB967765-C3ED-4F1C-832A-1F896C43E72A}"/>
              </a:ext>
            </a:extLst>
          </p:cNvPr>
          <p:cNvSpPr/>
          <p:nvPr/>
        </p:nvSpPr>
        <p:spPr bwMode="auto">
          <a:xfrm>
            <a:off x="2829964" y="4060914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F805775-0474-4399-88D2-53BF5702B805}"/>
              </a:ext>
            </a:extLst>
          </p:cNvPr>
          <p:cNvSpPr/>
          <p:nvPr/>
        </p:nvSpPr>
        <p:spPr bwMode="auto">
          <a:xfrm>
            <a:off x="3272519" y="4060914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A5F7F32C-AB64-4401-9FF2-179C228CF739}"/>
              </a:ext>
            </a:extLst>
          </p:cNvPr>
          <p:cNvSpPr txBox="1"/>
          <p:nvPr/>
        </p:nvSpPr>
        <p:spPr>
          <a:xfrm>
            <a:off x="1879965" y="4283670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AD8F2F90-196B-4139-919F-B8CAA2F762DE}"/>
              </a:ext>
            </a:extLst>
          </p:cNvPr>
          <p:cNvSpPr txBox="1"/>
          <p:nvPr/>
        </p:nvSpPr>
        <p:spPr>
          <a:xfrm>
            <a:off x="2320921" y="428850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  <a:endParaRPr lang="en-US" sz="1400" dirty="0"/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E9D55F72-0198-421D-B46C-B2E4E3C3D87F}"/>
              </a:ext>
            </a:extLst>
          </p:cNvPr>
          <p:cNvSpPr txBox="1"/>
          <p:nvPr/>
        </p:nvSpPr>
        <p:spPr>
          <a:xfrm>
            <a:off x="2765338" y="4283670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9B9290A6-49A1-42CA-ACEE-862F8C9995E8}"/>
              </a:ext>
            </a:extLst>
          </p:cNvPr>
          <p:cNvSpPr txBox="1"/>
          <p:nvPr/>
        </p:nvSpPr>
        <p:spPr>
          <a:xfrm>
            <a:off x="3224234" y="429299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endParaRPr lang="en-US" sz="1400" dirty="0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F08DA7DD-7431-4019-BA6C-ADB665D59B62}"/>
              </a:ext>
            </a:extLst>
          </p:cNvPr>
          <p:cNvSpPr txBox="1"/>
          <p:nvPr/>
        </p:nvSpPr>
        <p:spPr>
          <a:xfrm>
            <a:off x="1658934" y="4287285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7E53B472-C99F-453C-8F42-A8064FEFC666}"/>
              </a:ext>
            </a:extLst>
          </p:cNvPr>
          <p:cNvSpPr txBox="1"/>
          <p:nvPr/>
        </p:nvSpPr>
        <p:spPr>
          <a:xfrm>
            <a:off x="2077172" y="4295584"/>
            <a:ext cx="261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E660D9C-DEAC-4FC2-B89B-6F8B3C26D0A7}"/>
              </a:ext>
            </a:extLst>
          </p:cNvPr>
          <p:cNvSpPr txBox="1"/>
          <p:nvPr/>
        </p:nvSpPr>
        <p:spPr>
          <a:xfrm>
            <a:off x="2531074" y="4311794"/>
            <a:ext cx="391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AD90826B-C462-400E-833D-8B8B8682BF16}"/>
              </a:ext>
            </a:extLst>
          </p:cNvPr>
          <p:cNvSpPr txBox="1"/>
          <p:nvPr/>
        </p:nvSpPr>
        <p:spPr>
          <a:xfrm>
            <a:off x="2976699" y="4283669"/>
            <a:ext cx="23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951BEC62-0CBA-4579-B6EA-06E693B892D3}"/>
              </a:ext>
            </a:extLst>
          </p:cNvPr>
          <p:cNvSpPr txBox="1"/>
          <p:nvPr/>
        </p:nvSpPr>
        <p:spPr>
          <a:xfrm>
            <a:off x="3437864" y="4288508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197" name="Rechteck: abgerundete Ecken 196">
            <a:extLst>
              <a:ext uri="{FF2B5EF4-FFF2-40B4-BE49-F238E27FC236}">
                <a16:creationId xmlns:a16="http://schemas.microsoft.com/office/drawing/2014/main" id="{C2B20686-EB59-453B-84AE-0001EDB103A5}"/>
              </a:ext>
            </a:extLst>
          </p:cNvPr>
          <p:cNvSpPr/>
          <p:nvPr/>
        </p:nvSpPr>
        <p:spPr bwMode="auto">
          <a:xfrm>
            <a:off x="3755853" y="4107056"/>
            <a:ext cx="2022040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681D31AC-1A3A-40CE-BC69-D1A8B9434D55}"/>
              </a:ext>
            </a:extLst>
          </p:cNvPr>
          <p:cNvSpPr/>
          <p:nvPr/>
        </p:nvSpPr>
        <p:spPr bwMode="auto">
          <a:xfrm>
            <a:off x="4016573" y="4069075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98A208F-024A-49DD-8454-01703846B17C}"/>
              </a:ext>
            </a:extLst>
          </p:cNvPr>
          <p:cNvSpPr/>
          <p:nvPr/>
        </p:nvSpPr>
        <p:spPr bwMode="auto">
          <a:xfrm>
            <a:off x="4449708" y="4069075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5DF5F55F-22D9-417B-8A30-1B5111C16421}"/>
              </a:ext>
            </a:extLst>
          </p:cNvPr>
          <p:cNvSpPr/>
          <p:nvPr/>
        </p:nvSpPr>
        <p:spPr bwMode="auto">
          <a:xfrm>
            <a:off x="4901689" y="4069075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E24FAF5-637B-470F-A2B6-70376949A351}"/>
              </a:ext>
            </a:extLst>
          </p:cNvPr>
          <p:cNvSpPr/>
          <p:nvPr/>
        </p:nvSpPr>
        <p:spPr bwMode="auto">
          <a:xfrm>
            <a:off x="5344244" y="4069075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A94CC781-6309-4E4B-BAFB-91DD15CFE0AE}"/>
              </a:ext>
            </a:extLst>
          </p:cNvPr>
          <p:cNvSpPr txBox="1"/>
          <p:nvPr/>
        </p:nvSpPr>
        <p:spPr>
          <a:xfrm>
            <a:off x="3951690" y="429183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en-US" sz="1400" dirty="0"/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4BBB649D-EC8E-4268-9F5A-C69E1F987F7C}"/>
              </a:ext>
            </a:extLst>
          </p:cNvPr>
          <p:cNvSpPr txBox="1"/>
          <p:nvPr/>
        </p:nvSpPr>
        <p:spPr>
          <a:xfrm>
            <a:off x="4402073" y="429666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en-US" sz="1400" dirty="0"/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E66EA4EC-5BA5-4CDC-9E6F-A64CD9897BD8}"/>
              </a:ext>
            </a:extLst>
          </p:cNvPr>
          <p:cNvSpPr txBox="1"/>
          <p:nvPr/>
        </p:nvSpPr>
        <p:spPr>
          <a:xfrm>
            <a:off x="4837063" y="429183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E34D4847-F444-4BD8-BF76-BA0E09D91888}"/>
              </a:ext>
            </a:extLst>
          </p:cNvPr>
          <p:cNvSpPr txBox="1"/>
          <p:nvPr/>
        </p:nvSpPr>
        <p:spPr>
          <a:xfrm>
            <a:off x="5295959" y="4301160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E9486A48-F158-4E7C-844C-2BB3724CE01C}"/>
              </a:ext>
            </a:extLst>
          </p:cNvPr>
          <p:cNvSpPr txBox="1"/>
          <p:nvPr/>
        </p:nvSpPr>
        <p:spPr>
          <a:xfrm>
            <a:off x="3730659" y="4295446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38D7E9BA-7D81-4C73-9D55-F8906F9AB273}"/>
              </a:ext>
            </a:extLst>
          </p:cNvPr>
          <p:cNvSpPr txBox="1"/>
          <p:nvPr/>
        </p:nvSpPr>
        <p:spPr>
          <a:xfrm>
            <a:off x="4158324" y="4303745"/>
            <a:ext cx="26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55766C30-6E21-4978-8EC0-81D25881BF1F}"/>
              </a:ext>
            </a:extLst>
          </p:cNvPr>
          <p:cNvSpPr txBox="1"/>
          <p:nvPr/>
        </p:nvSpPr>
        <p:spPr>
          <a:xfrm>
            <a:off x="4591344" y="4293787"/>
            <a:ext cx="42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163C59E8-09B0-41C7-8682-1CFCC6204607}"/>
              </a:ext>
            </a:extLst>
          </p:cNvPr>
          <p:cNvSpPr txBox="1"/>
          <p:nvPr/>
        </p:nvSpPr>
        <p:spPr>
          <a:xfrm>
            <a:off x="5067278" y="4291830"/>
            <a:ext cx="24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4F6B22A9-84BC-4CD8-926F-2F04611F94AE}"/>
              </a:ext>
            </a:extLst>
          </p:cNvPr>
          <p:cNvSpPr txBox="1"/>
          <p:nvPr/>
        </p:nvSpPr>
        <p:spPr>
          <a:xfrm>
            <a:off x="5509589" y="4296669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211" name="Rechteck: abgerundete Ecken 210">
            <a:extLst>
              <a:ext uri="{FF2B5EF4-FFF2-40B4-BE49-F238E27FC236}">
                <a16:creationId xmlns:a16="http://schemas.microsoft.com/office/drawing/2014/main" id="{D796D81A-CA97-482A-BADE-938E7EFA9F1D}"/>
              </a:ext>
            </a:extLst>
          </p:cNvPr>
          <p:cNvSpPr/>
          <p:nvPr/>
        </p:nvSpPr>
        <p:spPr bwMode="auto">
          <a:xfrm>
            <a:off x="5834042" y="4097287"/>
            <a:ext cx="2022040" cy="716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B069BE31-15C0-4C07-8200-FC4407B1A593}"/>
              </a:ext>
            </a:extLst>
          </p:cNvPr>
          <p:cNvSpPr/>
          <p:nvPr/>
        </p:nvSpPr>
        <p:spPr bwMode="auto">
          <a:xfrm>
            <a:off x="6094762" y="4059306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AF0CD322-F4E2-42CC-9D64-251C3D48118D}"/>
              </a:ext>
            </a:extLst>
          </p:cNvPr>
          <p:cNvSpPr/>
          <p:nvPr/>
        </p:nvSpPr>
        <p:spPr bwMode="auto">
          <a:xfrm>
            <a:off x="6527897" y="4059306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8B6C8F1C-2A4C-4D82-8765-36A98B527B91}"/>
              </a:ext>
            </a:extLst>
          </p:cNvPr>
          <p:cNvSpPr/>
          <p:nvPr/>
        </p:nvSpPr>
        <p:spPr bwMode="auto">
          <a:xfrm>
            <a:off x="6979878" y="4059306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97B2986A-59FB-4F61-867D-2FF833DB169E}"/>
              </a:ext>
            </a:extLst>
          </p:cNvPr>
          <p:cNvSpPr/>
          <p:nvPr/>
        </p:nvSpPr>
        <p:spPr bwMode="auto">
          <a:xfrm>
            <a:off x="7422433" y="4059306"/>
            <a:ext cx="179109" cy="792398"/>
          </a:xfrm>
          <a:prstGeom prst="rect">
            <a:avLst/>
          </a:prstGeom>
          <a:solidFill>
            <a:srgbClr val="FC3B3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AB908C5E-E9F1-4522-AB87-627569D2C709}"/>
              </a:ext>
            </a:extLst>
          </p:cNvPr>
          <p:cNvSpPr txBox="1"/>
          <p:nvPr/>
        </p:nvSpPr>
        <p:spPr>
          <a:xfrm>
            <a:off x="6029879" y="428206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</a:t>
            </a:r>
            <a:endParaRPr lang="en-US" sz="1400" dirty="0"/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7582A227-493C-4BB2-8A3A-D511E5A6BCCF}"/>
              </a:ext>
            </a:extLst>
          </p:cNvPr>
          <p:cNvSpPr txBox="1"/>
          <p:nvPr/>
        </p:nvSpPr>
        <p:spPr>
          <a:xfrm>
            <a:off x="6480262" y="4286900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</a:t>
            </a:r>
            <a:endParaRPr lang="en-US" sz="1400" dirty="0"/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5260592B-9AC8-4544-B42D-DB424DCF5180}"/>
              </a:ext>
            </a:extLst>
          </p:cNvPr>
          <p:cNvSpPr txBox="1"/>
          <p:nvPr/>
        </p:nvSpPr>
        <p:spPr>
          <a:xfrm>
            <a:off x="6915252" y="4282062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</a:t>
            </a:r>
            <a:endParaRPr lang="en-US" sz="1400" dirty="0"/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37CC65B5-61FF-4C79-BDBD-6877360B9E87}"/>
              </a:ext>
            </a:extLst>
          </p:cNvPr>
          <p:cNvSpPr txBox="1"/>
          <p:nvPr/>
        </p:nvSpPr>
        <p:spPr>
          <a:xfrm>
            <a:off x="7374148" y="4291391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</a:t>
            </a:r>
            <a:endParaRPr lang="en-US" sz="1400" dirty="0"/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3031FDE9-8B06-469A-9CC7-8D3F5BEFB56C}"/>
              </a:ext>
            </a:extLst>
          </p:cNvPr>
          <p:cNvSpPr txBox="1"/>
          <p:nvPr/>
        </p:nvSpPr>
        <p:spPr>
          <a:xfrm>
            <a:off x="5808848" y="4285677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A44CF47F-9C72-4DF9-A3D9-21F13F1BEFA3}"/>
              </a:ext>
            </a:extLst>
          </p:cNvPr>
          <p:cNvSpPr txBox="1"/>
          <p:nvPr/>
        </p:nvSpPr>
        <p:spPr>
          <a:xfrm>
            <a:off x="6236513" y="4293976"/>
            <a:ext cx="26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A9D30794-E11E-4958-8506-47488349AB80}"/>
              </a:ext>
            </a:extLst>
          </p:cNvPr>
          <p:cNvSpPr txBox="1"/>
          <p:nvPr/>
        </p:nvSpPr>
        <p:spPr>
          <a:xfrm>
            <a:off x="6669533" y="4284018"/>
            <a:ext cx="42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s/d</a:t>
            </a:r>
            <a:endParaRPr lang="en-US" sz="1400" dirty="0"/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621A85A6-0266-42A7-B965-989B92BB60B0}"/>
              </a:ext>
            </a:extLst>
          </p:cNvPr>
          <p:cNvSpPr txBox="1"/>
          <p:nvPr/>
        </p:nvSpPr>
        <p:spPr>
          <a:xfrm>
            <a:off x="7145467" y="4282061"/>
            <a:ext cx="24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endParaRPr lang="en-US" sz="1400" dirty="0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A3145996-93C5-4C70-AF8F-557EF20B6807}"/>
              </a:ext>
            </a:extLst>
          </p:cNvPr>
          <p:cNvSpPr txBox="1"/>
          <p:nvPr/>
        </p:nvSpPr>
        <p:spPr>
          <a:xfrm>
            <a:off x="7587778" y="4286900"/>
            <a:ext cx="2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</a:t>
            </a:r>
            <a:endParaRPr lang="en-US" sz="1400" dirty="0"/>
          </a:p>
        </p:txBody>
      </p: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CAF70217-9194-44AA-BF1F-4E5F03E8625B}"/>
              </a:ext>
            </a:extLst>
          </p:cNvPr>
          <p:cNvCxnSpPr>
            <a:cxnSpLocks/>
          </p:cNvCxnSpPr>
          <p:nvPr/>
        </p:nvCxnSpPr>
        <p:spPr bwMode="auto">
          <a:xfrm>
            <a:off x="979698" y="5025209"/>
            <a:ext cx="0" cy="71643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11">
                <a:extLst>
                  <a:ext uri="{FF2B5EF4-FFF2-40B4-BE49-F238E27FC236}">
                    <a16:creationId xmlns:a16="http://schemas.microsoft.com/office/drawing/2014/main" id="{F9CD306A-363E-4291-9799-86815206A7B3}"/>
                  </a:ext>
                </a:extLst>
              </p:cNvPr>
              <p:cNvSpPr txBox="1"/>
              <p:nvPr/>
            </p:nvSpPr>
            <p:spPr>
              <a:xfrm>
                <a:off x="444616" y="5223424"/>
                <a:ext cx="5090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6" name="TextBox 11">
                <a:extLst>
                  <a:ext uri="{FF2B5EF4-FFF2-40B4-BE49-F238E27FC236}">
                    <a16:creationId xmlns:a16="http://schemas.microsoft.com/office/drawing/2014/main" id="{F9CD306A-363E-4291-9799-86815206A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6" y="5223424"/>
                <a:ext cx="509006" cy="276999"/>
              </a:xfrm>
              <a:prstGeom prst="rect">
                <a:avLst/>
              </a:prstGeom>
              <a:blipFill>
                <a:blip r:embed="rId8"/>
                <a:stretch>
                  <a:fillRect r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056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49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48418" y="844490"/>
            <a:ext cx="27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Layout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4462" y="1349729"/>
                <a:ext cx="8173039" cy="4465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Block 35a</a:t>
                </a: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endParaRPr lang="en-US" sz="2000" dirty="0"/>
              </a:p>
              <a:p>
                <a:r>
                  <a:rPr lang="en-US" sz="2000" dirty="0"/>
                  <a:t>2 Caps. = 2pF each;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type m:val="skw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pF</m:t>
                        </m:r>
                      </m:num>
                      <m:den>
                        <m:r>
                          <a:rPr lang="de-DE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=500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500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layout</m:t>
                    </m:r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above</m:t>
                    </m:r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pF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Remaining 1pF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pF</m:t>
                        </m:r>
                      </m:num>
                      <m:den>
                        <m: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=250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fF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Four 250fF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Layout cells above – 500fF each.        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1349729"/>
                <a:ext cx="8173039" cy="4465838"/>
              </a:xfrm>
              <a:prstGeom prst="rect">
                <a:avLst/>
              </a:prstGeom>
              <a:blipFill>
                <a:blip r:embed="rId5"/>
                <a:stretch>
                  <a:fillRect l="-820" b="-7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25538" y="3886787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29a: Block 35a (schematic)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7523" y="3886786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29b: Block 35a (layout)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" y="1774208"/>
            <a:ext cx="3549176" cy="2175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89" y="1774208"/>
            <a:ext cx="4126149" cy="21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6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5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686" y="844490"/>
            <a:ext cx="1924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740" y="1910131"/>
            <a:ext cx="7784697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OTA – Operational </a:t>
            </a:r>
            <a:r>
              <a:rPr lang="en-US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Transconductance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Amplifier – An amplifier whose differential input voltage produces an output current [4, 5].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Can be referred to as voltage-controlled current source (VCCS) [5].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Usually forms the input stage of an opamp.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Mostly comprises current mirrors, current sources and current sinks.</a:t>
            </a: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8E6D40-65DC-B861-EE1E-304923FA9287}"/>
              </a:ext>
            </a:extLst>
          </p:cNvPr>
          <p:cNvSpPr/>
          <p:nvPr/>
        </p:nvSpPr>
        <p:spPr bwMode="auto">
          <a:xfrm>
            <a:off x="589935" y="6213987"/>
            <a:ext cx="168131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D8144B-A853-E964-1689-4081614308F0}"/>
              </a:ext>
            </a:extLst>
          </p:cNvPr>
          <p:cNvSpPr/>
          <p:nvPr/>
        </p:nvSpPr>
        <p:spPr bwMode="auto">
          <a:xfrm>
            <a:off x="7989889" y="6204155"/>
            <a:ext cx="9181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8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50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48418" y="844490"/>
            <a:ext cx="27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2" name="Rectangle 1"/>
          <p:cNvSpPr/>
          <p:nvPr/>
        </p:nvSpPr>
        <p:spPr>
          <a:xfrm>
            <a:off x="696035" y="1349729"/>
            <a:ext cx="775740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Block 35b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Layout cells – 250fF each.       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3963" y="5320922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30: Block 35b (layout)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6" y="1801503"/>
            <a:ext cx="7637462" cy="35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78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5</a:t>
            </a:r>
            <a:r>
              <a:rPr lang="en-US" sz="1200" dirty="0"/>
              <a:t>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5587" y="844490"/>
            <a:ext cx="33164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Complete Layout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569515"/>
            <a:ext cx="8843750" cy="42793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17825" y="5790542"/>
            <a:ext cx="292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31: Complete layout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1275666" y="1692348"/>
            <a:ext cx="255935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336276" y="1692348"/>
            <a:ext cx="262037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8134065" y="1856095"/>
            <a:ext cx="0" cy="152855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8147712" y="4065588"/>
            <a:ext cx="0" cy="152855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4179203" y="1511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249.4µm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52726" y="346464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168.5µm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84838" y="5722580"/>
                <a:ext cx="2762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cell area: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42.03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38" y="5722580"/>
                <a:ext cx="2762957" cy="369332"/>
              </a:xfrm>
              <a:prstGeom prst="rect">
                <a:avLst/>
              </a:prstGeom>
              <a:blipFill>
                <a:blip r:embed="rId6"/>
                <a:stretch>
                  <a:fillRect l="-19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361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5</a:t>
            </a:r>
            <a:r>
              <a:rPr lang="en-US" sz="1200" dirty="0"/>
              <a:t>2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5587" y="844490"/>
            <a:ext cx="33164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de-DE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imulation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Checks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58025C-2582-4CD0-89B2-431C54B5C57C}"/>
              </a:ext>
            </a:extLst>
          </p:cNvPr>
          <p:cNvSpPr txBox="1"/>
          <p:nvPr/>
        </p:nvSpPr>
        <p:spPr>
          <a:xfrm>
            <a:off x="735291" y="1801647"/>
            <a:ext cx="7718147" cy="288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all layout blocks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Design Rule Checker (DRC): Passed.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Layout Versus Schematic (LVS) – Without switches: Passed.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Layout Versus Schematic (LVS) – Switch set to “</a:t>
            </a:r>
            <a:r>
              <a:rPr lang="en-US" sz="20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Resimulate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Extracted”: Passed.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Quality Rule Checker (QRC) – </a:t>
            </a:r>
            <a:r>
              <a:rPr lang="en-US" sz="20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Parasitics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set to RC: Passed.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Extracted view files saved and used for simulation.</a:t>
            </a:r>
          </a:p>
        </p:txBody>
      </p:sp>
    </p:spTree>
    <p:extLst>
      <p:ext uri="{BB962C8B-B14F-4D97-AF65-F5344CB8AC3E}">
        <p14:creationId xmlns:p14="http://schemas.microsoft.com/office/powerpoint/2010/main" val="3628279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 dirty="0"/>
              <a:t>                                    Israel </a:t>
            </a:r>
            <a:r>
              <a:rPr lang="en-US" sz="1200" b="1" dirty="0" err="1"/>
              <a:t>Etu</a:t>
            </a:r>
            <a:endParaRPr lang="en-US" sz="1200" b="1" dirty="0"/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5</a:t>
            </a:r>
            <a:r>
              <a:rPr lang="en-US" sz="1200" dirty="0"/>
              <a:t>3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22235" y="844490"/>
            <a:ext cx="38424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de-DE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Post-layout S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imulation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Graphs</a:t>
            </a:r>
          </a:p>
        </p:txBody>
      </p:sp>
      <p:pic>
        <p:nvPicPr>
          <p:cNvPr id="5" name="Grafik 4" descr="Ein Bild, das Fenster, draußen, Gebäude, Straße enthält.&#10;&#10;Automatisch generierte Beschreibung">
            <a:extLst>
              <a:ext uri="{FF2B5EF4-FFF2-40B4-BE49-F238E27FC236}">
                <a16:creationId xmlns:a16="http://schemas.microsoft.com/office/drawing/2014/main" id="{D8AE23B9-8043-4E7F-A557-2F64D3157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3" y="3636886"/>
            <a:ext cx="7619048" cy="2302001"/>
          </a:xfrm>
          <a:prstGeom prst="rect">
            <a:avLst/>
          </a:prstGeom>
        </p:spPr>
      </p:pic>
      <p:pic>
        <p:nvPicPr>
          <p:cNvPr id="7" name="Grafik 6" descr="Ein Bild, das Fenster, Gebäude, grün, klein enthält.&#10;&#10;Automatisch generierte Beschreibung">
            <a:extLst>
              <a:ext uri="{FF2B5EF4-FFF2-40B4-BE49-F238E27FC236}">
                <a16:creationId xmlns:a16="http://schemas.microsoft.com/office/drawing/2014/main" id="{12C029CF-030B-4845-890F-C58D75C3A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1452485"/>
            <a:ext cx="7619048" cy="1976516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5B3B6C0A-28BA-4EAE-899C-3EFA8E5BD1E9}"/>
              </a:ext>
            </a:extLst>
          </p:cNvPr>
          <p:cNvSpPr txBox="1"/>
          <p:nvPr/>
        </p:nvSpPr>
        <p:spPr>
          <a:xfrm>
            <a:off x="2823843" y="3329109"/>
            <a:ext cx="3756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32: AC simulation graph for schematic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D5D09F76-5BE8-4869-A6F6-5C96B234C46E}"/>
              </a:ext>
            </a:extLst>
          </p:cNvPr>
          <p:cNvSpPr txBox="1"/>
          <p:nvPr/>
        </p:nvSpPr>
        <p:spPr>
          <a:xfrm>
            <a:off x="2834841" y="5835610"/>
            <a:ext cx="3715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33: AC simulation graph for layout</a:t>
            </a:r>
          </a:p>
        </p:txBody>
      </p:sp>
    </p:spTree>
    <p:extLst>
      <p:ext uri="{BB962C8B-B14F-4D97-AF65-F5344CB8AC3E}">
        <p14:creationId xmlns:p14="http://schemas.microsoft.com/office/powerpoint/2010/main" val="1390245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 dirty="0"/>
              <a:t>                                    Israel </a:t>
            </a:r>
            <a:r>
              <a:rPr lang="en-US" sz="1200" b="1" dirty="0" err="1"/>
              <a:t>Etu</a:t>
            </a:r>
            <a:endParaRPr lang="en-US" sz="1200" b="1" dirty="0"/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54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22235" y="844490"/>
            <a:ext cx="38424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de-DE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Post-layout S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imulation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Graphs</a:t>
            </a:r>
          </a:p>
        </p:txBody>
      </p:sp>
      <p:pic>
        <p:nvPicPr>
          <p:cNvPr id="3" name="Grafik 2" descr="Ein Bild, das drinnen, Fenster, Dusche, klein enthält.&#10;&#10;Automatisch generierte Beschreibung">
            <a:extLst>
              <a:ext uri="{FF2B5EF4-FFF2-40B4-BE49-F238E27FC236}">
                <a16:creationId xmlns:a16="http://schemas.microsoft.com/office/drawing/2014/main" id="{D3B469BB-F5D5-45C6-80A0-804282A5D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4" y="1525060"/>
            <a:ext cx="3842479" cy="1941923"/>
          </a:xfrm>
          <a:prstGeom prst="rect">
            <a:avLst/>
          </a:prstGeom>
        </p:spPr>
      </p:pic>
      <p:pic>
        <p:nvPicPr>
          <p:cNvPr id="4" name="Grafik 3" descr="Ein Bild, das Fenster, Gebäude, grün, haltend enthält.&#10;&#10;Automatisch generierte Beschreibung">
            <a:extLst>
              <a:ext uri="{FF2B5EF4-FFF2-40B4-BE49-F238E27FC236}">
                <a16:creationId xmlns:a16="http://schemas.microsoft.com/office/drawing/2014/main" id="{7AA5EC3D-F839-44E3-A52F-CEB618C6D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73" y="1478910"/>
            <a:ext cx="4049065" cy="2197544"/>
          </a:xfrm>
          <a:prstGeom prst="rect">
            <a:avLst/>
          </a:prstGeom>
        </p:spPr>
      </p:pic>
      <p:pic>
        <p:nvPicPr>
          <p:cNvPr id="8" name="Grafik 7" descr="Ein Bild, das Schläger, grün, draußen, Ball enthält.&#10;&#10;Automatisch generierte Beschreibung">
            <a:extLst>
              <a:ext uri="{FF2B5EF4-FFF2-40B4-BE49-F238E27FC236}">
                <a16:creationId xmlns:a16="http://schemas.microsoft.com/office/drawing/2014/main" id="{1AB1486A-02FF-4010-8AB4-0EE79AB128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0" y="3790721"/>
            <a:ext cx="4309145" cy="2063324"/>
          </a:xfrm>
          <a:prstGeom prst="rect">
            <a:avLst/>
          </a:prstGeom>
        </p:spPr>
      </p:pic>
      <p:sp>
        <p:nvSpPr>
          <p:cNvPr id="9" name="TextBox 13">
            <a:extLst>
              <a:ext uri="{FF2B5EF4-FFF2-40B4-BE49-F238E27FC236}">
                <a16:creationId xmlns:a16="http://schemas.microsoft.com/office/drawing/2014/main" id="{26AC661E-1901-4E75-BFB0-886450DB66C9}"/>
              </a:ext>
            </a:extLst>
          </p:cNvPr>
          <p:cNvSpPr txBox="1"/>
          <p:nvPr/>
        </p:nvSpPr>
        <p:spPr>
          <a:xfrm>
            <a:off x="815975" y="3341539"/>
            <a:ext cx="347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34: DC simulation graph for layout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0270C3C5-040E-413B-81E0-5E8029793A17}"/>
              </a:ext>
            </a:extLst>
          </p:cNvPr>
          <p:cNvSpPr txBox="1"/>
          <p:nvPr/>
        </p:nvSpPr>
        <p:spPr>
          <a:xfrm>
            <a:off x="747995" y="5777576"/>
            <a:ext cx="347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35: Drive simulation graph for layout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4A684363-8F52-4C16-945C-2AB15372F0B6}"/>
              </a:ext>
            </a:extLst>
          </p:cNvPr>
          <p:cNvSpPr txBox="1"/>
          <p:nvPr/>
        </p:nvSpPr>
        <p:spPr>
          <a:xfrm>
            <a:off x="4708404" y="3591539"/>
            <a:ext cx="3619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36: Transient simulation graph for layout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5FD2FF2D-E21A-47BF-87B3-87CC882AF1EF}"/>
              </a:ext>
            </a:extLst>
          </p:cNvPr>
          <p:cNvSpPr txBox="1"/>
          <p:nvPr/>
        </p:nvSpPr>
        <p:spPr>
          <a:xfrm>
            <a:off x="4805174" y="4415015"/>
            <a:ext cx="3619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graphs same with those of schematic.</a:t>
            </a:r>
          </a:p>
        </p:txBody>
      </p:sp>
    </p:spTree>
    <p:extLst>
      <p:ext uri="{BB962C8B-B14F-4D97-AF65-F5344CB8AC3E}">
        <p14:creationId xmlns:p14="http://schemas.microsoft.com/office/powerpoint/2010/main" val="2833594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5</a:t>
            </a:r>
            <a:r>
              <a:rPr lang="en-US" sz="1200" dirty="0"/>
              <a:t>5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43451" y="844490"/>
            <a:ext cx="4217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Schematic Versus Layout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3706372"/>
                  </p:ext>
                </p:extLst>
              </p:nvPr>
            </p:nvGraphicFramePr>
            <p:xfrm>
              <a:off x="884844" y="1826921"/>
              <a:ext cx="7336601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455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386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71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995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Schematic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Layout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995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DC Voltage</a:t>
                          </a:r>
                          <a:r>
                            <a:rPr lang="en-US" sz="2000" baseline="0" dirty="0"/>
                            <a:t> Gain (dB)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117.70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116.90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995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Gain Bandwidth (MHz)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13.87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12.91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995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Phase</a:t>
                          </a:r>
                          <a:r>
                            <a:rPr lang="en-US" sz="2000" baseline="0" dirty="0"/>
                            <a:t> Margin (Degrees)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70.30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65.27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995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Offset Voltage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-21.1µV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8.3</a:t>
                          </a:r>
                          <a:r>
                            <a:rPr lang="en-US" sz="2000" dirty="0"/>
                            <a:t>µV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24508"/>
                      </a:ext>
                    </a:extLst>
                  </a:tr>
                  <a:tr h="37995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CMRR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92.4dB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95.19dB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045204"/>
                      </a:ext>
                    </a:extLst>
                  </a:tr>
                  <a:tr h="37995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PSRR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61.67dB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61,67dB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7931086"/>
                      </a:ext>
                    </a:extLst>
                  </a:tr>
                  <a:tr h="37995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ICMR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-1.462V to +1.524V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-1.540V </a:t>
                          </a:r>
                          <a:r>
                            <a:rPr lang="de-DE" sz="2000" dirty="0" err="1"/>
                            <a:t>to</a:t>
                          </a:r>
                          <a:r>
                            <a:rPr lang="de-DE" sz="2000" dirty="0"/>
                            <a:t> +1.558V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6593778"/>
                      </a:ext>
                    </a:extLst>
                  </a:tr>
                  <a:tr h="3799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Slewrate</m:t>
                                    </m:r>
                                  </m:e>
                                  <m:sup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8.45V/µs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/>
                            <a:t>8.37</a:t>
                          </a:r>
                          <a:r>
                            <a:rPr lang="en-US" sz="2000" dirty="0"/>
                            <a:t>V/µs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566019"/>
                      </a:ext>
                    </a:extLst>
                  </a:tr>
                  <a:tr h="3799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Slewrate</m:t>
                                    </m:r>
                                  </m:e>
                                  <m:sup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8.60V/µs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/>
                            <a:t>8.57</a:t>
                          </a:r>
                          <a:r>
                            <a:rPr lang="en-US" sz="2000" dirty="0"/>
                            <a:t>V/µs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014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3706372"/>
                  </p:ext>
                </p:extLst>
              </p:nvPr>
            </p:nvGraphicFramePr>
            <p:xfrm>
              <a:off x="884844" y="1826921"/>
              <a:ext cx="7336601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455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386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71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Schematic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Layout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DC Voltage</a:t>
                          </a:r>
                          <a:r>
                            <a:rPr lang="en-US" sz="2000" baseline="0" dirty="0"/>
                            <a:t> Gain (dB)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117.70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116.90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Gain Bandwidth (MHz)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13.87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12.91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Phase</a:t>
                          </a:r>
                          <a:r>
                            <a:rPr lang="en-US" sz="2000" baseline="0" dirty="0"/>
                            <a:t> Margin (Degrees)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70.30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65.27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Offset Voltage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-21.1µV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8.3</a:t>
                          </a:r>
                          <a:r>
                            <a:rPr lang="en-US" sz="2000" dirty="0"/>
                            <a:t>µV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245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CMRR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92.4dB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95.19dB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0452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PSRR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61.67dB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61,67dB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79310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ICMR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-1.462V to +1.524V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-1.540V </a:t>
                          </a:r>
                          <a:r>
                            <a:rPr lang="de-DE" sz="2000" dirty="0" err="1"/>
                            <a:t>to</a:t>
                          </a:r>
                          <a:r>
                            <a:rPr lang="de-DE" sz="2000" dirty="0"/>
                            <a:t> +1.558V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65937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30" t="-809231" r="-178341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8.45V/µs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/>
                            <a:t>8.37</a:t>
                          </a:r>
                          <a:r>
                            <a:rPr lang="en-US" sz="2000" dirty="0"/>
                            <a:t>V/µs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5660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30" t="-909231" r="-178341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8.60V/µs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/>
                            <a:t>8.57</a:t>
                          </a:r>
                          <a:r>
                            <a:rPr lang="en-US" sz="2000" dirty="0"/>
                            <a:t>V/µs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0147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22555" y="1372984"/>
                <a:ext cx="7530883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Table 5: Schematic Versus Layout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KΩ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pF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55" y="1372984"/>
                <a:ext cx="7530883" cy="553998"/>
              </a:xfrm>
              <a:prstGeom prst="rect">
                <a:avLst/>
              </a:prstGeom>
              <a:blipFill>
                <a:blip r:embed="rId6"/>
                <a:stretch>
                  <a:fillRect l="-809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88158" y="5819790"/>
            <a:ext cx="8097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Slight changes in schematic results due to circuit modifications during layout.</a:t>
            </a:r>
          </a:p>
        </p:txBody>
      </p:sp>
    </p:spTree>
    <p:extLst>
      <p:ext uri="{BB962C8B-B14F-4D97-AF65-F5344CB8AC3E}">
        <p14:creationId xmlns:p14="http://schemas.microsoft.com/office/powerpoint/2010/main" val="2493038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5</a:t>
            </a:r>
            <a:r>
              <a:rPr lang="en-US" sz="1200" dirty="0"/>
              <a:t>6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686" y="844490"/>
            <a:ext cx="1924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740" y="1582584"/>
            <a:ext cx="7784697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[1]  L. </a:t>
            </a:r>
            <a:r>
              <a:rPr lang="en-US" sz="1400" dirty="0" err="1"/>
              <a:t>König</a:t>
            </a:r>
            <a:r>
              <a:rPr lang="en-US" sz="1400" dirty="0"/>
              <a:t>, “Amplifiers,” in </a:t>
            </a:r>
            <a:r>
              <a:rPr lang="en-US" sz="1400" i="1" dirty="0"/>
              <a:t>Lecture Notes on EEECS240 (Unpublished)</a:t>
            </a:r>
            <a:r>
              <a:rPr lang="en-US" sz="1400" dirty="0"/>
              <a:t>, 2010, pp. 1–2.</a:t>
            </a:r>
          </a:p>
          <a:p>
            <a:r>
              <a:rPr lang="en-US" sz="1400" dirty="0"/>
              <a:t>[2] A. </a:t>
            </a:r>
            <a:r>
              <a:rPr lang="en-US" sz="1400" dirty="0" err="1"/>
              <a:t>König</a:t>
            </a:r>
            <a:r>
              <a:rPr lang="en-US" sz="1400" dirty="0"/>
              <a:t>, “Operational Amplifier Design,” in </a:t>
            </a:r>
            <a:r>
              <a:rPr lang="en-US" sz="1400" i="1" dirty="0"/>
              <a:t>TESYS Lecture Note (Unpublished)</a:t>
            </a:r>
            <a:r>
              <a:rPr lang="en-US" sz="1400" dirty="0"/>
              <a:t>, 2010, pp. 2–13.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[3] P. Allen and D. </a:t>
            </a:r>
            <a:r>
              <a:rPr lang="en-US" sz="1400" dirty="0" err="1"/>
              <a:t>Holberg</a:t>
            </a:r>
            <a:r>
              <a:rPr lang="en-US" sz="1400" dirty="0"/>
              <a:t>, “Buffered Op Amps,” in </a:t>
            </a:r>
            <a:r>
              <a:rPr lang="en-US" sz="1400" i="1" dirty="0"/>
              <a:t>Online Lecture Series (unpublished)</a:t>
            </a:r>
            <a:r>
              <a:rPr lang="en-US" sz="1400" dirty="0"/>
              <a:t>, 2010, pp. 354–370.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[4] J. Baker, </a:t>
            </a:r>
            <a:r>
              <a:rPr lang="en-US" sz="1400" i="1" dirty="0"/>
              <a:t>CMOS Circuit Design, Layout, and Simulation</a:t>
            </a:r>
            <a:r>
              <a:rPr lang="en-US" sz="1400" dirty="0"/>
              <a:t>, 3rd ed. Hoboken, NJ: John Wiley &amp; Sons, Inc., 2010.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[5] P. Allen and D. </a:t>
            </a:r>
            <a:r>
              <a:rPr lang="en-US" sz="1400" dirty="0" err="1"/>
              <a:t>Holberg</a:t>
            </a:r>
            <a:r>
              <a:rPr lang="en-US" sz="1400" dirty="0"/>
              <a:t>, </a:t>
            </a:r>
            <a:r>
              <a:rPr lang="en-US" sz="1400" i="1" dirty="0"/>
              <a:t>CMOS Analog Circuit Design</a:t>
            </a:r>
            <a:r>
              <a:rPr lang="en-US" sz="1400" dirty="0"/>
              <a:t>, 3rd ed. New York: Oxford University Press, 2012.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[6] K. </a:t>
            </a:r>
            <a:r>
              <a:rPr lang="en-US" sz="1400" dirty="0" err="1"/>
              <a:t>Keikhosravy</a:t>
            </a:r>
            <a:r>
              <a:rPr lang="en-US" sz="1400" dirty="0"/>
              <a:t>, P. </a:t>
            </a:r>
            <a:r>
              <a:rPr lang="en-US" sz="1400" dirty="0" err="1"/>
              <a:t>Kamalinejad</a:t>
            </a:r>
            <a:r>
              <a:rPr lang="en-US" sz="1400" dirty="0"/>
              <a:t>, S. </a:t>
            </a:r>
            <a:r>
              <a:rPr lang="en-US" sz="1400" dirty="0" err="1"/>
              <a:t>Mirabbasi</a:t>
            </a:r>
            <a:r>
              <a:rPr lang="en-US" sz="1400" dirty="0"/>
              <a:t>, and V. Leung, “A wideband unity-gain buffer in 0.13-µm CMOS,” </a:t>
            </a:r>
            <a:r>
              <a:rPr lang="en-US" sz="1400" i="1" dirty="0"/>
              <a:t>Proc. IEEE Int. Conf. Electron. Circuits, Syst.</a:t>
            </a:r>
            <a:r>
              <a:rPr lang="en-US" sz="1400" dirty="0"/>
              <a:t>, vol. 0, no. 1, pp. 9–12, 2013.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[7] G. </a:t>
            </a:r>
            <a:r>
              <a:rPr lang="en-US" sz="1400" dirty="0" err="1"/>
              <a:t>Caiulo</a:t>
            </a:r>
            <a:r>
              <a:rPr lang="en-US" sz="1400" dirty="0"/>
              <a:t>, P. </a:t>
            </a:r>
            <a:r>
              <a:rPr lang="en-US" sz="1400" dirty="0" err="1"/>
              <a:t>Malcovati</a:t>
            </a:r>
            <a:r>
              <a:rPr lang="en-US" sz="1400" dirty="0"/>
              <a:t>, C. Bona, and F. </a:t>
            </a:r>
            <a:r>
              <a:rPr lang="en-US" sz="1400" dirty="0" err="1"/>
              <a:t>Maloberti</a:t>
            </a:r>
            <a:r>
              <a:rPr lang="en-US" sz="1400" dirty="0"/>
              <a:t>, “Novel Circuit Solutions for Rail-to-Rail CMOS Buffer,” </a:t>
            </a:r>
            <a:r>
              <a:rPr lang="en-US" sz="1400" i="1" dirty="0"/>
              <a:t>IEEE J. Solid-State Circuits</a:t>
            </a:r>
            <a:r>
              <a:rPr lang="en-US" sz="1400" dirty="0"/>
              <a:t>, pp. 1980–1983, 1995.</a:t>
            </a:r>
          </a:p>
          <a:p>
            <a:r>
              <a:rPr lang="en-US" sz="1400" dirty="0"/>
              <a:t>[8] R. </a:t>
            </a:r>
            <a:r>
              <a:rPr lang="en-US" sz="1400" dirty="0" err="1"/>
              <a:t>Hogervorst</a:t>
            </a:r>
            <a:r>
              <a:rPr lang="en-US" sz="1400" dirty="0"/>
              <a:t>, J. P. </a:t>
            </a:r>
            <a:r>
              <a:rPr lang="en-US" sz="1400" dirty="0" err="1"/>
              <a:t>Tero</a:t>
            </a:r>
            <a:r>
              <a:rPr lang="en-US" sz="1400" dirty="0"/>
              <a:t>, R. G. H. </a:t>
            </a:r>
            <a:r>
              <a:rPr lang="en-US" sz="1400" dirty="0" err="1"/>
              <a:t>Eschauzier</a:t>
            </a:r>
            <a:r>
              <a:rPr lang="en-US" sz="1400" dirty="0"/>
              <a:t>, and J. H. </a:t>
            </a:r>
            <a:r>
              <a:rPr lang="en-US" sz="1400" dirty="0" err="1"/>
              <a:t>Huijsing</a:t>
            </a:r>
            <a:r>
              <a:rPr lang="en-US" sz="1400" dirty="0"/>
              <a:t>, “Compact power-efficient 3V CMOS rail-to-rail input/output operational amplifier for VLSI cell libraries,” </a:t>
            </a:r>
            <a:r>
              <a:rPr lang="en-US" sz="1400" i="1" dirty="0"/>
              <a:t>Dig. Tech. Pap. - IEEE Int. Solid-State Circuits Conf.</a:t>
            </a:r>
            <a:r>
              <a:rPr lang="en-US" sz="1400" dirty="0"/>
              <a:t>, vol. 29, no. I, pp. 244–245, 1994.</a:t>
            </a:r>
            <a:endParaRPr lang="en-US" sz="1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30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de-DE" sz="1200" dirty="0"/>
              <a:t>5</a:t>
            </a:r>
            <a:r>
              <a:rPr lang="en-US" sz="1200" dirty="0"/>
              <a:t>7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686" y="844490"/>
            <a:ext cx="1924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740" y="1446104"/>
            <a:ext cx="7784697" cy="4975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[9] R. </a:t>
            </a:r>
            <a:r>
              <a:rPr lang="en-US" sz="1400" dirty="0" err="1"/>
              <a:t>Hogervorst</a:t>
            </a:r>
            <a:r>
              <a:rPr lang="en-US" sz="1400" dirty="0"/>
              <a:t> and J. </a:t>
            </a:r>
            <a:r>
              <a:rPr lang="en-US" sz="1400" dirty="0" err="1"/>
              <a:t>Huijsing</a:t>
            </a:r>
            <a:r>
              <a:rPr lang="en-US" sz="1400" dirty="0"/>
              <a:t>, </a:t>
            </a:r>
            <a:r>
              <a:rPr lang="en-US" sz="1400" i="1" dirty="0"/>
              <a:t>Design of Low-Voltage, Low-Power Operational Amplifier Cells</a:t>
            </a:r>
            <a:r>
              <a:rPr lang="en-US" sz="1400" dirty="0"/>
              <a:t>, 1st ed. Dordrecht: Springer </a:t>
            </a:r>
            <a:r>
              <a:rPr lang="en-US" sz="1400" dirty="0" err="1"/>
              <a:t>Science+Business</a:t>
            </a:r>
            <a:r>
              <a:rPr lang="en-US" sz="1400" dirty="0"/>
              <a:t> Media, 2000.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[10] </a:t>
            </a:r>
            <a:r>
              <a:rPr lang="en-US" sz="1400" u="sng" dirty="0"/>
              <a:t>https://www.electronics-tutorials.ws/amplifier/amplifier-classes.html </a:t>
            </a:r>
            <a:r>
              <a:rPr lang="en-US" sz="1400" dirty="0"/>
              <a:t> (Acc. 29</a:t>
            </a:r>
            <a:r>
              <a:rPr lang="en-US" sz="1400" baseline="30000" dirty="0"/>
              <a:t>th</a:t>
            </a:r>
            <a:r>
              <a:rPr lang="en-US" sz="1400" dirty="0"/>
              <a:t> June, 2020).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[11]</a:t>
            </a:r>
            <a:r>
              <a:rPr lang="en-US" sz="1400" dirty="0"/>
              <a:t> </a:t>
            </a:r>
            <a:r>
              <a:rPr lang="en-US" sz="1400" u="sng" dirty="0"/>
              <a:t>https://www.electronics-notes.com/articles/analogue_circuits/amplifier-design/amplifier-class-a-b-ab-c-d-f-g-i-s-t.php </a:t>
            </a:r>
            <a:r>
              <a:rPr lang="en-US" sz="1400" dirty="0"/>
              <a:t> (Acc. 29</a:t>
            </a:r>
            <a:r>
              <a:rPr lang="en-US" sz="1400" baseline="30000" dirty="0"/>
              <a:t>th</a:t>
            </a:r>
            <a:r>
              <a:rPr lang="en-US" sz="1400" dirty="0"/>
              <a:t> June, 2020).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[12] </a:t>
            </a:r>
            <a:r>
              <a:rPr lang="en-US" sz="1400" dirty="0"/>
              <a:t>A. Hastings, </a:t>
            </a:r>
            <a:r>
              <a:rPr lang="en-US" sz="1400" i="1" dirty="0"/>
              <a:t>The Art of Analog Layout</a:t>
            </a:r>
            <a:r>
              <a:rPr lang="en-US" sz="1400" dirty="0"/>
              <a:t>. Upper Saddle River, NJ: Prentice Hall, 2001.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[13] </a:t>
            </a:r>
            <a:r>
              <a:rPr lang="en-US" sz="1400" dirty="0"/>
              <a:t>W. </a:t>
            </a:r>
            <a:r>
              <a:rPr lang="en-US" sz="1400" dirty="0" err="1"/>
              <a:t>Aloisi</a:t>
            </a:r>
            <a:r>
              <a:rPr lang="en-US" sz="1400" dirty="0"/>
              <a:t>, G. Palumbo, and S. </a:t>
            </a:r>
            <a:r>
              <a:rPr lang="en-US" sz="1400" dirty="0" err="1"/>
              <a:t>Pennisi</a:t>
            </a:r>
            <a:r>
              <a:rPr lang="en-US" sz="1400" dirty="0"/>
              <a:t>, “Design methodology of Miller frequency compensation with current buffer/amplifier,” </a:t>
            </a:r>
            <a:r>
              <a:rPr lang="en-US" sz="1400" i="1" dirty="0"/>
              <a:t>IET Circuits Devices Syst.</a:t>
            </a:r>
            <a:r>
              <a:rPr lang="en-US" sz="1400" dirty="0"/>
              <a:t>, vol. 2, no. 2, pp. 227–233, 2008.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[14] </a:t>
            </a:r>
            <a:r>
              <a:rPr lang="en-US" sz="1400" dirty="0"/>
              <a:t>B. Aggarwal, M. Gupta, and A. K. Gupta, “Analysis of low voltage bulk-driven self-biased high swing </a:t>
            </a:r>
            <a:r>
              <a:rPr lang="en-US" sz="1400" dirty="0" err="1"/>
              <a:t>cascode</a:t>
            </a:r>
            <a:r>
              <a:rPr lang="en-US" sz="1400" dirty="0"/>
              <a:t> current mirror,” </a:t>
            </a:r>
            <a:r>
              <a:rPr lang="en-US" sz="1400" i="1" dirty="0"/>
              <a:t>Microelectronics J.</a:t>
            </a:r>
            <a:r>
              <a:rPr lang="en-US" sz="1400" dirty="0"/>
              <a:t>, vol. 44, no. 3, pp. 225–235, 2013.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[15] </a:t>
            </a:r>
            <a:r>
              <a:rPr lang="en-US" sz="1400" dirty="0"/>
              <a:t>D. Johns and K. Martin, “Analog Integrated Circuit Design.” John Wiley &amp; Sons, Inc., New York, 1997.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[16] </a:t>
            </a:r>
            <a:r>
              <a:rPr lang="en-US" sz="1400" dirty="0"/>
              <a:t>R. </a:t>
            </a:r>
            <a:r>
              <a:rPr lang="en-US" sz="1400" dirty="0" err="1"/>
              <a:t>Zurla</a:t>
            </a:r>
            <a:r>
              <a:rPr lang="en-US" sz="1400" dirty="0"/>
              <a:t>, A. Cabrini, M. </a:t>
            </a:r>
            <a:r>
              <a:rPr lang="en-US" sz="1400" dirty="0" err="1"/>
              <a:t>Pasotti</a:t>
            </a:r>
            <a:r>
              <a:rPr lang="en-US" sz="1400" dirty="0"/>
              <a:t>, and G. </a:t>
            </a:r>
            <a:r>
              <a:rPr lang="en-US" sz="1400" dirty="0" err="1"/>
              <a:t>Torelli</a:t>
            </a:r>
            <a:r>
              <a:rPr lang="en-US" sz="1400" dirty="0"/>
              <a:t>, “Enhanced voltage buffer compensation technique for two-stage CMOS operational amplifiers,” </a:t>
            </a:r>
            <a:r>
              <a:rPr lang="en-US" sz="1400" i="1" dirty="0"/>
              <a:t>2016 IEEE Int. Conf. Electron. Circuits Syst. ICECS 2016</a:t>
            </a:r>
            <a:r>
              <a:rPr lang="en-US" sz="1400" dirty="0"/>
              <a:t>, pp. 121–124, 2017.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[17] </a:t>
            </a:r>
            <a:r>
              <a:rPr lang="en-US" sz="1400" dirty="0"/>
              <a:t>A. Far, “Enhanced gain, low voltage, rail-to-rail buffer amplifier suitable for energy harvesting,” </a:t>
            </a:r>
            <a:r>
              <a:rPr lang="en-US" sz="1400" i="1" dirty="0"/>
              <a:t>2017 IEEE Int. Autumn Meet. Power, Electron. </a:t>
            </a:r>
            <a:r>
              <a:rPr lang="en-US" sz="1400" i="1" dirty="0" err="1"/>
              <a:t>Comput</a:t>
            </a:r>
            <a:r>
              <a:rPr lang="en-US" sz="1400" i="1" dirty="0"/>
              <a:t>. ROPEC 2017</a:t>
            </a:r>
            <a:r>
              <a:rPr lang="en-US" sz="1400" dirty="0"/>
              <a:t>, vol. 2018-Janua, no. </a:t>
            </a:r>
            <a:r>
              <a:rPr lang="en-US" sz="1400" dirty="0" err="1"/>
              <a:t>Ropec</a:t>
            </a:r>
            <a:r>
              <a:rPr lang="en-US" sz="1400" dirty="0"/>
              <a:t>, pp. 1–6, 2018.</a:t>
            </a:r>
            <a:endParaRPr lang="en-US" sz="1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9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6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686" y="844490"/>
            <a:ext cx="1924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741" y="1627960"/>
            <a:ext cx="7784697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Buffer – Usually forms the output stage of an opamp.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Generally with low output resistance.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Has the ability to sink and source sufficient current [3].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Can be achieved by using relatively large driving transistors [6].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25" y="3790240"/>
            <a:ext cx="2971800" cy="1543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91845" y="5416110"/>
            <a:ext cx="2071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2: Buffered Opamp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864D4-5246-4B3F-CE40-3D6A605BC66E}"/>
              </a:ext>
            </a:extLst>
          </p:cNvPr>
          <p:cNvSpPr/>
          <p:nvPr/>
        </p:nvSpPr>
        <p:spPr bwMode="auto">
          <a:xfrm>
            <a:off x="589935" y="6213987"/>
            <a:ext cx="168131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5BA42-20AF-2268-2121-80AFF873B33F}"/>
              </a:ext>
            </a:extLst>
          </p:cNvPr>
          <p:cNvSpPr/>
          <p:nvPr/>
        </p:nvSpPr>
        <p:spPr bwMode="auto">
          <a:xfrm>
            <a:off x="7890592" y="6206511"/>
            <a:ext cx="84065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7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Design Procedure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741" y="2078336"/>
            <a:ext cx="7784697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Stages in this Design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OTA – Differential input plus wide-swing </a:t>
            </a:r>
            <a:r>
              <a:rPr lang="en-US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cascode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current mirrors.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AB output buffer.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Diff. Amp. + Current Mirrors + Buffer</a:t>
            </a:r>
          </a:p>
        </p:txBody>
      </p:sp>
    </p:spTree>
    <p:extLst>
      <p:ext uri="{BB962C8B-B14F-4D97-AF65-F5344CB8AC3E}">
        <p14:creationId xmlns:p14="http://schemas.microsoft.com/office/powerpoint/2010/main" val="362061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8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Design Procedure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741" y="1459082"/>
            <a:ext cx="7784697" cy="47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Differential Amplifier Stage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Complementary differential pairs for wide input voltage swing [7];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Also for SNR improvement [8, 9].</a:t>
            </a: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8" y="1910688"/>
            <a:ext cx="5732557" cy="29888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17824" y="4920806"/>
            <a:ext cx="2964361" cy="31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3: Differential amplifier stage</a:t>
            </a:r>
          </a:p>
        </p:txBody>
      </p:sp>
    </p:spTree>
    <p:extLst>
      <p:ext uri="{BB962C8B-B14F-4D97-AF65-F5344CB8AC3E}">
        <p14:creationId xmlns:p14="http://schemas.microsoft.com/office/powerpoint/2010/main" val="73530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HP_logo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5625"/>
            <a:ext cx="9286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tulogo400x108_t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76275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25538" y="3608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5684838" y="6316663"/>
            <a:ext cx="23050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b="1"/>
              <a:t>                                    Israel Etu</a:t>
            </a: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4286250" y="6316663"/>
            <a:ext cx="65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1200" dirty="0"/>
              <a:t>9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3828" y="844490"/>
            <a:ext cx="2729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Design Procedure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01" y="1459082"/>
            <a:ext cx="7907529" cy="47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Current Mirror Stage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Cascode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current mirror for improved current sourcing and sinking [4, 5].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But increases impedance [4, 5].</a:t>
            </a: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7824" y="4920806"/>
            <a:ext cx="254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4: Current mirror stage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10" y="1832566"/>
            <a:ext cx="5317080" cy="30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1867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4620</Words>
  <Application>Microsoft Office PowerPoint</Application>
  <PresentationFormat>On-screen Show (4:3)</PresentationFormat>
  <Paragraphs>1249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Cambria Math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-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Andreas Koenig</dc:creator>
  <cp:lastModifiedBy>Izziboi Etus</cp:lastModifiedBy>
  <cp:revision>1688</cp:revision>
  <cp:lastPrinted>2001-04-20T21:18:38Z</cp:lastPrinted>
  <dcterms:created xsi:type="dcterms:W3CDTF">2001-02-07T08:21:25Z</dcterms:created>
  <dcterms:modified xsi:type="dcterms:W3CDTF">2022-09-28T18:23:38Z</dcterms:modified>
</cp:coreProperties>
</file>