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libri" panose="020F0502020204030204" pitchFamily="34" charset="0"/>
      <p:regular r:id="rId11"/>
      <p:bold r:id="rId12"/>
      <p:italic r:id="rId13"/>
      <p:boldItalic r:id="rId14"/>
    </p:embeddedFont>
    <p:embeddedFont>
      <p:font typeface="Unbounded" panose="020B0604020202020204" charset="0"/>
      <p:regular r:id="rId15"/>
    </p:embeddedFont>
    <p:embeddedFont>
      <p:font typeface="Cab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836"/>
    <a:srgbClr val="8696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33" d="100"/>
          <a:sy n="33" d="100"/>
        </p:scale>
        <p:origin x="1908"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02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08898" y="556974"/>
            <a:ext cx="7802166" cy="595670"/>
          </a:xfrm>
          <a:prstGeom prst="rect">
            <a:avLst/>
          </a:prstGeom>
          <a:noFill/>
          <a:ln/>
        </p:spPr>
        <p:txBody>
          <a:bodyPr wrap="none" lIns="0" tIns="0" rIns="0" bIns="0" rtlCol="0" anchor="t"/>
          <a:lstStyle/>
          <a:p>
            <a:pPr marL="0" indent="0" algn="l">
              <a:lnSpc>
                <a:spcPts val="4650"/>
              </a:lnSpc>
              <a:buNone/>
            </a:pPr>
            <a:r>
              <a:rPr lang="en-US" sz="5400" dirty="0">
                <a:solidFill>
                  <a:srgbClr val="FFFFFF"/>
                </a:solidFill>
                <a:latin typeface="Unbounded" pitchFamily="34" charset="0"/>
                <a:ea typeface="Unbounded" pitchFamily="34" charset="-122"/>
                <a:cs typeface="Unbounded" pitchFamily="34" charset="-120"/>
              </a:rPr>
              <a:t>Expense Tracker </a:t>
            </a:r>
            <a:r>
              <a:rPr lang="en-US" sz="5400" dirty="0" smtClean="0">
                <a:solidFill>
                  <a:srgbClr val="FFFFFF"/>
                </a:solidFill>
                <a:latin typeface="Unbounded" pitchFamily="34" charset="0"/>
                <a:ea typeface="Unbounded" pitchFamily="34" charset="-122"/>
                <a:cs typeface="Unbounded" pitchFamily="34" charset="-120"/>
              </a:rPr>
              <a:t>Pitch</a:t>
            </a:r>
            <a:endParaRPr lang="en-US" sz="5400" dirty="0"/>
          </a:p>
        </p:txBody>
      </p:sp>
      <p:sp>
        <p:nvSpPr>
          <p:cNvPr id="3" name="Text 1"/>
          <p:cNvSpPr/>
          <p:nvPr/>
        </p:nvSpPr>
        <p:spPr>
          <a:xfrm>
            <a:off x="708898" y="1557695"/>
            <a:ext cx="13212604" cy="323969"/>
          </a:xfrm>
          <a:prstGeom prst="rect">
            <a:avLst/>
          </a:prstGeom>
          <a:noFill/>
          <a:ln/>
        </p:spPr>
        <p:txBody>
          <a:bodyPr wrap="none" lIns="0" tIns="0" rIns="0" bIns="0" rtlCol="0" anchor="t"/>
          <a:lstStyle/>
          <a:p>
            <a:pPr marL="0" indent="0" algn="l">
              <a:lnSpc>
                <a:spcPts val="2550"/>
              </a:lnSpc>
              <a:buNone/>
            </a:pPr>
            <a:r>
              <a:rPr lang="en-US" sz="2800" b="1" dirty="0">
                <a:solidFill>
                  <a:srgbClr val="CAD6DE"/>
                </a:solidFill>
                <a:latin typeface="Cabin" pitchFamily="34" charset="0"/>
                <a:ea typeface="Cabin" pitchFamily="34" charset="-122"/>
                <a:cs typeface="Cabin" pitchFamily="34" charset="-120"/>
              </a:rPr>
              <a:t>Project Name:</a:t>
            </a:r>
            <a:r>
              <a:rPr lang="en-US" sz="2800" dirty="0">
                <a:solidFill>
                  <a:srgbClr val="CAD6DE"/>
                </a:solidFill>
                <a:latin typeface="Cabin" pitchFamily="34" charset="0"/>
                <a:ea typeface="Cabin" pitchFamily="34" charset="-122"/>
                <a:cs typeface="Cabin" pitchFamily="34" charset="-120"/>
              </a:rPr>
              <a:t> Expense Tracker</a:t>
            </a:r>
            <a:endParaRPr lang="en-US" sz="2800" dirty="0"/>
          </a:p>
        </p:txBody>
      </p:sp>
      <p:sp>
        <p:nvSpPr>
          <p:cNvPr id="4" name="Text 2"/>
          <p:cNvSpPr/>
          <p:nvPr/>
        </p:nvSpPr>
        <p:spPr>
          <a:xfrm>
            <a:off x="708898" y="2109549"/>
            <a:ext cx="13212604" cy="323969"/>
          </a:xfrm>
          <a:prstGeom prst="rect">
            <a:avLst/>
          </a:prstGeom>
          <a:noFill/>
          <a:ln/>
        </p:spPr>
        <p:txBody>
          <a:bodyPr wrap="none" lIns="0" tIns="0" rIns="0" bIns="0" rtlCol="0" anchor="t"/>
          <a:lstStyle/>
          <a:p>
            <a:pPr marL="0" indent="0" algn="l">
              <a:lnSpc>
                <a:spcPts val="2550"/>
              </a:lnSpc>
              <a:buNone/>
            </a:pPr>
            <a:r>
              <a:rPr lang="en-US" sz="2400" b="1" dirty="0">
                <a:solidFill>
                  <a:srgbClr val="CAD6DE"/>
                </a:solidFill>
                <a:latin typeface="Cabin" pitchFamily="34" charset="0"/>
                <a:ea typeface="Cabin" pitchFamily="34" charset="-122"/>
                <a:cs typeface="Cabin" pitchFamily="34" charset="-120"/>
              </a:rPr>
              <a:t>Tagline</a:t>
            </a:r>
            <a:r>
              <a:rPr lang="en-US" sz="1550" b="1" dirty="0">
                <a:solidFill>
                  <a:srgbClr val="CAD6DE"/>
                </a:solidFill>
                <a:latin typeface="Cabin" pitchFamily="34" charset="0"/>
                <a:ea typeface="Cabin" pitchFamily="34" charset="-122"/>
                <a:cs typeface="Cabin" pitchFamily="34" charset="-120"/>
              </a:rPr>
              <a:t>:</a:t>
            </a:r>
            <a:r>
              <a:rPr lang="en-US" sz="1550" dirty="0">
                <a:solidFill>
                  <a:srgbClr val="CAD6DE"/>
                </a:solidFill>
                <a:latin typeface="Cabin" pitchFamily="34" charset="0"/>
                <a:ea typeface="Cabin" pitchFamily="34" charset="-122"/>
                <a:cs typeface="Cabin" pitchFamily="34" charset="-120"/>
              </a:rPr>
              <a:t> "Simplify Your Finances, Amplify Your Savings"</a:t>
            </a:r>
            <a:endParaRPr lang="en-US" sz="1550" dirty="0"/>
          </a:p>
        </p:txBody>
      </p:sp>
      <p:sp>
        <p:nvSpPr>
          <p:cNvPr id="5" name="Text 3"/>
          <p:cNvSpPr/>
          <p:nvPr/>
        </p:nvSpPr>
        <p:spPr>
          <a:xfrm>
            <a:off x="708898" y="2661404"/>
            <a:ext cx="13212604" cy="323969"/>
          </a:xfrm>
          <a:prstGeom prst="rect">
            <a:avLst/>
          </a:prstGeom>
          <a:noFill/>
          <a:ln/>
        </p:spPr>
        <p:txBody>
          <a:bodyPr wrap="none" lIns="0" tIns="0" rIns="0" bIns="0" rtlCol="0" anchor="t"/>
          <a:lstStyle/>
          <a:p>
            <a:pPr marL="0" indent="0" algn="l">
              <a:lnSpc>
                <a:spcPts val="2550"/>
              </a:lnSpc>
              <a:buNone/>
            </a:pPr>
            <a:r>
              <a:rPr lang="en-US" sz="2000" b="1" dirty="0">
                <a:solidFill>
                  <a:srgbClr val="CAD6DE"/>
                </a:solidFill>
                <a:latin typeface="Cabin" pitchFamily="34" charset="0"/>
                <a:ea typeface="Cabin" pitchFamily="34" charset="-122"/>
                <a:cs typeface="Cabin" pitchFamily="34" charset="-120"/>
              </a:rPr>
              <a:t>Group</a:t>
            </a:r>
            <a:r>
              <a:rPr lang="en-US" sz="1550" b="1" dirty="0">
                <a:solidFill>
                  <a:srgbClr val="CAD6DE"/>
                </a:solidFill>
                <a:latin typeface="Cabin" pitchFamily="34" charset="0"/>
                <a:ea typeface="Cabin" pitchFamily="34" charset="-122"/>
                <a:cs typeface="Cabin" pitchFamily="34" charset="-120"/>
              </a:rPr>
              <a:t> Members:</a:t>
            </a:r>
            <a:endParaRPr lang="en-US" sz="1550" dirty="0"/>
          </a:p>
        </p:txBody>
      </p:sp>
      <p:sp>
        <p:nvSpPr>
          <p:cNvPr id="6" name="Text 4"/>
          <p:cNvSpPr/>
          <p:nvPr/>
        </p:nvSpPr>
        <p:spPr>
          <a:xfrm>
            <a:off x="708898" y="3213259"/>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ADEBOYE TOBILOBA JEREMIAH </a:t>
            </a:r>
            <a:r>
              <a:rPr lang="en-US" dirty="0" smtClean="0">
                <a:solidFill>
                  <a:srgbClr val="CAD6DE"/>
                </a:solidFill>
                <a:latin typeface="Cabin" pitchFamily="34" charset="0"/>
                <a:ea typeface="Cabin" pitchFamily="34" charset="-122"/>
                <a:cs typeface="Cabin" pitchFamily="34" charset="-120"/>
              </a:rPr>
              <a:t>RUN/CMP/22/12796  - HTML aspect</a:t>
            </a:r>
            <a:endParaRPr lang="en-US" dirty="0"/>
          </a:p>
        </p:txBody>
      </p:sp>
      <p:sp>
        <p:nvSpPr>
          <p:cNvPr id="7" name="Text 5"/>
          <p:cNvSpPr/>
          <p:nvPr/>
        </p:nvSpPr>
        <p:spPr>
          <a:xfrm>
            <a:off x="708898" y="3608070"/>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ADEDIRE ISRAEL TEMI </a:t>
            </a:r>
            <a:r>
              <a:rPr lang="en-US" dirty="0" smtClean="0">
                <a:solidFill>
                  <a:srgbClr val="CAD6DE"/>
                </a:solidFill>
                <a:latin typeface="Cabin" pitchFamily="34" charset="0"/>
                <a:ea typeface="Cabin" pitchFamily="34" charset="-122"/>
                <a:cs typeface="Cabin" pitchFamily="34" charset="-120"/>
              </a:rPr>
              <a:t>RUN/CMP/22/12797 – HTML aspect</a:t>
            </a:r>
            <a:endParaRPr lang="en-US" dirty="0"/>
          </a:p>
        </p:txBody>
      </p:sp>
      <p:sp>
        <p:nvSpPr>
          <p:cNvPr id="8" name="Text 6"/>
          <p:cNvSpPr/>
          <p:nvPr/>
        </p:nvSpPr>
        <p:spPr>
          <a:xfrm>
            <a:off x="708898" y="4002881"/>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ADEGBOLA YANMIFE ADESANYA </a:t>
            </a:r>
            <a:r>
              <a:rPr lang="en-US" dirty="0" smtClean="0">
                <a:solidFill>
                  <a:srgbClr val="CAD6DE"/>
                </a:solidFill>
                <a:latin typeface="Cabin" pitchFamily="34" charset="0"/>
                <a:ea typeface="Cabin" pitchFamily="34" charset="-122"/>
                <a:cs typeface="Cabin" pitchFamily="34" charset="-120"/>
              </a:rPr>
              <a:t>RUN/CMP/22/12798 – HTML </a:t>
            </a:r>
            <a:r>
              <a:rPr lang="en-US" dirty="0">
                <a:solidFill>
                  <a:srgbClr val="CAD6DE"/>
                </a:solidFill>
                <a:latin typeface="Cabin" pitchFamily="34" charset="0"/>
                <a:ea typeface="Cabin" pitchFamily="34" charset="-122"/>
                <a:cs typeface="Cabin" pitchFamily="34" charset="-120"/>
              </a:rPr>
              <a:t>,</a:t>
            </a:r>
            <a:r>
              <a:rPr lang="en-US" dirty="0" smtClean="0">
                <a:solidFill>
                  <a:srgbClr val="CAD6DE"/>
                </a:solidFill>
                <a:latin typeface="Cabin" pitchFamily="34" charset="0"/>
                <a:ea typeface="Cabin" pitchFamily="34" charset="-122"/>
                <a:cs typeface="Cabin" pitchFamily="34" charset="-120"/>
              </a:rPr>
              <a:t> CSS  &amp; JS </a:t>
            </a:r>
            <a:endParaRPr lang="en-US" dirty="0"/>
          </a:p>
        </p:txBody>
      </p:sp>
      <p:sp>
        <p:nvSpPr>
          <p:cNvPr id="9" name="Text 7"/>
          <p:cNvSpPr/>
          <p:nvPr/>
        </p:nvSpPr>
        <p:spPr>
          <a:xfrm>
            <a:off x="708898" y="4397693"/>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ADEGBUSI OLUWAFERANMI </a:t>
            </a:r>
            <a:r>
              <a:rPr lang="en-US" dirty="0" smtClean="0">
                <a:solidFill>
                  <a:srgbClr val="CAD6DE"/>
                </a:solidFill>
                <a:latin typeface="Cabin" pitchFamily="34" charset="0"/>
                <a:ea typeface="Cabin" pitchFamily="34" charset="-122"/>
                <a:cs typeface="Cabin" pitchFamily="34" charset="-120"/>
              </a:rPr>
              <a:t>BABATUNDE RUN/CMP/22/12799 – HTML &amp; CSS</a:t>
            </a:r>
            <a:endParaRPr lang="en-US" dirty="0"/>
          </a:p>
        </p:txBody>
      </p:sp>
      <p:sp>
        <p:nvSpPr>
          <p:cNvPr id="10" name="Text 8"/>
          <p:cNvSpPr/>
          <p:nvPr/>
        </p:nvSpPr>
        <p:spPr>
          <a:xfrm>
            <a:off x="708898" y="4792504"/>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sz="2000" dirty="0">
                <a:solidFill>
                  <a:srgbClr val="CAD6DE"/>
                </a:solidFill>
                <a:latin typeface="Cabin" pitchFamily="34" charset="0"/>
                <a:ea typeface="Cabin" pitchFamily="34" charset="-122"/>
                <a:cs typeface="Cabin" pitchFamily="34" charset="-120"/>
              </a:rPr>
              <a:t>ADEJARE SHADRACH </a:t>
            </a:r>
            <a:r>
              <a:rPr lang="en-US" dirty="0" smtClean="0">
                <a:solidFill>
                  <a:srgbClr val="CAD6DE"/>
                </a:solidFill>
                <a:latin typeface="Cabin" pitchFamily="34" charset="0"/>
                <a:ea typeface="Cabin" pitchFamily="34" charset="-122"/>
                <a:cs typeface="Cabin" pitchFamily="34" charset="-120"/>
              </a:rPr>
              <a:t>RUN/CMP/22/12800 – UI/UX Design</a:t>
            </a:r>
            <a:endParaRPr lang="en-US" dirty="0"/>
          </a:p>
        </p:txBody>
      </p:sp>
      <p:sp>
        <p:nvSpPr>
          <p:cNvPr id="11" name="Text 9"/>
          <p:cNvSpPr/>
          <p:nvPr/>
        </p:nvSpPr>
        <p:spPr>
          <a:xfrm>
            <a:off x="708898" y="5187315"/>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ADEKUNLE SAMUEL OLUWAFERANMI </a:t>
            </a:r>
            <a:r>
              <a:rPr lang="en-US" dirty="0" smtClean="0">
                <a:solidFill>
                  <a:srgbClr val="CAD6DE"/>
                </a:solidFill>
                <a:latin typeface="Cabin" pitchFamily="34" charset="0"/>
                <a:ea typeface="Cabin" pitchFamily="34" charset="-122"/>
                <a:cs typeface="Cabin" pitchFamily="34" charset="-120"/>
              </a:rPr>
              <a:t>RUN/CMP/22/12802 – </a:t>
            </a:r>
            <a:r>
              <a:rPr lang="en-US" dirty="0" err="1" smtClean="0">
                <a:solidFill>
                  <a:srgbClr val="CAD6DE"/>
                </a:solidFill>
                <a:latin typeface="Cabin" pitchFamily="34" charset="0"/>
                <a:ea typeface="Cabin" pitchFamily="34" charset="-122"/>
                <a:cs typeface="Cabin" pitchFamily="34" charset="-120"/>
              </a:rPr>
              <a:t>Javascript</a:t>
            </a:r>
            <a:r>
              <a:rPr lang="en-US" dirty="0" smtClean="0">
                <a:solidFill>
                  <a:srgbClr val="CAD6DE"/>
                </a:solidFill>
                <a:latin typeface="Cabin" pitchFamily="34" charset="0"/>
                <a:ea typeface="Cabin" pitchFamily="34" charset="-122"/>
                <a:cs typeface="Cabin" pitchFamily="34" charset="-120"/>
              </a:rPr>
              <a:t> aspect</a:t>
            </a:r>
            <a:endParaRPr lang="en-US" dirty="0"/>
          </a:p>
        </p:txBody>
      </p:sp>
      <p:sp>
        <p:nvSpPr>
          <p:cNvPr id="12" name="Text 10"/>
          <p:cNvSpPr/>
          <p:nvPr/>
        </p:nvSpPr>
        <p:spPr>
          <a:xfrm>
            <a:off x="708898" y="5582126"/>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ADELAKUN OLUWADAMILARE ADESILE </a:t>
            </a:r>
            <a:r>
              <a:rPr lang="en-US" dirty="0" smtClean="0">
                <a:solidFill>
                  <a:srgbClr val="CAD6DE"/>
                </a:solidFill>
                <a:latin typeface="Cabin" pitchFamily="34" charset="0"/>
                <a:ea typeface="Cabin" pitchFamily="34" charset="-122"/>
                <a:cs typeface="Cabin" pitchFamily="34" charset="-120"/>
              </a:rPr>
              <a:t>RUN/CMP/22/12803 – Power Pitching Document</a:t>
            </a:r>
            <a:endParaRPr lang="en-US" dirty="0"/>
          </a:p>
        </p:txBody>
      </p:sp>
      <p:sp>
        <p:nvSpPr>
          <p:cNvPr id="13" name="Text 11"/>
          <p:cNvSpPr/>
          <p:nvPr/>
        </p:nvSpPr>
        <p:spPr>
          <a:xfrm>
            <a:off x="708898" y="5976938"/>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ADELAYI OLUWADOGOBOMI </a:t>
            </a:r>
            <a:r>
              <a:rPr lang="en-US" dirty="0" smtClean="0">
                <a:solidFill>
                  <a:srgbClr val="CAD6DE"/>
                </a:solidFill>
                <a:latin typeface="Cabin" pitchFamily="34" charset="0"/>
                <a:ea typeface="Cabin" pitchFamily="34" charset="-122"/>
                <a:cs typeface="Cabin" pitchFamily="34" charset="-120"/>
              </a:rPr>
              <a:t>RUN/CMP/22/12988 – README file</a:t>
            </a:r>
            <a:endParaRPr lang="en-US" dirty="0"/>
          </a:p>
        </p:txBody>
      </p:sp>
      <p:sp>
        <p:nvSpPr>
          <p:cNvPr id="14" name="Text 12"/>
          <p:cNvSpPr/>
          <p:nvPr/>
        </p:nvSpPr>
        <p:spPr>
          <a:xfrm>
            <a:off x="708898" y="6371749"/>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ADELEKE DAVID AYOMIDE </a:t>
            </a:r>
            <a:r>
              <a:rPr lang="en-US" dirty="0" smtClean="0">
                <a:solidFill>
                  <a:srgbClr val="CAD6DE"/>
                </a:solidFill>
                <a:latin typeface="Cabin" pitchFamily="34" charset="0"/>
                <a:ea typeface="Cabin" pitchFamily="34" charset="-122"/>
                <a:cs typeface="Cabin" pitchFamily="34" charset="-120"/>
              </a:rPr>
              <a:t>RUN/CMP/22/12804 – UI/UX Design</a:t>
            </a:r>
            <a:endParaRPr lang="en-US" dirty="0"/>
          </a:p>
        </p:txBody>
      </p:sp>
      <p:sp>
        <p:nvSpPr>
          <p:cNvPr id="15" name="Text 13"/>
          <p:cNvSpPr/>
          <p:nvPr/>
        </p:nvSpPr>
        <p:spPr>
          <a:xfrm>
            <a:off x="708898" y="6766560"/>
            <a:ext cx="13212604" cy="323969"/>
          </a:xfrm>
          <a:prstGeom prst="rect">
            <a:avLst/>
          </a:prstGeom>
          <a:noFill/>
          <a:ln/>
        </p:spPr>
        <p:txBody>
          <a:bodyPr wrap="none" lIns="0" tIns="0" rIns="0" bIns="0" rtlCol="0" anchor="t"/>
          <a:lstStyle/>
          <a:p>
            <a:pPr marL="342900" indent="-342900" algn="l">
              <a:lnSpc>
                <a:spcPts val="2550"/>
              </a:lnSpc>
              <a:buSzPct val="100000"/>
              <a:buChar char="•"/>
            </a:pPr>
            <a:r>
              <a:rPr lang="en-US" dirty="0">
                <a:solidFill>
                  <a:srgbClr val="CAD6DE"/>
                </a:solidFill>
                <a:latin typeface="Cabin" pitchFamily="34" charset="0"/>
                <a:ea typeface="Cabin" pitchFamily="34" charset="-122"/>
                <a:cs typeface="Cabin" pitchFamily="34" charset="-120"/>
              </a:rPr>
              <a:t>ADELEKE MAYOWA SOLOMON </a:t>
            </a:r>
            <a:r>
              <a:rPr lang="en-US" dirty="0" smtClean="0">
                <a:solidFill>
                  <a:srgbClr val="CAD6DE"/>
                </a:solidFill>
                <a:latin typeface="Cabin" pitchFamily="34" charset="0"/>
                <a:ea typeface="Cabin" pitchFamily="34" charset="-122"/>
                <a:cs typeface="Cabin" pitchFamily="34" charset="-120"/>
              </a:rPr>
              <a:t>RUN/CMP/22/12805 – README file</a:t>
            </a:r>
            <a:endParaRPr lang="en-US" dirty="0"/>
          </a:p>
        </p:txBody>
      </p:sp>
      <p:sp>
        <p:nvSpPr>
          <p:cNvPr id="18" name="Text 15"/>
          <p:cNvSpPr/>
          <p:nvPr/>
        </p:nvSpPr>
        <p:spPr>
          <a:xfrm>
            <a:off x="1134189" y="7318415"/>
            <a:ext cx="2238256" cy="354449"/>
          </a:xfrm>
          <a:prstGeom prst="rect">
            <a:avLst/>
          </a:prstGeom>
          <a:noFill/>
          <a:ln/>
        </p:spPr>
        <p:txBody>
          <a:bodyPr wrap="none" lIns="0" tIns="0" rIns="0" bIns="0" rtlCol="0" anchor="t"/>
          <a:lstStyle/>
          <a:p>
            <a:pPr marL="0" indent="0" algn="l">
              <a:lnSpc>
                <a:spcPts val="2750"/>
              </a:lnSpc>
              <a:buNone/>
            </a:pPr>
            <a:r>
              <a:rPr lang="en-US" sz="1950" b="1" dirty="0" smtClean="0">
                <a:solidFill>
                  <a:srgbClr val="8696A0"/>
                </a:solidFill>
              </a:rPr>
              <a:t>CSC 312 PROJECT - GROUP 6, SOFTWARE LAB</a:t>
            </a:r>
            <a:endParaRPr lang="en-US" sz="1950" b="1" dirty="0">
              <a:solidFill>
                <a:srgbClr val="8696A0"/>
              </a:solidFill>
            </a:endParaRPr>
          </a:p>
        </p:txBody>
      </p:sp>
      <p:sp>
        <p:nvSpPr>
          <p:cNvPr id="20" name="Rectangle 19"/>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81206"/>
          </a:xfrm>
          <a:prstGeom prst="rect">
            <a:avLst/>
          </a:prstGeom>
        </p:spPr>
      </p:pic>
      <p:sp>
        <p:nvSpPr>
          <p:cNvPr id="3" name="Text 0"/>
          <p:cNvSpPr/>
          <p:nvPr/>
        </p:nvSpPr>
        <p:spPr>
          <a:xfrm>
            <a:off x="834628" y="3637002"/>
            <a:ext cx="6584275" cy="70139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Problem Statement</a:t>
            </a:r>
            <a:endParaRPr lang="en-US" sz="4400" dirty="0"/>
          </a:p>
        </p:txBody>
      </p:sp>
      <p:sp>
        <p:nvSpPr>
          <p:cNvPr id="4" name="Shape 1"/>
          <p:cNvSpPr/>
          <p:nvPr/>
        </p:nvSpPr>
        <p:spPr>
          <a:xfrm>
            <a:off x="834628" y="4696063"/>
            <a:ext cx="4161353" cy="2878098"/>
          </a:xfrm>
          <a:prstGeom prst="roundRect">
            <a:avLst>
              <a:gd name="adj" fmla="val 1243"/>
            </a:avLst>
          </a:prstGeom>
          <a:solidFill>
            <a:srgbClr val="304755"/>
          </a:solidFill>
          <a:ln/>
        </p:spPr>
      </p:sp>
      <p:sp>
        <p:nvSpPr>
          <p:cNvPr id="5" name="Text 2"/>
          <p:cNvSpPr/>
          <p:nvPr/>
        </p:nvSpPr>
        <p:spPr>
          <a:xfrm>
            <a:off x="1073110" y="4934545"/>
            <a:ext cx="2805827" cy="350758"/>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The Problem</a:t>
            </a:r>
            <a:endParaRPr lang="en-US" sz="2200" dirty="0"/>
          </a:p>
        </p:txBody>
      </p:sp>
      <p:sp>
        <p:nvSpPr>
          <p:cNvPr id="6" name="Text 3"/>
          <p:cNvSpPr/>
          <p:nvPr/>
        </p:nvSpPr>
        <p:spPr>
          <a:xfrm>
            <a:off x="1073110" y="5428298"/>
            <a:ext cx="3684389" cy="1907381"/>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Many individuals struggle to track and manage their personal finances effectively, leading to poor financial decisions and unexpected budget shortfalls.</a:t>
            </a:r>
            <a:endParaRPr lang="en-US" sz="1850" dirty="0"/>
          </a:p>
        </p:txBody>
      </p:sp>
      <p:sp>
        <p:nvSpPr>
          <p:cNvPr id="7" name="Shape 4"/>
          <p:cNvSpPr/>
          <p:nvPr/>
        </p:nvSpPr>
        <p:spPr>
          <a:xfrm>
            <a:off x="5234464" y="4696063"/>
            <a:ext cx="4161353" cy="2878098"/>
          </a:xfrm>
          <a:prstGeom prst="roundRect">
            <a:avLst>
              <a:gd name="adj" fmla="val 1243"/>
            </a:avLst>
          </a:prstGeom>
          <a:solidFill>
            <a:srgbClr val="304755"/>
          </a:solidFill>
          <a:ln/>
        </p:spPr>
      </p:sp>
      <p:sp>
        <p:nvSpPr>
          <p:cNvPr id="8" name="Text 5"/>
          <p:cNvSpPr/>
          <p:nvPr/>
        </p:nvSpPr>
        <p:spPr>
          <a:xfrm>
            <a:off x="5472946" y="4934545"/>
            <a:ext cx="2883932" cy="350758"/>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Who is Affected?</a:t>
            </a:r>
            <a:endParaRPr lang="en-US" sz="2200" dirty="0"/>
          </a:p>
        </p:txBody>
      </p:sp>
      <p:sp>
        <p:nvSpPr>
          <p:cNvPr id="9" name="Text 6"/>
          <p:cNvSpPr/>
          <p:nvPr/>
        </p:nvSpPr>
        <p:spPr>
          <a:xfrm>
            <a:off x="5472946" y="5428298"/>
            <a:ext cx="3684389" cy="381476"/>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Students</a:t>
            </a:r>
            <a:endParaRPr lang="en-US" sz="1850" dirty="0"/>
          </a:p>
        </p:txBody>
      </p:sp>
      <p:sp>
        <p:nvSpPr>
          <p:cNvPr id="10" name="Text 7"/>
          <p:cNvSpPr/>
          <p:nvPr/>
        </p:nvSpPr>
        <p:spPr>
          <a:xfrm>
            <a:off x="5472946" y="5893237"/>
            <a:ext cx="3684389" cy="381476"/>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Freelancers</a:t>
            </a:r>
            <a:endParaRPr lang="en-US" sz="1850" dirty="0"/>
          </a:p>
        </p:txBody>
      </p:sp>
      <p:sp>
        <p:nvSpPr>
          <p:cNvPr id="11" name="Text 8"/>
          <p:cNvSpPr/>
          <p:nvPr/>
        </p:nvSpPr>
        <p:spPr>
          <a:xfrm>
            <a:off x="5472946" y="6358176"/>
            <a:ext cx="3684389" cy="762953"/>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And anyone managing </a:t>
            </a:r>
            <a:r>
              <a:rPr lang="en-US" sz="1850" dirty="0" smtClean="0">
                <a:solidFill>
                  <a:srgbClr val="CAD6DE"/>
                </a:solidFill>
                <a:latin typeface="Cabin" pitchFamily="34" charset="0"/>
                <a:ea typeface="Cabin" pitchFamily="34" charset="-122"/>
                <a:cs typeface="Cabin" pitchFamily="34" charset="-120"/>
              </a:rPr>
              <a:t>business and </a:t>
            </a:r>
            <a:r>
              <a:rPr lang="en-US" sz="1850" dirty="0" smtClean="0">
                <a:solidFill>
                  <a:srgbClr val="CAD6DE"/>
                </a:solidFill>
                <a:latin typeface="Cabin" pitchFamily="34" charset="0"/>
                <a:ea typeface="Cabin" pitchFamily="34" charset="-122"/>
                <a:cs typeface="Cabin" pitchFamily="34" charset="-120"/>
              </a:rPr>
              <a:t>personal </a:t>
            </a:r>
            <a:r>
              <a:rPr lang="en-US" sz="1850" dirty="0">
                <a:solidFill>
                  <a:srgbClr val="CAD6DE"/>
                </a:solidFill>
                <a:latin typeface="Cabin" pitchFamily="34" charset="0"/>
                <a:ea typeface="Cabin" pitchFamily="34" charset="-122"/>
                <a:cs typeface="Cabin" pitchFamily="34" charset="-120"/>
              </a:rPr>
              <a:t>finances</a:t>
            </a:r>
            <a:endParaRPr lang="en-US" sz="1850" dirty="0"/>
          </a:p>
        </p:txBody>
      </p:sp>
      <p:sp>
        <p:nvSpPr>
          <p:cNvPr id="12" name="Shape 9"/>
          <p:cNvSpPr/>
          <p:nvPr/>
        </p:nvSpPr>
        <p:spPr>
          <a:xfrm>
            <a:off x="9634299" y="4696063"/>
            <a:ext cx="4161353" cy="2878098"/>
          </a:xfrm>
          <a:prstGeom prst="roundRect">
            <a:avLst>
              <a:gd name="adj" fmla="val 1243"/>
            </a:avLst>
          </a:prstGeom>
          <a:solidFill>
            <a:srgbClr val="304755"/>
          </a:solidFill>
          <a:ln/>
        </p:spPr>
      </p:sp>
      <p:sp>
        <p:nvSpPr>
          <p:cNvPr id="13" name="Text 10"/>
          <p:cNvSpPr/>
          <p:nvPr/>
        </p:nvSpPr>
        <p:spPr>
          <a:xfrm>
            <a:off x="9872782" y="4934545"/>
            <a:ext cx="2979896" cy="350758"/>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Why This Matters</a:t>
            </a:r>
            <a:endParaRPr lang="en-US" sz="2200" dirty="0"/>
          </a:p>
        </p:txBody>
      </p:sp>
      <p:sp>
        <p:nvSpPr>
          <p:cNvPr id="14" name="Text 11"/>
          <p:cNvSpPr/>
          <p:nvPr/>
        </p:nvSpPr>
        <p:spPr>
          <a:xfrm>
            <a:off x="9872782" y="5428298"/>
            <a:ext cx="3684389" cy="1525905"/>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Financial management is crucial for personal growth, yet most people lack intuitive tools to understand their spending patterns.</a:t>
            </a:r>
            <a:endParaRPr lang="en-US" sz="1850" dirty="0"/>
          </a:p>
        </p:txBody>
      </p:sp>
      <p:sp>
        <p:nvSpPr>
          <p:cNvPr id="15" name="Rectangle 14"/>
          <p:cNvSpPr/>
          <p:nvPr/>
        </p:nvSpPr>
        <p:spPr>
          <a:xfrm>
            <a:off x="12235543" y="7717156"/>
            <a:ext cx="2380343" cy="483416"/>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94479" y="467082"/>
            <a:ext cx="3996690" cy="499586"/>
          </a:xfrm>
          <a:prstGeom prst="rect">
            <a:avLst/>
          </a:prstGeom>
          <a:noFill/>
          <a:ln/>
        </p:spPr>
        <p:txBody>
          <a:bodyPr wrap="none" lIns="0" tIns="0" rIns="0" bIns="0" rtlCol="0" anchor="t"/>
          <a:lstStyle/>
          <a:p>
            <a:pPr marL="0" indent="0" algn="l">
              <a:lnSpc>
                <a:spcPts val="3900"/>
              </a:lnSpc>
              <a:buNone/>
            </a:pPr>
            <a:r>
              <a:rPr lang="en-US" sz="3600" dirty="0">
                <a:solidFill>
                  <a:srgbClr val="FFFFFF"/>
                </a:solidFill>
                <a:latin typeface="Unbounded" pitchFamily="34" charset="0"/>
                <a:ea typeface="Unbounded" pitchFamily="34" charset="-122"/>
                <a:cs typeface="Unbounded" pitchFamily="34" charset="-120"/>
              </a:rPr>
              <a:t>The Solution</a:t>
            </a:r>
            <a:endParaRPr lang="en-US" sz="3600" dirty="0"/>
          </a:p>
        </p:txBody>
      </p:sp>
      <p:pic>
        <p:nvPicPr>
          <p:cNvPr id="3" name="Image 0" descr="preencoded.png"/>
          <p:cNvPicPr>
            <a:picLocks noChangeAspect="1"/>
          </p:cNvPicPr>
          <p:nvPr/>
        </p:nvPicPr>
        <p:blipFill>
          <a:blip r:embed="rId3"/>
          <a:stretch>
            <a:fillRect/>
          </a:stretch>
        </p:blipFill>
        <p:spPr>
          <a:xfrm>
            <a:off x="594479" y="1306354"/>
            <a:ext cx="849273" cy="1019056"/>
          </a:xfrm>
          <a:prstGeom prst="rect">
            <a:avLst/>
          </a:prstGeom>
        </p:spPr>
      </p:pic>
      <p:sp>
        <p:nvSpPr>
          <p:cNvPr id="4" name="Text 1"/>
          <p:cNvSpPr/>
          <p:nvPr/>
        </p:nvSpPr>
        <p:spPr>
          <a:xfrm>
            <a:off x="1698427" y="1476137"/>
            <a:ext cx="3730109" cy="249674"/>
          </a:xfrm>
          <a:prstGeom prst="rect">
            <a:avLst/>
          </a:prstGeom>
          <a:noFill/>
          <a:ln/>
        </p:spPr>
        <p:txBody>
          <a:bodyPr wrap="none" lIns="0" tIns="0" rIns="0" bIns="0" rtlCol="0" anchor="t"/>
          <a:lstStyle/>
          <a:p>
            <a:pPr marL="0" indent="0" algn="l">
              <a:lnSpc>
                <a:spcPts val="1950"/>
              </a:lnSpc>
              <a:buNone/>
            </a:pPr>
            <a:r>
              <a:rPr lang="en-US" dirty="0">
                <a:solidFill>
                  <a:srgbClr val="CAD6DE"/>
                </a:solidFill>
                <a:latin typeface="Unbounded" pitchFamily="34" charset="0"/>
                <a:ea typeface="Unbounded" pitchFamily="34" charset="-122"/>
                <a:cs typeface="Unbounded" pitchFamily="34" charset="-120"/>
              </a:rPr>
              <a:t>Easily </a:t>
            </a:r>
            <a:r>
              <a:rPr lang="en-US" dirty="0" smtClean="0">
                <a:solidFill>
                  <a:srgbClr val="CAD6DE"/>
                </a:solidFill>
                <a:latin typeface="Unbounded" pitchFamily="34" charset="0"/>
                <a:ea typeface="Unbounded" pitchFamily="34" charset="-122"/>
                <a:cs typeface="Unbounded" pitchFamily="34" charset="-120"/>
              </a:rPr>
              <a:t>input</a:t>
            </a:r>
            <a:r>
              <a:rPr lang="en-US" dirty="0" smtClean="0">
                <a:solidFill>
                  <a:srgbClr val="CAD6DE"/>
                </a:solidFill>
                <a:latin typeface="Unbounded" pitchFamily="34" charset="0"/>
                <a:ea typeface="Unbounded" pitchFamily="34" charset="-122"/>
                <a:cs typeface="Unbounded" pitchFamily="34" charset="-120"/>
              </a:rPr>
              <a:t> </a:t>
            </a:r>
            <a:r>
              <a:rPr lang="en-US" dirty="0">
                <a:solidFill>
                  <a:srgbClr val="CAD6DE"/>
                </a:solidFill>
                <a:latin typeface="Unbounded" pitchFamily="34" charset="0"/>
                <a:ea typeface="Unbounded" pitchFamily="34" charset="-122"/>
                <a:cs typeface="Unbounded" pitchFamily="34" charset="-120"/>
              </a:rPr>
              <a:t>income and expenses</a:t>
            </a:r>
            <a:endParaRPr lang="en-US" dirty="0"/>
          </a:p>
        </p:txBody>
      </p:sp>
      <p:sp>
        <p:nvSpPr>
          <p:cNvPr id="5" name="Text 2"/>
          <p:cNvSpPr/>
          <p:nvPr/>
        </p:nvSpPr>
        <p:spPr>
          <a:xfrm>
            <a:off x="1698427" y="1827609"/>
            <a:ext cx="12337494" cy="271820"/>
          </a:xfrm>
          <a:prstGeom prst="rect">
            <a:avLst/>
          </a:prstGeom>
          <a:noFill/>
          <a:ln/>
        </p:spPr>
        <p:txBody>
          <a:bodyPr wrap="none" lIns="0" tIns="0" rIns="0" bIns="0" rtlCol="0" anchor="t"/>
          <a:lstStyle/>
          <a:p>
            <a:pPr marL="0" indent="0" algn="l">
              <a:lnSpc>
                <a:spcPts val="2100"/>
              </a:lnSpc>
              <a:buNone/>
            </a:pPr>
            <a:r>
              <a:rPr lang="en-US" sz="1400" dirty="0">
                <a:solidFill>
                  <a:srgbClr val="CAD6DE"/>
                </a:solidFill>
                <a:latin typeface="Cabin" pitchFamily="34" charset="0"/>
                <a:ea typeface="Cabin" pitchFamily="34" charset="-122"/>
                <a:cs typeface="Cabin" pitchFamily="34" charset="-120"/>
              </a:rPr>
              <a:t>Quick entry system for all financial transactions</a:t>
            </a:r>
            <a:endParaRPr lang="en-US" sz="1400" dirty="0"/>
          </a:p>
        </p:txBody>
      </p:sp>
      <p:pic>
        <p:nvPicPr>
          <p:cNvPr id="6" name="Image 1" descr="preencoded.png"/>
          <p:cNvPicPr>
            <a:picLocks noChangeAspect="1"/>
          </p:cNvPicPr>
          <p:nvPr/>
        </p:nvPicPr>
        <p:blipFill>
          <a:blip r:embed="rId4"/>
          <a:stretch>
            <a:fillRect/>
          </a:stretch>
        </p:blipFill>
        <p:spPr>
          <a:xfrm>
            <a:off x="594479" y="2325410"/>
            <a:ext cx="849273" cy="1019056"/>
          </a:xfrm>
          <a:prstGeom prst="rect">
            <a:avLst/>
          </a:prstGeom>
        </p:spPr>
      </p:pic>
      <p:sp>
        <p:nvSpPr>
          <p:cNvPr id="7" name="Text 3"/>
          <p:cNvSpPr/>
          <p:nvPr/>
        </p:nvSpPr>
        <p:spPr>
          <a:xfrm>
            <a:off x="1698427" y="2495193"/>
            <a:ext cx="2923937" cy="249674"/>
          </a:xfrm>
          <a:prstGeom prst="rect">
            <a:avLst/>
          </a:prstGeom>
          <a:noFill/>
          <a:ln/>
        </p:spPr>
        <p:txBody>
          <a:bodyPr wrap="none" lIns="0" tIns="0" rIns="0" bIns="0" rtlCol="0" anchor="t"/>
          <a:lstStyle/>
          <a:p>
            <a:pPr marL="0" indent="0" algn="l">
              <a:lnSpc>
                <a:spcPts val="1950"/>
              </a:lnSpc>
              <a:buNone/>
            </a:pPr>
            <a:r>
              <a:rPr lang="en-US" dirty="0">
                <a:solidFill>
                  <a:srgbClr val="CAD6DE"/>
                </a:solidFill>
                <a:latin typeface="Unbounded" pitchFamily="34" charset="0"/>
                <a:ea typeface="Unbounded" pitchFamily="34" charset="-122"/>
                <a:cs typeface="Unbounded" pitchFamily="34" charset="-120"/>
              </a:rPr>
              <a:t>Categorize transactions</a:t>
            </a:r>
            <a:endParaRPr lang="en-US" dirty="0"/>
          </a:p>
        </p:txBody>
      </p:sp>
      <p:sp>
        <p:nvSpPr>
          <p:cNvPr id="8" name="Text 4"/>
          <p:cNvSpPr/>
          <p:nvPr/>
        </p:nvSpPr>
        <p:spPr>
          <a:xfrm>
            <a:off x="1698427" y="2846665"/>
            <a:ext cx="12337494" cy="271820"/>
          </a:xfrm>
          <a:prstGeom prst="rect">
            <a:avLst/>
          </a:prstGeom>
          <a:noFill/>
          <a:ln/>
        </p:spPr>
        <p:txBody>
          <a:bodyPr wrap="none" lIns="0" tIns="0" rIns="0" bIns="0" rtlCol="0" anchor="t"/>
          <a:lstStyle/>
          <a:p>
            <a:pPr marL="0" indent="0" algn="l">
              <a:lnSpc>
                <a:spcPts val="2100"/>
              </a:lnSpc>
              <a:buNone/>
            </a:pPr>
            <a:r>
              <a:rPr lang="en-US" sz="1400" dirty="0">
                <a:solidFill>
                  <a:srgbClr val="CAD6DE"/>
                </a:solidFill>
                <a:latin typeface="Cabin" pitchFamily="34" charset="0"/>
                <a:ea typeface="Cabin" pitchFamily="34" charset="-122"/>
                <a:cs typeface="Cabin" pitchFamily="34" charset="-120"/>
              </a:rPr>
              <a:t>Organize spending into meaningful groups</a:t>
            </a:r>
            <a:endParaRPr lang="en-US" sz="1400" dirty="0"/>
          </a:p>
        </p:txBody>
      </p:sp>
      <p:pic>
        <p:nvPicPr>
          <p:cNvPr id="9" name="Image 2" descr="preencoded.png"/>
          <p:cNvPicPr>
            <a:picLocks noChangeAspect="1"/>
          </p:cNvPicPr>
          <p:nvPr/>
        </p:nvPicPr>
        <p:blipFill>
          <a:blip r:embed="rId5"/>
          <a:stretch>
            <a:fillRect/>
          </a:stretch>
        </p:blipFill>
        <p:spPr>
          <a:xfrm>
            <a:off x="594479" y="3344466"/>
            <a:ext cx="849273" cy="1019056"/>
          </a:xfrm>
          <a:prstGeom prst="rect">
            <a:avLst/>
          </a:prstGeom>
        </p:spPr>
      </p:pic>
      <p:sp>
        <p:nvSpPr>
          <p:cNvPr id="10" name="Text 5"/>
          <p:cNvSpPr/>
          <p:nvPr/>
        </p:nvSpPr>
        <p:spPr>
          <a:xfrm>
            <a:off x="1698427" y="3514249"/>
            <a:ext cx="4153257" cy="249674"/>
          </a:xfrm>
          <a:prstGeom prst="rect">
            <a:avLst/>
          </a:prstGeom>
          <a:noFill/>
          <a:ln/>
        </p:spPr>
        <p:txBody>
          <a:bodyPr wrap="none" lIns="0" tIns="0" rIns="0" bIns="0" rtlCol="0" anchor="t"/>
          <a:lstStyle/>
          <a:p>
            <a:pPr marL="0" indent="0" algn="l">
              <a:lnSpc>
                <a:spcPts val="1950"/>
              </a:lnSpc>
              <a:buNone/>
            </a:pPr>
            <a:r>
              <a:rPr lang="en-US" dirty="0">
                <a:solidFill>
                  <a:srgbClr val="CAD6DE"/>
                </a:solidFill>
                <a:latin typeface="Unbounded" pitchFamily="34" charset="0"/>
                <a:ea typeface="Unbounded" pitchFamily="34" charset="-122"/>
                <a:cs typeface="Unbounded" pitchFamily="34" charset="-120"/>
              </a:rPr>
              <a:t>View real-time financial summaries</a:t>
            </a:r>
            <a:endParaRPr lang="en-US" dirty="0"/>
          </a:p>
        </p:txBody>
      </p:sp>
      <p:sp>
        <p:nvSpPr>
          <p:cNvPr id="11" name="Text 6"/>
          <p:cNvSpPr/>
          <p:nvPr/>
        </p:nvSpPr>
        <p:spPr>
          <a:xfrm>
            <a:off x="1698427" y="3865721"/>
            <a:ext cx="12337494" cy="271820"/>
          </a:xfrm>
          <a:prstGeom prst="rect">
            <a:avLst/>
          </a:prstGeom>
          <a:noFill/>
          <a:ln/>
        </p:spPr>
        <p:txBody>
          <a:bodyPr wrap="none" lIns="0" tIns="0" rIns="0" bIns="0" rtlCol="0" anchor="t"/>
          <a:lstStyle/>
          <a:p>
            <a:pPr marL="0" indent="0" algn="l">
              <a:lnSpc>
                <a:spcPts val="2100"/>
              </a:lnSpc>
              <a:buNone/>
            </a:pPr>
            <a:r>
              <a:rPr lang="en-US" sz="1400" dirty="0">
                <a:solidFill>
                  <a:srgbClr val="CAD6DE"/>
                </a:solidFill>
                <a:latin typeface="Cabin" pitchFamily="34" charset="0"/>
                <a:ea typeface="Cabin" pitchFamily="34" charset="-122"/>
                <a:cs typeface="Cabin" pitchFamily="34" charset="-120"/>
              </a:rPr>
              <a:t>Instant insights into your financial health</a:t>
            </a:r>
            <a:endParaRPr lang="en-US" sz="1400" dirty="0"/>
          </a:p>
        </p:txBody>
      </p:sp>
      <p:pic>
        <p:nvPicPr>
          <p:cNvPr id="12" name="Image 3" descr="preencoded.png"/>
          <p:cNvPicPr>
            <a:picLocks noChangeAspect="1"/>
          </p:cNvPicPr>
          <p:nvPr/>
        </p:nvPicPr>
        <p:blipFill>
          <a:blip r:embed="rId6"/>
          <a:stretch>
            <a:fillRect/>
          </a:stretch>
        </p:blipFill>
        <p:spPr>
          <a:xfrm>
            <a:off x="594479" y="4363522"/>
            <a:ext cx="849273" cy="1019056"/>
          </a:xfrm>
          <a:prstGeom prst="rect">
            <a:avLst/>
          </a:prstGeom>
        </p:spPr>
      </p:pic>
      <p:sp>
        <p:nvSpPr>
          <p:cNvPr id="13" name="Text 7"/>
          <p:cNvSpPr/>
          <p:nvPr/>
        </p:nvSpPr>
        <p:spPr>
          <a:xfrm>
            <a:off x="1698427" y="4533305"/>
            <a:ext cx="3773448" cy="249674"/>
          </a:xfrm>
          <a:prstGeom prst="rect">
            <a:avLst/>
          </a:prstGeom>
          <a:noFill/>
          <a:ln/>
        </p:spPr>
        <p:txBody>
          <a:bodyPr wrap="none" lIns="0" tIns="0" rIns="0" bIns="0" rtlCol="0" anchor="t"/>
          <a:lstStyle/>
          <a:p>
            <a:pPr marL="0" indent="0" algn="l">
              <a:lnSpc>
                <a:spcPts val="1950"/>
              </a:lnSpc>
              <a:buNone/>
            </a:pPr>
            <a:r>
              <a:rPr lang="en-US" dirty="0">
                <a:solidFill>
                  <a:srgbClr val="CAD6DE"/>
                </a:solidFill>
                <a:latin typeface="Unbounded" pitchFamily="34" charset="0"/>
                <a:ea typeface="Unbounded" pitchFamily="34" charset="-122"/>
                <a:cs typeface="Unbounded" pitchFamily="34" charset="-120"/>
              </a:rPr>
              <a:t>Convert between NGN and USD</a:t>
            </a:r>
            <a:endParaRPr lang="en-US" dirty="0"/>
          </a:p>
        </p:txBody>
      </p:sp>
      <p:sp>
        <p:nvSpPr>
          <p:cNvPr id="14" name="Text 8"/>
          <p:cNvSpPr/>
          <p:nvPr/>
        </p:nvSpPr>
        <p:spPr>
          <a:xfrm>
            <a:off x="1698427" y="4884777"/>
            <a:ext cx="12337494" cy="271820"/>
          </a:xfrm>
          <a:prstGeom prst="rect">
            <a:avLst/>
          </a:prstGeom>
          <a:noFill/>
          <a:ln/>
        </p:spPr>
        <p:txBody>
          <a:bodyPr wrap="none" lIns="0" tIns="0" rIns="0" bIns="0" rtlCol="0" anchor="t"/>
          <a:lstStyle/>
          <a:p>
            <a:pPr marL="0" indent="0" algn="l">
              <a:lnSpc>
                <a:spcPts val="2100"/>
              </a:lnSpc>
              <a:buNone/>
            </a:pPr>
            <a:r>
              <a:rPr lang="en-US" sz="1400" dirty="0">
                <a:solidFill>
                  <a:srgbClr val="CAD6DE"/>
                </a:solidFill>
                <a:latin typeface="Cabin" pitchFamily="34" charset="0"/>
                <a:ea typeface="Cabin" pitchFamily="34" charset="-122"/>
                <a:cs typeface="Cabin" pitchFamily="34" charset="-120"/>
              </a:rPr>
              <a:t>Seamless currency conversion for global perspective</a:t>
            </a:r>
            <a:endParaRPr lang="en-US" sz="1400" dirty="0"/>
          </a:p>
        </p:txBody>
      </p:sp>
      <p:sp>
        <p:nvSpPr>
          <p:cNvPr id="15" name="Text 9"/>
          <p:cNvSpPr/>
          <p:nvPr/>
        </p:nvSpPr>
        <p:spPr>
          <a:xfrm>
            <a:off x="594479" y="5573554"/>
            <a:ext cx="13441442" cy="271820"/>
          </a:xfrm>
          <a:prstGeom prst="rect">
            <a:avLst/>
          </a:prstGeom>
          <a:noFill/>
          <a:ln/>
        </p:spPr>
        <p:txBody>
          <a:bodyPr wrap="none" lIns="0" tIns="0" rIns="0" bIns="0" rtlCol="0" anchor="t"/>
          <a:lstStyle/>
          <a:p>
            <a:pPr marL="0" indent="0" algn="l">
              <a:lnSpc>
                <a:spcPts val="2100"/>
              </a:lnSpc>
              <a:buNone/>
            </a:pPr>
            <a:r>
              <a:rPr lang="en-US" sz="1600" b="1" dirty="0">
                <a:solidFill>
                  <a:srgbClr val="CAD6DE"/>
                </a:solidFill>
                <a:latin typeface="Cabin" pitchFamily="34" charset="0"/>
                <a:ea typeface="Cabin" pitchFamily="34" charset="-122"/>
                <a:cs typeface="Cabin" pitchFamily="34" charset="-120"/>
              </a:rPr>
              <a:t>Introducing Expense Tracker</a:t>
            </a:r>
            <a:r>
              <a:rPr lang="en-US" sz="1600" dirty="0">
                <a:solidFill>
                  <a:srgbClr val="CAD6DE"/>
                </a:solidFill>
                <a:latin typeface="Cabin" pitchFamily="34" charset="0"/>
                <a:ea typeface="Cabin" pitchFamily="34" charset="-122"/>
                <a:cs typeface="Cabin" pitchFamily="34" charset="-120"/>
              </a:rPr>
              <a:t> A user-friendly web application that transforms complex financial tracking into a simple, intuitive experience.</a:t>
            </a:r>
            <a:endParaRPr lang="en-US" sz="1600" dirty="0"/>
          </a:p>
        </p:txBody>
      </p:sp>
      <p:sp>
        <p:nvSpPr>
          <p:cNvPr id="16" name="Text 10"/>
          <p:cNvSpPr/>
          <p:nvPr/>
        </p:nvSpPr>
        <p:spPr>
          <a:xfrm>
            <a:off x="594479" y="6036350"/>
            <a:ext cx="13441442" cy="271820"/>
          </a:xfrm>
          <a:prstGeom prst="rect">
            <a:avLst/>
          </a:prstGeom>
          <a:noFill/>
          <a:ln/>
        </p:spPr>
        <p:txBody>
          <a:bodyPr wrap="none" lIns="0" tIns="0" rIns="0" bIns="0" rtlCol="0" anchor="t"/>
          <a:lstStyle/>
          <a:p>
            <a:pPr marL="0" indent="0" algn="l">
              <a:lnSpc>
                <a:spcPts val="2100"/>
              </a:lnSpc>
              <a:buNone/>
            </a:pPr>
            <a:r>
              <a:rPr lang="en-US" sz="1600" b="1" dirty="0">
                <a:solidFill>
                  <a:srgbClr val="CAD6DE"/>
                </a:solidFill>
                <a:latin typeface="Cabin" pitchFamily="34" charset="0"/>
                <a:ea typeface="Cabin" pitchFamily="34" charset="-122"/>
                <a:cs typeface="Cabin" pitchFamily="34" charset="-120"/>
              </a:rPr>
              <a:t>Key Benefits:</a:t>
            </a:r>
            <a:endParaRPr lang="en-US" sz="1600" dirty="0"/>
          </a:p>
        </p:txBody>
      </p:sp>
      <p:sp>
        <p:nvSpPr>
          <p:cNvPr id="17" name="Text 11"/>
          <p:cNvSpPr/>
          <p:nvPr/>
        </p:nvSpPr>
        <p:spPr>
          <a:xfrm>
            <a:off x="594479" y="6499146"/>
            <a:ext cx="13441442" cy="271820"/>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CAD6DE"/>
                </a:solidFill>
                <a:latin typeface="Cabin" pitchFamily="34" charset="0"/>
                <a:ea typeface="Cabin" pitchFamily="34" charset="-122"/>
                <a:cs typeface="Cabin" pitchFamily="34" charset="-120"/>
              </a:rPr>
              <a:t>Zero learning curve</a:t>
            </a:r>
            <a:endParaRPr lang="en-US" sz="1600" dirty="0"/>
          </a:p>
        </p:txBody>
      </p:sp>
      <p:sp>
        <p:nvSpPr>
          <p:cNvPr id="18" name="Text 12"/>
          <p:cNvSpPr/>
          <p:nvPr/>
        </p:nvSpPr>
        <p:spPr>
          <a:xfrm>
            <a:off x="594479" y="6830378"/>
            <a:ext cx="13441442" cy="271820"/>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CAD6DE"/>
                </a:solidFill>
                <a:latin typeface="Cabin" pitchFamily="34" charset="0"/>
                <a:ea typeface="Cabin" pitchFamily="34" charset="-122"/>
                <a:cs typeface="Cabin" pitchFamily="34" charset="-120"/>
              </a:rPr>
              <a:t>Instant financial insights</a:t>
            </a:r>
            <a:endParaRPr lang="en-US" sz="1600" dirty="0"/>
          </a:p>
        </p:txBody>
      </p:sp>
      <p:sp>
        <p:nvSpPr>
          <p:cNvPr id="19" name="Text 13"/>
          <p:cNvSpPr/>
          <p:nvPr/>
        </p:nvSpPr>
        <p:spPr>
          <a:xfrm>
            <a:off x="594479" y="7161609"/>
            <a:ext cx="13441442" cy="271820"/>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CAD6DE"/>
                </a:solidFill>
                <a:latin typeface="Cabin" pitchFamily="34" charset="0"/>
                <a:ea typeface="Cabin" pitchFamily="34" charset="-122"/>
                <a:cs typeface="Cabin" pitchFamily="34" charset="-120"/>
              </a:rPr>
              <a:t>Mobile-friendly design</a:t>
            </a:r>
            <a:endParaRPr lang="en-US" sz="1600" dirty="0"/>
          </a:p>
        </p:txBody>
      </p:sp>
      <p:sp>
        <p:nvSpPr>
          <p:cNvPr id="20" name="Text 14"/>
          <p:cNvSpPr/>
          <p:nvPr/>
        </p:nvSpPr>
        <p:spPr>
          <a:xfrm>
            <a:off x="594479" y="7492841"/>
            <a:ext cx="13441442" cy="271820"/>
          </a:xfrm>
          <a:prstGeom prst="rect">
            <a:avLst/>
          </a:prstGeom>
          <a:noFill/>
          <a:ln/>
        </p:spPr>
        <p:txBody>
          <a:bodyPr wrap="none" lIns="0" tIns="0" rIns="0" bIns="0" rtlCol="0" anchor="t"/>
          <a:lstStyle/>
          <a:p>
            <a:pPr marL="342900" indent="-342900" algn="l">
              <a:lnSpc>
                <a:spcPts val="2100"/>
              </a:lnSpc>
              <a:buSzPct val="100000"/>
              <a:buChar char="•"/>
            </a:pPr>
            <a:r>
              <a:rPr lang="en-US" sz="1600" dirty="0">
                <a:solidFill>
                  <a:srgbClr val="CAD6DE"/>
                </a:solidFill>
                <a:latin typeface="Cabin" pitchFamily="34" charset="0"/>
                <a:ea typeface="Cabin" pitchFamily="34" charset="-122"/>
                <a:cs typeface="Cabin" pitchFamily="34" charset="-120"/>
              </a:rPr>
              <a:t>Privacy-focused (local storage)</a:t>
            </a:r>
            <a:endParaRPr lang="en-US" sz="1600" dirty="0"/>
          </a:p>
        </p:txBody>
      </p:sp>
      <p:sp>
        <p:nvSpPr>
          <p:cNvPr id="21" name="Rectangle 20"/>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4740" y="570764"/>
            <a:ext cx="579334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Features &amp; Demo</a:t>
            </a:r>
            <a:endParaRPr lang="en-US" sz="4400" dirty="0"/>
          </a:p>
        </p:txBody>
      </p:sp>
      <p:sp>
        <p:nvSpPr>
          <p:cNvPr id="3" name="Shape 1"/>
          <p:cNvSpPr/>
          <p:nvPr/>
        </p:nvSpPr>
        <p:spPr>
          <a:xfrm>
            <a:off x="837724" y="1220570"/>
            <a:ext cx="538520" cy="538520"/>
          </a:xfrm>
          <a:prstGeom prst="roundRect">
            <a:avLst>
              <a:gd name="adj" fmla="val 6668"/>
            </a:avLst>
          </a:prstGeom>
          <a:solidFill>
            <a:srgbClr val="304755"/>
          </a:solidFill>
          <a:ln/>
        </p:spPr>
      </p:sp>
      <p:pic>
        <p:nvPicPr>
          <p:cNvPr id="4" name="Image 0" descr="preencoded.png"/>
          <p:cNvPicPr>
            <a:picLocks noChangeAspect="1"/>
          </p:cNvPicPr>
          <p:nvPr/>
        </p:nvPicPr>
        <p:blipFill>
          <a:blip r:embed="rId3"/>
          <a:stretch>
            <a:fillRect/>
          </a:stretch>
        </p:blipFill>
        <p:spPr>
          <a:xfrm>
            <a:off x="937974" y="1278553"/>
            <a:ext cx="337899" cy="422434"/>
          </a:xfrm>
          <a:prstGeom prst="rect">
            <a:avLst/>
          </a:prstGeom>
        </p:spPr>
      </p:pic>
      <p:sp>
        <p:nvSpPr>
          <p:cNvPr id="5" name="Text 2"/>
          <p:cNvSpPr/>
          <p:nvPr/>
        </p:nvSpPr>
        <p:spPr>
          <a:xfrm>
            <a:off x="1615559" y="1220570"/>
            <a:ext cx="5579983" cy="703898"/>
          </a:xfrm>
          <a:prstGeom prst="rect">
            <a:avLst/>
          </a:prstGeom>
          <a:noFill/>
          <a:ln/>
        </p:spPr>
        <p:txBody>
          <a:bodyPr wrap="squar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Transaction logging (income/expense)</a:t>
            </a:r>
            <a:endParaRPr lang="en-US" sz="1400" dirty="0"/>
          </a:p>
        </p:txBody>
      </p:sp>
      <p:sp>
        <p:nvSpPr>
          <p:cNvPr id="6" name="Text 3"/>
          <p:cNvSpPr/>
          <p:nvPr/>
        </p:nvSpPr>
        <p:spPr>
          <a:xfrm>
            <a:off x="1615559" y="1509475"/>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Easily record all your financial movements in one place</a:t>
            </a:r>
            <a:endParaRPr lang="en-US" sz="1400" dirty="0"/>
          </a:p>
        </p:txBody>
      </p:sp>
      <p:sp>
        <p:nvSpPr>
          <p:cNvPr id="7" name="Shape 4"/>
          <p:cNvSpPr/>
          <p:nvPr/>
        </p:nvSpPr>
        <p:spPr>
          <a:xfrm>
            <a:off x="7434858" y="1220570"/>
            <a:ext cx="538520" cy="538520"/>
          </a:xfrm>
          <a:prstGeom prst="roundRect">
            <a:avLst>
              <a:gd name="adj" fmla="val 6668"/>
            </a:avLst>
          </a:prstGeom>
          <a:solidFill>
            <a:srgbClr val="304755"/>
          </a:solidFill>
          <a:ln/>
        </p:spPr>
      </p:sp>
      <p:pic>
        <p:nvPicPr>
          <p:cNvPr id="8" name="Image 1" descr="preencoded.png"/>
          <p:cNvPicPr>
            <a:picLocks noChangeAspect="1"/>
          </p:cNvPicPr>
          <p:nvPr/>
        </p:nvPicPr>
        <p:blipFill>
          <a:blip r:embed="rId4"/>
          <a:stretch>
            <a:fillRect/>
          </a:stretch>
        </p:blipFill>
        <p:spPr>
          <a:xfrm>
            <a:off x="7535108" y="1278553"/>
            <a:ext cx="337899" cy="422434"/>
          </a:xfrm>
          <a:prstGeom prst="rect">
            <a:avLst/>
          </a:prstGeom>
        </p:spPr>
      </p:pic>
      <p:sp>
        <p:nvSpPr>
          <p:cNvPr id="9" name="Text 5"/>
          <p:cNvSpPr/>
          <p:nvPr/>
        </p:nvSpPr>
        <p:spPr>
          <a:xfrm>
            <a:off x="8212693" y="1220570"/>
            <a:ext cx="4585335" cy="351949"/>
          </a:xfrm>
          <a:prstGeom prst="rect">
            <a:avLst/>
          </a:prstGeom>
          <a:noFill/>
          <a:ln/>
        </p:spPr>
        <p:txBody>
          <a:bodyPr wrap="non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Instant balance calculation</a:t>
            </a:r>
            <a:endParaRPr lang="en-US" sz="1400" dirty="0"/>
          </a:p>
        </p:txBody>
      </p:sp>
      <p:sp>
        <p:nvSpPr>
          <p:cNvPr id="10" name="Text 6"/>
          <p:cNvSpPr/>
          <p:nvPr/>
        </p:nvSpPr>
        <p:spPr>
          <a:xfrm>
            <a:off x="8212693" y="1438314"/>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Always know your current financial standing</a:t>
            </a:r>
            <a:endParaRPr lang="en-US" sz="1400" dirty="0"/>
          </a:p>
        </p:txBody>
      </p:sp>
      <p:sp>
        <p:nvSpPr>
          <p:cNvPr id="11" name="Shape 7"/>
          <p:cNvSpPr/>
          <p:nvPr/>
        </p:nvSpPr>
        <p:spPr>
          <a:xfrm>
            <a:off x="837724" y="1987141"/>
            <a:ext cx="538520" cy="538520"/>
          </a:xfrm>
          <a:prstGeom prst="roundRect">
            <a:avLst>
              <a:gd name="adj" fmla="val 6668"/>
            </a:avLst>
          </a:prstGeom>
          <a:solidFill>
            <a:srgbClr val="304755"/>
          </a:solidFill>
          <a:ln/>
        </p:spPr>
      </p:sp>
      <p:pic>
        <p:nvPicPr>
          <p:cNvPr id="12" name="Image 2" descr="preencoded.png"/>
          <p:cNvPicPr>
            <a:picLocks noChangeAspect="1"/>
          </p:cNvPicPr>
          <p:nvPr/>
        </p:nvPicPr>
        <p:blipFill>
          <a:blip r:embed="rId5"/>
          <a:stretch>
            <a:fillRect/>
          </a:stretch>
        </p:blipFill>
        <p:spPr>
          <a:xfrm>
            <a:off x="937974" y="2016094"/>
            <a:ext cx="337899" cy="422434"/>
          </a:xfrm>
          <a:prstGeom prst="rect">
            <a:avLst/>
          </a:prstGeom>
        </p:spPr>
      </p:pic>
      <p:sp>
        <p:nvSpPr>
          <p:cNvPr id="13" name="Text 8"/>
          <p:cNvSpPr/>
          <p:nvPr/>
        </p:nvSpPr>
        <p:spPr>
          <a:xfrm>
            <a:off x="1615559" y="1951218"/>
            <a:ext cx="4131707" cy="351949"/>
          </a:xfrm>
          <a:prstGeom prst="rect">
            <a:avLst/>
          </a:prstGeom>
          <a:noFill/>
          <a:ln/>
        </p:spPr>
        <p:txBody>
          <a:bodyPr wrap="non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Category-based filtering</a:t>
            </a:r>
            <a:endParaRPr lang="en-US" sz="1400" dirty="0"/>
          </a:p>
        </p:txBody>
      </p:sp>
      <p:sp>
        <p:nvSpPr>
          <p:cNvPr id="14" name="Text 9"/>
          <p:cNvSpPr/>
          <p:nvPr/>
        </p:nvSpPr>
        <p:spPr>
          <a:xfrm>
            <a:off x="1615559" y="2203624"/>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Analyze spending patterns across different categories</a:t>
            </a:r>
            <a:endParaRPr lang="en-US" sz="1400" dirty="0"/>
          </a:p>
        </p:txBody>
      </p:sp>
      <p:sp>
        <p:nvSpPr>
          <p:cNvPr id="15" name="Shape 10"/>
          <p:cNvSpPr/>
          <p:nvPr/>
        </p:nvSpPr>
        <p:spPr>
          <a:xfrm>
            <a:off x="7434858" y="1943600"/>
            <a:ext cx="538520" cy="538520"/>
          </a:xfrm>
          <a:prstGeom prst="roundRect">
            <a:avLst>
              <a:gd name="adj" fmla="val 6668"/>
            </a:avLst>
          </a:prstGeom>
          <a:solidFill>
            <a:srgbClr val="304755"/>
          </a:solidFill>
          <a:ln/>
        </p:spPr>
      </p:sp>
      <p:pic>
        <p:nvPicPr>
          <p:cNvPr id="16" name="Image 3" descr="preencoded.png"/>
          <p:cNvPicPr>
            <a:picLocks noChangeAspect="1"/>
          </p:cNvPicPr>
          <p:nvPr/>
        </p:nvPicPr>
        <p:blipFill>
          <a:blip r:embed="rId6"/>
          <a:stretch>
            <a:fillRect/>
          </a:stretch>
        </p:blipFill>
        <p:spPr>
          <a:xfrm>
            <a:off x="7535108" y="1943522"/>
            <a:ext cx="337899" cy="422434"/>
          </a:xfrm>
          <a:prstGeom prst="rect">
            <a:avLst/>
          </a:prstGeom>
        </p:spPr>
      </p:pic>
      <p:sp>
        <p:nvSpPr>
          <p:cNvPr id="17" name="Text 11"/>
          <p:cNvSpPr/>
          <p:nvPr/>
        </p:nvSpPr>
        <p:spPr>
          <a:xfrm>
            <a:off x="8212693" y="1892499"/>
            <a:ext cx="2829044" cy="351949"/>
          </a:xfrm>
          <a:prstGeom prst="rect">
            <a:avLst/>
          </a:prstGeom>
          <a:noFill/>
          <a:ln/>
        </p:spPr>
        <p:txBody>
          <a:bodyPr wrap="non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Dark/Light mode</a:t>
            </a:r>
            <a:endParaRPr lang="en-US" sz="1400" dirty="0"/>
          </a:p>
        </p:txBody>
      </p:sp>
      <p:sp>
        <p:nvSpPr>
          <p:cNvPr id="18" name="Text 12"/>
          <p:cNvSpPr/>
          <p:nvPr/>
        </p:nvSpPr>
        <p:spPr>
          <a:xfrm>
            <a:off x="8198177" y="2154739"/>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Comfortable viewing experience in any environment</a:t>
            </a:r>
            <a:endParaRPr lang="en-US" sz="1400" dirty="0"/>
          </a:p>
        </p:txBody>
      </p:sp>
      <p:sp>
        <p:nvSpPr>
          <p:cNvPr id="19" name="Shape 13"/>
          <p:cNvSpPr/>
          <p:nvPr/>
        </p:nvSpPr>
        <p:spPr>
          <a:xfrm>
            <a:off x="837724" y="2677538"/>
            <a:ext cx="538520" cy="538520"/>
          </a:xfrm>
          <a:prstGeom prst="roundRect">
            <a:avLst>
              <a:gd name="adj" fmla="val 6668"/>
            </a:avLst>
          </a:prstGeom>
          <a:solidFill>
            <a:srgbClr val="304755"/>
          </a:solidFill>
          <a:ln/>
        </p:spPr>
      </p:sp>
      <p:pic>
        <p:nvPicPr>
          <p:cNvPr id="20" name="Image 4" descr="preencoded.png"/>
          <p:cNvPicPr>
            <a:picLocks noChangeAspect="1"/>
          </p:cNvPicPr>
          <p:nvPr/>
        </p:nvPicPr>
        <p:blipFill>
          <a:blip r:embed="rId7"/>
          <a:stretch>
            <a:fillRect/>
          </a:stretch>
        </p:blipFill>
        <p:spPr>
          <a:xfrm>
            <a:off x="937974" y="2706486"/>
            <a:ext cx="337899" cy="422434"/>
          </a:xfrm>
          <a:prstGeom prst="rect">
            <a:avLst/>
          </a:prstGeom>
        </p:spPr>
      </p:pic>
      <p:sp>
        <p:nvSpPr>
          <p:cNvPr id="21" name="Text 14"/>
          <p:cNvSpPr/>
          <p:nvPr/>
        </p:nvSpPr>
        <p:spPr>
          <a:xfrm>
            <a:off x="1615559" y="2665631"/>
            <a:ext cx="3459004" cy="351949"/>
          </a:xfrm>
          <a:prstGeom prst="rect">
            <a:avLst/>
          </a:prstGeom>
          <a:noFill/>
          <a:ln/>
        </p:spPr>
        <p:txBody>
          <a:bodyPr wrap="non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Currency conversion</a:t>
            </a:r>
            <a:endParaRPr lang="en-US" sz="1400" dirty="0"/>
          </a:p>
        </p:txBody>
      </p:sp>
      <p:sp>
        <p:nvSpPr>
          <p:cNvPr id="22" name="Text 15"/>
          <p:cNvSpPr/>
          <p:nvPr/>
        </p:nvSpPr>
        <p:spPr>
          <a:xfrm>
            <a:off x="1615558" y="2889313"/>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Switch between NGN and USD with a single click</a:t>
            </a:r>
            <a:endParaRPr lang="en-US" sz="1400" dirty="0"/>
          </a:p>
        </p:txBody>
      </p:sp>
      <p:sp>
        <p:nvSpPr>
          <p:cNvPr id="23" name="Shape 16"/>
          <p:cNvSpPr/>
          <p:nvPr/>
        </p:nvSpPr>
        <p:spPr>
          <a:xfrm>
            <a:off x="7434858" y="2604963"/>
            <a:ext cx="538520" cy="538520"/>
          </a:xfrm>
          <a:prstGeom prst="roundRect">
            <a:avLst>
              <a:gd name="adj" fmla="val 6668"/>
            </a:avLst>
          </a:prstGeom>
          <a:solidFill>
            <a:srgbClr val="304755"/>
          </a:solidFill>
          <a:ln/>
        </p:spPr>
      </p:sp>
      <p:pic>
        <p:nvPicPr>
          <p:cNvPr id="24" name="Image 5" descr="preencoded.png"/>
          <p:cNvPicPr>
            <a:picLocks noChangeAspect="1"/>
          </p:cNvPicPr>
          <p:nvPr/>
        </p:nvPicPr>
        <p:blipFill>
          <a:blip r:embed="rId8"/>
          <a:stretch>
            <a:fillRect/>
          </a:stretch>
        </p:blipFill>
        <p:spPr>
          <a:xfrm>
            <a:off x="7535108" y="2604883"/>
            <a:ext cx="337899" cy="422434"/>
          </a:xfrm>
          <a:prstGeom prst="rect">
            <a:avLst/>
          </a:prstGeom>
        </p:spPr>
      </p:pic>
      <p:sp>
        <p:nvSpPr>
          <p:cNvPr id="25" name="Text 17"/>
          <p:cNvSpPr/>
          <p:nvPr/>
        </p:nvSpPr>
        <p:spPr>
          <a:xfrm>
            <a:off x="8212693" y="2565754"/>
            <a:ext cx="3421856" cy="351949"/>
          </a:xfrm>
          <a:prstGeom prst="rect">
            <a:avLst/>
          </a:prstGeom>
          <a:noFill/>
          <a:ln/>
        </p:spPr>
        <p:txBody>
          <a:bodyPr wrap="none" lIns="0" tIns="0" rIns="0" bIns="0" rtlCol="0" anchor="t"/>
          <a:lstStyle/>
          <a:p>
            <a:pPr marL="0" indent="0" algn="l">
              <a:lnSpc>
                <a:spcPts val="2750"/>
              </a:lnSpc>
              <a:buNone/>
            </a:pPr>
            <a:r>
              <a:rPr lang="en-US" sz="1400" dirty="0">
                <a:solidFill>
                  <a:srgbClr val="CAD6DE"/>
                </a:solidFill>
                <a:latin typeface="Unbounded" pitchFamily="34" charset="0"/>
                <a:ea typeface="Unbounded" pitchFamily="34" charset="-122"/>
                <a:cs typeface="Unbounded" pitchFamily="34" charset="-120"/>
              </a:rPr>
              <a:t>Search functionality</a:t>
            </a:r>
            <a:endParaRPr lang="en-US" sz="1400" dirty="0"/>
          </a:p>
        </p:txBody>
      </p:sp>
      <p:sp>
        <p:nvSpPr>
          <p:cNvPr id="26" name="Text 18"/>
          <p:cNvSpPr/>
          <p:nvPr/>
        </p:nvSpPr>
        <p:spPr>
          <a:xfrm>
            <a:off x="8198176" y="2833034"/>
            <a:ext cx="5579983" cy="383024"/>
          </a:xfrm>
          <a:prstGeom prst="rect">
            <a:avLst/>
          </a:prstGeom>
          <a:noFill/>
          <a:ln/>
        </p:spPr>
        <p:txBody>
          <a:bodyPr wrap="none" lIns="0" tIns="0" rIns="0" bIns="0" rtlCol="0" anchor="t"/>
          <a:lstStyle/>
          <a:p>
            <a:pPr marL="0" indent="0" algn="l">
              <a:lnSpc>
                <a:spcPts val="3000"/>
              </a:lnSpc>
              <a:buNone/>
            </a:pPr>
            <a:r>
              <a:rPr lang="en-US" sz="1400" dirty="0">
                <a:solidFill>
                  <a:srgbClr val="CAD6DE"/>
                </a:solidFill>
                <a:latin typeface="Cabin" pitchFamily="34" charset="0"/>
                <a:ea typeface="Cabin" pitchFamily="34" charset="-122"/>
                <a:cs typeface="Cabin" pitchFamily="34" charset="-120"/>
              </a:rPr>
              <a:t>Quickly find specific transactions when needed</a:t>
            </a:r>
            <a:endParaRPr lang="en-US" sz="1400" dirty="0"/>
          </a:p>
        </p:txBody>
      </p:sp>
      <p:sp>
        <p:nvSpPr>
          <p:cNvPr id="27" name="Text 19"/>
          <p:cNvSpPr/>
          <p:nvPr/>
        </p:nvSpPr>
        <p:spPr>
          <a:xfrm>
            <a:off x="1275873" y="3458856"/>
            <a:ext cx="12954952" cy="383024"/>
          </a:xfrm>
          <a:prstGeom prst="rect">
            <a:avLst/>
          </a:prstGeom>
          <a:noFill/>
          <a:ln/>
        </p:spPr>
        <p:txBody>
          <a:bodyPr wrap="none" lIns="0" tIns="0" rIns="0" bIns="0" rtlCol="0" anchor="t"/>
          <a:lstStyle/>
          <a:p>
            <a:pPr marL="0" indent="0" algn="l">
              <a:lnSpc>
                <a:spcPts val="3000"/>
              </a:lnSpc>
              <a:buNone/>
            </a:pPr>
            <a:r>
              <a:rPr lang="en-US" sz="1850" b="1" dirty="0">
                <a:solidFill>
                  <a:srgbClr val="CAD6DE"/>
                </a:solidFill>
                <a:latin typeface="Cabin" pitchFamily="34" charset="0"/>
                <a:ea typeface="Cabin" pitchFamily="34" charset="-122"/>
                <a:cs typeface="Cabin" pitchFamily="34" charset="-120"/>
              </a:rPr>
              <a:t>Live Demo Screenshots</a:t>
            </a:r>
            <a:r>
              <a:rPr lang="en-US" sz="1850" b="1" dirty="0" smtClean="0">
                <a:solidFill>
                  <a:srgbClr val="CAD6DE"/>
                </a:solidFill>
                <a:latin typeface="Cabin" pitchFamily="34" charset="0"/>
                <a:ea typeface="Cabin" pitchFamily="34" charset="-122"/>
                <a:cs typeface="Cabin" pitchFamily="34" charset="-120"/>
              </a:rPr>
              <a:t>:</a:t>
            </a:r>
            <a:endParaRPr lang="en-US" sz="1850" dirty="0"/>
          </a:p>
        </p:txBody>
      </p:sp>
      <p:sp>
        <p:nvSpPr>
          <p:cNvPr id="28" name="Rectangle 27"/>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7724" y="3994316"/>
            <a:ext cx="4459990" cy="2733890"/>
          </a:xfrm>
          <a:prstGeom prst="rect">
            <a:avLst/>
          </a:prstGeom>
        </p:spPr>
      </p:pic>
      <p:pic>
        <p:nvPicPr>
          <p:cNvPr id="30" name="Picture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42855" y="3960512"/>
            <a:ext cx="4223657" cy="2821679"/>
          </a:xfrm>
          <a:prstGeom prst="rect">
            <a:avLst/>
          </a:prstGeom>
        </p:spPr>
      </p:pic>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41077" y="3960513"/>
            <a:ext cx="4281324" cy="2821678"/>
          </a:xfrm>
          <a:prstGeom prst="rect">
            <a:avLst/>
          </a:prstGeom>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525429"/>
            <a:ext cx="10884932"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Market Potential &amp; Monetization</a:t>
            </a:r>
            <a:endParaRPr lang="en-US" sz="4400" dirty="0"/>
          </a:p>
        </p:txBody>
      </p:sp>
      <p:sp>
        <p:nvSpPr>
          <p:cNvPr id="3" name="Text 1"/>
          <p:cNvSpPr/>
          <p:nvPr/>
        </p:nvSpPr>
        <p:spPr>
          <a:xfrm>
            <a:off x="837724" y="2827734"/>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Unbounded" pitchFamily="34" charset="0"/>
                <a:ea typeface="Unbounded" pitchFamily="34" charset="-122"/>
                <a:cs typeface="Unbounded" pitchFamily="34" charset="-120"/>
              </a:rPr>
              <a:t>Target Users</a:t>
            </a:r>
            <a:endParaRPr lang="en-US" sz="2200" dirty="0"/>
          </a:p>
        </p:txBody>
      </p:sp>
      <p:sp>
        <p:nvSpPr>
          <p:cNvPr id="4" name="Text 2"/>
          <p:cNvSpPr/>
          <p:nvPr/>
        </p:nvSpPr>
        <p:spPr>
          <a:xfrm>
            <a:off x="837724" y="341899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Students</a:t>
            </a:r>
            <a:endParaRPr lang="en-US" sz="1850" dirty="0"/>
          </a:p>
        </p:txBody>
      </p:sp>
      <p:sp>
        <p:nvSpPr>
          <p:cNvPr id="5" name="Text 3"/>
          <p:cNvSpPr/>
          <p:nvPr/>
        </p:nvSpPr>
        <p:spPr>
          <a:xfrm>
            <a:off x="837724" y="388572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Entry-level professionals</a:t>
            </a:r>
            <a:endParaRPr lang="en-US" sz="1850" dirty="0"/>
          </a:p>
        </p:txBody>
      </p:sp>
      <p:sp>
        <p:nvSpPr>
          <p:cNvPr id="6" name="Text 4"/>
          <p:cNvSpPr/>
          <p:nvPr/>
        </p:nvSpPr>
        <p:spPr>
          <a:xfrm>
            <a:off x="837724" y="435244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Freelancers</a:t>
            </a:r>
            <a:endParaRPr lang="en-US" sz="1850" dirty="0"/>
          </a:p>
        </p:txBody>
      </p:sp>
      <p:sp>
        <p:nvSpPr>
          <p:cNvPr id="7" name="Text 5"/>
          <p:cNvSpPr/>
          <p:nvPr/>
        </p:nvSpPr>
        <p:spPr>
          <a:xfrm>
            <a:off x="837724" y="481917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Budget-conscious individuals</a:t>
            </a:r>
            <a:endParaRPr lang="en-US" sz="1850" dirty="0"/>
          </a:p>
        </p:txBody>
      </p:sp>
      <p:sp>
        <p:nvSpPr>
          <p:cNvPr id="8" name="Text 6"/>
          <p:cNvSpPr/>
          <p:nvPr/>
        </p:nvSpPr>
        <p:spPr>
          <a:xfrm>
            <a:off x="7614761" y="2827734"/>
            <a:ext cx="4091940"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Unbounded" pitchFamily="34" charset="0"/>
                <a:ea typeface="Unbounded" pitchFamily="34" charset="-122"/>
                <a:cs typeface="Unbounded" pitchFamily="34" charset="-120"/>
              </a:rPr>
              <a:t>Monetization Strategies</a:t>
            </a:r>
            <a:endParaRPr lang="en-US" sz="2200" dirty="0"/>
          </a:p>
        </p:txBody>
      </p:sp>
      <p:sp>
        <p:nvSpPr>
          <p:cNvPr id="9" name="Text 7"/>
          <p:cNvSpPr/>
          <p:nvPr/>
        </p:nvSpPr>
        <p:spPr>
          <a:xfrm>
            <a:off x="7614761" y="341899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Freemium model</a:t>
            </a:r>
            <a:endParaRPr lang="en-US" sz="1850" dirty="0"/>
          </a:p>
        </p:txBody>
      </p:sp>
      <p:sp>
        <p:nvSpPr>
          <p:cNvPr id="10" name="Text 8"/>
          <p:cNvSpPr/>
          <p:nvPr/>
        </p:nvSpPr>
        <p:spPr>
          <a:xfrm>
            <a:off x="7614761" y="388572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Optional premium features</a:t>
            </a:r>
            <a:endParaRPr lang="en-US" sz="1850" dirty="0"/>
          </a:p>
        </p:txBody>
      </p:sp>
      <p:sp>
        <p:nvSpPr>
          <p:cNvPr id="11" name="Text 9"/>
          <p:cNvSpPr/>
          <p:nvPr/>
        </p:nvSpPr>
        <p:spPr>
          <a:xfrm>
            <a:off x="7614761" y="4352449"/>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Potential for future mobile app version</a:t>
            </a:r>
            <a:endParaRPr lang="en-US" sz="1850" dirty="0"/>
          </a:p>
        </p:txBody>
      </p:sp>
      <p:sp>
        <p:nvSpPr>
          <p:cNvPr id="12" name="Text 10"/>
          <p:cNvSpPr/>
          <p:nvPr/>
        </p:nvSpPr>
        <p:spPr>
          <a:xfrm>
            <a:off x="7614761" y="4819174"/>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Sponsored financial tips/recommendations</a:t>
            </a:r>
            <a:endParaRPr lang="en-US" sz="1850" dirty="0"/>
          </a:p>
        </p:txBody>
      </p:sp>
      <p:sp>
        <p:nvSpPr>
          <p:cNvPr id="13" name="Text 11"/>
          <p:cNvSpPr/>
          <p:nvPr/>
        </p:nvSpPr>
        <p:spPr>
          <a:xfrm>
            <a:off x="837724" y="5555099"/>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Our market research indicates strong demand for intuitive financial tools among young adults and professionals who are just beginning to manage their finances independently. The freemium model allows us to build a large user base while generating revenue through premium features.</a:t>
            </a:r>
            <a:endParaRPr lang="en-US" sz="1850" dirty="0"/>
          </a:p>
        </p:txBody>
      </p:sp>
      <p:sp>
        <p:nvSpPr>
          <p:cNvPr id="14" name="Rectangle 13"/>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945475"/>
            <a:ext cx="5956102"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Technology Stack</a:t>
            </a:r>
            <a:endParaRPr lang="en-US" sz="4400" dirty="0"/>
          </a:p>
        </p:txBody>
      </p:sp>
      <p:pic>
        <p:nvPicPr>
          <p:cNvPr id="3" name="Image 0" descr="preencoded.png"/>
          <p:cNvPicPr>
            <a:picLocks noChangeAspect="1"/>
          </p:cNvPicPr>
          <p:nvPr/>
        </p:nvPicPr>
        <p:blipFill>
          <a:blip r:embed="rId3"/>
          <a:stretch>
            <a:fillRect/>
          </a:stretch>
        </p:blipFill>
        <p:spPr>
          <a:xfrm>
            <a:off x="837724" y="2128242"/>
            <a:ext cx="598408" cy="598408"/>
          </a:xfrm>
          <a:prstGeom prst="rect">
            <a:avLst/>
          </a:prstGeom>
        </p:spPr>
      </p:pic>
      <p:sp>
        <p:nvSpPr>
          <p:cNvPr id="4" name="Text 1"/>
          <p:cNvSpPr/>
          <p:nvPr/>
        </p:nvSpPr>
        <p:spPr>
          <a:xfrm>
            <a:off x="837724" y="2965966"/>
            <a:ext cx="2816185" cy="351949"/>
          </a:xfrm>
          <a:prstGeom prst="rect">
            <a:avLst/>
          </a:prstGeom>
          <a:noFill/>
          <a:ln/>
        </p:spPr>
        <p:txBody>
          <a:bodyPr wrap="none" lIns="0" tIns="0" rIns="0" bIns="0" rtlCol="0" anchor="t"/>
          <a:lstStyle/>
          <a:p>
            <a:pPr marL="0" indent="0" algn="l">
              <a:lnSpc>
                <a:spcPts val="2750"/>
              </a:lnSpc>
              <a:buNone/>
            </a:pPr>
            <a:r>
              <a:rPr lang="en-US" sz="2200" dirty="0" smtClean="0">
                <a:solidFill>
                  <a:srgbClr val="CAD6DE"/>
                </a:solidFill>
                <a:latin typeface="Unbounded" pitchFamily="34" charset="0"/>
                <a:ea typeface="Unbounded" pitchFamily="34" charset="-122"/>
                <a:cs typeface="Unbounded" pitchFamily="34" charset="-120"/>
              </a:rPr>
              <a:t>HTML</a:t>
            </a:r>
            <a:endParaRPr lang="en-US" sz="2200" dirty="0"/>
          </a:p>
        </p:txBody>
      </p:sp>
      <p:sp>
        <p:nvSpPr>
          <p:cNvPr id="5" name="Text 2"/>
          <p:cNvSpPr/>
          <p:nvPr/>
        </p:nvSpPr>
        <p:spPr>
          <a:xfrm>
            <a:off x="837724" y="3461504"/>
            <a:ext cx="2969419" cy="76604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Modern semantic markup for robust structure</a:t>
            </a:r>
            <a:endParaRPr lang="en-US" sz="1850" dirty="0"/>
          </a:p>
        </p:txBody>
      </p:sp>
      <p:pic>
        <p:nvPicPr>
          <p:cNvPr id="6" name="Image 1" descr="preencoded.png"/>
          <p:cNvPicPr>
            <a:picLocks noChangeAspect="1"/>
          </p:cNvPicPr>
          <p:nvPr/>
        </p:nvPicPr>
        <p:blipFill>
          <a:blip r:embed="rId4"/>
          <a:stretch>
            <a:fillRect/>
          </a:stretch>
        </p:blipFill>
        <p:spPr>
          <a:xfrm>
            <a:off x="4166116" y="2128242"/>
            <a:ext cx="598408" cy="598408"/>
          </a:xfrm>
          <a:prstGeom prst="rect">
            <a:avLst/>
          </a:prstGeom>
        </p:spPr>
      </p:pic>
      <p:sp>
        <p:nvSpPr>
          <p:cNvPr id="7" name="Text 3"/>
          <p:cNvSpPr/>
          <p:nvPr/>
        </p:nvSpPr>
        <p:spPr>
          <a:xfrm>
            <a:off x="4166116" y="2965966"/>
            <a:ext cx="2816185" cy="351949"/>
          </a:xfrm>
          <a:prstGeom prst="rect">
            <a:avLst/>
          </a:prstGeom>
          <a:noFill/>
          <a:ln/>
        </p:spPr>
        <p:txBody>
          <a:bodyPr wrap="none" lIns="0" tIns="0" rIns="0" bIns="0" rtlCol="0" anchor="t"/>
          <a:lstStyle/>
          <a:p>
            <a:pPr marL="0" indent="0" algn="l">
              <a:lnSpc>
                <a:spcPts val="2750"/>
              </a:lnSpc>
              <a:buNone/>
            </a:pPr>
            <a:r>
              <a:rPr lang="en-US" sz="2200" dirty="0" smtClean="0">
                <a:solidFill>
                  <a:srgbClr val="CAD6DE"/>
                </a:solidFill>
                <a:latin typeface="Unbounded" pitchFamily="34" charset="0"/>
                <a:ea typeface="Unbounded" pitchFamily="34" charset="-122"/>
                <a:cs typeface="Unbounded" pitchFamily="34" charset="-120"/>
              </a:rPr>
              <a:t>CSS</a:t>
            </a:r>
            <a:endParaRPr lang="en-US" sz="2200" dirty="0"/>
          </a:p>
        </p:txBody>
      </p:sp>
      <p:sp>
        <p:nvSpPr>
          <p:cNvPr id="8" name="Text 4"/>
          <p:cNvSpPr/>
          <p:nvPr/>
        </p:nvSpPr>
        <p:spPr>
          <a:xfrm>
            <a:off x="4166116" y="3461504"/>
            <a:ext cx="2969538" cy="76604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Advanced styling with responsive design principles</a:t>
            </a:r>
            <a:endParaRPr lang="en-US" sz="1850" dirty="0"/>
          </a:p>
        </p:txBody>
      </p:sp>
      <p:sp>
        <p:nvSpPr>
          <p:cNvPr id="9" name="Shape 5"/>
          <p:cNvSpPr/>
          <p:nvPr/>
        </p:nvSpPr>
        <p:spPr>
          <a:xfrm>
            <a:off x="7524512" y="2116336"/>
            <a:ext cx="538520" cy="622340"/>
          </a:xfrm>
          <a:prstGeom prst="roundRect">
            <a:avLst>
              <a:gd name="adj" fmla="val 10188"/>
            </a:avLst>
          </a:prstGeom>
          <a:solidFill>
            <a:srgbClr val="3C3838"/>
          </a:solidFill>
          <a:ln/>
        </p:spPr>
      </p:sp>
      <p:pic>
        <p:nvPicPr>
          <p:cNvPr id="10" name="Image 2" descr="preencoded.png"/>
          <p:cNvPicPr>
            <a:picLocks noChangeAspect="1"/>
          </p:cNvPicPr>
          <p:nvPr/>
        </p:nvPicPr>
        <p:blipFill>
          <a:blip r:embed="rId5"/>
          <a:stretch>
            <a:fillRect/>
          </a:stretch>
        </p:blipFill>
        <p:spPr>
          <a:xfrm>
            <a:off x="7494627" y="2128242"/>
            <a:ext cx="598408" cy="598408"/>
          </a:xfrm>
          <a:prstGeom prst="rect">
            <a:avLst/>
          </a:prstGeom>
        </p:spPr>
      </p:pic>
      <p:sp>
        <p:nvSpPr>
          <p:cNvPr id="11" name="Text 6"/>
          <p:cNvSpPr/>
          <p:nvPr/>
        </p:nvSpPr>
        <p:spPr>
          <a:xfrm>
            <a:off x="7494627" y="2965966"/>
            <a:ext cx="2969538" cy="703898"/>
          </a:xfrm>
          <a:prstGeom prst="rect">
            <a:avLst/>
          </a:prstGeom>
          <a:noFill/>
          <a:ln/>
        </p:spPr>
        <p:txBody>
          <a:bodyPr wrap="square" lIns="0" tIns="0" rIns="0" bIns="0" rtlCol="0" anchor="t"/>
          <a:lstStyle/>
          <a:p>
            <a:pPr marL="0" indent="0" algn="l">
              <a:lnSpc>
                <a:spcPts val="2750"/>
              </a:lnSpc>
              <a:buNone/>
            </a:pPr>
            <a:r>
              <a:rPr lang="en-US" sz="2200" dirty="0" smtClean="0">
                <a:solidFill>
                  <a:srgbClr val="CAD6DE"/>
                </a:solidFill>
                <a:latin typeface="Unbounded" pitchFamily="34" charset="0"/>
                <a:ea typeface="Unbounded" pitchFamily="34" charset="-122"/>
                <a:cs typeface="Unbounded" pitchFamily="34" charset="-120"/>
              </a:rPr>
              <a:t>JavaScript</a:t>
            </a:r>
            <a:endParaRPr lang="en-US" sz="2200" dirty="0"/>
          </a:p>
        </p:txBody>
      </p:sp>
      <p:sp>
        <p:nvSpPr>
          <p:cNvPr id="12" name="Text 7"/>
          <p:cNvSpPr/>
          <p:nvPr/>
        </p:nvSpPr>
        <p:spPr>
          <a:xfrm>
            <a:off x="7494627" y="3430866"/>
            <a:ext cx="2969538" cy="76604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Pure JS implementation for optimal performance</a:t>
            </a:r>
            <a:endParaRPr lang="en-US" sz="1850" dirty="0"/>
          </a:p>
        </p:txBody>
      </p:sp>
      <p:pic>
        <p:nvPicPr>
          <p:cNvPr id="13" name="Image 3" descr="preencoded.png"/>
          <p:cNvPicPr>
            <a:picLocks noChangeAspect="1"/>
          </p:cNvPicPr>
          <p:nvPr/>
        </p:nvPicPr>
        <p:blipFill>
          <a:blip r:embed="rId6"/>
          <a:stretch>
            <a:fillRect/>
          </a:stretch>
        </p:blipFill>
        <p:spPr>
          <a:xfrm>
            <a:off x="10823138" y="2128242"/>
            <a:ext cx="598408" cy="598408"/>
          </a:xfrm>
          <a:prstGeom prst="rect">
            <a:avLst/>
          </a:prstGeom>
        </p:spPr>
      </p:pic>
      <p:sp>
        <p:nvSpPr>
          <p:cNvPr id="14" name="Text 8"/>
          <p:cNvSpPr/>
          <p:nvPr/>
        </p:nvSpPr>
        <p:spPr>
          <a:xfrm>
            <a:off x="10823138" y="2965966"/>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Local Storage</a:t>
            </a:r>
            <a:endParaRPr lang="en-US" sz="2200" dirty="0"/>
          </a:p>
        </p:txBody>
      </p:sp>
      <p:sp>
        <p:nvSpPr>
          <p:cNvPr id="15" name="Text 9"/>
          <p:cNvSpPr/>
          <p:nvPr/>
        </p:nvSpPr>
        <p:spPr>
          <a:xfrm>
            <a:off x="10823138" y="3461504"/>
            <a:ext cx="2969538" cy="766048"/>
          </a:xfrm>
          <a:prstGeom prst="rect">
            <a:avLst/>
          </a:prstGeom>
          <a:noFill/>
          <a:ln/>
        </p:spPr>
        <p:txBody>
          <a:bodyPr wrap="squar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Client-side data persistence for privacy and speed</a:t>
            </a:r>
            <a:endParaRPr lang="en-US" sz="1850" dirty="0"/>
          </a:p>
        </p:txBody>
      </p:sp>
      <p:sp>
        <p:nvSpPr>
          <p:cNvPr id="16" name="Text 10"/>
          <p:cNvSpPr/>
          <p:nvPr/>
        </p:nvSpPr>
        <p:spPr>
          <a:xfrm>
            <a:off x="837724" y="4848701"/>
            <a:ext cx="12954952" cy="383024"/>
          </a:xfrm>
          <a:prstGeom prst="rect">
            <a:avLst/>
          </a:prstGeom>
          <a:noFill/>
          <a:ln/>
        </p:spPr>
        <p:txBody>
          <a:bodyPr wrap="none" lIns="0" tIns="0" rIns="0" bIns="0" rtlCol="0" anchor="t"/>
          <a:lstStyle/>
          <a:p>
            <a:pPr marL="0" indent="0" algn="l">
              <a:lnSpc>
                <a:spcPts val="3000"/>
              </a:lnSpc>
              <a:buNone/>
            </a:pPr>
            <a:r>
              <a:rPr lang="en-US" sz="1850" b="1" dirty="0">
                <a:solidFill>
                  <a:srgbClr val="CAD6DE"/>
                </a:solidFill>
                <a:latin typeface="Cabin" pitchFamily="34" charset="0"/>
                <a:ea typeface="Cabin" pitchFamily="34" charset="-122"/>
                <a:cs typeface="Cabin" pitchFamily="34" charset="-120"/>
              </a:rPr>
              <a:t>Unique Technical Implementations:</a:t>
            </a:r>
            <a:endParaRPr lang="en-US" sz="1850" dirty="0"/>
          </a:p>
        </p:txBody>
      </p:sp>
      <p:sp>
        <p:nvSpPr>
          <p:cNvPr id="17" name="Text 11"/>
          <p:cNvSpPr/>
          <p:nvPr/>
        </p:nvSpPr>
        <p:spPr>
          <a:xfrm>
            <a:off x="837724" y="5500926"/>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Responsive design</a:t>
            </a:r>
            <a:endParaRPr lang="en-US" sz="1850" dirty="0"/>
          </a:p>
        </p:txBody>
      </p:sp>
      <p:sp>
        <p:nvSpPr>
          <p:cNvPr id="18" name="Text 12"/>
          <p:cNvSpPr/>
          <p:nvPr/>
        </p:nvSpPr>
        <p:spPr>
          <a:xfrm>
            <a:off x="837724" y="5967651"/>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Dynamic theme switching</a:t>
            </a:r>
            <a:endParaRPr lang="en-US" sz="1850" dirty="0"/>
          </a:p>
        </p:txBody>
      </p:sp>
      <p:sp>
        <p:nvSpPr>
          <p:cNvPr id="19" name="Text 13"/>
          <p:cNvSpPr/>
          <p:nvPr/>
        </p:nvSpPr>
        <p:spPr>
          <a:xfrm>
            <a:off x="837724" y="6434376"/>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Real-time currency conversion</a:t>
            </a:r>
            <a:endParaRPr lang="en-US" sz="1850" dirty="0"/>
          </a:p>
        </p:txBody>
      </p:sp>
      <p:sp>
        <p:nvSpPr>
          <p:cNvPr id="20" name="Text 14"/>
          <p:cNvSpPr/>
          <p:nvPr/>
        </p:nvSpPr>
        <p:spPr>
          <a:xfrm>
            <a:off x="837724" y="6901101"/>
            <a:ext cx="12954952"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CAD6DE"/>
                </a:solidFill>
                <a:latin typeface="Cabin" pitchFamily="34" charset="0"/>
                <a:ea typeface="Cabin" pitchFamily="34" charset="-122"/>
                <a:cs typeface="Cabin" pitchFamily="34" charset="-120"/>
              </a:rPr>
              <a:t>Local data persistence</a:t>
            </a:r>
            <a:endParaRPr lang="en-US" sz="1850" dirty="0"/>
          </a:p>
        </p:txBody>
      </p:sp>
      <p:sp>
        <p:nvSpPr>
          <p:cNvPr id="21" name="Rectangle 20"/>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3507" y="2027025"/>
            <a:ext cx="808289" cy="80828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77466" y="532805"/>
            <a:ext cx="5876211" cy="569238"/>
          </a:xfrm>
          <a:prstGeom prst="rect">
            <a:avLst/>
          </a:prstGeom>
          <a:noFill/>
          <a:ln/>
        </p:spPr>
        <p:txBody>
          <a:bodyPr wrap="none" lIns="0" tIns="0" rIns="0" bIns="0" rtlCol="0" anchor="t"/>
          <a:lstStyle/>
          <a:p>
            <a:pPr marL="0" indent="0" algn="l">
              <a:lnSpc>
                <a:spcPts val="4450"/>
              </a:lnSpc>
              <a:buNone/>
            </a:pPr>
            <a:r>
              <a:rPr lang="en-US" sz="3550" dirty="0">
                <a:solidFill>
                  <a:srgbClr val="FFFFFF"/>
                </a:solidFill>
                <a:latin typeface="Unbounded" pitchFamily="34" charset="0"/>
                <a:ea typeface="Unbounded" pitchFamily="34" charset="-122"/>
                <a:cs typeface="Unbounded" pitchFamily="34" charset="-120"/>
              </a:rPr>
              <a:t>Future Improvements</a:t>
            </a:r>
            <a:endParaRPr lang="en-US" sz="3550" dirty="0"/>
          </a:p>
        </p:txBody>
      </p:sp>
      <p:pic>
        <p:nvPicPr>
          <p:cNvPr id="3" name="Image 0" descr="preencoded.png"/>
          <p:cNvPicPr>
            <a:picLocks noChangeAspect="1"/>
          </p:cNvPicPr>
          <p:nvPr/>
        </p:nvPicPr>
        <p:blipFill>
          <a:blip r:embed="rId3"/>
          <a:stretch>
            <a:fillRect/>
          </a:stretch>
        </p:blipFill>
        <p:spPr>
          <a:xfrm>
            <a:off x="3339108" y="1489115"/>
            <a:ext cx="1314212" cy="1097399"/>
          </a:xfrm>
          <a:prstGeom prst="rect">
            <a:avLst/>
          </a:prstGeom>
        </p:spPr>
      </p:pic>
      <p:pic>
        <p:nvPicPr>
          <p:cNvPr id="4" name="Image 1" descr="preencoded.png"/>
          <p:cNvPicPr>
            <a:picLocks noChangeAspect="1"/>
          </p:cNvPicPr>
          <p:nvPr/>
        </p:nvPicPr>
        <p:blipFill>
          <a:blip r:embed="rId4"/>
          <a:stretch>
            <a:fillRect/>
          </a:stretch>
        </p:blipFill>
        <p:spPr>
          <a:xfrm>
            <a:off x="3860006" y="2003227"/>
            <a:ext cx="272177" cy="340162"/>
          </a:xfrm>
          <a:prstGeom prst="rect">
            <a:avLst/>
          </a:prstGeom>
        </p:spPr>
      </p:pic>
      <p:sp>
        <p:nvSpPr>
          <p:cNvPr id="5" name="Text 1"/>
          <p:cNvSpPr/>
          <p:nvPr/>
        </p:nvSpPr>
        <p:spPr>
          <a:xfrm>
            <a:off x="4846796" y="1682591"/>
            <a:ext cx="4008001"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AI-powered spending insights</a:t>
            </a:r>
            <a:endParaRPr lang="en-US" sz="1750" dirty="0"/>
          </a:p>
        </p:txBody>
      </p:sp>
      <p:sp>
        <p:nvSpPr>
          <p:cNvPr id="6" name="Text 2"/>
          <p:cNvSpPr/>
          <p:nvPr/>
        </p:nvSpPr>
        <p:spPr>
          <a:xfrm>
            <a:off x="4846796" y="2083356"/>
            <a:ext cx="4340900" cy="309682"/>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Smart recommendations based on spending patterns</a:t>
            </a:r>
            <a:endParaRPr lang="en-US" sz="1500" dirty="0"/>
          </a:p>
        </p:txBody>
      </p:sp>
      <p:sp>
        <p:nvSpPr>
          <p:cNvPr id="7" name="Shape 3"/>
          <p:cNvSpPr/>
          <p:nvPr/>
        </p:nvSpPr>
        <p:spPr>
          <a:xfrm>
            <a:off x="4701659" y="2601158"/>
            <a:ext cx="9202936" cy="11430"/>
          </a:xfrm>
          <a:prstGeom prst="roundRect">
            <a:avLst>
              <a:gd name="adj" fmla="val 254025"/>
            </a:avLst>
          </a:prstGeom>
          <a:solidFill>
            <a:srgbClr val="49606E"/>
          </a:solidFill>
          <a:ln/>
        </p:spPr>
      </p:sp>
      <p:pic>
        <p:nvPicPr>
          <p:cNvPr id="8" name="Image 2" descr="preencoded.png"/>
          <p:cNvPicPr>
            <a:picLocks noChangeAspect="1"/>
          </p:cNvPicPr>
          <p:nvPr/>
        </p:nvPicPr>
        <p:blipFill>
          <a:blip r:embed="rId5"/>
          <a:stretch>
            <a:fillRect/>
          </a:stretch>
        </p:blipFill>
        <p:spPr>
          <a:xfrm>
            <a:off x="2682002" y="2634853"/>
            <a:ext cx="2628543" cy="1097399"/>
          </a:xfrm>
          <a:prstGeom prst="rect">
            <a:avLst/>
          </a:prstGeom>
        </p:spPr>
      </p:pic>
      <p:pic>
        <p:nvPicPr>
          <p:cNvPr id="9" name="Image 3" descr="preencoded.png"/>
          <p:cNvPicPr>
            <a:picLocks noChangeAspect="1"/>
          </p:cNvPicPr>
          <p:nvPr/>
        </p:nvPicPr>
        <p:blipFill>
          <a:blip r:embed="rId6"/>
          <a:stretch>
            <a:fillRect/>
          </a:stretch>
        </p:blipFill>
        <p:spPr>
          <a:xfrm>
            <a:off x="3860125" y="3013472"/>
            <a:ext cx="272177" cy="340162"/>
          </a:xfrm>
          <a:prstGeom prst="rect">
            <a:avLst/>
          </a:prstGeom>
        </p:spPr>
      </p:pic>
      <p:sp>
        <p:nvSpPr>
          <p:cNvPr id="10" name="Text 4"/>
          <p:cNvSpPr/>
          <p:nvPr/>
        </p:nvSpPr>
        <p:spPr>
          <a:xfrm>
            <a:off x="5504021" y="2828330"/>
            <a:ext cx="3342799"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Mobile app development</a:t>
            </a:r>
            <a:endParaRPr lang="en-US" sz="1750" dirty="0"/>
          </a:p>
        </p:txBody>
      </p:sp>
      <p:sp>
        <p:nvSpPr>
          <p:cNvPr id="11" name="Text 5"/>
          <p:cNvSpPr/>
          <p:nvPr/>
        </p:nvSpPr>
        <p:spPr>
          <a:xfrm>
            <a:off x="5504021" y="3229094"/>
            <a:ext cx="3342799" cy="309682"/>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Native applications for iOS and Android</a:t>
            </a:r>
            <a:endParaRPr lang="en-US" sz="1500" dirty="0"/>
          </a:p>
        </p:txBody>
      </p:sp>
      <p:sp>
        <p:nvSpPr>
          <p:cNvPr id="12" name="Shape 6"/>
          <p:cNvSpPr/>
          <p:nvPr/>
        </p:nvSpPr>
        <p:spPr>
          <a:xfrm>
            <a:off x="5358884" y="3746897"/>
            <a:ext cx="8545711" cy="11430"/>
          </a:xfrm>
          <a:prstGeom prst="roundRect">
            <a:avLst>
              <a:gd name="adj" fmla="val 254025"/>
            </a:avLst>
          </a:prstGeom>
          <a:solidFill>
            <a:srgbClr val="49606E"/>
          </a:solidFill>
          <a:ln/>
        </p:spPr>
      </p:sp>
      <p:pic>
        <p:nvPicPr>
          <p:cNvPr id="13" name="Image 4" descr="preencoded.png"/>
          <p:cNvPicPr>
            <a:picLocks noChangeAspect="1"/>
          </p:cNvPicPr>
          <p:nvPr/>
        </p:nvPicPr>
        <p:blipFill>
          <a:blip r:embed="rId7"/>
          <a:stretch>
            <a:fillRect/>
          </a:stretch>
        </p:blipFill>
        <p:spPr>
          <a:xfrm>
            <a:off x="2024896" y="3780592"/>
            <a:ext cx="3942755" cy="1097399"/>
          </a:xfrm>
          <a:prstGeom prst="rect">
            <a:avLst/>
          </a:prstGeom>
        </p:spPr>
      </p:pic>
      <p:pic>
        <p:nvPicPr>
          <p:cNvPr id="14" name="Image 5" descr="preencoded.png"/>
          <p:cNvPicPr>
            <a:picLocks noChangeAspect="1"/>
          </p:cNvPicPr>
          <p:nvPr/>
        </p:nvPicPr>
        <p:blipFill>
          <a:blip r:embed="rId8"/>
          <a:stretch>
            <a:fillRect/>
          </a:stretch>
        </p:blipFill>
        <p:spPr>
          <a:xfrm>
            <a:off x="3860125" y="4159210"/>
            <a:ext cx="272177" cy="340162"/>
          </a:xfrm>
          <a:prstGeom prst="rect">
            <a:avLst/>
          </a:prstGeom>
        </p:spPr>
      </p:pic>
      <p:sp>
        <p:nvSpPr>
          <p:cNvPr id="15" name="Text 7"/>
          <p:cNvSpPr/>
          <p:nvPr/>
        </p:nvSpPr>
        <p:spPr>
          <a:xfrm>
            <a:off x="6161127" y="3974068"/>
            <a:ext cx="4408408"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Charts and Graphs for Analytics</a:t>
            </a:r>
            <a:endParaRPr lang="en-US" sz="1750" dirty="0"/>
          </a:p>
        </p:txBody>
      </p:sp>
      <p:sp>
        <p:nvSpPr>
          <p:cNvPr id="16" name="Text 8"/>
          <p:cNvSpPr/>
          <p:nvPr/>
        </p:nvSpPr>
        <p:spPr>
          <a:xfrm>
            <a:off x="6161127" y="4374832"/>
            <a:ext cx="4408408" cy="309682"/>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Visual representations of financial data</a:t>
            </a:r>
            <a:endParaRPr lang="en-US" sz="1500" dirty="0"/>
          </a:p>
        </p:txBody>
      </p:sp>
      <p:sp>
        <p:nvSpPr>
          <p:cNvPr id="17" name="Shape 9"/>
          <p:cNvSpPr/>
          <p:nvPr/>
        </p:nvSpPr>
        <p:spPr>
          <a:xfrm>
            <a:off x="6015990" y="4892635"/>
            <a:ext cx="7888605" cy="11430"/>
          </a:xfrm>
          <a:prstGeom prst="roundRect">
            <a:avLst>
              <a:gd name="adj" fmla="val 254025"/>
            </a:avLst>
          </a:prstGeom>
          <a:solidFill>
            <a:srgbClr val="49606E"/>
          </a:solidFill>
          <a:ln/>
        </p:spPr>
      </p:sp>
      <p:pic>
        <p:nvPicPr>
          <p:cNvPr id="18" name="Image 6" descr="preencoded.png"/>
          <p:cNvPicPr>
            <a:picLocks noChangeAspect="1"/>
          </p:cNvPicPr>
          <p:nvPr/>
        </p:nvPicPr>
        <p:blipFill>
          <a:blip r:embed="rId9"/>
          <a:stretch>
            <a:fillRect/>
          </a:stretch>
        </p:blipFill>
        <p:spPr>
          <a:xfrm>
            <a:off x="1367790" y="4926330"/>
            <a:ext cx="5257086" cy="1097399"/>
          </a:xfrm>
          <a:prstGeom prst="rect">
            <a:avLst/>
          </a:prstGeom>
        </p:spPr>
      </p:pic>
      <p:pic>
        <p:nvPicPr>
          <p:cNvPr id="19" name="Image 7" descr="preencoded.png"/>
          <p:cNvPicPr>
            <a:picLocks noChangeAspect="1"/>
          </p:cNvPicPr>
          <p:nvPr/>
        </p:nvPicPr>
        <p:blipFill>
          <a:blip r:embed="rId10"/>
          <a:stretch>
            <a:fillRect/>
          </a:stretch>
        </p:blipFill>
        <p:spPr>
          <a:xfrm>
            <a:off x="3860125" y="5304949"/>
            <a:ext cx="272177" cy="340162"/>
          </a:xfrm>
          <a:prstGeom prst="rect">
            <a:avLst/>
          </a:prstGeom>
        </p:spPr>
      </p:pic>
      <p:sp>
        <p:nvSpPr>
          <p:cNvPr id="20" name="Text 10"/>
          <p:cNvSpPr/>
          <p:nvPr/>
        </p:nvSpPr>
        <p:spPr>
          <a:xfrm>
            <a:off x="6818352" y="5119807"/>
            <a:ext cx="2722959"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Advanced reporting</a:t>
            </a:r>
            <a:endParaRPr lang="en-US" sz="1750" dirty="0"/>
          </a:p>
        </p:txBody>
      </p:sp>
      <p:sp>
        <p:nvSpPr>
          <p:cNvPr id="21" name="Text 11"/>
          <p:cNvSpPr/>
          <p:nvPr/>
        </p:nvSpPr>
        <p:spPr>
          <a:xfrm>
            <a:off x="6818352" y="5520571"/>
            <a:ext cx="3390900" cy="309682"/>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Detailed financial analysis and projections</a:t>
            </a:r>
            <a:endParaRPr lang="en-US" sz="1500" dirty="0"/>
          </a:p>
        </p:txBody>
      </p:sp>
      <p:sp>
        <p:nvSpPr>
          <p:cNvPr id="22" name="Shape 12"/>
          <p:cNvSpPr/>
          <p:nvPr/>
        </p:nvSpPr>
        <p:spPr>
          <a:xfrm>
            <a:off x="6673215" y="6038374"/>
            <a:ext cx="7231380" cy="11430"/>
          </a:xfrm>
          <a:prstGeom prst="roundRect">
            <a:avLst>
              <a:gd name="adj" fmla="val 254025"/>
            </a:avLst>
          </a:prstGeom>
          <a:solidFill>
            <a:srgbClr val="49606E"/>
          </a:solidFill>
          <a:ln/>
        </p:spPr>
      </p:sp>
      <p:pic>
        <p:nvPicPr>
          <p:cNvPr id="23" name="Image 8" descr="preencoded.png"/>
          <p:cNvPicPr>
            <a:picLocks noChangeAspect="1"/>
          </p:cNvPicPr>
          <p:nvPr/>
        </p:nvPicPr>
        <p:blipFill>
          <a:blip r:embed="rId11"/>
          <a:stretch>
            <a:fillRect/>
          </a:stretch>
        </p:blipFill>
        <p:spPr>
          <a:xfrm>
            <a:off x="710565" y="6072068"/>
            <a:ext cx="6571298" cy="1097399"/>
          </a:xfrm>
          <a:prstGeom prst="rect">
            <a:avLst/>
          </a:prstGeom>
        </p:spPr>
      </p:pic>
      <p:pic>
        <p:nvPicPr>
          <p:cNvPr id="24" name="Image 9" descr="preencoded.png"/>
          <p:cNvPicPr>
            <a:picLocks noChangeAspect="1"/>
          </p:cNvPicPr>
          <p:nvPr/>
        </p:nvPicPr>
        <p:blipFill>
          <a:blip r:embed="rId12"/>
          <a:stretch>
            <a:fillRect/>
          </a:stretch>
        </p:blipFill>
        <p:spPr>
          <a:xfrm>
            <a:off x="3860006" y="6450687"/>
            <a:ext cx="272177" cy="340162"/>
          </a:xfrm>
          <a:prstGeom prst="rect">
            <a:avLst/>
          </a:prstGeom>
        </p:spPr>
      </p:pic>
      <p:sp>
        <p:nvSpPr>
          <p:cNvPr id="25" name="Text 13"/>
          <p:cNvSpPr/>
          <p:nvPr/>
        </p:nvSpPr>
        <p:spPr>
          <a:xfrm>
            <a:off x="7475339" y="6265545"/>
            <a:ext cx="4869418" cy="284678"/>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Investment tracking &amp; Bill reminders</a:t>
            </a:r>
            <a:endParaRPr lang="en-US" sz="1750" dirty="0"/>
          </a:p>
        </p:txBody>
      </p:sp>
      <p:sp>
        <p:nvSpPr>
          <p:cNvPr id="26" name="Text 14"/>
          <p:cNvSpPr/>
          <p:nvPr/>
        </p:nvSpPr>
        <p:spPr>
          <a:xfrm>
            <a:off x="7475339" y="6666309"/>
            <a:ext cx="4869418" cy="309682"/>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Expanded financial management capabilities</a:t>
            </a:r>
            <a:endParaRPr lang="en-US" sz="1500" dirty="0"/>
          </a:p>
        </p:txBody>
      </p:sp>
      <p:sp>
        <p:nvSpPr>
          <p:cNvPr id="27" name="Text 15"/>
          <p:cNvSpPr/>
          <p:nvPr/>
        </p:nvSpPr>
        <p:spPr>
          <a:xfrm>
            <a:off x="677466" y="7387114"/>
            <a:ext cx="13275469" cy="309682"/>
          </a:xfrm>
          <a:prstGeom prst="rect">
            <a:avLst/>
          </a:prstGeom>
          <a:noFill/>
          <a:ln/>
        </p:spPr>
        <p:txBody>
          <a:bodyPr wrap="none" lIns="0" tIns="0" rIns="0" bIns="0" rtlCol="0" anchor="t"/>
          <a:lstStyle/>
          <a:p>
            <a:pPr marL="0" indent="0" algn="l">
              <a:lnSpc>
                <a:spcPts val="2400"/>
              </a:lnSpc>
              <a:buNone/>
            </a:pPr>
            <a:r>
              <a:rPr lang="en-US" sz="1500" b="1" dirty="0">
                <a:solidFill>
                  <a:srgbClr val="CAD6DE"/>
                </a:solidFill>
                <a:latin typeface="Cabin" pitchFamily="34" charset="0"/>
                <a:ea typeface="Cabin" pitchFamily="34" charset="-122"/>
                <a:cs typeface="Cabin" pitchFamily="34" charset="-120"/>
              </a:rPr>
              <a:t>Long-Term Vision:</a:t>
            </a:r>
            <a:r>
              <a:rPr lang="en-US" sz="1500" dirty="0">
                <a:solidFill>
                  <a:srgbClr val="CAD6DE"/>
                </a:solidFill>
                <a:latin typeface="Cabin" pitchFamily="34" charset="0"/>
                <a:ea typeface="Cabin" pitchFamily="34" charset="-122"/>
                <a:cs typeface="Cabin" pitchFamily="34" charset="-120"/>
              </a:rPr>
              <a:t> Become the go-to personal finance management tool for young professionals and students.</a:t>
            </a:r>
            <a:endParaRPr lang="en-US" sz="1500" dirty="0"/>
          </a:p>
        </p:txBody>
      </p:sp>
      <p:sp>
        <p:nvSpPr>
          <p:cNvPr id="28" name="Rectangle 27"/>
          <p:cNvSpPr/>
          <p:nvPr/>
        </p:nvSpPr>
        <p:spPr>
          <a:xfrm>
            <a:off x="12221029"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6763" y="602456"/>
            <a:ext cx="5155049" cy="644366"/>
          </a:xfrm>
          <a:prstGeom prst="rect">
            <a:avLst/>
          </a:prstGeom>
          <a:noFill/>
          <a:ln/>
        </p:spPr>
        <p:txBody>
          <a:bodyPr wrap="none" lIns="0" tIns="0" rIns="0" bIns="0" rtlCol="0" anchor="t"/>
          <a:lstStyle/>
          <a:p>
            <a:pPr marL="0" indent="0" algn="l">
              <a:lnSpc>
                <a:spcPts val="5050"/>
              </a:lnSpc>
              <a:buNone/>
            </a:pPr>
            <a:r>
              <a:rPr lang="en-US" sz="4050" dirty="0">
                <a:solidFill>
                  <a:srgbClr val="FFFFFF"/>
                </a:solidFill>
                <a:latin typeface="Unbounded" pitchFamily="34" charset="0"/>
                <a:ea typeface="Unbounded" pitchFamily="34" charset="-122"/>
                <a:cs typeface="Unbounded" pitchFamily="34" charset="-120"/>
              </a:rPr>
              <a:t>Conclusion</a:t>
            </a:r>
            <a:endParaRPr lang="en-US" sz="4050" dirty="0"/>
          </a:p>
        </p:txBody>
      </p:sp>
      <p:sp>
        <p:nvSpPr>
          <p:cNvPr id="3" name="Text 1"/>
          <p:cNvSpPr/>
          <p:nvPr/>
        </p:nvSpPr>
        <p:spPr>
          <a:xfrm>
            <a:off x="2117169" y="2346722"/>
            <a:ext cx="2577465" cy="322183"/>
          </a:xfrm>
          <a:prstGeom prst="rect">
            <a:avLst/>
          </a:prstGeom>
          <a:noFill/>
          <a:ln/>
        </p:spPr>
        <p:txBody>
          <a:bodyPr wrap="none" lIns="0" tIns="0" rIns="0" bIns="0" rtlCol="0" anchor="t"/>
          <a:lstStyle/>
          <a:p>
            <a:pPr marL="0" indent="0" algn="r">
              <a:lnSpc>
                <a:spcPts val="2500"/>
              </a:lnSpc>
              <a:buNone/>
            </a:pPr>
            <a:r>
              <a:rPr lang="en-US" sz="2000" dirty="0">
                <a:solidFill>
                  <a:srgbClr val="CAD6DE"/>
                </a:solidFill>
                <a:latin typeface="Unbounded" pitchFamily="34" charset="0"/>
                <a:ea typeface="Unbounded" pitchFamily="34" charset="-122"/>
                <a:cs typeface="Unbounded" pitchFamily="34" charset="-120"/>
              </a:rPr>
              <a:t>Simplify</a:t>
            </a:r>
            <a:endParaRPr lang="en-US" sz="2000" dirty="0"/>
          </a:p>
        </p:txBody>
      </p:sp>
      <p:sp>
        <p:nvSpPr>
          <p:cNvPr id="4" name="Text 2"/>
          <p:cNvSpPr/>
          <p:nvPr/>
        </p:nvSpPr>
        <p:spPr>
          <a:xfrm>
            <a:off x="766763" y="2800350"/>
            <a:ext cx="3927872" cy="350520"/>
          </a:xfrm>
          <a:prstGeom prst="rect">
            <a:avLst/>
          </a:prstGeom>
          <a:noFill/>
          <a:ln/>
        </p:spPr>
        <p:txBody>
          <a:bodyPr wrap="none" lIns="0" tIns="0" rIns="0" bIns="0" rtlCol="0" anchor="t"/>
          <a:lstStyle/>
          <a:p>
            <a:pPr marL="0" indent="0" algn="r">
              <a:lnSpc>
                <a:spcPts val="2750"/>
              </a:lnSpc>
              <a:buNone/>
            </a:pPr>
            <a:r>
              <a:rPr lang="en-US" sz="1700" dirty="0">
                <a:solidFill>
                  <a:srgbClr val="CAD6DE"/>
                </a:solidFill>
                <a:latin typeface="Cabin" pitchFamily="34" charset="0"/>
                <a:ea typeface="Cabin" pitchFamily="34" charset="-122"/>
                <a:cs typeface="Cabin" pitchFamily="34" charset="-120"/>
              </a:rPr>
              <a:t>Make financial tracking effortless</a:t>
            </a:r>
            <a:endParaRPr lang="en-US" sz="1700" dirty="0"/>
          </a:p>
        </p:txBody>
      </p:sp>
      <p:pic>
        <p:nvPicPr>
          <p:cNvPr id="5" name="Image 0" descr="preencoded.png"/>
          <p:cNvPicPr>
            <a:picLocks noChangeAspect="1"/>
          </p:cNvPicPr>
          <p:nvPr/>
        </p:nvPicPr>
        <p:blipFill>
          <a:blip r:embed="rId3"/>
          <a:stretch>
            <a:fillRect/>
          </a:stretch>
        </p:blipFill>
        <p:spPr>
          <a:xfrm>
            <a:off x="5023247" y="1684973"/>
            <a:ext cx="4583906" cy="4583906"/>
          </a:xfrm>
          <a:prstGeom prst="rect">
            <a:avLst/>
          </a:prstGeom>
        </p:spPr>
      </p:pic>
      <p:pic>
        <p:nvPicPr>
          <p:cNvPr id="6" name="Image 1" descr="preencoded.png"/>
          <p:cNvPicPr>
            <a:picLocks noChangeAspect="1"/>
          </p:cNvPicPr>
          <p:nvPr/>
        </p:nvPicPr>
        <p:blipFill>
          <a:blip r:embed="rId4"/>
          <a:stretch>
            <a:fillRect/>
          </a:stretch>
        </p:blipFill>
        <p:spPr>
          <a:xfrm>
            <a:off x="6228636" y="2459355"/>
            <a:ext cx="327779" cy="409694"/>
          </a:xfrm>
          <a:prstGeom prst="rect">
            <a:avLst/>
          </a:prstGeom>
        </p:spPr>
      </p:pic>
      <p:sp>
        <p:nvSpPr>
          <p:cNvPr id="7" name="Text 3"/>
          <p:cNvSpPr/>
          <p:nvPr/>
        </p:nvSpPr>
        <p:spPr>
          <a:xfrm>
            <a:off x="9935766" y="2346722"/>
            <a:ext cx="2577465" cy="322183"/>
          </a:xfrm>
          <a:prstGeom prst="rect">
            <a:avLst/>
          </a:prstGeom>
          <a:noFill/>
          <a:ln/>
        </p:spPr>
        <p:txBody>
          <a:bodyPr wrap="none" lIns="0" tIns="0" rIns="0" bIns="0" rtlCol="0" anchor="t"/>
          <a:lstStyle/>
          <a:p>
            <a:pPr marL="0" indent="0" algn="l">
              <a:lnSpc>
                <a:spcPts val="2500"/>
              </a:lnSpc>
              <a:buNone/>
            </a:pPr>
            <a:r>
              <a:rPr lang="en-US" sz="2000" dirty="0">
                <a:solidFill>
                  <a:srgbClr val="CAD6DE"/>
                </a:solidFill>
                <a:latin typeface="Unbounded" pitchFamily="34" charset="0"/>
                <a:ea typeface="Unbounded" pitchFamily="34" charset="-122"/>
                <a:cs typeface="Unbounded" pitchFamily="34" charset="-120"/>
              </a:rPr>
              <a:t>Visualize</a:t>
            </a:r>
            <a:endParaRPr lang="en-US" sz="2000" dirty="0"/>
          </a:p>
        </p:txBody>
      </p:sp>
      <p:sp>
        <p:nvSpPr>
          <p:cNvPr id="8" name="Text 4"/>
          <p:cNvSpPr/>
          <p:nvPr/>
        </p:nvSpPr>
        <p:spPr>
          <a:xfrm>
            <a:off x="9935766" y="2800350"/>
            <a:ext cx="3927872" cy="350520"/>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See your finances clearly</a:t>
            </a:r>
            <a:endParaRPr lang="en-US" sz="1700" dirty="0"/>
          </a:p>
        </p:txBody>
      </p:sp>
      <p:pic>
        <p:nvPicPr>
          <p:cNvPr id="9" name="Image 2" descr="preencoded.png"/>
          <p:cNvPicPr>
            <a:picLocks noChangeAspect="1"/>
          </p:cNvPicPr>
          <p:nvPr/>
        </p:nvPicPr>
        <p:blipFill>
          <a:blip r:embed="rId5"/>
          <a:stretch>
            <a:fillRect/>
          </a:stretch>
        </p:blipFill>
        <p:spPr>
          <a:xfrm>
            <a:off x="5023247" y="1684973"/>
            <a:ext cx="4583906" cy="4583906"/>
          </a:xfrm>
          <a:prstGeom prst="rect">
            <a:avLst/>
          </a:prstGeom>
        </p:spPr>
      </p:pic>
      <p:pic>
        <p:nvPicPr>
          <p:cNvPr id="10" name="Image 3" descr="preencoded.png"/>
          <p:cNvPicPr>
            <a:picLocks noChangeAspect="1"/>
          </p:cNvPicPr>
          <p:nvPr/>
        </p:nvPicPr>
        <p:blipFill>
          <a:blip r:embed="rId6"/>
          <a:stretch>
            <a:fillRect/>
          </a:stretch>
        </p:blipFill>
        <p:spPr>
          <a:xfrm>
            <a:off x="8463796" y="2849404"/>
            <a:ext cx="327779" cy="409694"/>
          </a:xfrm>
          <a:prstGeom prst="rect">
            <a:avLst/>
          </a:prstGeom>
        </p:spPr>
      </p:pic>
      <p:sp>
        <p:nvSpPr>
          <p:cNvPr id="11" name="Text 5"/>
          <p:cNvSpPr/>
          <p:nvPr/>
        </p:nvSpPr>
        <p:spPr>
          <a:xfrm>
            <a:off x="9935766" y="4802981"/>
            <a:ext cx="2577465" cy="322183"/>
          </a:xfrm>
          <a:prstGeom prst="rect">
            <a:avLst/>
          </a:prstGeom>
          <a:noFill/>
          <a:ln/>
        </p:spPr>
        <p:txBody>
          <a:bodyPr wrap="none" lIns="0" tIns="0" rIns="0" bIns="0" rtlCol="0" anchor="t"/>
          <a:lstStyle/>
          <a:p>
            <a:pPr marL="0" indent="0" algn="l">
              <a:lnSpc>
                <a:spcPts val="2500"/>
              </a:lnSpc>
              <a:buNone/>
            </a:pPr>
            <a:r>
              <a:rPr lang="en-US" sz="2000" dirty="0">
                <a:solidFill>
                  <a:srgbClr val="CAD6DE"/>
                </a:solidFill>
                <a:latin typeface="Unbounded" pitchFamily="34" charset="0"/>
                <a:ea typeface="Unbounded" pitchFamily="34" charset="-122"/>
                <a:cs typeface="Unbounded" pitchFamily="34" charset="-120"/>
              </a:rPr>
              <a:t>Optimize</a:t>
            </a:r>
            <a:endParaRPr lang="en-US" sz="2000" dirty="0"/>
          </a:p>
        </p:txBody>
      </p:sp>
      <p:sp>
        <p:nvSpPr>
          <p:cNvPr id="12" name="Text 6"/>
          <p:cNvSpPr/>
          <p:nvPr/>
        </p:nvSpPr>
        <p:spPr>
          <a:xfrm>
            <a:off x="9935766" y="5256609"/>
            <a:ext cx="3927872" cy="350520"/>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Improve spending habits</a:t>
            </a:r>
            <a:endParaRPr lang="en-US" sz="1700" dirty="0"/>
          </a:p>
        </p:txBody>
      </p:sp>
      <p:pic>
        <p:nvPicPr>
          <p:cNvPr id="13" name="Image 4" descr="preencoded.png"/>
          <p:cNvPicPr>
            <a:picLocks noChangeAspect="1"/>
          </p:cNvPicPr>
          <p:nvPr/>
        </p:nvPicPr>
        <p:blipFill>
          <a:blip r:embed="rId7"/>
          <a:stretch>
            <a:fillRect/>
          </a:stretch>
        </p:blipFill>
        <p:spPr>
          <a:xfrm>
            <a:off x="5023247" y="1684973"/>
            <a:ext cx="4583906" cy="4583906"/>
          </a:xfrm>
          <a:prstGeom prst="rect">
            <a:avLst/>
          </a:prstGeom>
        </p:spPr>
      </p:pic>
      <p:pic>
        <p:nvPicPr>
          <p:cNvPr id="14" name="Image 5" descr="preencoded.png"/>
          <p:cNvPicPr>
            <a:picLocks noChangeAspect="1"/>
          </p:cNvPicPr>
          <p:nvPr/>
        </p:nvPicPr>
        <p:blipFill>
          <a:blip r:embed="rId8"/>
          <a:stretch>
            <a:fillRect/>
          </a:stretch>
        </p:blipFill>
        <p:spPr>
          <a:xfrm>
            <a:off x="8073747" y="5084564"/>
            <a:ext cx="327779" cy="409694"/>
          </a:xfrm>
          <a:prstGeom prst="rect">
            <a:avLst/>
          </a:prstGeom>
        </p:spPr>
      </p:pic>
      <p:sp>
        <p:nvSpPr>
          <p:cNvPr id="15" name="Text 7"/>
          <p:cNvSpPr/>
          <p:nvPr/>
        </p:nvSpPr>
        <p:spPr>
          <a:xfrm>
            <a:off x="2117169" y="4802981"/>
            <a:ext cx="2577465" cy="322183"/>
          </a:xfrm>
          <a:prstGeom prst="rect">
            <a:avLst/>
          </a:prstGeom>
          <a:noFill/>
          <a:ln/>
        </p:spPr>
        <p:txBody>
          <a:bodyPr wrap="none" lIns="0" tIns="0" rIns="0" bIns="0" rtlCol="0" anchor="t"/>
          <a:lstStyle/>
          <a:p>
            <a:pPr marL="0" indent="0" algn="r">
              <a:lnSpc>
                <a:spcPts val="2500"/>
              </a:lnSpc>
              <a:buNone/>
            </a:pPr>
            <a:r>
              <a:rPr lang="en-US" sz="2000" dirty="0">
                <a:solidFill>
                  <a:srgbClr val="CAD6DE"/>
                </a:solidFill>
                <a:latin typeface="Unbounded" pitchFamily="34" charset="0"/>
                <a:ea typeface="Unbounded" pitchFamily="34" charset="-122"/>
                <a:cs typeface="Unbounded" pitchFamily="34" charset="-120"/>
              </a:rPr>
              <a:t>Save</a:t>
            </a:r>
            <a:endParaRPr lang="en-US" sz="2000" dirty="0"/>
          </a:p>
        </p:txBody>
      </p:sp>
      <p:sp>
        <p:nvSpPr>
          <p:cNvPr id="16" name="Text 8"/>
          <p:cNvSpPr/>
          <p:nvPr/>
        </p:nvSpPr>
        <p:spPr>
          <a:xfrm>
            <a:off x="766763" y="5256609"/>
            <a:ext cx="3927872" cy="350520"/>
          </a:xfrm>
          <a:prstGeom prst="rect">
            <a:avLst/>
          </a:prstGeom>
          <a:noFill/>
          <a:ln/>
        </p:spPr>
        <p:txBody>
          <a:bodyPr wrap="none" lIns="0" tIns="0" rIns="0" bIns="0" rtlCol="0" anchor="t"/>
          <a:lstStyle/>
          <a:p>
            <a:pPr marL="0" indent="0" algn="r">
              <a:lnSpc>
                <a:spcPts val="2750"/>
              </a:lnSpc>
              <a:buNone/>
            </a:pPr>
            <a:r>
              <a:rPr lang="en-US" sz="1700" dirty="0">
                <a:solidFill>
                  <a:srgbClr val="CAD6DE"/>
                </a:solidFill>
                <a:latin typeface="Cabin" pitchFamily="34" charset="0"/>
                <a:ea typeface="Cabin" pitchFamily="34" charset="-122"/>
                <a:cs typeface="Cabin" pitchFamily="34" charset="-120"/>
              </a:rPr>
              <a:t>Achieve your financial goals</a:t>
            </a:r>
            <a:endParaRPr lang="en-US" sz="1700" dirty="0"/>
          </a:p>
        </p:txBody>
      </p:sp>
      <p:pic>
        <p:nvPicPr>
          <p:cNvPr id="17" name="Image 6" descr="preencoded.png"/>
          <p:cNvPicPr>
            <a:picLocks noChangeAspect="1"/>
          </p:cNvPicPr>
          <p:nvPr/>
        </p:nvPicPr>
        <p:blipFill>
          <a:blip r:embed="rId9"/>
          <a:stretch>
            <a:fillRect/>
          </a:stretch>
        </p:blipFill>
        <p:spPr>
          <a:xfrm>
            <a:off x="5023247" y="1684973"/>
            <a:ext cx="4583906" cy="4583906"/>
          </a:xfrm>
          <a:prstGeom prst="rect">
            <a:avLst/>
          </a:prstGeom>
        </p:spPr>
      </p:pic>
      <p:pic>
        <p:nvPicPr>
          <p:cNvPr id="18" name="Image 7" descr="preencoded.png"/>
          <p:cNvPicPr>
            <a:picLocks noChangeAspect="1"/>
          </p:cNvPicPr>
          <p:nvPr/>
        </p:nvPicPr>
        <p:blipFill>
          <a:blip r:embed="rId10"/>
          <a:stretch>
            <a:fillRect/>
          </a:stretch>
        </p:blipFill>
        <p:spPr>
          <a:xfrm>
            <a:off x="5838587" y="4694515"/>
            <a:ext cx="327779" cy="409694"/>
          </a:xfrm>
          <a:prstGeom prst="rect">
            <a:avLst/>
          </a:prstGeom>
        </p:spPr>
      </p:pic>
      <p:sp>
        <p:nvSpPr>
          <p:cNvPr id="19" name="Text 9"/>
          <p:cNvSpPr/>
          <p:nvPr/>
        </p:nvSpPr>
        <p:spPr>
          <a:xfrm>
            <a:off x="766763" y="6515338"/>
            <a:ext cx="13096875" cy="350520"/>
          </a:xfrm>
          <a:prstGeom prst="rect">
            <a:avLst/>
          </a:prstGeom>
          <a:noFill/>
          <a:ln/>
        </p:spPr>
        <p:txBody>
          <a:bodyPr wrap="none" lIns="0" tIns="0" rIns="0" bIns="0" rtlCol="0" anchor="t"/>
          <a:lstStyle/>
          <a:p>
            <a:pPr marL="0" indent="0" algn="l">
              <a:lnSpc>
                <a:spcPts val="2750"/>
              </a:lnSpc>
              <a:buNone/>
            </a:pPr>
            <a:r>
              <a:rPr lang="en-US" sz="1700" dirty="0" smtClean="0">
                <a:solidFill>
                  <a:srgbClr val="CAD6DE"/>
                </a:solidFill>
                <a:latin typeface="Cabin" pitchFamily="34" charset="0"/>
                <a:ea typeface="Cabin" pitchFamily="34" charset="-122"/>
                <a:cs typeface="Cabin" pitchFamily="34" charset="-120"/>
              </a:rPr>
              <a:t>Expense </a:t>
            </a:r>
            <a:r>
              <a:rPr lang="en-US" sz="1700" dirty="0">
                <a:solidFill>
                  <a:srgbClr val="CAD6DE"/>
                </a:solidFill>
                <a:latin typeface="Cabin" pitchFamily="34" charset="0"/>
                <a:ea typeface="Cabin" pitchFamily="34" charset="-122"/>
                <a:cs typeface="Cabin" pitchFamily="34" charset="-120"/>
              </a:rPr>
              <a:t>Tracker transforms financial complexity into simple, actionable insights.</a:t>
            </a:r>
            <a:endParaRPr lang="en-US" sz="1700" dirty="0"/>
          </a:p>
        </p:txBody>
      </p:sp>
      <p:sp>
        <p:nvSpPr>
          <p:cNvPr id="20" name="Text 10"/>
          <p:cNvSpPr/>
          <p:nvPr/>
        </p:nvSpPr>
        <p:spPr>
          <a:xfrm>
            <a:off x="766763" y="7112318"/>
            <a:ext cx="13096875" cy="350520"/>
          </a:xfrm>
          <a:prstGeom prst="rect">
            <a:avLst/>
          </a:prstGeom>
          <a:noFill/>
          <a:ln/>
        </p:spPr>
        <p:txBody>
          <a:bodyPr wrap="none" lIns="0" tIns="0" rIns="0" bIns="0" rtlCol="0" anchor="t"/>
          <a:lstStyle/>
          <a:p>
            <a:pPr marL="0" indent="0" algn="l">
              <a:lnSpc>
                <a:spcPts val="2750"/>
              </a:lnSpc>
              <a:buNone/>
            </a:pPr>
            <a:r>
              <a:rPr lang="en-US" sz="1700" b="1" dirty="0" smtClean="0">
                <a:solidFill>
                  <a:srgbClr val="CAD6DE"/>
                </a:solidFill>
                <a:latin typeface="Cabin" pitchFamily="34" charset="0"/>
                <a:ea typeface="Cabin" pitchFamily="34" charset="-122"/>
                <a:cs typeface="Cabin" pitchFamily="34" charset="-120"/>
              </a:rPr>
              <a:t>CTA:</a:t>
            </a:r>
            <a:r>
              <a:rPr lang="en-US" sz="1700" dirty="0" smtClean="0">
                <a:solidFill>
                  <a:srgbClr val="CAD6DE"/>
                </a:solidFill>
                <a:latin typeface="Cabin" pitchFamily="34" charset="0"/>
                <a:ea typeface="Cabin" pitchFamily="34" charset="-122"/>
                <a:cs typeface="Cabin" pitchFamily="34" charset="-120"/>
              </a:rPr>
              <a:t> </a:t>
            </a:r>
            <a:r>
              <a:rPr lang="en-US" sz="1700" dirty="0">
                <a:solidFill>
                  <a:srgbClr val="CAD6DE"/>
                </a:solidFill>
                <a:latin typeface="Cabin" pitchFamily="34" charset="0"/>
                <a:ea typeface="Cabin" pitchFamily="34" charset="-122"/>
                <a:cs typeface="Cabin" pitchFamily="34" charset="-120"/>
              </a:rPr>
              <a:t>"Invest in your financial future, one transaction at a time!"</a:t>
            </a:r>
            <a:endParaRPr lang="en-US" sz="1700" dirty="0"/>
          </a:p>
        </p:txBody>
      </p:sp>
      <p:sp>
        <p:nvSpPr>
          <p:cNvPr id="21" name="Text 11"/>
          <p:cNvSpPr/>
          <p:nvPr/>
        </p:nvSpPr>
        <p:spPr>
          <a:xfrm>
            <a:off x="766763" y="7709297"/>
            <a:ext cx="13096875" cy="350520"/>
          </a:xfrm>
          <a:prstGeom prst="rect">
            <a:avLst/>
          </a:prstGeom>
          <a:noFill/>
          <a:ln/>
        </p:spPr>
        <p:txBody>
          <a:bodyPr wrap="none" lIns="0" tIns="0" rIns="0" bIns="0" rtlCol="0" anchor="t"/>
          <a:lstStyle/>
          <a:p>
            <a:pPr marL="0" indent="0" algn="l">
              <a:lnSpc>
                <a:spcPts val="2750"/>
              </a:lnSpc>
              <a:buNone/>
            </a:pPr>
            <a:r>
              <a:rPr lang="en-US" sz="1700" dirty="0">
                <a:solidFill>
                  <a:srgbClr val="CAD6DE"/>
                </a:solidFill>
                <a:latin typeface="Cabin" pitchFamily="34" charset="0"/>
                <a:ea typeface="Cabin" pitchFamily="34" charset="-122"/>
                <a:cs typeface="Cabin" pitchFamily="34" charset="-120"/>
              </a:rPr>
              <a:t>Thank You!</a:t>
            </a:r>
            <a:endParaRPr lang="en-US" sz="1700" dirty="0"/>
          </a:p>
        </p:txBody>
      </p:sp>
      <p:sp>
        <p:nvSpPr>
          <p:cNvPr id="22" name="Rectangle 21"/>
          <p:cNvSpPr/>
          <p:nvPr/>
        </p:nvSpPr>
        <p:spPr>
          <a:xfrm>
            <a:off x="12235543" y="7257143"/>
            <a:ext cx="2380343" cy="943429"/>
          </a:xfrm>
          <a:prstGeom prst="rect">
            <a:avLst/>
          </a:prstGeom>
          <a:solidFill>
            <a:srgbClr val="1128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545</Words>
  <Application>Microsoft Office PowerPoint</Application>
  <PresentationFormat>Custom</PresentationFormat>
  <Paragraphs>111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Unbounded</vt:lpstr>
      <vt:lpstr>Arial</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yanmife</cp:lastModifiedBy>
  <cp:revision>8</cp:revision>
  <dcterms:created xsi:type="dcterms:W3CDTF">2025-03-26T00:36:33Z</dcterms:created>
  <dcterms:modified xsi:type="dcterms:W3CDTF">2025-03-26T11:12:06Z</dcterms:modified>
</cp:coreProperties>
</file>