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notesMasterIdLst>
    <p:notesMasterId r:id="rId17"/>
  </p:notesMasterIdLst>
  <p:sldIdLst>
    <p:sldId id="256" r:id="rId2"/>
    <p:sldId id="265" r:id="rId3"/>
    <p:sldId id="259" r:id="rId4"/>
    <p:sldId id="266" r:id="rId5"/>
    <p:sldId id="260" r:id="rId6"/>
    <p:sldId id="261" r:id="rId7"/>
    <p:sldId id="268" r:id="rId8"/>
    <p:sldId id="262" r:id="rId9"/>
    <p:sldId id="257" r:id="rId10"/>
    <p:sldId id="270" r:id="rId11"/>
    <p:sldId id="263" r:id="rId12"/>
    <p:sldId id="267" r:id="rId13"/>
    <p:sldId id="269" r:id="rId14"/>
    <p:sldId id="271"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470E"/>
    <a:srgbClr val="3DA8A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19"/>
    <p:restoredTop sz="94532"/>
  </p:normalViewPr>
  <p:slideViewPr>
    <p:cSldViewPr snapToGrid="0">
      <p:cViewPr varScale="1">
        <p:scale>
          <a:sx n="114" d="100"/>
          <a:sy n="114" d="100"/>
        </p:scale>
        <p:origin x="33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476D34-00EA-CE42-8EDB-4189559681DB}" type="datetimeFigureOut">
              <a:rPr lang="en-US" smtClean="0"/>
              <a:t>10/14/25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8F2488-0840-5D4A-AEAA-5F6A510FF6A5}" type="slidenum">
              <a:rPr lang="en-US" smtClean="0"/>
              <a:t>‹#›</a:t>
            </a:fld>
            <a:endParaRPr lang="en-US"/>
          </a:p>
        </p:txBody>
      </p:sp>
    </p:spTree>
    <p:extLst>
      <p:ext uri="{BB962C8B-B14F-4D97-AF65-F5344CB8AC3E}">
        <p14:creationId xmlns:p14="http://schemas.microsoft.com/office/powerpoint/2010/main" val="2776611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Harjot mentioned that this possibly an internal VW chart that was used to compare different models. He said it looks extremely familiar.</a:t>
            </a:r>
          </a:p>
        </p:txBody>
      </p:sp>
      <p:sp>
        <p:nvSpPr>
          <p:cNvPr id="4" name="Slide Number Placeholder 3"/>
          <p:cNvSpPr>
            <a:spLocks noGrp="1"/>
          </p:cNvSpPr>
          <p:nvPr>
            <p:ph type="sldNum" sz="quarter" idx="5"/>
          </p:nvPr>
        </p:nvSpPr>
        <p:spPr/>
        <p:txBody>
          <a:bodyPr/>
          <a:lstStyle/>
          <a:p>
            <a:fld id="{098F2488-0840-5D4A-AEAA-5F6A510FF6A5}" type="slidenum">
              <a:rPr lang="en-US" smtClean="0"/>
              <a:t>3</a:t>
            </a:fld>
            <a:endParaRPr lang="en-US"/>
          </a:p>
        </p:txBody>
      </p:sp>
    </p:spTree>
    <p:extLst>
      <p:ext uri="{BB962C8B-B14F-4D97-AF65-F5344CB8AC3E}">
        <p14:creationId xmlns:p14="http://schemas.microsoft.com/office/powerpoint/2010/main" val="2380067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my first draft.</a:t>
            </a:r>
          </a:p>
        </p:txBody>
      </p:sp>
      <p:sp>
        <p:nvSpPr>
          <p:cNvPr id="4" name="Slide Number Placeholder 3"/>
          <p:cNvSpPr>
            <a:spLocks noGrp="1"/>
          </p:cNvSpPr>
          <p:nvPr>
            <p:ph type="sldNum" sz="quarter" idx="5"/>
          </p:nvPr>
        </p:nvSpPr>
        <p:spPr/>
        <p:txBody>
          <a:bodyPr/>
          <a:lstStyle/>
          <a:p>
            <a:fld id="{098F2488-0840-5D4A-AEAA-5F6A510FF6A5}" type="slidenum">
              <a:rPr lang="en-US" smtClean="0"/>
              <a:t>8</a:t>
            </a:fld>
            <a:endParaRPr lang="en-US"/>
          </a:p>
        </p:txBody>
      </p:sp>
    </p:spTree>
    <p:extLst>
      <p:ext uri="{BB962C8B-B14F-4D97-AF65-F5344CB8AC3E}">
        <p14:creationId xmlns:p14="http://schemas.microsoft.com/office/powerpoint/2010/main" val="659030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gives my data context and shows more about the data that I used.</a:t>
            </a:r>
          </a:p>
        </p:txBody>
      </p:sp>
      <p:sp>
        <p:nvSpPr>
          <p:cNvPr id="4" name="Slide Number Placeholder 3"/>
          <p:cNvSpPr>
            <a:spLocks noGrp="1"/>
          </p:cNvSpPr>
          <p:nvPr>
            <p:ph type="sldNum" sz="quarter" idx="5"/>
          </p:nvPr>
        </p:nvSpPr>
        <p:spPr/>
        <p:txBody>
          <a:bodyPr/>
          <a:lstStyle/>
          <a:p>
            <a:fld id="{098F2488-0840-5D4A-AEAA-5F6A510FF6A5}" type="slidenum">
              <a:rPr lang="en-US" smtClean="0"/>
              <a:t>9</a:t>
            </a:fld>
            <a:endParaRPr lang="en-US"/>
          </a:p>
        </p:txBody>
      </p:sp>
    </p:spTree>
    <p:extLst>
      <p:ext uri="{BB962C8B-B14F-4D97-AF65-F5344CB8AC3E}">
        <p14:creationId xmlns:p14="http://schemas.microsoft.com/office/powerpoint/2010/main" val="1736427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Previsualization selection work. This helped me see how each model performed on each metric and also see how low they scored on Scientific reasoning and math reasoning.</a:t>
            </a:r>
          </a:p>
        </p:txBody>
      </p:sp>
      <p:sp>
        <p:nvSpPr>
          <p:cNvPr id="4" name="Slide Number Placeholder 3"/>
          <p:cNvSpPr>
            <a:spLocks noGrp="1"/>
          </p:cNvSpPr>
          <p:nvPr>
            <p:ph type="sldNum" sz="quarter" idx="5"/>
          </p:nvPr>
        </p:nvSpPr>
        <p:spPr/>
        <p:txBody>
          <a:bodyPr/>
          <a:lstStyle/>
          <a:p>
            <a:fld id="{098F2488-0840-5D4A-AEAA-5F6A510FF6A5}" type="slidenum">
              <a:rPr lang="en-US" smtClean="0"/>
              <a:t>10</a:t>
            </a:fld>
            <a:endParaRPr lang="en-US"/>
          </a:p>
        </p:txBody>
      </p:sp>
    </p:spTree>
    <p:extLst>
      <p:ext uri="{BB962C8B-B14F-4D97-AF65-F5344CB8AC3E}">
        <p14:creationId xmlns:p14="http://schemas.microsoft.com/office/powerpoint/2010/main" val="3234599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my final visualization.</a:t>
            </a:r>
          </a:p>
        </p:txBody>
      </p:sp>
      <p:sp>
        <p:nvSpPr>
          <p:cNvPr id="4" name="Slide Number Placeholder 3"/>
          <p:cNvSpPr>
            <a:spLocks noGrp="1"/>
          </p:cNvSpPr>
          <p:nvPr>
            <p:ph type="sldNum" sz="quarter" idx="5"/>
          </p:nvPr>
        </p:nvSpPr>
        <p:spPr/>
        <p:txBody>
          <a:bodyPr/>
          <a:lstStyle/>
          <a:p>
            <a:fld id="{098F2488-0840-5D4A-AEAA-5F6A510FF6A5}" type="slidenum">
              <a:rPr lang="en-US" smtClean="0"/>
              <a:t>12</a:t>
            </a:fld>
            <a:endParaRPr lang="en-US"/>
          </a:p>
        </p:txBody>
      </p:sp>
    </p:spTree>
    <p:extLst>
      <p:ext uri="{BB962C8B-B14F-4D97-AF65-F5344CB8AC3E}">
        <p14:creationId xmlns:p14="http://schemas.microsoft.com/office/powerpoint/2010/main" val="148936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Competitive differentiation: In a highly saturated market, these "small" performance gaps are what companies compete on and what consumer choose between which models to use.</a:t>
            </a:r>
            <a:endParaRPr lang="en-US" dirty="0"/>
          </a:p>
        </p:txBody>
      </p:sp>
      <p:sp>
        <p:nvSpPr>
          <p:cNvPr id="4" name="Slide Number Placeholder 3"/>
          <p:cNvSpPr>
            <a:spLocks noGrp="1"/>
          </p:cNvSpPr>
          <p:nvPr>
            <p:ph type="sldNum" sz="quarter" idx="5"/>
          </p:nvPr>
        </p:nvSpPr>
        <p:spPr/>
        <p:txBody>
          <a:bodyPr/>
          <a:lstStyle/>
          <a:p>
            <a:fld id="{098F2488-0840-5D4A-AEAA-5F6A510FF6A5}" type="slidenum">
              <a:rPr lang="en-US" smtClean="0"/>
              <a:t>13</a:t>
            </a:fld>
            <a:endParaRPr lang="en-US"/>
          </a:p>
        </p:txBody>
      </p:sp>
    </p:spTree>
    <p:extLst>
      <p:ext uri="{BB962C8B-B14F-4D97-AF65-F5344CB8AC3E}">
        <p14:creationId xmlns:p14="http://schemas.microsoft.com/office/powerpoint/2010/main" val="37500282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hoto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365760" y="5218032"/>
            <a:ext cx="11460480" cy="786384"/>
          </a:xfrm>
        </p:spPr>
        <p:txBody>
          <a:bodyPr vert="horz" lIns="91440" tIns="45720" rIns="91440" bIns="45720" rtlCol="0" anchor="b">
            <a:normAutofit/>
          </a:bodyPr>
          <a:lstStyle>
            <a:lvl1pPr>
              <a:defRPr lang="en-US" sz="4000" dirty="0"/>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365760" y="5972629"/>
            <a:ext cx="11460480" cy="480373"/>
          </a:xfrm>
        </p:spPr>
        <p:txBody>
          <a:bodyPr vert="horz" lIns="91440" tIns="45720" rIns="91440" bIns="45720" rtlCol="0">
            <a:normAutofit/>
          </a:bodyPr>
          <a:lstStyle>
            <a:lvl1pPr marL="0" indent="0">
              <a:buNone/>
              <a:defRPr lang="en-US" dirty="0"/>
            </a:lvl1pPr>
          </a:lstStyle>
          <a:p>
            <a:pPr lvl="0"/>
            <a:r>
              <a:rPr lang="en-US" dirty="0"/>
              <a:t>Click to edit Master subtitle style</a:t>
            </a:r>
          </a:p>
        </p:txBody>
      </p: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hasCustomPrompt="1"/>
          </p:nvPr>
        </p:nvSpPr>
        <p:spPr>
          <a:xfrm>
            <a:off x="0" y="0"/>
            <a:ext cx="12191999" cy="4986425"/>
          </a:xfrm>
          <a:blipFill dpi="0" rotWithShape="1">
            <a:blip r:embed="rId2">
              <a:alphaModFix amt="60000"/>
            </a:blip>
            <a:srcRect/>
            <a:stretch>
              <a:fillRect/>
            </a:stretch>
          </a:blipFill>
        </p:spPr>
        <p:txBody>
          <a:bodyPr/>
          <a:lstStyle>
            <a:lvl1pPr marL="0" indent="0">
              <a:buNone/>
              <a:defRPr/>
            </a:lvl1pPr>
          </a:lstStyle>
          <a:p>
            <a:r>
              <a:rPr lang="en-US" dirty="0"/>
              <a:t>.</a:t>
            </a:r>
          </a:p>
        </p:txBody>
      </p:sp>
      <p:sp>
        <p:nvSpPr>
          <p:cNvPr id="7" name="Date Placeholder 6">
            <a:extLst>
              <a:ext uri="{FF2B5EF4-FFF2-40B4-BE49-F238E27FC236}">
                <a16:creationId xmlns:a16="http://schemas.microsoft.com/office/drawing/2014/main" id="{1AA6C9C7-A264-237A-7F3C-46E6A7A9646D}"/>
              </a:ext>
            </a:extLst>
          </p:cNvPr>
          <p:cNvSpPr>
            <a:spLocks noGrp="1"/>
          </p:cNvSpPr>
          <p:nvPr>
            <p:ph type="dt" sz="half" idx="14"/>
          </p:nvPr>
        </p:nvSpPr>
        <p:spPr/>
        <p:txBody>
          <a:bodyPr/>
          <a:lstStyle/>
          <a:p>
            <a:fld id="{567B50E4-2343-4B20-80BE-1605C97DFB16}" type="datetime1">
              <a:rPr lang="en-US" smtClean="0"/>
              <a:t>10/14/25</a:t>
            </a:fld>
            <a:endParaRPr lang="en-US"/>
          </a:p>
        </p:txBody>
      </p:sp>
      <p:sp>
        <p:nvSpPr>
          <p:cNvPr id="8" name="Footer Placeholder 7">
            <a:extLst>
              <a:ext uri="{FF2B5EF4-FFF2-40B4-BE49-F238E27FC236}">
                <a16:creationId xmlns:a16="http://schemas.microsoft.com/office/drawing/2014/main" id="{1B5B8C48-05E9-5280-3F6A-22F8BCBB477E}"/>
              </a:ext>
            </a:extLst>
          </p:cNvPr>
          <p:cNvSpPr>
            <a:spLocks noGrp="1"/>
          </p:cNvSpPr>
          <p:nvPr>
            <p:ph type="ftr" sz="quarter" idx="15"/>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47BC820F-C031-6832-5CA0-B972903E0D5F}"/>
              </a:ext>
            </a:extLst>
          </p:cNvPr>
          <p:cNvSpPr>
            <a:spLocks noGrp="1"/>
          </p:cNvSpPr>
          <p:nvPr>
            <p:ph type="sldNum" sz="quarter" idx="16"/>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65635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6858000" y="1161288"/>
            <a:ext cx="4663440" cy="1554480"/>
          </a:xfrm>
        </p:spPr>
        <p:txBody>
          <a:bodyPr anchor="b">
            <a:normAutofit/>
          </a:bodyPr>
          <a:lstStyle>
            <a:lvl1pPr>
              <a:defRPr sz="4000"/>
            </a:lvl1pPr>
          </a:lstStyle>
          <a:p>
            <a:r>
              <a:rPr lang="en-US" dirty="0"/>
              <a:t>Click to edit Master title style</a:t>
            </a:r>
          </a:p>
        </p:txBody>
      </p:sp>
      <p:sp>
        <p:nvSpPr>
          <p:cNvPr id="8" name="Picture Placeholder 7">
            <a:extLst>
              <a:ext uri="{FF2B5EF4-FFF2-40B4-BE49-F238E27FC236}">
                <a16:creationId xmlns:a16="http://schemas.microsoft.com/office/drawing/2014/main" id="{9AC20259-235D-F9C3-3788-C1457976F5AC}"/>
              </a:ext>
            </a:extLst>
          </p:cNvPr>
          <p:cNvSpPr>
            <a:spLocks noGrp="1"/>
          </p:cNvSpPr>
          <p:nvPr>
            <p:ph type="pic" sz="quarter" idx="14" hasCustomPrompt="1"/>
          </p:nvPr>
        </p:nvSpPr>
        <p:spPr>
          <a:xfrm>
            <a:off x="0" y="0"/>
            <a:ext cx="6099048" cy="6858000"/>
          </a:xfrm>
          <a:blipFill dpi="0" rotWithShape="1">
            <a:blip r:embed="rId2">
              <a:alphaModFix amt="60000"/>
            </a:blip>
            <a:srcRect/>
            <a:stretch>
              <a:fillRect/>
            </a:stretch>
          </a:blipFill>
        </p:spPr>
        <p:txBody>
          <a:bodyPr/>
          <a:lstStyle>
            <a:lvl1pPr marL="0" indent="0">
              <a:buNone/>
              <a:defRPr/>
            </a:lvl1pPr>
          </a:lstStyle>
          <a:p>
            <a:r>
              <a:rPr lang="en-US" dirty="0"/>
              <a:t>.</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6858000" y="2825496"/>
            <a:ext cx="4663440" cy="3337560"/>
          </a:xfrm>
        </p:spPr>
        <p:txBody>
          <a:bodyPr>
            <a:normAutofit/>
          </a:bodyPr>
          <a:lstStyle>
            <a:lvl1pPr marL="457200" indent="-457200">
              <a:buFont typeface="+mj-lt"/>
              <a:buAutoNum type="arabicPeriod"/>
              <a:defRPr sz="2000"/>
            </a:lvl1pPr>
            <a:lvl2pPr marL="571500" indent="-342900">
              <a:buFont typeface="+mj-lt"/>
              <a:buAutoNum type="arabicPeriod"/>
              <a:defRPr sz="1800"/>
            </a:lvl2pPr>
            <a:lvl3pPr marL="800100" indent="-342900">
              <a:buFont typeface="+mj-lt"/>
              <a:buAutoNum type="arabicPeriod"/>
              <a:defRPr sz="1600"/>
            </a:lvl3pPr>
            <a:lvl4pPr marL="1028700" indent="-342900">
              <a:buFont typeface="+mj-lt"/>
              <a:buAutoNum type="arabicPeriod"/>
              <a:defRPr sz="1400"/>
            </a:lvl4pPr>
            <a:lvl5pPr>
              <a:buFont typeface="+mj-lt"/>
              <a:buAutoNum type="arabicPeriod"/>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a:xfrm>
            <a:off x="6857999" y="6453002"/>
            <a:ext cx="1996689" cy="365125"/>
          </a:xfrm>
        </p:spPr>
        <p:txBody>
          <a:bodyPr/>
          <a:lstStyle/>
          <a:p>
            <a:fld id="{CE6CA204-B091-40ED-8158-331EE628B522}" type="datetime1">
              <a:rPr lang="en-US" smtClean="0"/>
              <a:t>10/14/25</a:t>
            </a:fld>
            <a:endParaRPr lang="en-US" dirty="0"/>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19053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28347" y="2385975"/>
            <a:ext cx="4325112" cy="2454796"/>
          </a:xfrm>
        </p:spPr>
        <p:txBody>
          <a:bodyPr>
            <a:normAutofit/>
          </a:bodyPr>
          <a:lstStyle>
            <a:lvl1pPr>
              <a:defRPr sz="4400"/>
            </a:lvl1pPr>
          </a:lstStyle>
          <a:p>
            <a:r>
              <a:rPr lang="en-US" dirty="0"/>
              <a:t>Click to edit Master title style</a:t>
            </a:r>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6273800" y="2386584"/>
            <a:ext cx="4325112" cy="2459736"/>
          </a:xfrm>
        </p:spPr>
        <p:txBody>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23692F09-9D88-4105-92F6-7298804EAA90}" type="datetime1">
              <a:rPr lang="en-US" smtClean="0"/>
              <a:t>10/14/25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27203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28347" y="2258568"/>
            <a:ext cx="3813048" cy="3557016"/>
          </a:xfrm>
        </p:spPr>
        <p:txBody>
          <a:bodyPr>
            <a:normAutofit/>
          </a:bodyPr>
          <a:lstStyle>
            <a:lvl1pPr>
              <a:defRPr sz="3600"/>
            </a:lvl1pPr>
          </a:lstStyle>
          <a:p>
            <a:r>
              <a:rPr lang="en-US" dirty="0"/>
              <a:t>Click to edit Master title style</a:t>
            </a:r>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5519738" y="2254250"/>
            <a:ext cx="4956175" cy="3556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33744F96-061D-4D71-97A2-2371A43FDE7C}" type="datetime1">
              <a:rPr lang="en-US" smtClean="0"/>
              <a:t>10/14/25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50462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4678" y="1537853"/>
            <a:ext cx="4145582" cy="4638825"/>
          </a:xfrm>
        </p:spPr>
        <p:txBody>
          <a:bodyPr>
            <a:normAutofit/>
          </a:bodyPr>
          <a:lstStyle>
            <a:lvl1pPr>
              <a:defRPr sz="3600"/>
            </a:lvl1pPr>
          </a:lstStyle>
          <a:p>
            <a:r>
              <a:rPr lang="en-US" dirty="0"/>
              <a:t>Click to edit Master title style</a:t>
            </a:r>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5519738" y="1538288"/>
            <a:ext cx="5681662" cy="48180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4C5FE133-02A7-439F-9131-2680F754099D}" type="datetime1">
              <a:rPr lang="en-US" smtClean="0"/>
              <a:t>10/14/25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34128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4677" y="877456"/>
            <a:ext cx="4142232" cy="4940661"/>
          </a:xfrm>
        </p:spPr>
        <p:txBody>
          <a:bodyPr>
            <a:normAutofit/>
          </a:bodyPr>
          <a:lstStyle>
            <a:lvl1pPr>
              <a:defRPr sz="3600"/>
            </a:lvl1pPr>
          </a:lstStyle>
          <a:p>
            <a:r>
              <a:rPr lang="en-US" dirty="0"/>
              <a:t>Click to edit Master title style</a:t>
            </a:r>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5522913" y="877456"/>
            <a:ext cx="6159500" cy="53908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D91BF7DD-C7D0-4333-B18D-CCAF5427F9DD}" type="datetime1">
              <a:rPr lang="en-US" smtClean="0"/>
              <a:t>10/14/25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0371096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Content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372533" y="548639"/>
            <a:ext cx="3494314" cy="5719639"/>
          </a:xfrm>
        </p:spPr>
        <p:txBody>
          <a:bodyPr>
            <a:normAutofit/>
          </a:bodyPr>
          <a:lstStyle>
            <a:lvl1pPr>
              <a:defRPr sz="3200"/>
            </a:lvl1pPr>
          </a:lstStyle>
          <a:p>
            <a:r>
              <a:rPr lang="en-US" dirty="0"/>
              <a:t>Click to edit Master title style</a:t>
            </a:r>
          </a:p>
        </p:txBody>
      </p: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4504268" y="549274"/>
            <a:ext cx="7315200" cy="58064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30415979-091A-4302-A385-56FC1CE52E32}" type="datetime1">
              <a:rPr lang="en-US" smtClean="0"/>
              <a:t>10/14/25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60937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Photo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5538937" y="548640"/>
            <a:ext cx="6093225" cy="1143000"/>
          </a:xfrm>
        </p:spPr>
        <p:txBody>
          <a:bodyPr anchor="b"/>
          <a:lstStyle/>
          <a:p>
            <a:r>
              <a:rPr lang="en-US" dirty="0"/>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0" y="1"/>
            <a:ext cx="4793885" cy="6858000"/>
          </a:xfrm>
          <a:blipFill dpi="0" rotWithShape="1">
            <a:blip r:embed="rId2">
              <a:alphaModFix amt="60000"/>
            </a:blip>
            <a:srcRect/>
            <a:stretch>
              <a:fillRect/>
            </a:stretch>
          </a:blipFill>
        </p:spPr>
        <p:txBody>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5538937" y="1828800"/>
            <a:ext cx="6071616" cy="44897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E742B5C-5438-96A4-4A2A-AE939906F8A4}"/>
              </a:ext>
            </a:extLst>
          </p:cNvPr>
          <p:cNvSpPr>
            <a:spLocks noGrp="1"/>
          </p:cNvSpPr>
          <p:nvPr>
            <p:ph type="dt" sz="half" idx="15"/>
          </p:nvPr>
        </p:nvSpPr>
        <p:spPr>
          <a:xfrm>
            <a:off x="5538937" y="6453002"/>
            <a:ext cx="3337584" cy="365125"/>
          </a:xfrm>
        </p:spPr>
        <p:txBody>
          <a:bodyPr/>
          <a:lstStyle/>
          <a:p>
            <a:fld id="{7836D543-476D-434F-B209-1A114B2E3F04}" type="datetime1">
              <a:rPr lang="en-US" smtClean="0"/>
              <a:t>10/14/25</a:t>
            </a:fld>
            <a:endParaRPr lang="en-US"/>
          </a:p>
        </p:txBody>
      </p:sp>
      <p:sp>
        <p:nvSpPr>
          <p:cNvPr id="9" name="Footer Placeholder 8">
            <a:extLst>
              <a:ext uri="{FF2B5EF4-FFF2-40B4-BE49-F238E27FC236}">
                <a16:creationId xmlns:a16="http://schemas.microsoft.com/office/drawing/2014/main" id="{C65BFCB1-FAA8-D03A-3B62-DCB2CF1CA112}"/>
              </a:ext>
            </a:extLst>
          </p:cNvPr>
          <p:cNvSpPr>
            <a:spLocks noGrp="1"/>
          </p:cNvSpPr>
          <p:nvPr>
            <p:ph type="ftr" sz="quarter" idx="16"/>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0A608994-46CD-AAE0-DCC4-A59D26254D84}"/>
              </a:ext>
            </a:extLst>
          </p:cNvPr>
          <p:cNvSpPr>
            <a:spLocks noGrp="1"/>
          </p:cNvSpPr>
          <p:nvPr>
            <p:ph type="sldNum" sz="quarter" idx="17"/>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956041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6135624" cy="1143000"/>
          </a:xfrm>
        </p:spPr>
        <p:txBody>
          <a:bodyPr anchor="b"/>
          <a:lstStyle/>
          <a:p>
            <a:r>
              <a:rPr lang="en-US" dirty="0"/>
              <a:t>Click to edit Master title style</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612774" y="1828800"/>
            <a:ext cx="6135624" cy="44897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7400544" y="0"/>
            <a:ext cx="4791456" cy="6858000"/>
          </a:xfrm>
          <a:blipFill dpi="0" rotWithShape="1">
            <a:blip r:embed="rId2">
              <a:alphaModFix amt="60000"/>
            </a:blip>
            <a:srcRect/>
            <a:stretch>
              <a:fillRect/>
            </a:stretch>
          </a:blipFill>
        </p:spPr>
        <p:txBody>
          <a:bodyPr/>
          <a:lstStyle>
            <a:lvl1pPr marL="0" indent="0">
              <a:buNone/>
              <a:defRPr/>
            </a:lvl1pPr>
          </a:lstStyle>
          <a:p>
            <a:r>
              <a:rPr lang="en-US" dirty="0"/>
              <a:t>.</a:t>
            </a:r>
          </a:p>
        </p:txBody>
      </p:sp>
      <p:sp>
        <p:nvSpPr>
          <p:cNvPr id="9" name="Date Placeholder 8">
            <a:extLst>
              <a:ext uri="{FF2B5EF4-FFF2-40B4-BE49-F238E27FC236}">
                <a16:creationId xmlns:a16="http://schemas.microsoft.com/office/drawing/2014/main" id="{81177663-FC76-DF36-EEB7-5BE4C6C82F3A}"/>
              </a:ext>
            </a:extLst>
          </p:cNvPr>
          <p:cNvSpPr>
            <a:spLocks noGrp="1"/>
          </p:cNvSpPr>
          <p:nvPr>
            <p:ph type="dt" sz="half" idx="15"/>
          </p:nvPr>
        </p:nvSpPr>
        <p:spPr/>
        <p:txBody>
          <a:bodyPr/>
          <a:lstStyle/>
          <a:p>
            <a:fld id="{83DD0F20-7689-42E6-8664-6AA00B79F132}" type="datetime1">
              <a:rPr lang="en-US" smtClean="0"/>
              <a:t>10/14/25</a:t>
            </a:fld>
            <a:endParaRPr lang="en-US"/>
          </a:p>
        </p:txBody>
      </p:sp>
      <p:sp>
        <p:nvSpPr>
          <p:cNvPr id="10" name="Footer Placeholder 9">
            <a:extLst>
              <a:ext uri="{FF2B5EF4-FFF2-40B4-BE49-F238E27FC236}">
                <a16:creationId xmlns:a16="http://schemas.microsoft.com/office/drawing/2014/main" id="{4515DEC4-C967-ABFB-73CF-0A90335332A4}"/>
              </a:ext>
            </a:extLst>
          </p:cNvPr>
          <p:cNvSpPr>
            <a:spLocks noGrp="1"/>
          </p:cNvSpPr>
          <p:nvPr>
            <p:ph type="ftr" sz="quarter" idx="16"/>
          </p:nvPr>
        </p:nvSpPr>
        <p:spPr>
          <a:xfrm>
            <a:off x="3950591" y="6453002"/>
            <a:ext cx="2805405" cy="365125"/>
          </a:xfrm>
        </p:spPr>
        <p:txBody>
          <a:bodyPr/>
          <a:lstStyle/>
          <a:p>
            <a:r>
              <a:rPr lang="en-US"/>
              <a:t>Sample Footer Text</a:t>
            </a:r>
          </a:p>
        </p:txBody>
      </p:sp>
      <p:sp>
        <p:nvSpPr>
          <p:cNvPr id="12" name="Slide Number Placeholder 11">
            <a:extLst>
              <a:ext uri="{FF2B5EF4-FFF2-40B4-BE49-F238E27FC236}">
                <a16:creationId xmlns:a16="http://schemas.microsoft.com/office/drawing/2014/main" id="{A5A5085F-BE80-B110-AA1F-9DD0919E27D7}"/>
              </a:ext>
            </a:extLst>
          </p:cNvPr>
          <p:cNvSpPr>
            <a:spLocks noGrp="1"/>
          </p:cNvSpPr>
          <p:nvPr>
            <p:ph type="sldNum" sz="quarter" idx="17"/>
          </p:nvPr>
        </p:nvSpPr>
        <p:spPr>
          <a:xfrm>
            <a:off x="6706232" y="6453002"/>
            <a:ext cx="429207" cy="365125"/>
          </a:xfrm>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9456950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Photo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745736" y="320040"/>
            <a:ext cx="6858000" cy="932688"/>
          </a:xfrm>
        </p:spPr>
        <p:txBody>
          <a:bodyPr anchor="b"/>
          <a:lstStyle/>
          <a:p>
            <a:r>
              <a:rPr lang="en-US" dirty="0"/>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0" y="1"/>
            <a:ext cx="4023360" cy="6858000"/>
          </a:xfrm>
          <a:blipFill dpi="0" rotWithShape="1">
            <a:blip r:embed="rId2">
              <a:alphaModFix amt="60000"/>
            </a:blip>
            <a:srcRect/>
            <a:stretch>
              <a:fillRect/>
            </a:stretch>
          </a:blipFill>
        </p:spPr>
        <p:txBody>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4745736" y="1380744"/>
            <a:ext cx="6858000" cy="49834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F0BFB53A-8FDF-F131-DCF2-D7BECE95381F}"/>
              </a:ext>
            </a:extLst>
          </p:cNvPr>
          <p:cNvSpPr>
            <a:spLocks noGrp="1"/>
          </p:cNvSpPr>
          <p:nvPr>
            <p:ph type="dt" sz="half" idx="15"/>
          </p:nvPr>
        </p:nvSpPr>
        <p:spPr>
          <a:xfrm>
            <a:off x="4745736" y="6453002"/>
            <a:ext cx="3494314" cy="365125"/>
          </a:xfrm>
        </p:spPr>
        <p:txBody>
          <a:bodyPr/>
          <a:lstStyle/>
          <a:p>
            <a:fld id="{30F2F577-5BDA-4749-9F3F-0D340DC0D6A8}" type="datetime1">
              <a:rPr lang="en-US" smtClean="0"/>
              <a:t>10/14/25</a:t>
            </a:fld>
            <a:endParaRPr lang="en-US"/>
          </a:p>
        </p:txBody>
      </p:sp>
      <p:sp>
        <p:nvSpPr>
          <p:cNvPr id="4" name="Footer Placeholder 3">
            <a:extLst>
              <a:ext uri="{FF2B5EF4-FFF2-40B4-BE49-F238E27FC236}">
                <a16:creationId xmlns:a16="http://schemas.microsoft.com/office/drawing/2014/main" id="{5446E4B5-B423-4137-0255-D68BAC85BE95}"/>
              </a:ext>
            </a:extLst>
          </p:cNvPr>
          <p:cNvSpPr>
            <a:spLocks noGrp="1"/>
          </p:cNvSpPr>
          <p:nvPr>
            <p:ph type="ftr" sz="quarter" idx="16"/>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79FEC5A8-0DCB-9EEB-83E2-0411804C543D}"/>
              </a:ext>
            </a:extLst>
          </p:cNvPr>
          <p:cNvSpPr>
            <a:spLocks noGrp="1"/>
          </p:cNvSpPr>
          <p:nvPr>
            <p:ph type="sldNum" sz="quarter" idx="17"/>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76847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Photo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7" y="320040"/>
            <a:ext cx="6858000" cy="932688"/>
          </a:xfrm>
        </p:spPr>
        <p:txBody>
          <a:bodyPr anchor="b"/>
          <a:lstStyle/>
          <a:p>
            <a:r>
              <a:rPr lang="en-US" dirty="0"/>
              <a:t>Click to edit Master title style</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612647" y="1380744"/>
            <a:ext cx="6858000" cy="49834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8091732" y="0"/>
            <a:ext cx="4100267" cy="6858000"/>
          </a:xfrm>
          <a:blipFill dpi="0" rotWithShape="1">
            <a:blip r:embed="rId2">
              <a:alphaModFix amt="60000"/>
            </a:blip>
            <a:srcRect/>
            <a:stretch>
              <a:fillRect/>
            </a:stretch>
          </a:blipFill>
        </p:spPr>
        <p:txBody>
          <a:bodyPr/>
          <a:lstStyle>
            <a:lvl1pPr marL="0" indent="0">
              <a:buNone/>
              <a:defRPr/>
            </a:lvl1pPr>
          </a:lstStyle>
          <a:p>
            <a:r>
              <a:rPr lang="en-US" dirty="0"/>
              <a:t>.</a:t>
            </a:r>
          </a:p>
        </p:txBody>
      </p:sp>
      <p:sp>
        <p:nvSpPr>
          <p:cNvPr id="4" name="Date Placeholder 3">
            <a:extLst>
              <a:ext uri="{FF2B5EF4-FFF2-40B4-BE49-F238E27FC236}">
                <a16:creationId xmlns:a16="http://schemas.microsoft.com/office/drawing/2014/main" id="{9F3CAD5B-18BB-E21E-3A4C-7BAACB8519A4}"/>
              </a:ext>
            </a:extLst>
          </p:cNvPr>
          <p:cNvSpPr>
            <a:spLocks noGrp="1"/>
          </p:cNvSpPr>
          <p:nvPr>
            <p:ph type="dt" sz="half" idx="15"/>
          </p:nvPr>
        </p:nvSpPr>
        <p:spPr/>
        <p:txBody>
          <a:bodyPr/>
          <a:lstStyle/>
          <a:p>
            <a:fld id="{AC9378AD-A6D7-4162-BB5C-47C49B2E145B}" type="datetime1">
              <a:rPr lang="en-US" smtClean="0"/>
              <a:t>10/14/25</a:t>
            </a:fld>
            <a:endParaRPr lang="en-US"/>
          </a:p>
        </p:txBody>
      </p:sp>
      <p:sp>
        <p:nvSpPr>
          <p:cNvPr id="9" name="Footer Placeholder 8">
            <a:extLst>
              <a:ext uri="{FF2B5EF4-FFF2-40B4-BE49-F238E27FC236}">
                <a16:creationId xmlns:a16="http://schemas.microsoft.com/office/drawing/2014/main" id="{820916D3-99FA-E971-607F-14E290E58854}"/>
              </a:ext>
            </a:extLst>
          </p:cNvPr>
          <p:cNvSpPr>
            <a:spLocks noGrp="1"/>
          </p:cNvSpPr>
          <p:nvPr>
            <p:ph type="ftr" sz="quarter" idx="16"/>
          </p:nvPr>
        </p:nvSpPr>
        <p:spPr>
          <a:xfrm>
            <a:off x="4285799" y="6453002"/>
            <a:ext cx="2805405" cy="365125"/>
          </a:xfrm>
        </p:spPr>
        <p:txBody>
          <a:bodyPr/>
          <a:lstStyle/>
          <a:p>
            <a:r>
              <a:rPr lang="en-US"/>
              <a:t>Sample Footer Text</a:t>
            </a:r>
          </a:p>
        </p:txBody>
      </p:sp>
      <p:sp>
        <p:nvSpPr>
          <p:cNvPr id="10" name="Slide Number Placeholder 9">
            <a:extLst>
              <a:ext uri="{FF2B5EF4-FFF2-40B4-BE49-F238E27FC236}">
                <a16:creationId xmlns:a16="http://schemas.microsoft.com/office/drawing/2014/main" id="{BBDEAB8E-8806-A459-E320-4CA2B455BFD7}"/>
              </a:ext>
            </a:extLst>
          </p:cNvPr>
          <p:cNvSpPr>
            <a:spLocks noGrp="1"/>
          </p:cNvSpPr>
          <p:nvPr>
            <p:ph type="sldNum" sz="quarter" idx="17"/>
          </p:nvPr>
        </p:nvSpPr>
        <p:spPr>
          <a:xfrm>
            <a:off x="7041440" y="6453002"/>
            <a:ext cx="429207" cy="365125"/>
          </a:xfrm>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3348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C02DE44A-7CD8-4860-9BDC-2BE4C911F6D0}" type="datetime1">
              <a:rPr lang="en-US" smtClean="0"/>
              <a:t>10/14/25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188946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Photo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253808" y="584339"/>
            <a:ext cx="4361688" cy="1527048"/>
          </a:xfrm>
        </p:spPr>
        <p:txBody>
          <a:bodyPr anchor="b"/>
          <a:lstStyle/>
          <a:p>
            <a:r>
              <a:rPr lang="en-US" dirty="0"/>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0" y="0"/>
            <a:ext cx="6611509" cy="6858000"/>
          </a:xfrm>
          <a:blipFill dpi="0" rotWithShape="1">
            <a:blip r:embed="rId2">
              <a:alphaModFix amt="60000"/>
            </a:blip>
            <a:srcRect/>
            <a:stretch>
              <a:fillRect/>
            </a:stretch>
          </a:blipFill>
        </p:spPr>
        <p:txBody>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253745" y="2212975"/>
            <a:ext cx="4362450" cy="40957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7253745" y="6453002"/>
            <a:ext cx="1622776" cy="365125"/>
          </a:xfrm>
        </p:spPr>
        <p:txBody>
          <a:bodyPr/>
          <a:lstStyle>
            <a:lvl1pPr>
              <a:defRPr>
                <a:solidFill>
                  <a:schemeClr val="tx1"/>
                </a:solidFill>
                <a:effectLst/>
              </a:defRPr>
            </a:lvl1pPr>
          </a:lstStyle>
          <a:p>
            <a:fld id="{C67B65D3-547A-48A8-9F1F-13ED0B55ACC6}" type="datetime1">
              <a:rPr lang="en-US" smtClean="0"/>
              <a:t>10/14/25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940245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Photo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83413"/>
            <a:ext cx="4361688" cy="1527048"/>
          </a:xfrm>
        </p:spPr>
        <p:txBody>
          <a:bodyPr anchor="b"/>
          <a:lstStyle/>
          <a:p>
            <a:r>
              <a:rPr lang="en-US" dirty="0"/>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612775" y="2212975"/>
            <a:ext cx="4360863" cy="40957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37160" y="6453002"/>
            <a:ext cx="2031073" cy="365125"/>
          </a:xfrm>
        </p:spPr>
        <p:txBody>
          <a:bodyPr/>
          <a:lstStyle/>
          <a:p>
            <a:fld id="{76A7CFE7-E645-4439-AA6B-DA8CF856D63E}" type="datetime1">
              <a:rPr lang="en-US" smtClean="0"/>
              <a:t>10/14/25</a:t>
            </a:fld>
            <a:endParaRPr lang="en-US"/>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5745480" y="0"/>
            <a:ext cx="6446520" cy="6858000"/>
          </a:xfrm>
          <a:blipFill dpi="0" rotWithShape="1">
            <a:blip r:embed="rId2">
              <a:alphaModFix amt="60000"/>
            </a:blip>
            <a:srcRect/>
            <a:stretch>
              <a:fillRect/>
            </a:stretch>
          </a:blipFill>
        </p:spPr>
        <p:txBody>
          <a:bodyPr/>
          <a:lstStyle>
            <a:lvl1pPr marL="0" indent="0">
              <a:buNone/>
              <a:defRPr/>
            </a:lvl1pPr>
          </a:lstStyle>
          <a:p>
            <a:r>
              <a:rPr lang="en-US" dirty="0"/>
              <a:t>.</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2168233" y="6453002"/>
            <a:ext cx="2805405" cy="365125"/>
          </a:xfrm>
        </p:spPr>
        <p:txBody>
          <a:bodyPr/>
          <a:lstStyle>
            <a:lvl1pPr>
              <a:defRPr>
                <a:solidFill>
                  <a:schemeClr val="tx1"/>
                </a:solidFill>
                <a:effectLst/>
              </a:defRPr>
            </a:lvl1p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4923874" y="6453002"/>
            <a:ext cx="429207" cy="365125"/>
          </a:xfrm>
        </p:spPr>
        <p:txBody>
          <a:bodyPr/>
          <a:lstStyle>
            <a:lvl1pPr>
              <a:defRPr>
                <a:solidFill>
                  <a:schemeClr val="tx1"/>
                </a:solidFill>
                <a:effectLst/>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21697318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Photo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094553" y="320040"/>
            <a:ext cx="4522936" cy="932688"/>
          </a:xfrm>
        </p:spPr>
        <p:txBody>
          <a:bodyPr anchor="b"/>
          <a:lstStyle>
            <a:lvl1pPr>
              <a:defRPr sz="3200"/>
            </a:lvl1pPr>
          </a:lstStyle>
          <a:p>
            <a:r>
              <a:rPr lang="en-US" dirty="0"/>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1" y="0"/>
            <a:ext cx="6492240" cy="6858000"/>
          </a:xfrm>
          <a:blipFill dpi="0" rotWithShape="1">
            <a:blip r:embed="rId2">
              <a:alphaModFix amt="60000"/>
            </a:blip>
            <a:srcRect/>
            <a:stretch>
              <a:fillRect/>
            </a:stretch>
          </a:blipFill>
        </p:spPr>
        <p:txBody>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104888" y="1380744"/>
            <a:ext cx="4512601" cy="49834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7104491" y="6453002"/>
            <a:ext cx="1772029" cy="365125"/>
          </a:xfrm>
        </p:spPr>
        <p:txBody>
          <a:bodyPr/>
          <a:lstStyle>
            <a:lvl1pPr>
              <a:defRPr>
                <a:solidFill>
                  <a:schemeClr val="tx1"/>
                </a:solidFill>
                <a:effectLst/>
              </a:defRPr>
            </a:lvl1pPr>
          </a:lstStyle>
          <a:p>
            <a:fld id="{E8B2C0DB-994F-48B0-91F4-5F06C3B86E32}" type="datetime1">
              <a:rPr lang="en-US" smtClean="0"/>
              <a:t>10/14/25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1953647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Photo 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320040"/>
            <a:ext cx="4572000" cy="932688"/>
          </a:xfrm>
        </p:spPr>
        <p:txBody>
          <a:bodyPr anchor="b"/>
          <a:lstStyle>
            <a:lvl1pPr>
              <a:defRPr sz="3200"/>
            </a:lvl1pPr>
          </a:lstStyle>
          <a:p>
            <a:r>
              <a:rPr lang="en-US" dirty="0"/>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612774" y="1380744"/>
            <a:ext cx="4572000" cy="49834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37160" y="6453002"/>
            <a:ext cx="2031073" cy="365125"/>
          </a:xfrm>
        </p:spPr>
        <p:txBody>
          <a:bodyPr/>
          <a:lstStyle/>
          <a:p>
            <a:fld id="{D3F6A089-BE3E-4BB0-98EE-FDF712FF3613}" type="datetime1">
              <a:rPr lang="en-US" smtClean="0"/>
              <a:t>10/14/25</a:t>
            </a:fld>
            <a:endParaRPr lang="en-US"/>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5917720" y="0"/>
            <a:ext cx="6274279" cy="6858000"/>
          </a:xfrm>
          <a:blipFill dpi="0" rotWithShape="1">
            <a:blip r:embed="rId2">
              <a:alphaModFix amt="60000"/>
            </a:blip>
            <a:srcRect/>
            <a:stretch>
              <a:fillRect/>
            </a:stretch>
          </a:blipFill>
        </p:spPr>
        <p:txBody>
          <a:bodyPr/>
          <a:lstStyle>
            <a:lvl1pPr marL="0" indent="0">
              <a:buNone/>
              <a:defRPr/>
            </a:lvl1pPr>
          </a:lstStyle>
          <a:p>
            <a:r>
              <a:rPr lang="en-US" dirty="0"/>
              <a:t>.</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2168233" y="6453002"/>
            <a:ext cx="2805405" cy="365125"/>
          </a:xfrm>
        </p:spPr>
        <p:txBody>
          <a:bodyPr/>
          <a:lstStyle>
            <a:lvl1pPr>
              <a:defRPr>
                <a:solidFill>
                  <a:schemeClr val="tx1"/>
                </a:solidFill>
                <a:effectLst/>
              </a:defRPr>
            </a:lvl1p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4923874" y="6453002"/>
            <a:ext cx="429207" cy="365125"/>
          </a:xfrm>
        </p:spPr>
        <p:txBody>
          <a:bodyPr/>
          <a:lstStyle>
            <a:lvl1pPr>
              <a:defRPr>
                <a:solidFill>
                  <a:schemeClr val="tx1"/>
                </a:solidFill>
                <a:effectLst/>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6052185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Photo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212663" y="583413"/>
            <a:ext cx="3401568" cy="1527048"/>
          </a:xfrm>
        </p:spPr>
        <p:txBody>
          <a:bodyPr anchor="b">
            <a:normAutofit/>
          </a:bodyPr>
          <a:lstStyle>
            <a:lvl1pPr>
              <a:defRPr sz="3200"/>
            </a:lvl1pPr>
          </a:lstStyle>
          <a:p>
            <a:r>
              <a:rPr lang="en-US" dirty="0"/>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0" y="0"/>
            <a:ext cx="7584144" cy="6858000"/>
          </a:xfrm>
          <a:blipFill dpi="0" rotWithShape="1">
            <a:blip r:embed="rId2">
              <a:alphaModFix amt="60000"/>
            </a:blip>
            <a:srcRect/>
            <a:stretch>
              <a:fillRect/>
            </a:stretch>
          </a:blipFill>
        </p:spPr>
        <p:txBody>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8212790" y="2212975"/>
            <a:ext cx="3401568" cy="40957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305F20-8340-4F06-2EA5-4D05FFED4587}"/>
              </a:ext>
            </a:extLst>
          </p:cNvPr>
          <p:cNvSpPr>
            <a:spLocks noGrp="1"/>
          </p:cNvSpPr>
          <p:nvPr>
            <p:ph type="dt" sz="half" idx="15"/>
          </p:nvPr>
        </p:nvSpPr>
        <p:spPr>
          <a:xfrm>
            <a:off x="8212663" y="6453002"/>
            <a:ext cx="922372" cy="365125"/>
          </a:xfrm>
        </p:spPr>
        <p:txBody>
          <a:bodyPr/>
          <a:lstStyle/>
          <a:p>
            <a:fld id="{AC101298-AE91-4071-9C72-5A98117ABE14}" type="datetime1">
              <a:rPr lang="en-US" smtClean="0"/>
              <a:t>10/14/25</a:t>
            </a:fld>
            <a:endParaRPr lang="en-US"/>
          </a:p>
        </p:txBody>
      </p:sp>
      <p:sp>
        <p:nvSpPr>
          <p:cNvPr id="9" name="Footer Placeholder 8">
            <a:extLst>
              <a:ext uri="{FF2B5EF4-FFF2-40B4-BE49-F238E27FC236}">
                <a16:creationId xmlns:a16="http://schemas.microsoft.com/office/drawing/2014/main" id="{B09198F5-FF38-389C-E060-120AC6301809}"/>
              </a:ext>
            </a:extLst>
          </p:cNvPr>
          <p:cNvSpPr>
            <a:spLocks noGrp="1"/>
          </p:cNvSpPr>
          <p:nvPr>
            <p:ph type="ftr" sz="quarter" idx="16"/>
          </p:nvPr>
        </p:nvSpPr>
        <p:spPr>
          <a:xfrm>
            <a:off x="9135035" y="6453002"/>
            <a:ext cx="2546891" cy="365125"/>
          </a:xfrm>
        </p:spPr>
        <p:txBody>
          <a:bodyPr/>
          <a:lstStyle/>
          <a:p>
            <a:r>
              <a:rPr lang="en-US"/>
              <a:t>Sample Footer Text</a:t>
            </a:r>
          </a:p>
        </p:txBody>
      </p:sp>
      <p:sp>
        <p:nvSpPr>
          <p:cNvPr id="10" name="Slide Number Placeholder 9">
            <a:extLst>
              <a:ext uri="{FF2B5EF4-FFF2-40B4-BE49-F238E27FC236}">
                <a16:creationId xmlns:a16="http://schemas.microsoft.com/office/drawing/2014/main" id="{4963CA08-6B63-DC1E-8CB3-C323C9040122}"/>
              </a:ext>
            </a:extLst>
          </p:cNvPr>
          <p:cNvSpPr>
            <a:spLocks noGrp="1"/>
          </p:cNvSpPr>
          <p:nvPr>
            <p:ph type="sldNum" sz="quarter" idx="17"/>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3596138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Photo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83413"/>
            <a:ext cx="3401568" cy="1527048"/>
          </a:xfrm>
        </p:spPr>
        <p:txBody>
          <a:bodyPr anchor="b">
            <a:normAutofit/>
          </a:bodyPr>
          <a:lstStyle>
            <a:lvl1pPr>
              <a:defRPr sz="3200"/>
            </a:lvl1pPr>
          </a:lstStyle>
          <a:p>
            <a:r>
              <a:rPr lang="en-US" dirty="0"/>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612775" y="2212975"/>
            <a:ext cx="3401568" cy="40957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37160" y="6453002"/>
            <a:ext cx="1067625" cy="365125"/>
          </a:xfrm>
        </p:spPr>
        <p:txBody>
          <a:bodyPr/>
          <a:lstStyle/>
          <a:p>
            <a:fld id="{EABE4333-790C-44CD-B503-F52418ED809A}" type="datetime1">
              <a:rPr lang="en-US" smtClean="0"/>
              <a:t>10/14/25</a:t>
            </a:fld>
            <a:endParaRPr lang="en-US"/>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4761780" y="0"/>
            <a:ext cx="7430219" cy="6858000"/>
          </a:xfrm>
          <a:blipFill dpi="0" rotWithShape="1">
            <a:blip r:embed="rId2">
              <a:alphaModFix amt="60000"/>
            </a:blip>
            <a:srcRect/>
            <a:stretch>
              <a:fillRect/>
            </a:stretch>
          </a:blipFill>
        </p:spPr>
        <p:txBody>
          <a:bodyPr/>
          <a:lstStyle>
            <a:lvl1pPr marL="0" indent="0">
              <a:buNone/>
              <a:defRPr/>
            </a:lvl1pPr>
          </a:lstStyle>
          <a:p>
            <a:r>
              <a:rPr lang="en-US" dirty="0"/>
              <a:t>.</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1204785" y="6453002"/>
            <a:ext cx="2805405" cy="365125"/>
          </a:xfrm>
        </p:spPr>
        <p:txBody>
          <a:bodyPr/>
          <a:lstStyle>
            <a:lvl1pPr>
              <a:defRPr>
                <a:solidFill>
                  <a:schemeClr val="tx1"/>
                </a:solidFill>
                <a:effectLst/>
              </a:defRPr>
            </a:lvl1p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3960426" y="6453002"/>
            <a:ext cx="429207" cy="365125"/>
          </a:xfrm>
        </p:spPr>
        <p:txBody>
          <a:bodyPr/>
          <a:lstStyle>
            <a:lvl1pPr>
              <a:defRPr>
                <a:solidFill>
                  <a:schemeClr val="tx1"/>
                </a:solidFill>
                <a:effectLst/>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32755111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Photo 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343102" y="1078992"/>
            <a:ext cx="3273552" cy="1942773"/>
          </a:xfrm>
        </p:spPr>
        <p:txBody>
          <a:bodyPr anchor="b"/>
          <a:lstStyle/>
          <a:p>
            <a:r>
              <a:rPr lang="en-US" dirty="0"/>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0" y="0"/>
            <a:ext cx="7781365" cy="6858000"/>
          </a:xfrm>
          <a:blipFill dpi="0" rotWithShape="1">
            <a:blip r:embed="rId2">
              <a:alphaModFix amt="60000"/>
            </a:blip>
            <a:srcRect/>
            <a:stretch>
              <a:fillRect/>
            </a:stretch>
          </a:blipFill>
        </p:spPr>
        <p:txBody>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344096" y="3099816"/>
            <a:ext cx="3273552" cy="2953512"/>
          </a:xfrm>
        </p:spPr>
        <p:txBody>
          <a:bodyPr>
            <a:normAutofit/>
          </a:bodyPr>
          <a:lstStyle>
            <a:lvl1pPr marL="0" indent="0">
              <a:buNone/>
              <a:defRPr sz="1600"/>
            </a:lvl1pPr>
            <a:lvl2pPr marL="228600" indent="0">
              <a:buNone/>
              <a:defRPr sz="1400"/>
            </a:lvl2pPr>
            <a:lvl3pPr marL="457200" indent="0">
              <a:buNone/>
              <a:defRPr sz="1400"/>
            </a:lvl3pPr>
            <a:lvl4pPr marL="685800" indent="0">
              <a:buNone/>
              <a:defRPr sz="1400"/>
            </a:lvl4pPr>
            <a:lvl5pPr marL="914400" indent="0">
              <a:buNone/>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8343102" y="6453002"/>
            <a:ext cx="1003659" cy="365125"/>
          </a:xfrm>
        </p:spPr>
        <p:txBody>
          <a:bodyPr/>
          <a:lstStyle>
            <a:lvl1pPr>
              <a:defRPr>
                <a:solidFill>
                  <a:schemeClr val="tx1"/>
                </a:solidFill>
                <a:effectLst/>
              </a:defRPr>
            </a:lvl1pPr>
          </a:lstStyle>
          <a:p>
            <a:fld id="{D2397CCD-8E49-4379-8DCB-9F17CAEDFC10}" type="datetime1">
              <a:rPr lang="en-US" smtClean="0"/>
              <a:t>10/14/25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9346761" y="6453002"/>
            <a:ext cx="2335165" cy="365125"/>
          </a:xfrm>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539379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Photo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321733" y="5012268"/>
            <a:ext cx="3739896" cy="1390330"/>
          </a:xfrm>
        </p:spPr>
        <p:txBody>
          <a:bodyPr anchor="t">
            <a:normAutofit/>
          </a:bodyPr>
          <a:lstStyle>
            <a:lvl1pPr>
              <a:defRPr sz="3200"/>
            </a:lvl1pPr>
          </a:lstStyle>
          <a:p>
            <a:r>
              <a:rPr lang="en-US" dirty="0"/>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1" y="0"/>
            <a:ext cx="12192000" cy="4635132"/>
          </a:xfrm>
          <a:blipFill dpi="0" rotWithShape="1">
            <a:blip r:embed="rId2">
              <a:alphaModFix amt="60000"/>
            </a:blip>
            <a:srcRect/>
            <a:stretch>
              <a:fillRect/>
            </a:stretch>
          </a:blipFill>
        </p:spPr>
        <p:txBody>
          <a:bodyPr/>
          <a:lstStyle>
            <a:lvl1pPr marL="0" indent="0">
              <a:buNone/>
              <a:defRPr/>
            </a:lvl1pPr>
          </a:lstStyle>
          <a:p>
            <a:r>
              <a:rPr lang="en-US" dirty="0"/>
              <a: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AA6146F6-C62B-441B-BAD2-D550454B4D53}" type="datetime1">
              <a:rPr lang="en-US" smtClean="0"/>
              <a:t>10/14/25</a:t>
            </a:fld>
            <a:endParaRPr lang="en-US"/>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5349240" y="5012267"/>
            <a:ext cx="6400800" cy="1390330"/>
          </a:xfrm>
        </p:spPr>
        <p:txBody>
          <a:bodyPr>
            <a:normAutofit/>
          </a:bodyPr>
          <a:lstStyle>
            <a:lvl1pPr marL="0" indent="0">
              <a:buFont typeface="Arial" panose="020B0604020202020204" pitchFamily="34" charset="0"/>
              <a:buNone/>
              <a:defRPr sz="1600"/>
            </a:lvl1pPr>
            <a:lvl2pPr marL="228600" indent="0">
              <a:buFont typeface="Arial" panose="020B0604020202020204" pitchFamily="34" charset="0"/>
              <a:buNone/>
              <a:defRPr sz="1400"/>
            </a:lvl2pPr>
            <a:lvl3pPr marL="457200" indent="0">
              <a:buFont typeface="Arial" panose="020B0604020202020204" pitchFamily="34" charset="0"/>
              <a:buNone/>
              <a:defRPr sz="1400"/>
            </a:lvl3pPr>
            <a:lvl4pPr marL="685800" indent="0">
              <a:buFont typeface="Arial" panose="020B0604020202020204" pitchFamily="34" charset="0"/>
              <a:buNone/>
              <a:defRPr sz="1400"/>
            </a:lvl4pPr>
            <a:lvl5pPr marL="914400" indent="0">
              <a:buFont typeface="Arial" panose="020B0604020202020204" pitchFamily="34" charset="0"/>
              <a:buNone/>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2519082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Photo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321733" y="4162318"/>
            <a:ext cx="2953618" cy="1892808"/>
          </a:xfrm>
        </p:spPr>
        <p:txBody>
          <a:bodyPr anchor="t">
            <a:normAutofit/>
          </a:bodyPr>
          <a:lstStyle>
            <a:lvl1pPr>
              <a:defRPr sz="3200"/>
            </a:lvl1pPr>
          </a:lstStyle>
          <a:p>
            <a:r>
              <a:rPr lang="en-US" dirty="0"/>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1" y="0"/>
            <a:ext cx="12192000" cy="3778270"/>
          </a:xfrm>
          <a:blipFill dpi="0" rotWithShape="1">
            <a:blip r:embed="rId2">
              <a:alphaModFix amt="60000"/>
            </a:blip>
            <a:srcRect/>
            <a:stretch>
              <a:fillRect/>
            </a:stretch>
          </a:blipFill>
        </p:spPr>
        <p:txBody>
          <a:bodyPr/>
          <a:lstStyle>
            <a:lvl1pPr marL="0" indent="0">
              <a:buNone/>
              <a:defRPr/>
            </a:lvl1pPr>
          </a:lstStyle>
          <a:p>
            <a:r>
              <a:rPr lang="en-US" dirty="0"/>
              <a: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A0383A68-D563-4FD5-B11F-54F8D5F1E37F}" type="datetime1">
              <a:rPr lang="en-US" smtClean="0"/>
              <a:t>10/14/25</a:t>
            </a:fld>
            <a:endParaRPr lang="en-US"/>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3977640" y="4162318"/>
            <a:ext cx="7772400" cy="2240280"/>
          </a:xfrm>
        </p:spPr>
        <p:txBody>
          <a:bodyPr>
            <a:normAutofit/>
          </a:bodyPr>
          <a:lstStyle>
            <a:lvl1pPr marL="285750" indent="-285750">
              <a:buFont typeface="Arial" panose="020B0604020202020204" pitchFamily="34" charset="0"/>
              <a:buChar char="•"/>
              <a:defRPr sz="1800"/>
            </a:lvl1pPr>
            <a:lvl2pPr marL="514350" indent="-285750">
              <a:buFont typeface="Arial" panose="020B0604020202020204" pitchFamily="34" charset="0"/>
              <a:buChar char="•"/>
              <a:defRPr sz="1600"/>
            </a:lvl2pPr>
            <a:lvl3pPr marL="742950" indent="-285750">
              <a:buFont typeface="Arial" panose="020B0604020202020204" pitchFamily="34" charset="0"/>
              <a:buChar char="•"/>
              <a:defRPr sz="1400"/>
            </a:lvl3pPr>
            <a:lvl4pPr marL="857250" indent="-171450">
              <a:buFont typeface="Arial" panose="020B0604020202020204" pitchFamily="34" charset="0"/>
              <a:buChar char="•"/>
              <a:defRPr sz="1400"/>
            </a:lvl4pPr>
            <a:lvl5pPr marL="1085850" indent="-171450">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177123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Photo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321733" y="561425"/>
            <a:ext cx="2953618" cy="1892808"/>
          </a:xfrm>
        </p:spPr>
        <p:txBody>
          <a:bodyPr anchor="t">
            <a:normAutofit/>
          </a:bodyPr>
          <a:lstStyle>
            <a:lvl1pPr>
              <a:defRPr sz="3200"/>
            </a:lvl1pPr>
          </a:lstStyle>
          <a:p>
            <a:r>
              <a:rPr lang="en-US" dirty="0"/>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1" y="3079730"/>
            <a:ext cx="12192000" cy="3778270"/>
          </a:xfrm>
          <a:blipFill dpi="0" rotWithShape="1">
            <a:blip r:embed="rId2">
              <a:alphaModFix amt="60000"/>
            </a:blip>
            <a:srcRect/>
            <a:stretch>
              <a:fillRect/>
            </a:stretch>
          </a:blipFill>
        </p:spPr>
        <p:txBody>
          <a:bodyPr/>
          <a:lstStyle>
            <a:lvl1pPr marL="0" indent="0">
              <a:buNone/>
              <a:defRPr/>
            </a:lvl1pPr>
          </a:lstStyle>
          <a:p>
            <a:r>
              <a:rPr lang="en-US" dirty="0"/>
              <a: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37160" y="59778"/>
            <a:ext cx="3494314" cy="365125"/>
          </a:xfrm>
        </p:spPr>
        <p:txBody>
          <a:bodyPr/>
          <a:lstStyle/>
          <a:p>
            <a:fld id="{3148FABB-02FF-476F-AB37-BDD0E354E780}" type="datetime1">
              <a:rPr lang="en-US" smtClean="0"/>
              <a:t>10/14/25</a:t>
            </a:fld>
            <a:endParaRPr lang="en-US"/>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3977640" y="561425"/>
            <a:ext cx="7772400" cy="2240280"/>
          </a:xfrm>
        </p:spPr>
        <p:txBody>
          <a:bodyPr>
            <a:normAutofit/>
          </a:bodyPr>
          <a:lstStyle>
            <a:lvl1pPr marL="285750" indent="-285750">
              <a:buFont typeface="Arial" panose="020B0604020202020204" pitchFamily="34" charset="0"/>
              <a:buChar char="•"/>
              <a:defRPr sz="1800"/>
            </a:lvl1pPr>
            <a:lvl2pPr marL="514350" indent="-285750">
              <a:buFont typeface="Arial" panose="020B0604020202020204" pitchFamily="34" charset="0"/>
              <a:buChar char="•"/>
              <a:defRPr sz="1600"/>
            </a:lvl2pPr>
            <a:lvl3pPr marL="742950" indent="-285750">
              <a:buFont typeface="Arial" panose="020B0604020202020204" pitchFamily="34" charset="0"/>
              <a:buChar char="•"/>
              <a:defRPr sz="1400"/>
            </a:lvl3pPr>
            <a:lvl4pPr marL="857250" indent="-171450">
              <a:buFont typeface="Arial" panose="020B0604020202020204" pitchFamily="34" charset="0"/>
              <a:buChar char="•"/>
              <a:defRPr sz="1400"/>
            </a:lvl4pPr>
            <a:lvl5pPr marL="1085850" indent="-171450">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8876521" y="59778"/>
            <a:ext cx="2805405" cy="365125"/>
          </a:xfrm>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632162" y="59778"/>
            <a:ext cx="429207" cy="365125"/>
          </a:xfrm>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876275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168896" y="1129554"/>
            <a:ext cx="4361688" cy="3475236"/>
          </a:xfrm>
        </p:spPr>
        <p:txBody>
          <a:bodyPr vert="horz" lIns="91440" tIns="45720" rIns="91440" bIns="45720" rtlCol="0" anchor="b">
            <a:normAutofit/>
          </a:bodyPr>
          <a:lstStyle>
            <a:lvl1pPr>
              <a:defRPr lang="en-US" sz="5400" dirty="0"/>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168897" y="4731335"/>
            <a:ext cx="4206240" cy="1184585"/>
          </a:xfrm>
        </p:spPr>
        <p:txBody>
          <a:bodyPr vert="horz" lIns="91440" tIns="45720" rIns="91440" bIns="45720" rtlCol="0">
            <a:normAutofit/>
          </a:bodyPr>
          <a:lstStyle>
            <a:lvl1pPr marL="0" indent="0">
              <a:buNone/>
              <a:defRPr lang="en-US" sz="2000" dirty="0"/>
            </a:lvl1pPr>
          </a:lstStyle>
          <a:p>
            <a:pPr lvl="0"/>
            <a:r>
              <a:rPr lang="en-US" dirty="0"/>
              <a:t>Click to edit Master subtitle style</a:t>
            </a:r>
          </a:p>
        </p:txBody>
      </p: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hasCustomPrompt="1"/>
          </p:nvPr>
        </p:nvSpPr>
        <p:spPr>
          <a:xfrm>
            <a:off x="0" y="0"/>
            <a:ext cx="6584950" cy="6858000"/>
          </a:xfrm>
          <a:blipFill dpi="0" rotWithShape="1">
            <a:blip r:embed="rId2">
              <a:alphaModFix amt="60000"/>
            </a:blip>
            <a:srcRect/>
            <a:stretch>
              <a:fillRect/>
            </a:stretch>
          </a:blipFill>
        </p:spPr>
        <p:txBody>
          <a:bodyPr/>
          <a:lstStyle>
            <a:lvl1pPr marL="0" indent="0">
              <a:buNone/>
              <a:defRPr/>
            </a:lvl1pPr>
          </a:lstStyle>
          <a:p>
            <a:r>
              <a:rPr lang="en-US" dirty="0"/>
              <a: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7168895" y="6453002"/>
            <a:ext cx="1707625" cy="365125"/>
          </a:xfrm>
        </p:spPr>
        <p:txBody>
          <a:bodyPr/>
          <a:lstStyle>
            <a:lvl1pPr>
              <a:defRPr>
                <a:solidFill>
                  <a:schemeClr val="tx1"/>
                </a:solidFill>
                <a:effectLst/>
              </a:defRPr>
            </a:lvl1pPr>
          </a:lstStyle>
          <a:p>
            <a:fld id="{E38EAEAF-D16E-446F-97F9-D23FB245CB45}" type="datetime1">
              <a:rPr lang="en-US" smtClean="0"/>
              <a:t>10/14/25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7496449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Photo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6" y="603504"/>
            <a:ext cx="10972802" cy="970463"/>
          </a:xfrm>
        </p:spPr>
        <p:txBody>
          <a:bodyPr anchor="ctr"/>
          <a:lstStyle/>
          <a:p>
            <a:r>
              <a:rPr lang="en-US" dirty="0"/>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612645" y="1828800"/>
            <a:ext cx="6172200" cy="4425696"/>
          </a:xfrm>
          <a:blipFill dpi="0" rotWithShape="1">
            <a:blip r:embed="rId2">
              <a:alphaModFix amt="60000"/>
            </a:blip>
            <a:srcRect/>
            <a:stretch>
              <a:fillRect/>
            </a:stretch>
          </a:blipFill>
        </p:spPr>
        <p:txBody>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C1897688-419F-6EB2-5CC1-DC14924E5FC3}"/>
              </a:ext>
            </a:extLst>
          </p:cNvPr>
          <p:cNvSpPr>
            <a:spLocks noGrp="1"/>
          </p:cNvSpPr>
          <p:nvPr>
            <p:ph sz="quarter" idx="14"/>
          </p:nvPr>
        </p:nvSpPr>
        <p:spPr>
          <a:xfrm>
            <a:off x="7327395" y="1828800"/>
            <a:ext cx="4251960" cy="4428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BCA428D3-736A-4038-886C-8BF662AA2745}" type="datetime1">
              <a:rPr lang="en-US" smtClean="0"/>
              <a:t>10/14/25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37968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Photo 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39"/>
            <a:ext cx="4672584" cy="1453896"/>
          </a:xfrm>
        </p:spPr>
        <p:txBody>
          <a:bodyPr>
            <a:normAutofit/>
          </a:bodyPr>
          <a:lstStyle>
            <a:lvl1pPr>
              <a:defRPr sz="3600"/>
            </a:lvl1pPr>
          </a:lstStyle>
          <a:p>
            <a:r>
              <a:rPr lang="en-US" dirty="0"/>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612648" y="2290890"/>
            <a:ext cx="4672584" cy="4041648"/>
          </a:xfrm>
          <a:blipFill dpi="0" rotWithShape="1">
            <a:blip r:embed="rId2">
              <a:alphaModFix amt="60000"/>
            </a:blip>
            <a:srcRect/>
            <a:stretch>
              <a:fillRect/>
            </a:stretch>
          </a:blipFill>
        </p:spPr>
        <p:txBody>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6096000" y="549275"/>
            <a:ext cx="5585925" cy="57832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1ED1DDEB-9B85-4E99-8A3D-ABE66C6280C3}" type="datetime1">
              <a:rPr lang="en-US" smtClean="0"/>
              <a:t>10/14/25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0556662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Photo 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4678" y="550217"/>
            <a:ext cx="3657603" cy="1453896"/>
          </a:xfrm>
        </p:spPr>
        <p:txBody>
          <a:bodyPr anchor="t">
            <a:normAutofit/>
          </a:bodyPr>
          <a:lstStyle>
            <a:lvl1pPr>
              <a:defRPr sz="3200"/>
            </a:lvl1pPr>
          </a:lstStyle>
          <a:p>
            <a:r>
              <a:rPr lang="en-US" dirty="0"/>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731521" y="2295144"/>
            <a:ext cx="3490176" cy="4041648"/>
          </a:xfrm>
          <a:blipFill dpi="0" rotWithShape="1">
            <a:blip r:embed="rId2">
              <a:alphaModFix amt="60000"/>
            </a:blip>
            <a:srcRect/>
            <a:stretch>
              <a:fillRect/>
            </a:stretch>
          </a:blipFill>
        </p:spPr>
        <p:txBody>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83F7B03F-5EDA-605B-1A2E-F48896E48939}"/>
              </a:ext>
            </a:extLst>
          </p:cNvPr>
          <p:cNvSpPr>
            <a:spLocks noGrp="1"/>
          </p:cNvSpPr>
          <p:nvPr>
            <p:ph sz="quarter" idx="14"/>
          </p:nvPr>
        </p:nvSpPr>
        <p:spPr>
          <a:xfrm>
            <a:off x="5016500" y="549275"/>
            <a:ext cx="6561138" cy="57594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A7A65DCA-443F-4667-9ED1-418507CE45A8}" type="datetime1">
              <a:rPr lang="en-US" smtClean="0"/>
              <a:t>10/14/25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9935596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ig 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6306E-B77F-CE22-FA8C-F08F17B5E9B4}"/>
              </a:ext>
            </a:extLst>
          </p:cNvPr>
          <p:cNvSpPr>
            <a:spLocks noGrp="1"/>
          </p:cNvSpPr>
          <p:nvPr>
            <p:ph type="title"/>
          </p:nvPr>
        </p:nvSpPr>
        <p:spPr>
          <a:xfrm>
            <a:off x="694944" y="4718304"/>
            <a:ext cx="5897880" cy="1353312"/>
          </a:xfrm>
        </p:spPr>
        <p:txBody>
          <a:bodyPr vert="horz" lIns="91440" tIns="45720" rIns="91440" bIns="45720" rtlCol="0" anchor="t">
            <a:normAutofit/>
          </a:bodyPr>
          <a:lstStyle>
            <a:lvl1pPr>
              <a:lnSpc>
                <a:spcPct val="120000"/>
              </a:lnSpc>
              <a:defRPr lang="en-US" sz="2800" b="0" dirty="0">
                <a:solidFill>
                  <a:schemeClr val="accent1">
                    <a:lumMod val="75000"/>
                  </a:schemeClr>
                </a:solidFill>
                <a:latin typeface="+mn-lt"/>
              </a:defRPr>
            </a:lvl1pPr>
          </a:lstStyle>
          <a:p>
            <a:pPr lvl="0"/>
            <a:r>
              <a:rPr lang="en-US" dirty="0"/>
              <a:t>Click to edit Master title style</a:t>
            </a:r>
          </a:p>
        </p:txBody>
      </p:sp>
      <p:sp>
        <p:nvSpPr>
          <p:cNvPr id="7" name="Content Placeholder 6">
            <a:extLst>
              <a:ext uri="{FF2B5EF4-FFF2-40B4-BE49-F238E27FC236}">
                <a16:creationId xmlns:a16="http://schemas.microsoft.com/office/drawing/2014/main" id="{E418DF0B-1F85-2BB3-D241-A3A14BF72908}"/>
              </a:ext>
            </a:extLst>
          </p:cNvPr>
          <p:cNvSpPr>
            <a:spLocks noGrp="1"/>
          </p:cNvSpPr>
          <p:nvPr>
            <p:ph sz="quarter" idx="13" hasCustomPrompt="1"/>
          </p:nvPr>
        </p:nvSpPr>
        <p:spPr>
          <a:xfrm>
            <a:off x="539496" y="603503"/>
            <a:ext cx="10826496" cy="4334256"/>
          </a:xfrm>
        </p:spPr>
        <p:txBody>
          <a:bodyPr vert="horz" lIns="91440" tIns="45720" rIns="91440" bIns="45720" rtlCol="0" anchor="b">
            <a:normAutofit/>
          </a:bodyPr>
          <a:lstStyle>
            <a:lvl1pPr marL="0" indent="0">
              <a:lnSpc>
                <a:spcPct val="90000"/>
              </a:lnSpc>
              <a:spcBef>
                <a:spcPts val="0"/>
              </a:spcBef>
              <a:buNone/>
              <a:defRPr lang="en-US" sz="23200" b="1" dirty="0">
                <a:solidFill>
                  <a:schemeClr val="accent1">
                    <a:lumMod val="75000"/>
                  </a:schemeClr>
                </a:solidFill>
                <a:latin typeface="+mj-lt"/>
              </a:defRPr>
            </a:lvl1pPr>
          </a:lstStyle>
          <a:p>
            <a:pPr lvl="0"/>
            <a:r>
              <a:rPr lang="en-US" dirty="0"/>
              <a:t>##%</a:t>
            </a:r>
          </a:p>
        </p:txBody>
      </p:sp>
      <p:sp>
        <p:nvSpPr>
          <p:cNvPr id="3" name="Date Placeholder 2">
            <a:extLst>
              <a:ext uri="{FF2B5EF4-FFF2-40B4-BE49-F238E27FC236}">
                <a16:creationId xmlns:a16="http://schemas.microsoft.com/office/drawing/2014/main" id="{4A591E5F-EDEF-7D02-30E6-B960B5E45903}"/>
              </a:ext>
            </a:extLst>
          </p:cNvPr>
          <p:cNvSpPr>
            <a:spLocks noGrp="1"/>
          </p:cNvSpPr>
          <p:nvPr>
            <p:ph type="dt" sz="half" idx="10"/>
          </p:nvPr>
        </p:nvSpPr>
        <p:spPr/>
        <p:txBody>
          <a:bodyPr/>
          <a:lstStyle/>
          <a:p>
            <a:fld id="{8CA1557D-4816-44D0-B6EE-6CAC6E30B54D}" type="datetime1">
              <a:rPr lang="en-US" smtClean="0"/>
              <a:t>10/14/25</a:t>
            </a:fld>
            <a:endParaRPr lang="en-US"/>
          </a:p>
        </p:txBody>
      </p:sp>
      <p:sp>
        <p:nvSpPr>
          <p:cNvPr id="4" name="Footer Placeholder 3">
            <a:extLst>
              <a:ext uri="{FF2B5EF4-FFF2-40B4-BE49-F238E27FC236}">
                <a16:creationId xmlns:a16="http://schemas.microsoft.com/office/drawing/2014/main" id="{C394E47C-0C77-0005-1755-14F7739DF22E}"/>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A0528A9-0729-B0FB-328C-3C96994AAB3C}"/>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613085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ig Number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6306E-B77F-CE22-FA8C-F08F17B5E9B4}"/>
              </a:ext>
            </a:extLst>
          </p:cNvPr>
          <p:cNvSpPr>
            <a:spLocks noGrp="1"/>
          </p:cNvSpPr>
          <p:nvPr>
            <p:ph type="title"/>
          </p:nvPr>
        </p:nvSpPr>
        <p:spPr>
          <a:xfrm>
            <a:off x="2377440" y="4809744"/>
            <a:ext cx="7525512" cy="1545336"/>
          </a:xfrm>
        </p:spPr>
        <p:txBody>
          <a:bodyPr>
            <a:normAutofit/>
          </a:bodyPr>
          <a:lstStyle>
            <a:lvl1pPr algn="ctr">
              <a:lnSpc>
                <a:spcPct val="110000"/>
              </a:lnSpc>
              <a:defRPr sz="2800" b="0">
                <a:solidFill>
                  <a:schemeClr val="accent1">
                    <a:lumMod val="75000"/>
                  </a:schemeClr>
                </a:solidFill>
                <a:latin typeface="+mn-lt"/>
              </a:defRPr>
            </a:lvl1pPr>
          </a:lstStyle>
          <a:p>
            <a:r>
              <a:rPr lang="en-US" dirty="0"/>
              <a:t>Click to edit Master title style</a:t>
            </a:r>
          </a:p>
        </p:txBody>
      </p:sp>
      <p:sp>
        <p:nvSpPr>
          <p:cNvPr id="7" name="Content Placeholder 6">
            <a:extLst>
              <a:ext uri="{FF2B5EF4-FFF2-40B4-BE49-F238E27FC236}">
                <a16:creationId xmlns:a16="http://schemas.microsoft.com/office/drawing/2014/main" id="{E418DF0B-1F85-2BB3-D241-A3A14BF72908}"/>
              </a:ext>
            </a:extLst>
          </p:cNvPr>
          <p:cNvSpPr>
            <a:spLocks noGrp="1"/>
          </p:cNvSpPr>
          <p:nvPr>
            <p:ph sz="quarter" idx="13" hasCustomPrompt="1"/>
          </p:nvPr>
        </p:nvSpPr>
        <p:spPr>
          <a:xfrm>
            <a:off x="822960" y="640079"/>
            <a:ext cx="10543032" cy="4206240"/>
          </a:xfrm>
        </p:spPr>
        <p:txBody>
          <a:bodyPr anchor="b">
            <a:normAutofit/>
          </a:bodyPr>
          <a:lstStyle>
            <a:lvl1pPr marL="0" indent="0" algn="ctr">
              <a:lnSpc>
                <a:spcPct val="90000"/>
              </a:lnSpc>
              <a:buNone/>
              <a:defRPr sz="23200" b="1">
                <a:solidFill>
                  <a:schemeClr val="accent1">
                    <a:lumMod val="75000"/>
                  </a:schemeClr>
                </a:solidFill>
                <a:latin typeface="+mj-lt"/>
              </a:defRPr>
            </a:lvl1pPr>
          </a:lstStyle>
          <a:p>
            <a:pPr lvl="0"/>
            <a:r>
              <a:rPr lang="en-US" dirty="0"/>
              <a:t>##%</a:t>
            </a:r>
          </a:p>
        </p:txBody>
      </p:sp>
      <p:sp>
        <p:nvSpPr>
          <p:cNvPr id="3" name="Date Placeholder 2">
            <a:extLst>
              <a:ext uri="{FF2B5EF4-FFF2-40B4-BE49-F238E27FC236}">
                <a16:creationId xmlns:a16="http://schemas.microsoft.com/office/drawing/2014/main" id="{4A591E5F-EDEF-7D02-30E6-B960B5E45903}"/>
              </a:ext>
            </a:extLst>
          </p:cNvPr>
          <p:cNvSpPr>
            <a:spLocks noGrp="1"/>
          </p:cNvSpPr>
          <p:nvPr>
            <p:ph type="dt" sz="half" idx="10"/>
          </p:nvPr>
        </p:nvSpPr>
        <p:spPr/>
        <p:txBody>
          <a:bodyPr/>
          <a:lstStyle/>
          <a:p>
            <a:fld id="{651F872E-5ED2-46B0-83A4-0C1AF0E0D91C}" type="datetime1">
              <a:rPr lang="en-US" smtClean="0"/>
              <a:t>10/14/25</a:t>
            </a:fld>
            <a:endParaRPr lang="en-US"/>
          </a:p>
        </p:txBody>
      </p:sp>
      <p:sp>
        <p:nvSpPr>
          <p:cNvPr id="4" name="Footer Placeholder 3">
            <a:extLst>
              <a:ext uri="{FF2B5EF4-FFF2-40B4-BE49-F238E27FC236}">
                <a16:creationId xmlns:a16="http://schemas.microsoft.com/office/drawing/2014/main" id="{C394E47C-0C77-0005-1755-14F7739DF22E}"/>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A0528A9-0729-B0FB-328C-3C96994AAB3C}"/>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507973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ig Number 3">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4B1ECB8-9E10-D2F3-E361-7D268551E2E2}"/>
              </a:ext>
            </a:extLst>
          </p:cNvPr>
          <p:cNvSpPr/>
          <p:nvPr/>
        </p:nvSpPr>
        <p:spPr>
          <a:xfrm>
            <a:off x="0" y="0"/>
            <a:ext cx="12192000" cy="6858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56306E-B77F-CE22-FA8C-F08F17B5E9B4}"/>
              </a:ext>
            </a:extLst>
          </p:cNvPr>
          <p:cNvSpPr>
            <a:spLocks noGrp="1"/>
          </p:cNvSpPr>
          <p:nvPr>
            <p:ph type="title"/>
          </p:nvPr>
        </p:nvSpPr>
        <p:spPr>
          <a:xfrm>
            <a:off x="2377440" y="4809744"/>
            <a:ext cx="7525512" cy="1545336"/>
          </a:xfrm>
        </p:spPr>
        <p:txBody>
          <a:bodyPr>
            <a:normAutofit/>
          </a:bodyPr>
          <a:lstStyle>
            <a:lvl1pPr algn="ctr">
              <a:lnSpc>
                <a:spcPct val="110000"/>
              </a:lnSpc>
              <a:defRPr sz="2800" b="0">
                <a:solidFill>
                  <a:schemeClr val="tx1"/>
                </a:solidFill>
                <a:latin typeface="+mn-lt"/>
              </a:defRPr>
            </a:lvl1pPr>
          </a:lstStyle>
          <a:p>
            <a:r>
              <a:rPr lang="en-US" dirty="0"/>
              <a:t>Click to edit Master title style</a:t>
            </a:r>
          </a:p>
        </p:txBody>
      </p:sp>
      <p:sp>
        <p:nvSpPr>
          <p:cNvPr id="7" name="Content Placeholder 6">
            <a:extLst>
              <a:ext uri="{FF2B5EF4-FFF2-40B4-BE49-F238E27FC236}">
                <a16:creationId xmlns:a16="http://schemas.microsoft.com/office/drawing/2014/main" id="{E418DF0B-1F85-2BB3-D241-A3A14BF72908}"/>
              </a:ext>
            </a:extLst>
          </p:cNvPr>
          <p:cNvSpPr>
            <a:spLocks noGrp="1"/>
          </p:cNvSpPr>
          <p:nvPr>
            <p:ph sz="quarter" idx="13" hasCustomPrompt="1"/>
          </p:nvPr>
        </p:nvSpPr>
        <p:spPr>
          <a:xfrm>
            <a:off x="822960" y="640079"/>
            <a:ext cx="10543032" cy="4206240"/>
          </a:xfrm>
        </p:spPr>
        <p:txBody>
          <a:bodyPr anchor="b">
            <a:normAutofit/>
          </a:bodyPr>
          <a:lstStyle>
            <a:lvl1pPr marL="0" indent="0" algn="ctr">
              <a:lnSpc>
                <a:spcPct val="90000"/>
              </a:lnSpc>
              <a:buNone/>
              <a:defRPr sz="23200" b="1">
                <a:solidFill>
                  <a:schemeClr val="tx1"/>
                </a:solidFill>
                <a:latin typeface="+mj-lt"/>
              </a:defRPr>
            </a:lvl1pPr>
          </a:lstStyle>
          <a:p>
            <a:pPr lvl="0"/>
            <a:r>
              <a:rPr lang="en-US" dirty="0"/>
              <a:t>##%</a:t>
            </a:r>
          </a:p>
        </p:txBody>
      </p:sp>
      <p:sp>
        <p:nvSpPr>
          <p:cNvPr id="3" name="Date Placeholder 2">
            <a:extLst>
              <a:ext uri="{FF2B5EF4-FFF2-40B4-BE49-F238E27FC236}">
                <a16:creationId xmlns:a16="http://schemas.microsoft.com/office/drawing/2014/main" id="{4A591E5F-EDEF-7D02-30E6-B960B5E45903}"/>
              </a:ext>
            </a:extLst>
          </p:cNvPr>
          <p:cNvSpPr>
            <a:spLocks noGrp="1"/>
          </p:cNvSpPr>
          <p:nvPr>
            <p:ph type="dt" sz="half" idx="10"/>
          </p:nvPr>
        </p:nvSpPr>
        <p:spPr/>
        <p:txBody>
          <a:bodyPr/>
          <a:lstStyle/>
          <a:p>
            <a:fld id="{C6218575-0C6E-47B4-936E-32183810D7BF}" type="datetime1">
              <a:rPr lang="en-US" smtClean="0"/>
              <a:t>10/14/25</a:t>
            </a:fld>
            <a:endParaRPr lang="en-US"/>
          </a:p>
        </p:txBody>
      </p:sp>
      <p:sp>
        <p:nvSpPr>
          <p:cNvPr id="4" name="Footer Placeholder 3">
            <a:extLst>
              <a:ext uri="{FF2B5EF4-FFF2-40B4-BE49-F238E27FC236}">
                <a16:creationId xmlns:a16="http://schemas.microsoft.com/office/drawing/2014/main" id="{C394E47C-0C77-0005-1755-14F7739DF22E}"/>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A0528A9-0729-B0FB-328C-3C96994AAB3C}"/>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183238838"/>
      </p:ext>
    </p:extLst>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Statem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91C29FB5-1C86-423F-AEAA-2683840666C3}" type="datetime1">
              <a:rPr lang="en-US" smtClean="0"/>
              <a:t>10/14/25</a:t>
            </a:fld>
            <a:endParaRPr lang="en-US"/>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a:t>
            </a:fld>
            <a:endParaRPr lang="en-US"/>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630936"/>
            <a:ext cx="8266176" cy="5605272"/>
          </a:xfrm>
        </p:spPr>
        <p:txBody>
          <a:bodyPr anchor="ctr">
            <a:norm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21551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Statem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111CCB4E-88AF-46AC-B7C5-30308F179659}" type="datetime1">
              <a:rPr lang="en-US" smtClean="0"/>
              <a:t>10/14/25</a:t>
            </a:fld>
            <a:endParaRPr lang="en-US"/>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a:t>
            </a:fld>
            <a:endParaRPr lang="en-US"/>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1929384"/>
            <a:ext cx="8266176" cy="4142232"/>
          </a:xfrm>
        </p:spPr>
        <p:txBody>
          <a:bodyPr anchor="b">
            <a:normAutofit/>
          </a:bodyPr>
          <a:lstStyle>
            <a:lvl1pPr marL="0" indent="0">
              <a:lnSpc>
                <a:spcPct val="100000"/>
              </a:lnSpc>
              <a:buNone/>
              <a:defRPr sz="5000" b="1"/>
            </a:lvl1pPr>
            <a:lvl2pPr marL="228600" indent="0">
              <a:lnSpc>
                <a:spcPct val="100000"/>
              </a:lnSpc>
              <a:buNone/>
              <a:defRPr sz="4400" b="1"/>
            </a:lvl2pPr>
            <a:lvl3pPr marL="457200" indent="0">
              <a:lnSpc>
                <a:spcPct val="100000"/>
              </a:lnSpc>
              <a:buNone/>
              <a:defRPr sz="4000" b="1"/>
            </a:lvl3pPr>
            <a:lvl4pPr marL="685800" indent="0">
              <a:lnSpc>
                <a:spcPct val="100000"/>
              </a:lnSpc>
              <a:buNone/>
              <a:defRPr sz="3600" b="1"/>
            </a:lvl4pPr>
            <a:lvl5pPr marL="914400" indent="0">
              <a:lnSpc>
                <a:spcPct val="100000"/>
              </a:lnSpc>
              <a:buNone/>
              <a:defRPr sz="3200" b="1"/>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78418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Statem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5BA915B6-CC2A-4462-A7E5-B3080DF8F97D}" type="datetime1">
              <a:rPr lang="en-US" smtClean="0"/>
              <a:t>10/14/25</a:t>
            </a:fld>
            <a:endParaRPr lang="en-US"/>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a:t>
            </a:fld>
            <a:endParaRPr lang="en-US"/>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548640"/>
            <a:ext cx="8266176" cy="5605272"/>
          </a:xfrm>
        </p:spPr>
        <p:txBody>
          <a:bodyPr anchor="t">
            <a:normAutofit/>
          </a:bodyPr>
          <a:lstStyle>
            <a:lvl1pPr marL="0" indent="0">
              <a:lnSpc>
                <a:spcPct val="100000"/>
              </a:lnSpc>
              <a:buNone/>
              <a:defRPr sz="5000" b="1"/>
            </a:lvl1pPr>
            <a:lvl2pPr marL="228600" indent="0">
              <a:lnSpc>
                <a:spcPct val="100000"/>
              </a:lnSpc>
              <a:buNone/>
              <a:defRPr sz="4400" b="1"/>
            </a:lvl2pPr>
            <a:lvl3pPr marL="457200" indent="0">
              <a:lnSpc>
                <a:spcPct val="100000"/>
              </a:lnSpc>
              <a:buNone/>
              <a:defRPr sz="4000" b="1"/>
            </a:lvl3pPr>
            <a:lvl4pPr marL="685800" indent="0">
              <a:lnSpc>
                <a:spcPct val="100000"/>
              </a:lnSpc>
              <a:buNone/>
              <a:defRPr sz="3600" b="1"/>
            </a:lvl4pPr>
            <a:lvl5pPr marL="914400" indent="0">
              <a:lnSpc>
                <a:spcPct val="100000"/>
              </a:lnSpc>
              <a:buNone/>
              <a:defRPr sz="3200" b="1"/>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297179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FA0A-1F7B-DD41-ECED-02B60BC46B10}"/>
              </a:ext>
            </a:extLst>
          </p:cNvPr>
          <p:cNvSpPr>
            <a:spLocks noGrp="1"/>
          </p:cNvSpPr>
          <p:nvPr>
            <p:ph type="title" hasCustomPrompt="1"/>
          </p:nvPr>
        </p:nvSpPr>
        <p:spPr>
          <a:xfrm>
            <a:off x="1677008" y="5431536"/>
            <a:ext cx="9021471" cy="466344"/>
          </a:xfrm>
        </p:spPr>
        <p:txBody>
          <a:bodyPr anchor="ctr">
            <a:normAutofit/>
          </a:bodyPr>
          <a:lstStyle>
            <a:lvl1pPr>
              <a:lnSpc>
                <a:spcPct val="120000"/>
              </a:lnSpc>
              <a:defRPr sz="2200">
                <a:solidFill>
                  <a:schemeClr val="accent1">
                    <a:lumMod val="75000"/>
                  </a:schemeClr>
                </a:solidFill>
                <a:latin typeface="+mn-lt"/>
              </a:defRPr>
            </a:lvl1pPr>
          </a:lstStyle>
          <a:p>
            <a:r>
              <a:rPr lang="en-US" dirty="0"/>
              <a:t>Quote Author</a:t>
            </a:r>
          </a:p>
        </p:txBody>
      </p:sp>
      <p:sp>
        <p:nvSpPr>
          <p:cNvPr id="7" name="Content Placeholder 6">
            <a:extLst>
              <a:ext uri="{FF2B5EF4-FFF2-40B4-BE49-F238E27FC236}">
                <a16:creationId xmlns:a16="http://schemas.microsoft.com/office/drawing/2014/main" id="{A14BE2EA-8E1E-E2DA-5CCF-46908B013BF2}"/>
              </a:ext>
            </a:extLst>
          </p:cNvPr>
          <p:cNvSpPr>
            <a:spLocks noGrp="1"/>
          </p:cNvSpPr>
          <p:nvPr>
            <p:ph sz="quarter" idx="13" hasCustomPrompt="1"/>
          </p:nvPr>
        </p:nvSpPr>
        <p:spPr>
          <a:xfrm>
            <a:off x="1499616" y="1188720"/>
            <a:ext cx="9198864" cy="3657600"/>
          </a:xfrm>
        </p:spPr>
        <p:txBody>
          <a:bodyPr anchor="ctr">
            <a:normAutofit/>
          </a:bodyPr>
          <a:lstStyle>
            <a:lvl1pPr marL="164592" indent="-164592">
              <a:lnSpc>
                <a:spcPct val="100000"/>
              </a:lnSpc>
              <a:spcBef>
                <a:spcPts val="0"/>
              </a:spcBef>
              <a:buNone/>
              <a:defRPr sz="4000">
                <a:latin typeface="+mj-lt"/>
              </a:defRPr>
            </a:lvl1pPr>
          </a:lstStyle>
          <a:p>
            <a:pPr lvl="0"/>
            <a:r>
              <a:rPr lang="en-US" dirty="0"/>
              <a:t>Click to edit Quote</a:t>
            </a:r>
          </a:p>
        </p:txBody>
      </p:sp>
      <p:sp>
        <p:nvSpPr>
          <p:cNvPr id="3" name="Date Placeholder 2">
            <a:extLst>
              <a:ext uri="{FF2B5EF4-FFF2-40B4-BE49-F238E27FC236}">
                <a16:creationId xmlns:a16="http://schemas.microsoft.com/office/drawing/2014/main" id="{C344C372-F7FA-5AA5-92C1-CF476A26623E}"/>
              </a:ext>
            </a:extLst>
          </p:cNvPr>
          <p:cNvSpPr>
            <a:spLocks noGrp="1"/>
          </p:cNvSpPr>
          <p:nvPr>
            <p:ph type="dt" sz="half" idx="10"/>
          </p:nvPr>
        </p:nvSpPr>
        <p:spPr/>
        <p:txBody>
          <a:bodyPr/>
          <a:lstStyle/>
          <a:p>
            <a:fld id="{506188F7-A494-4EEB-A53D-2B97B1D4CD3C}" type="datetime1">
              <a:rPr lang="en-US" smtClean="0"/>
              <a:t>10/14/25</a:t>
            </a:fld>
            <a:endParaRPr lang="en-US"/>
          </a:p>
        </p:txBody>
      </p:sp>
      <p:sp>
        <p:nvSpPr>
          <p:cNvPr id="4" name="Footer Placeholder 3">
            <a:extLst>
              <a:ext uri="{FF2B5EF4-FFF2-40B4-BE49-F238E27FC236}">
                <a16:creationId xmlns:a16="http://schemas.microsoft.com/office/drawing/2014/main" id="{B23912E3-7555-EAAB-BE83-59ED3B5C9E5B}"/>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6EAECF6-9F03-4C12-4BD4-4E8AE63A4F3A}"/>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864448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Photo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365760" y="411480"/>
            <a:ext cx="4654296" cy="3739896"/>
          </a:xfrm>
        </p:spPr>
        <p:txBody>
          <a:bodyPr vert="horz" lIns="91440" tIns="45720" rIns="91440" bIns="45720" rtlCol="0" anchor="t">
            <a:normAutofit/>
          </a:bodyPr>
          <a:lstStyle>
            <a:lvl1pPr>
              <a:defRPr lang="en-US" sz="5200" dirty="0"/>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365760" y="4873752"/>
            <a:ext cx="4206240" cy="1380744"/>
          </a:xfrm>
        </p:spPr>
        <p:txBody>
          <a:bodyPr vert="horz" lIns="91440" tIns="45720" rIns="91440" bIns="45720" rtlCol="0" anchor="b">
            <a:normAutofit/>
          </a:bodyPr>
          <a:lstStyle>
            <a:lvl1pPr marL="0" indent="0">
              <a:buNone/>
              <a:defRPr lang="en-US" dirty="0"/>
            </a:lvl1pPr>
          </a:lstStyle>
          <a:p>
            <a:pPr lvl="0"/>
            <a:r>
              <a:rPr lang="en-US" dirty="0"/>
              <a:t>Click to edit Master subtitle style</a:t>
            </a:r>
          </a:p>
        </p:txBody>
      </p: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hasCustomPrompt="1"/>
          </p:nvPr>
        </p:nvSpPr>
        <p:spPr>
          <a:xfrm>
            <a:off x="5596128" y="0"/>
            <a:ext cx="6595872" cy="6858000"/>
          </a:xfrm>
          <a:blipFill dpi="0" rotWithShape="1">
            <a:blip r:embed="rId2">
              <a:alphaModFix amt="60000"/>
            </a:blip>
            <a:srcRect/>
            <a:stretch>
              <a:fillRect/>
            </a:stretch>
          </a:blipFill>
        </p:spPr>
        <p:txBody>
          <a:bodyPr/>
          <a:lstStyle>
            <a:lvl1pPr marL="0" indent="0">
              <a:buNone/>
              <a:defRPr/>
            </a:lvl1pPr>
          </a:lstStyle>
          <a:p>
            <a:r>
              <a:rPr lang="en-US" dirty="0"/>
              <a:t>.</a:t>
            </a:r>
          </a:p>
        </p:txBody>
      </p:sp>
      <p:sp>
        <p:nvSpPr>
          <p:cNvPr id="7" name="Date Placeholder 6">
            <a:extLst>
              <a:ext uri="{FF2B5EF4-FFF2-40B4-BE49-F238E27FC236}">
                <a16:creationId xmlns:a16="http://schemas.microsoft.com/office/drawing/2014/main" id="{F991F941-2D53-CC10-7947-62237A245FE0}"/>
              </a:ext>
            </a:extLst>
          </p:cNvPr>
          <p:cNvSpPr>
            <a:spLocks noGrp="1"/>
          </p:cNvSpPr>
          <p:nvPr>
            <p:ph type="dt" sz="half" idx="14"/>
          </p:nvPr>
        </p:nvSpPr>
        <p:spPr>
          <a:xfrm>
            <a:off x="137160" y="6453002"/>
            <a:ext cx="1951777" cy="365125"/>
          </a:xfrm>
        </p:spPr>
        <p:txBody>
          <a:bodyPr/>
          <a:lstStyle/>
          <a:p>
            <a:fld id="{782E7A21-5BA8-4C4C-9705-3A1EA342AD8A}" type="datetime1">
              <a:rPr lang="en-US" smtClean="0"/>
              <a:t>10/14/25</a:t>
            </a:fld>
            <a:endParaRPr lang="en-US"/>
          </a:p>
        </p:txBody>
      </p:sp>
      <p:sp>
        <p:nvSpPr>
          <p:cNvPr id="8" name="Footer Placeholder 7">
            <a:extLst>
              <a:ext uri="{FF2B5EF4-FFF2-40B4-BE49-F238E27FC236}">
                <a16:creationId xmlns:a16="http://schemas.microsoft.com/office/drawing/2014/main" id="{9A6E6A4C-6C55-068A-43AA-78DB4D1D643B}"/>
              </a:ext>
            </a:extLst>
          </p:cNvPr>
          <p:cNvSpPr>
            <a:spLocks noGrp="1"/>
          </p:cNvSpPr>
          <p:nvPr>
            <p:ph type="ftr" sz="quarter" idx="15"/>
          </p:nvPr>
        </p:nvSpPr>
        <p:spPr>
          <a:xfrm>
            <a:off x="2088937" y="6453002"/>
            <a:ext cx="2805405"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C1A2CCFF-14A7-08A8-4465-732CD8928728}"/>
              </a:ext>
            </a:extLst>
          </p:cNvPr>
          <p:cNvSpPr>
            <a:spLocks noGrp="1"/>
          </p:cNvSpPr>
          <p:nvPr>
            <p:ph type="sldNum" sz="quarter" idx="16"/>
          </p:nvPr>
        </p:nvSpPr>
        <p:spPr>
          <a:xfrm>
            <a:off x="4844578" y="6453002"/>
            <a:ext cx="429207" cy="365125"/>
          </a:xfrm>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82706190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2">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6DECC02-1725-49EE-C93B-A4C2C4049458}"/>
              </a:ext>
            </a:extLst>
          </p:cNvPr>
          <p:cNvSpPr/>
          <p:nvPr/>
        </p:nvSpPr>
        <p:spPr>
          <a:xfrm>
            <a:off x="0" y="1"/>
            <a:ext cx="12192000" cy="6858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12FA0A-1F7B-DD41-ECED-02B60BC46B10}"/>
              </a:ext>
            </a:extLst>
          </p:cNvPr>
          <p:cNvSpPr>
            <a:spLocks noGrp="1"/>
          </p:cNvSpPr>
          <p:nvPr>
            <p:ph type="title" hasCustomPrompt="1"/>
          </p:nvPr>
        </p:nvSpPr>
        <p:spPr>
          <a:xfrm>
            <a:off x="1677009" y="5349240"/>
            <a:ext cx="9043416" cy="466344"/>
          </a:xfrm>
        </p:spPr>
        <p:txBody>
          <a:bodyPr anchor="ctr">
            <a:normAutofit/>
          </a:bodyPr>
          <a:lstStyle>
            <a:lvl1pPr>
              <a:lnSpc>
                <a:spcPct val="120000"/>
              </a:lnSpc>
              <a:defRPr sz="2200">
                <a:solidFill>
                  <a:schemeClr val="tx1"/>
                </a:solidFill>
                <a:latin typeface="+mn-lt"/>
              </a:defRPr>
            </a:lvl1pPr>
          </a:lstStyle>
          <a:p>
            <a:r>
              <a:rPr lang="en-US" dirty="0"/>
              <a:t>Quote Author</a:t>
            </a:r>
          </a:p>
        </p:txBody>
      </p:sp>
      <p:sp>
        <p:nvSpPr>
          <p:cNvPr id="7" name="Content Placeholder 6">
            <a:extLst>
              <a:ext uri="{FF2B5EF4-FFF2-40B4-BE49-F238E27FC236}">
                <a16:creationId xmlns:a16="http://schemas.microsoft.com/office/drawing/2014/main" id="{A14BE2EA-8E1E-E2DA-5CCF-46908B013BF2}"/>
              </a:ext>
            </a:extLst>
          </p:cNvPr>
          <p:cNvSpPr>
            <a:spLocks noGrp="1"/>
          </p:cNvSpPr>
          <p:nvPr>
            <p:ph sz="quarter" idx="13" hasCustomPrompt="1"/>
          </p:nvPr>
        </p:nvSpPr>
        <p:spPr>
          <a:xfrm>
            <a:off x="1499616" y="1344168"/>
            <a:ext cx="9198864" cy="3291840"/>
          </a:xfrm>
        </p:spPr>
        <p:txBody>
          <a:bodyPr anchor="ctr">
            <a:normAutofit/>
          </a:bodyPr>
          <a:lstStyle>
            <a:lvl1pPr marL="164592" indent="-164592">
              <a:lnSpc>
                <a:spcPct val="100000"/>
              </a:lnSpc>
              <a:spcBef>
                <a:spcPts val="0"/>
              </a:spcBef>
              <a:buNone/>
              <a:defRPr sz="4000">
                <a:latin typeface="+mj-lt"/>
              </a:defRPr>
            </a:lvl1pPr>
          </a:lstStyle>
          <a:p>
            <a:pPr lvl="0"/>
            <a:r>
              <a:rPr lang="en-US" dirty="0"/>
              <a:t>Click to edit Quote</a:t>
            </a:r>
          </a:p>
        </p:txBody>
      </p:sp>
      <p:sp>
        <p:nvSpPr>
          <p:cNvPr id="3" name="Date Placeholder 2">
            <a:extLst>
              <a:ext uri="{FF2B5EF4-FFF2-40B4-BE49-F238E27FC236}">
                <a16:creationId xmlns:a16="http://schemas.microsoft.com/office/drawing/2014/main" id="{C344C372-F7FA-5AA5-92C1-CF476A26623E}"/>
              </a:ext>
            </a:extLst>
          </p:cNvPr>
          <p:cNvSpPr>
            <a:spLocks noGrp="1"/>
          </p:cNvSpPr>
          <p:nvPr>
            <p:ph type="dt" sz="half" idx="10"/>
          </p:nvPr>
        </p:nvSpPr>
        <p:spPr/>
        <p:txBody>
          <a:bodyPr/>
          <a:lstStyle/>
          <a:p>
            <a:fld id="{9F406BC0-1562-42E5-89A2-925CA193C8A6}" type="datetime1">
              <a:rPr lang="en-US" smtClean="0"/>
              <a:t>10/14/25</a:t>
            </a:fld>
            <a:endParaRPr lang="en-US"/>
          </a:p>
        </p:txBody>
      </p:sp>
      <p:sp>
        <p:nvSpPr>
          <p:cNvPr id="4" name="Footer Placeholder 3">
            <a:extLst>
              <a:ext uri="{FF2B5EF4-FFF2-40B4-BE49-F238E27FC236}">
                <a16:creationId xmlns:a16="http://schemas.microsoft.com/office/drawing/2014/main" id="{B23912E3-7555-EAAB-BE83-59ED3B5C9E5B}"/>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6EAECF6-9F03-4C12-4BD4-4E8AE63A4F3A}"/>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626178477"/>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ot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FA0A-1F7B-DD41-ECED-02B60BC46B10}"/>
              </a:ext>
            </a:extLst>
          </p:cNvPr>
          <p:cNvSpPr>
            <a:spLocks noGrp="1"/>
          </p:cNvSpPr>
          <p:nvPr>
            <p:ph type="title" hasCustomPrompt="1"/>
          </p:nvPr>
        </p:nvSpPr>
        <p:spPr>
          <a:xfrm>
            <a:off x="790041" y="5669280"/>
            <a:ext cx="8805672" cy="466344"/>
          </a:xfrm>
        </p:spPr>
        <p:txBody>
          <a:bodyPr anchor="ctr">
            <a:normAutofit/>
          </a:bodyPr>
          <a:lstStyle>
            <a:lvl1pPr>
              <a:lnSpc>
                <a:spcPct val="120000"/>
              </a:lnSpc>
              <a:defRPr sz="2200">
                <a:solidFill>
                  <a:schemeClr val="accent1">
                    <a:lumMod val="75000"/>
                  </a:schemeClr>
                </a:solidFill>
                <a:latin typeface="+mn-lt"/>
              </a:defRPr>
            </a:lvl1pPr>
          </a:lstStyle>
          <a:p>
            <a:r>
              <a:rPr lang="en-US" dirty="0"/>
              <a:t>Quote Author</a:t>
            </a:r>
          </a:p>
        </p:txBody>
      </p:sp>
      <p:sp>
        <p:nvSpPr>
          <p:cNvPr id="7" name="Content Placeholder 6">
            <a:extLst>
              <a:ext uri="{FF2B5EF4-FFF2-40B4-BE49-F238E27FC236}">
                <a16:creationId xmlns:a16="http://schemas.microsoft.com/office/drawing/2014/main" id="{A14BE2EA-8E1E-E2DA-5CCF-46908B013BF2}"/>
              </a:ext>
            </a:extLst>
          </p:cNvPr>
          <p:cNvSpPr>
            <a:spLocks noGrp="1"/>
          </p:cNvSpPr>
          <p:nvPr>
            <p:ph sz="quarter" idx="13" hasCustomPrompt="1"/>
          </p:nvPr>
        </p:nvSpPr>
        <p:spPr>
          <a:xfrm>
            <a:off x="612648" y="1097280"/>
            <a:ext cx="8961120" cy="3474720"/>
          </a:xfrm>
        </p:spPr>
        <p:txBody>
          <a:bodyPr anchor="ctr">
            <a:normAutofit/>
          </a:bodyPr>
          <a:lstStyle>
            <a:lvl1pPr marL="164592" indent="-164592">
              <a:lnSpc>
                <a:spcPct val="100000"/>
              </a:lnSpc>
              <a:spcBef>
                <a:spcPts val="0"/>
              </a:spcBef>
              <a:buNone/>
              <a:defRPr sz="4200">
                <a:latin typeface="+mj-lt"/>
              </a:defRPr>
            </a:lvl1pPr>
          </a:lstStyle>
          <a:p>
            <a:pPr lvl="0"/>
            <a:r>
              <a:rPr lang="en-US" dirty="0"/>
              <a:t>Click to edit Quote</a:t>
            </a:r>
          </a:p>
        </p:txBody>
      </p:sp>
      <p:sp>
        <p:nvSpPr>
          <p:cNvPr id="3" name="Date Placeholder 2">
            <a:extLst>
              <a:ext uri="{FF2B5EF4-FFF2-40B4-BE49-F238E27FC236}">
                <a16:creationId xmlns:a16="http://schemas.microsoft.com/office/drawing/2014/main" id="{C344C372-F7FA-5AA5-92C1-CF476A26623E}"/>
              </a:ext>
            </a:extLst>
          </p:cNvPr>
          <p:cNvSpPr>
            <a:spLocks noGrp="1"/>
          </p:cNvSpPr>
          <p:nvPr>
            <p:ph type="dt" sz="half" idx="10"/>
          </p:nvPr>
        </p:nvSpPr>
        <p:spPr/>
        <p:txBody>
          <a:bodyPr/>
          <a:lstStyle/>
          <a:p>
            <a:fld id="{507F376A-778D-45CF-8340-DB03B2DA6A3E}" type="datetime1">
              <a:rPr lang="en-US" smtClean="0"/>
              <a:t>10/14/25</a:t>
            </a:fld>
            <a:endParaRPr lang="en-US"/>
          </a:p>
        </p:txBody>
      </p:sp>
      <p:sp>
        <p:nvSpPr>
          <p:cNvPr id="4" name="Footer Placeholder 3">
            <a:extLst>
              <a:ext uri="{FF2B5EF4-FFF2-40B4-BE49-F238E27FC236}">
                <a16:creationId xmlns:a16="http://schemas.microsoft.com/office/drawing/2014/main" id="{B23912E3-7555-EAAB-BE83-59ED3B5C9E5B}"/>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6EAECF6-9F03-4C12-4BD4-4E8AE63A4F3A}"/>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20831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dirty="0"/>
              <a:t>Click to edit Master title style</a:t>
            </a:r>
          </a:p>
        </p:txBody>
      </p:sp>
      <p:sp>
        <p:nvSpPr>
          <p:cNvPr id="9" name="Text Placeholder 8">
            <a:extLst>
              <a:ext uri="{FF2B5EF4-FFF2-40B4-BE49-F238E27FC236}">
                <a16:creationId xmlns:a16="http://schemas.microsoft.com/office/drawing/2014/main" id="{84DC103C-4E45-07FA-2734-5BAE2624DC48}"/>
              </a:ext>
            </a:extLst>
          </p:cNvPr>
          <p:cNvSpPr>
            <a:spLocks noGrp="1"/>
          </p:cNvSpPr>
          <p:nvPr>
            <p:ph type="body" sz="quarter" idx="13"/>
          </p:nvPr>
        </p:nvSpPr>
        <p:spPr>
          <a:xfrm>
            <a:off x="612775"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a:extLst>
              <a:ext uri="{FF2B5EF4-FFF2-40B4-BE49-F238E27FC236}">
                <a16:creationId xmlns:a16="http://schemas.microsoft.com/office/drawing/2014/main" id="{288F1ED9-CE64-0191-F909-FDC002A7456F}"/>
              </a:ext>
            </a:extLst>
          </p:cNvPr>
          <p:cNvSpPr>
            <a:spLocks noGrp="1"/>
          </p:cNvSpPr>
          <p:nvPr>
            <p:ph type="body" sz="quarter" idx="14"/>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8B9DFF5A-622E-43FE-9EE9-BAAB78AB2046}" type="datetime1">
              <a:rPr lang="en-US" smtClean="0"/>
              <a:t>10/14/25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282384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0">
            <a:extLst>
              <a:ext uri="{FF2B5EF4-FFF2-40B4-BE49-F238E27FC236}">
                <a16:creationId xmlns:a16="http://schemas.microsoft.com/office/drawing/2014/main" id="{F86E5640-DE07-46FE-2EFB-FCD8C5238DC9}"/>
              </a:ext>
            </a:extLst>
          </p:cNvPr>
          <p:cNvSpPr>
            <a:spLocks noGrp="1"/>
          </p:cNvSpPr>
          <p:nvPr>
            <p:ph type="body" sz="quarter" idx="13"/>
          </p:nvPr>
        </p:nvSpPr>
        <p:spPr>
          <a:xfrm>
            <a:off x="609600" y="2387600"/>
            <a:ext cx="5157788" cy="3763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Text Placeholder 12">
            <a:extLst>
              <a:ext uri="{FF2B5EF4-FFF2-40B4-BE49-F238E27FC236}">
                <a16:creationId xmlns:a16="http://schemas.microsoft.com/office/drawing/2014/main" id="{20D5795C-6228-AA6F-1CF7-AD7010686BC6}"/>
              </a:ext>
            </a:extLst>
          </p:cNvPr>
          <p:cNvSpPr>
            <a:spLocks noGrp="1"/>
          </p:cNvSpPr>
          <p:nvPr>
            <p:ph type="body" sz="quarter" idx="14"/>
          </p:nvPr>
        </p:nvSpPr>
        <p:spPr>
          <a:xfrm>
            <a:off x="6172200" y="2387600"/>
            <a:ext cx="5183188" cy="3763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F55C09E-FF30-4AA0-A227-171955622259}" type="datetime1">
              <a:rPr lang="en-US" smtClean="0"/>
              <a:t>10/14/25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714323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97B279FF-407B-4B41-9E69-DE66ED04A328}" type="datetime1">
              <a:rPr lang="en-US" smtClean="0"/>
              <a:t>10/14/25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7076929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803E812-757D-4139-AF81-227C72D4B544}" type="datetime1">
              <a:rPr lang="en-US" smtClean="0"/>
              <a:t>10/14/25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67112882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612648" y="553616"/>
            <a:ext cx="3595634" cy="1757505"/>
          </a:xfrm>
        </p:spPr>
        <p:txBody>
          <a:bodyPr anchor="t">
            <a:normAutofit/>
          </a:bodyPr>
          <a:lstStyle>
            <a:lvl1pPr>
              <a:defRPr sz="2800"/>
            </a:lvl1pPr>
          </a:lstStyle>
          <a:p>
            <a:r>
              <a:rPr lang="en-US" dirty="0"/>
              <a:t>Click to edit Master title style</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612648" y="2311121"/>
            <a:ext cx="3595634" cy="3993263"/>
          </a:xfrm>
        </p:spPr>
        <p:txBody>
          <a:bodyPr anchor="t">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5"/>
            <a:ext cx="6440258" cy="5755109"/>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07D6A7E1-C424-43A5-938A-12DEC0A1D59D}" type="datetime1">
              <a:rPr lang="en-US" smtClean="0"/>
              <a:t>10/14/25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83752527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612648" y="557784"/>
            <a:ext cx="3595634" cy="2212313"/>
          </a:xfrm>
        </p:spPr>
        <p:txBody>
          <a:bodyPr anchor="t">
            <a:normAutofit/>
          </a:bodyPr>
          <a:lstStyle>
            <a:lvl1pPr>
              <a:defRPr sz="2800"/>
            </a:lvl1pPr>
          </a:lstStyle>
          <a:p>
            <a:r>
              <a:rPr lang="en-US" dirty="0"/>
              <a:t>Click to edit Master title style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12648"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hasCustomPrompt="1"/>
          </p:nvPr>
        </p:nvSpPr>
        <p:spPr>
          <a:xfrm>
            <a:off x="5063319" y="557784"/>
            <a:ext cx="6519080" cy="5779007"/>
          </a:xfrm>
          <a:blipFill dpi="0" rotWithShape="1">
            <a:blip r:embed="rId2">
              <a:alphaModFix amt="60000"/>
            </a:blip>
            <a:srcRect/>
            <a:stretch>
              <a:fillRect/>
            </a:stretch>
          </a:blipFill>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807C4FC2-B89B-4919-A96B-662A3584681C}" type="datetime1">
              <a:rPr lang="en-US" smtClean="0"/>
              <a:t>10/14/25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732102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Conclus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4676" y="1847088"/>
            <a:ext cx="10888473" cy="1133856"/>
          </a:xfrm>
        </p:spPr>
        <p:txBody>
          <a:bodyPr anchor="b">
            <a:normAutofit/>
          </a:bodyPr>
          <a:lstStyle>
            <a:lvl1pPr>
              <a:defRPr sz="6000"/>
            </a:lvl1pPr>
          </a:lstStyle>
          <a:p>
            <a:r>
              <a:rPr lang="en-US" dirty="0"/>
              <a:t>Click to edit Master title style</a:t>
            </a:r>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612775" y="3594099"/>
            <a:ext cx="10890374" cy="2743200"/>
          </a:xfrm>
        </p:spPr>
        <p:txBody>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C24BE51-D660-433D-AABA-154BE028E64E}" type="datetime1">
              <a:rPr lang="en-US" smtClean="0"/>
              <a:t>10/14/25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769156034"/>
      </p:ext>
    </p:extLst>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onclusion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7" y="1627318"/>
            <a:ext cx="8430767" cy="1842020"/>
          </a:xfrm>
        </p:spPr>
        <p:txBody>
          <a:bodyPr anchor="b">
            <a:normAutofit/>
          </a:bodyPr>
          <a:lstStyle>
            <a:lvl1pPr>
              <a:defRPr sz="6000"/>
            </a:lvl1pPr>
          </a:lstStyle>
          <a:p>
            <a:r>
              <a:rPr lang="en-US" dirty="0"/>
              <a:t>Click to edit Master title style</a:t>
            </a:r>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612775" y="3622674"/>
            <a:ext cx="8430639" cy="1279615"/>
          </a:xfrm>
        </p:spPr>
        <p:txBody>
          <a:bodyPr>
            <a:normAutofit/>
          </a:bodyPr>
          <a:lstStyle>
            <a:lvl1pPr marL="0" indent="0">
              <a:buNone/>
              <a:defRPr sz="2400"/>
            </a:lvl1pPr>
            <a:lvl2pPr marL="228600" indent="0">
              <a:buNone/>
              <a:defRPr sz="2000"/>
            </a:lvl2pPr>
            <a:lvl3pPr marL="457200" indent="0">
              <a:buNone/>
              <a:defRPr sz="1800"/>
            </a:lvl3pPr>
            <a:lvl4pPr marL="685800" indent="0">
              <a:buNone/>
              <a:defRPr sz="1600"/>
            </a:lvl4pPr>
            <a:lvl5pPr marL="914400" indent="0">
              <a:buNone/>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DB61F76E-6064-4431-B5C4-29A511725BCF}" type="datetime1">
              <a:rPr lang="en-US" smtClean="0"/>
              <a:t>10/14/25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46206721"/>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521208" y="548642"/>
            <a:ext cx="7478991" cy="3635797"/>
          </a:xfrm>
        </p:spPr>
        <p:txBody>
          <a:bodyPr vert="horz" lIns="91440" tIns="45720" rIns="91440" bIns="45720" rtlCol="0" anchor="t">
            <a:normAutofit/>
          </a:bodyPr>
          <a:lstStyle>
            <a:lvl1pPr>
              <a:defRPr lang="en-US" sz="7000" dirty="0"/>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521208" y="4473553"/>
            <a:ext cx="6655522" cy="1545336"/>
          </a:xfrm>
        </p:spPr>
        <p:txBody>
          <a:bodyPr vert="horz" lIns="91440" tIns="45720" rIns="91440" bIns="45720" rtlCol="0" anchor="b">
            <a:normAutofit/>
          </a:bodyPr>
          <a:lstStyle>
            <a:lvl1pPr marL="0" indent="0">
              <a:buNone/>
              <a:defRPr lang="en-US" sz="2200" dirty="0"/>
            </a:lvl1pPr>
          </a:lstStyle>
          <a:p>
            <a:pPr lvl="0"/>
            <a:r>
              <a:rPr lang="en-US" dirty="0"/>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1CBE73BE-5F1F-40EF-8F67-E3F24D65884D}" type="datetime1">
              <a:rPr lang="en-US" smtClean="0"/>
              <a:t>10/14/25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072842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18008" y="854239"/>
            <a:ext cx="7876287" cy="3592629"/>
          </a:xfrm>
        </p:spPr>
        <p:txBody>
          <a:bodyPr vert="horz" lIns="91440" tIns="45720" rIns="91440" bIns="45720" rtlCol="0" anchor="b">
            <a:normAutofit/>
          </a:bodyPr>
          <a:lstStyle>
            <a:lvl1pPr>
              <a:defRPr lang="en-US" sz="7200" dirty="0"/>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58368" y="4617138"/>
            <a:ext cx="7375466" cy="1014984"/>
          </a:xfrm>
        </p:spPr>
        <p:txBody>
          <a:bodyPr vert="horz" lIns="91440" tIns="45720" rIns="91440" bIns="45720" rtlCol="0">
            <a:normAutofit/>
          </a:bodyPr>
          <a:lstStyle>
            <a:lvl1pPr marL="0" indent="0">
              <a:buNone/>
              <a:defRPr lang="en-US" dirty="0"/>
            </a:lvl1pPr>
          </a:lstStyle>
          <a:p>
            <a:pPr lvl="0"/>
            <a:r>
              <a:rPr lang="en-US" dirty="0"/>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3C868EF1-668D-4AD0-8652-1F3B3622EDC2}" type="datetime1">
              <a:rPr lang="en-US" smtClean="0"/>
              <a:t>10/14/25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40132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981200" y="1318302"/>
            <a:ext cx="8229600" cy="2621154"/>
          </a:xfrm>
        </p:spPr>
        <p:txBody>
          <a:bodyPr anchor="b">
            <a:normAutofit/>
          </a:bodyPr>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4039647"/>
            <a:ext cx="7588155" cy="1414091"/>
          </a:xfrm>
        </p:spPr>
        <p:txBody>
          <a:bodyPr>
            <a:normAutofit/>
          </a:bodyPr>
          <a:lstStyle>
            <a:lvl1pPr marL="0" indent="0" algn="ctr">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1E95609F-9B5B-4E29-8DB1-457A85E01A27}" type="datetime1">
              <a:rPr lang="en-US" smtClean="0"/>
              <a:t>10/14/25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91563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Header">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74320" y="1801368"/>
            <a:ext cx="7772400" cy="4572000"/>
          </a:xfrm>
        </p:spPr>
        <p:txBody>
          <a:bodyPr vert="horz" lIns="91440" tIns="45720" rIns="91440" bIns="45720" rtlCol="0" anchor="b">
            <a:normAutofit/>
          </a:bodyPr>
          <a:lstStyle>
            <a:lvl1pPr>
              <a:defRPr lang="en-US" sz="7400" dirty="0"/>
            </a:lvl1pPr>
          </a:lstStyle>
          <a:p>
            <a:pPr lvl="0"/>
            <a:r>
              <a:rPr lang="en-US" dirty="0"/>
              <a:t>Click to edit Master 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16A0DE37-B9D6-425C-B79B-6C6DFFBD0DA2}" type="datetime1">
              <a:rPr lang="en-US" smtClean="0"/>
              <a:t>10/14/25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86503479"/>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612647" y="664108"/>
            <a:ext cx="8467558" cy="1554480"/>
          </a:xfrm>
        </p:spPr>
        <p:txBody>
          <a:bodyPr anchor="b">
            <a:normAutofit/>
          </a:bodyPr>
          <a:lstStyle>
            <a:lvl1pPr>
              <a:defRPr sz="4400"/>
            </a:lvl1pPr>
          </a:lstStyle>
          <a:p>
            <a:r>
              <a:rPr lang="en-US" dirty="0"/>
              <a:t>Click to edit Master title style</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612647" y="2333860"/>
            <a:ext cx="8467558" cy="3689909"/>
          </a:xfrm>
        </p:spPr>
        <p:txBody>
          <a:bodyPr>
            <a:normAutofit/>
          </a:bodyPr>
          <a:lstStyle>
            <a:lvl1pPr marL="457200" indent="-457200">
              <a:buFont typeface="+mj-lt"/>
              <a:buAutoNum type="arabicPeriod"/>
              <a:defRPr sz="2400"/>
            </a:lvl1pPr>
            <a:lvl2pPr marL="685800" indent="-457200">
              <a:buFont typeface="+mj-lt"/>
              <a:buAutoNum type="arabicPeriod"/>
              <a:defRPr sz="2000"/>
            </a:lvl2pPr>
            <a:lvl3pPr marL="800100" indent="-342900">
              <a:buFont typeface="+mj-lt"/>
              <a:buAutoNum type="arabicPeriod"/>
              <a:defRPr sz="1800"/>
            </a:lvl3pPr>
            <a:lvl4pPr marL="1028700" indent="-342900">
              <a:buFont typeface="+mj-lt"/>
              <a:buAutoNum type="arabicPeriod"/>
              <a:defRPr sz="1600"/>
            </a:lvl4pPr>
            <a:lvl5pPr marL="1257300" indent="-342900">
              <a:buFont typeface="+mj-lt"/>
              <a:buAutoNum type="arabicPeriod"/>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1045B0EE-4023-4E3C-8875-10AA631453CF}" type="datetime1">
              <a:rPr lang="en-US" smtClean="0"/>
              <a:t>10/14/25</a:t>
            </a:fld>
            <a:endParaRPr lang="en-US"/>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79830076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5EE9E671-1C83-40F7-9D33-FE8AAC7F721F}" type="datetime1">
              <a:rPr lang="en-US" smtClean="0"/>
              <a:t>10/14/25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r>
              <a:rPr lang="en-US"/>
              <a:t>Sample Footer Text</a:t>
            </a:r>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4000762462"/>
      </p:ext>
    </p:extLst>
  </p:cSld>
  <p:clrMap bg1="lt1" tx1="dk1" bg2="lt2" tx2="dk2" accent1="accent1" accent2="accent2" accent3="accent3" accent4="accent4" accent5="accent5" accent6="accent6" hlink="hlink" folHlink="folHlink"/>
  <p:sldLayoutIdLst>
    <p:sldLayoutId id="2147483750"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 id="2147483721" r:id="rId21"/>
    <p:sldLayoutId id="2147483722" r:id="rId22"/>
    <p:sldLayoutId id="2147483723" r:id="rId23"/>
    <p:sldLayoutId id="2147483724" r:id="rId24"/>
    <p:sldLayoutId id="2147483725" r:id="rId25"/>
    <p:sldLayoutId id="2147483726" r:id="rId26"/>
    <p:sldLayoutId id="2147483727" r:id="rId27"/>
    <p:sldLayoutId id="2147483728" r:id="rId28"/>
    <p:sldLayoutId id="2147483729" r:id="rId29"/>
    <p:sldLayoutId id="2147483730" r:id="rId30"/>
    <p:sldLayoutId id="2147483731" r:id="rId31"/>
    <p:sldLayoutId id="2147483732" r:id="rId32"/>
    <p:sldLayoutId id="2147483733" r:id="rId33"/>
    <p:sldLayoutId id="2147483734" r:id="rId34"/>
    <p:sldLayoutId id="2147483735" r:id="rId35"/>
    <p:sldLayoutId id="2147483736" r:id="rId36"/>
    <p:sldLayoutId id="2147483749" r:id="rId37"/>
    <p:sldLayoutId id="2147483737" r:id="rId38"/>
    <p:sldLayoutId id="2147483738" r:id="rId39"/>
    <p:sldLayoutId id="2147483739" r:id="rId40"/>
    <p:sldLayoutId id="2147483740" r:id="rId41"/>
    <p:sldLayoutId id="2147483741" r:id="rId42"/>
    <p:sldLayoutId id="2147483742" r:id="rId43"/>
    <p:sldLayoutId id="2147483743" r:id="rId44"/>
    <p:sldLayoutId id="2147483744" r:id="rId45"/>
    <p:sldLayoutId id="2147483745" r:id="rId46"/>
    <p:sldLayoutId id="2147483746" r:id="rId47"/>
    <p:sldLayoutId id="2147483747" r:id="rId48"/>
    <p:sldLayoutId id="2147483748" r:id="rId49"/>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7.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huggingface.co/unsloth/Qwen3-235B-A22B-Instruct-2507-FP8" TargetMode="External"/><Relationship Id="rId7" Type="http://schemas.openxmlformats.org/officeDocument/2006/relationships/hyperlink" Target="https://www.anthropic.com/" TargetMode="External"/><Relationship Id="rId2" Type="http://schemas.openxmlformats.org/officeDocument/2006/relationships/hyperlink" Target="https://crfm.stanford.edu/helm/capabilities/latest/#/leaderboard" TargetMode="External"/><Relationship Id="rId1" Type="http://schemas.openxmlformats.org/officeDocument/2006/relationships/slideLayout" Target="../slideLayouts/slideLayout2.xml"/><Relationship Id="rId6" Type="http://schemas.openxmlformats.org/officeDocument/2006/relationships/hyperlink" Target="https://flowingdata.com/category/visualization/ugly-visualization/" TargetMode="External"/><Relationship Id="rId5" Type="http://schemas.openxmlformats.org/officeDocument/2006/relationships/hyperlink" Target="https://www.theguardian.com/news/datablog/gallery/2013/aug/01/16-useless-infographics" TargetMode="External"/><Relationship Id="rId4" Type="http://schemas.openxmlformats.org/officeDocument/2006/relationships/hyperlink" Target="https://lmarena.ai/leaderboar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6C086-CC42-B60E-9B62-62C38EBE5CAE}"/>
              </a:ext>
            </a:extLst>
          </p:cNvPr>
          <p:cNvSpPr>
            <a:spLocks noGrp="1"/>
          </p:cNvSpPr>
          <p:nvPr>
            <p:ph type="ctrTitle"/>
          </p:nvPr>
        </p:nvSpPr>
        <p:spPr>
          <a:xfrm>
            <a:off x="365760" y="5218032"/>
            <a:ext cx="11460480" cy="786384"/>
          </a:xfrm>
        </p:spPr>
        <p:txBody>
          <a:bodyPr anchor="b">
            <a:normAutofit/>
          </a:bodyPr>
          <a:lstStyle/>
          <a:p>
            <a:r>
              <a:rPr lang="en-US" dirty="0"/>
              <a:t>Bad Visualization</a:t>
            </a:r>
          </a:p>
        </p:txBody>
      </p:sp>
      <p:sp>
        <p:nvSpPr>
          <p:cNvPr id="3" name="Subtitle 2">
            <a:extLst>
              <a:ext uri="{FF2B5EF4-FFF2-40B4-BE49-F238E27FC236}">
                <a16:creationId xmlns:a16="http://schemas.microsoft.com/office/drawing/2014/main" id="{45695C0A-2A2D-6FD1-4E7D-A1CD04353BDB}"/>
              </a:ext>
            </a:extLst>
          </p:cNvPr>
          <p:cNvSpPr>
            <a:spLocks noGrp="1"/>
          </p:cNvSpPr>
          <p:nvPr>
            <p:ph type="subTitle" idx="1"/>
          </p:nvPr>
        </p:nvSpPr>
        <p:spPr>
          <a:xfrm>
            <a:off x="365760" y="5972629"/>
            <a:ext cx="11460480" cy="480373"/>
          </a:xfrm>
        </p:spPr>
        <p:txBody>
          <a:bodyPr>
            <a:normAutofit/>
          </a:bodyPr>
          <a:lstStyle/>
          <a:p>
            <a:r>
              <a:rPr lang="en-US" dirty="0"/>
              <a:t>7206 Story Telling With Data | Izzie Mirghani</a:t>
            </a:r>
          </a:p>
        </p:txBody>
      </p:sp>
      <p:pic>
        <p:nvPicPr>
          <p:cNvPr id="5" name="Picture Placeholder 4" descr="A close up of a logo&#10;&#10;AI-generated content may be incorrect.">
            <a:extLst>
              <a:ext uri="{FF2B5EF4-FFF2-40B4-BE49-F238E27FC236}">
                <a16:creationId xmlns:a16="http://schemas.microsoft.com/office/drawing/2014/main" id="{21C47DEE-29C6-E5CA-E8F3-39C1E7AF4C22}"/>
              </a:ext>
            </a:extLst>
          </p:cNvPr>
          <p:cNvPicPr>
            <a:picLocks noGrp="1" noChangeAspect="1"/>
          </p:cNvPicPr>
          <p:nvPr>
            <p:ph type="pic" sz="quarter" idx="13"/>
          </p:nvPr>
        </p:nvPicPr>
        <p:blipFill>
          <a:blip r:embed="rId2"/>
          <a:srcRect t="16153" b="16153"/>
          <a:stretch>
            <a:fillRect/>
          </a:stretch>
        </p:blipFill>
        <p:spPr>
          <a:xfrm>
            <a:off x="0" y="0"/>
            <a:ext cx="12192000" cy="4986338"/>
          </a:xfrm>
        </p:spPr>
      </p:pic>
    </p:spTree>
    <p:extLst>
      <p:ext uri="{BB962C8B-B14F-4D97-AF65-F5344CB8AC3E}">
        <p14:creationId xmlns:p14="http://schemas.microsoft.com/office/powerpoint/2010/main" val="254929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Content Placeholder 22" descr="A screenshot of a graph&#10;&#10;AI-generated content may be incorrect.">
            <a:extLst>
              <a:ext uri="{FF2B5EF4-FFF2-40B4-BE49-F238E27FC236}">
                <a16:creationId xmlns:a16="http://schemas.microsoft.com/office/drawing/2014/main" id="{AE8DCFEE-6FB9-931C-2C03-F5E73C61266E}"/>
              </a:ext>
            </a:extLst>
          </p:cNvPr>
          <p:cNvPicPr>
            <a:picLocks noGrp="1" noChangeAspect="1"/>
          </p:cNvPicPr>
          <p:nvPr>
            <p:ph idx="1"/>
          </p:nvPr>
        </p:nvPicPr>
        <p:blipFill>
          <a:blip r:embed="rId3"/>
          <a:stretch>
            <a:fillRect/>
          </a:stretch>
        </p:blipFill>
        <p:spPr>
          <a:xfrm>
            <a:off x="0" y="0"/>
            <a:ext cx="12393976" cy="6858000"/>
          </a:xfrm>
        </p:spPr>
      </p:pic>
      <p:grpSp>
        <p:nvGrpSpPr>
          <p:cNvPr id="24" name="Group 23">
            <a:extLst>
              <a:ext uri="{FF2B5EF4-FFF2-40B4-BE49-F238E27FC236}">
                <a16:creationId xmlns:a16="http://schemas.microsoft.com/office/drawing/2014/main" id="{EA9AA95D-7A7A-8AC4-F3D9-5475708046F7}"/>
              </a:ext>
            </a:extLst>
          </p:cNvPr>
          <p:cNvGrpSpPr/>
          <p:nvPr/>
        </p:nvGrpSpPr>
        <p:grpSpPr>
          <a:xfrm>
            <a:off x="165100" y="469804"/>
            <a:ext cx="11709398" cy="516984"/>
            <a:chOff x="876300" y="1215653"/>
            <a:chExt cx="11709398" cy="516984"/>
          </a:xfrm>
        </p:grpSpPr>
        <p:pic>
          <p:nvPicPr>
            <p:cNvPr id="11" name="Picture 10">
              <a:extLst>
                <a:ext uri="{FF2B5EF4-FFF2-40B4-BE49-F238E27FC236}">
                  <a16:creationId xmlns:a16="http://schemas.microsoft.com/office/drawing/2014/main" id="{13A1EF67-D84D-AA94-847A-4286951FB625}"/>
                </a:ext>
              </a:extLst>
            </p:cNvPr>
            <p:cNvPicPr>
              <a:picLocks noChangeAspect="1"/>
            </p:cNvPicPr>
            <p:nvPr/>
          </p:nvPicPr>
          <p:blipFill>
            <a:blip r:embed="rId4"/>
            <a:stretch>
              <a:fillRect/>
            </a:stretch>
          </p:blipFill>
          <p:spPr>
            <a:xfrm>
              <a:off x="5192673" y="1307787"/>
              <a:ext cx="2808327" cy="315936"/>
            </a:xfrm>
            <a:prstGeom prst="rect">
              <a:avLst/>
            </a:prstGeom>
          </p:spPr>
        </p:pic>
        <p:sp>
          <p:nvSpPr>
            <p:cNvPr id="14" name="TextBox 13">
              <a:extLst>
                <a:ext uri="{FF2B5EF4-FFF2-40B4-BE49-F238E27FC236}">
                  <a16:creationId xmlns:a16="http://schemas.microsoft.com/office/drawing/2014/main" id="{4FCA0657-9578-FB24-550F-1B37663DDD24}"/>
                </a:ext>
              </a:extLst>
            </p:cNvPr>
            <p:cNvSpPr txBox="1"/>
            <p:nvPr/>
          </p:nvSpPr>
          <p:spPr>
            <a:xfrm>
              <a:off x="876300" y="1215653"/>
              <a:ext cx="4584700" cy="507831"/>
            </a:xfrm>
            <a:prstGeom prst="rect">
              <a:avLst/>
            </a:prstGeom>
            <a:noFill/>
          </p:spPr>
          <p:txBody>
            <a:bodyPr wrap="square" rtlCol="0">
              <a:spAutoFit/>
            </a:bodyPr>
            <a:lstStyle/>
            <a:p>
              <a:r>
                <a:rPr lang="en-US" sz="2700" b="1" dirty="0"/>
                <a:t>Heat Map Comparison of</a:t>
              </a:r>
            </a:p>
          </p:txBody>
        </p:sp>
        <p:sp>
          <p:nvSpPr>
            <p:cNvPr id="15" name="TextBox 14">
              <a:extLst>
                <a:ext uri="{FF2B5EF4-FFF2-40B4-BE49-F238E27FC236}">
                  <a16:creationId xmlns:a16="http://schemas.microsoft.com/office/drawing/2014/main" id="{87D6E97E-A28C-3B52-6C37-3C3FC5228024}"/>
                </a:ext>
              </a:extLst>
            </p:cNvPr>
            <p:cNvSpPr txBox="1"/>
            <p:nvPr/>
          </p:nvSpPr>
          <p:spPr>
            <a:xfrm>
              <a:off x="8000999" y="1224806"/>
              <a:ext cx="4584699" cy="507831"/>
            </a:xfrm>
            <a:prstGeom prst="rect">
              <a:avLst/>
            </a:prstGeom>
            <a:noFill/>
          </p:spPr>
          <p:txBody>
            <a:bodyPr wrap="square" rtlCol="0">
              <a:spAutoFit/>
            </a:bodyPr>
            <a:lstStyle/>
            <a:p>
              <a:r>
                <a:rPr lang="en-US" sz="2700" b="1" dirty="0"/>
                <a:t>Models (Pre-visualization)</a:t>
              </a:r>
            </a:p>
          </p:txBody>
        </p:sp>
      </p:grpSp>
      <p:pic>
        <p:nvPicPr>
          <p:cNvPr id="17" name="Picture 16" descr="A black and white logo&#10;&#10;AI-generated content may be incorrect.">
            <a:extLst>
              <a:ext uri="{FF2B5EF4-FFF2-40B4-BE49-F238E27FC236}">
                <a16:creationId xmlns:a16="http://schemas.microsoft.com/office/drawing/2014/main" id="{9A2B7849-C812-23CE-28A2-4E2382CD40CA}"/>
              </a:ext>
            </a:extLst>
          </p:cNvPr>
          <p:cNvPicPr>
            <a:picLocks noChangeAspect="1"/>
          </p:cNvPicPr>
          <p:nvPr/>
        </p:nvPicPr>
        <p:blipFill>
          <a:blip r:embed="rId5"/>
          <a:stretch>
            <a:fillRect/>
          </a:stretch>
        </p:blipFill>
        <p:spPr>
          <a:xfrm>
            <a:off x="4481473" y="3225800"/>
            <a:ext cx="296884" cy="203200"/>
          </a:xfrm>
          <a:prstGeom prst="rect">
            <a:avLst/>
          </a:prstGeom>
        </p:spPr>
      </p:pic>
      <p:sp>
        <p:nvSpPr>
          <p:cNvPr id="19" name="TextBox 18">
            <a:extLst>
              <a:ext uri="{FF2B5EF4-FFF2-40B4-BE49-F238E27FC236}">
                <a16:creationId xmlns:a16="http://schemas.microsoft.com/office/drawing/2014/main" id="{AE8FFE43-D9AA-F493-2B81-BCC403535F18}"/>
              </a:ext>
            </a:extLst>
          </p:cNvPr>
          <p:cNvSpPr txBox="1"/>
          <p:nvPr/>
        </p:nvSpPr>
        <p:spPr>
          <a:xfrm>
            <a:off x="365176" y="2489890"/>
            <a:ext cx="9629723" cy="1142310"/>
          </a:xfrm>
          <a:prstGeom prst="rect">
            <a:avLst/>
          </a:prstGeom>
          <a:noFill/>
          <a:ln w="44450">
            <a:solidFill>
              <a:schemeClr val="accent1">
                <a:shade val="15000"/>
              </a:schemeClr>
            </a:solidFill>
          </a:ln>
        </p:spPr>
        <p:txBody>
          <a:bodyPr wrap="square" rtlCol="0">
            <a:spAutoFit/>
          </a:bodyPr>
          <a:lstStyle/>
          <a:p>
            <a:endParaRPr lang="en-US" dirty="0"/>
          </a:p>
        </p:txBody>
      </p:sp>
      <p:pic>
        <p:nvPicPr>
          <p:cNvPr id="18" name="Picture 17" descr="A black and white logo&#10;&#10;AI-generated content may be incorrect.">
            <a:extLst>
              <a:ext uri="{FF2B5EF4-FFF2-40B4-BE49-F238E27FC236}">
                <a16:creationId xmlns:a16="http://schemas.microsoft.com/office/drawing/2014/main" id="{B7A49F59-3FAD-6490-B48F-B36869BD9411}"/>
              </a:ext>
            </a:extLst>
          </p:cNvPr>
          <p:cNvPicPr>
            <a:picLocks noChangeAspect="1"/>
          </p:cNvPicPr>
          <p:nvPr/>
        </p:nvPicPr>
        <p:blipFill>
          <a:blip r:embed="rId5"/>
          <a:stretch>
            <a:fillRect/>
          </a:stretch>
        </p:blipFill>
        <p:spPr>
          <a:xfrm>
            <a:off x="4481473" y="2654645"/>
            <a:ext cx="296884" cy="203200"/>
          </a:xfrm>
          <a:prstGeom prst="rect">
            <a:avLst/>
          </a:prstGeom>
        </p:spPr>
      </p:pic>
      <p:pic>
        <p:nvPicPr>
          <p:cNvPr id="26" name="Picture 25" descr="A white head with a flower in it&#10;&#10;AI-generated content may be incorrect.">
            <a:extLst>
              <a:ext uri="{FF2B5EF4-FFF2-40B4-BE49-F238E27FC236}">
                <a16:creationId xmlns:a16="http://schemas.microsoft.com/office/drawing/2014/main" id="{7AC3929D-12CB-D039-3A49-2D22AE75EFA7}"/>
              </a:ext>
            </a:extLst>
          </p:cNvPr>
          <p:cNvPicPr>
            <a:picLocks noChangeAspect="1"/>
          </p:cNvPicPr>
          <p:nvPr/>
        </p:nvPicPr>
        <p:blipFill>
          <a:blip r:embed="rId6"/>
          <a:srcRect l="30273" r="31388"/>
          <a:stretch>
            <a:fillRect/>
          </a:stretch>
        </p:blipFill>
        <p:spPr>
          <a:xfrm>
            <a:off x="365176" y="4618202"/>
            <a:ext cx="1486525" cy="1938668"/>
          </a:xfrm>
          <a:prstGeom prst="rect">
            <a:avLst/>
          </a:prstGeom>
        </p:spPr>
      </p:pic>
    </p:spTree>
    <p:extLst>
      <p:ext uri="{BB962C8B-B14F-4D97-AF65-F5344CB8AC3E}">
        <p14:creationId xmlns:p14="http://schemas.microsoft.com/office/powerpoint/2010/main" val="4064581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FA879-73E6-91FC-416B-60AA30AA3C26}"/>
              </a:ext>
            </a:extLst>
          </p:cNvPr>
          <p:cNvSpPr>
            <a:spLocks noGrp="1"/>
          </p:cNvSpPr>
          <p:nvPr>
            <p:ph type="ctrTitle"/>
          </p:nvPr>
        </p:nvSpPr>
        <p:spPr>
          <a:xfrm>
            <a:off x="274320" y="1801368"/>
            <a:ext cx="7772400" cy="4572000"/>
          </a:xfrm>
        </p:spPr>
        <p:txBody>
          <a:bodyPr anchor="b">
            <a:normAutofit/>
          </a:bodyPr>
          <a:lstStyle/>
          <a:p>
            <a:r>
              <a:rPr lang="en-US" dirty="0"/>
              <a:t>Misleading Chart: Solved</a:t>
            </a:r>
          </a:p>
        </p:txBody>
      </p:sp>
      <p:pic>
        <p:nvPicPr>
          <p:cNvPr id="5" name="Picture 4" descr="A white letter on a black background&#10;&#10;AI-generated content may be incorrect.">
            <a:extLst>
              <a:ext uri="{FF2B5EF4-FFF2-40B4-BE49-F238E27FC236}">
                <a16:creationId xmlns:a16="http://schemas.microsoft.com/office/drawing/2014/main" id="{5DBC912E-39BB-68C0-712E-5B7DB80EDC3E}"/>
              </a:ext>
            </a:extLst>
          </p:cNvPr>
          <p:cNvPicPr>
            <a:picLocks noChangeAspect="1"/>
          </p:cNvPicPr>
          <p:nvPr/>
        </p:nvPicPr>
        <p:blipFill>
          <a:blip r:embed="rId2"/>
          <a:stretch>
            <a:fillRect/>
          </a:stretch>
        </p:blipFill>
        <p:spPr>
          <a:xfrm>
            <a:off x="4160520" y="273784"/>
            <a:ext cx="7772400" cy="1024975"/>
          </a:xfrm>
          <a:prstGeom prst="rect">
            <a:avLst/>
          </a:prstGeom>
        </p:spPr>
      </p:pic>
    </p:spTree>
    <p:extLst>
      <p:ext uri="{BB962C8B-B14F-4D97-AF65-F5344CB8AC3E}">
        <p14:creationId xmlns:p14="http://schemas.microsoft.com/office/powerpoint/2010/main" val="269294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FCDCCB-0F93-3369-F64C-7F5A9CACD5E0}"/>
            </a:ext>
          </a:extLst>
        </p:cNvPr>
        <p:cNvGrpSpPr/>
        <p:nvPr/>
      </p:nvGrpSpPr>
      <p:grpSpPr>
        <a:xfrm>
          <a:off x="0" y="0"/>
          <a:ext cx="0" cy="0"/>
          <a:chOff x="0" y="0"/>
          <a:chExt cx="0" cy="0"/>
        </a:xfrm>
      </p:grpSpPr>
      <p:pic>
        <p:nvPicPr>
          <p:cNvPr id="36" name="Picture 35" descr="A graph of a performance&#10;&#10;AI-generated content may be incorrect.">
            <a:extLst>
              <a:ext uri="{FF2B5EF4-FFF2-40B4-BE49-F238E27FC236}">
                <a16:creationId xmlns:a16="http://schemas.microsoft.com/office/drawing/2014/main" id="{94310F2D-C4DA-24BA-852D-ADD048945B5A}"/>
              </a:ext>
            </a:extLst>
          </p:cNvPr>
          <p:cNvPicPr>
            <a:picLocks noChangeAspect="1"/>
          </p:cNvPicPr>
          <p:nvPr/>
        </p:nvPicPr>
        <p:blipFill>
          <a:blip r:embed="rId3"/>
          <a:stretch>
            <a:fillRect/>
          </a:stretch>
        </p:blipFill>
        <p:spPr>
          <a:xfrm>
            <a:off x="0" y="1765809"/>
            <a:ext cx="12192000" cy="5080000"/>
          </a:xfrm>
          <a:prstGeom prst="rect">
            <a:avLst/>
          </a:prstGeom>
        </p:spPr>
      </p:pic>
      <p:sp>
        <p:nvSpPr>
          <p:cNvPr id="6" name="TextBox 5">
            <a:extLst>
              <a:ext uri="{FF2B5EF4-FFF2-40B4-BE49-F238E27FC236}">
                <a16:creationId xmlns:a16="http://schemas.microsoft.com/office/drawing/2014/main" id="{19DE1A7C-789A-283A-B532-813FE92AB771}"/>
              </a:ext>
            </a:extLst>
          </p:cNvPr>
          <p:cNvSpPr txBox="1"/>
          <p:nvPr/>
        </p:nvSpPr>
        <p:spPr>
          <a:xfrm>
            <a:off x="4246182" y="2853560"/>
            <a:ext cx="1590784" cy="261610"/>
          </a:xfrm>
          <a:prstGeom prst="rect">
            <a:avLst/>
          </a:prstGeom>
          <a:noFill/>
        </p:spPr>
        <p:txBody>
          <a:bodyPr wrap="square" rtlCol="0">
            <a:spAutoFit/>
          </a:bodyPr>
          <a:lstStyle/>
          <a:p>
            <a:r>
              <a:rPr lang="en-US" sz="1100" b="1" dirty="0">
                <a:solidFill>
                  <a:srgbClr val="B1470E"/>
                </a:solidFill>
              </a:rPr>
              <a:t>Claude 4 Opus</a:t>
            </a:r>
          </a:p>
        </p:txBody>
      </p:sp>
      <p:cxnSp>
        <p:nvCxnSpPr>
          <p:cNvPr id="8" name="Straight Arrow Connector 7">
            <a:extLst>
              <a:ext uri="{FF2B5EF4-FFF2-40B4-BE49-F238E27FC236}">
                <a16:creationId xmlns:a16="http://schemas.microsoft.com/office/drawing/2014/main" id="{7354A060-9987-366E-7923-48A0219E85C5}"/>
              </a:ext>
            </a:extLst>
          </p:cNvPr>
          <p:cNvCxnSpPr>
            <a:cxnSpLocks/>
          </p:cNvCxnSpPr>
          <p:nvPr/>
        </p:nvCxnSpPr>
        <p:spPr>
          <a:xfrm>
            <a:off x="4927600" y="3078751"/>
            <a:ext cx="383316" cy="2327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C238FD0-2EF6-07E3-3891-B49813921FC6}"/>
              </a:ext>
            </a:extLst>
          </p:cNvPr>
          <p:cNvSpPr txBox="1"/>
          <p:nvPr/>
        </p:nvSpPr>
        <p:spPr>
          <a:xfrm>
            <a:off x="2066025" y="5423322"/>
            <a:ext cx="1368552" cy="246221"/>
          </a:xfrm>
          <a:prstGeom prst="rect">
            <a:avLst/>
          </a:prstGeom>
          <a:noFill/>
        </p:spPr>
        <p:txBody>
          <a:bodyPr wrap="square" rtlCol="0">
            <a:spAutoFit/>
          </a:bodyPr>
          <a:lstStyle/>
          <a:p>
            <a:r>
              <a:rPr lang="en-US" sz="1000" dirty="0"/>
              <a:t>Gemini 2.5</a:t>
            </a:r>
          </a:p>
        </p:txBody>
      </p:sp>
      <p:cxnSp>
        <p:nvCxnSpPr>
          <p:cNvPr id="13" name="Straight Arrow Connector 12">
            <a:extLst>
              <a:ext uri="{FF2B5EF4-FFF2-40B4-BE49-F238E27FC236}">
                <a16:creationId xmlns:a16="http://schemas.microsoft.com/office/drawing/2014/main" id="{BC262BCD-D593-EF0E-46A3-3550C74F34BD}"/>
              </a:ext>
            </a:extLst>
          </p:cNvPr>
          <p:cNvCxnSpPr>
            <a:cxnSpLocks/>
          </p:cNvCxnSpPr>
          <p:nvPr/>
        </p:nvCxnSpPr>
        <p:spPr>
          <a:xfrm>
            <a:off x="2888166" y="5546432"/>
            <a:ext cx="4906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B66B3E2-A826-3A87-2C2B-CB9AEA21999C}"/>
              </a:ext>
            </a:extLst>
          </p:cNvPr>
          <p:cNvSpPr txBox="1"/>
          <p:nvPr/>
        </p:nvSpPr>
        <p:spPr>
          <a:xfrm>
            <a:off x="6993614" y="4778297"/>
            <a:ext cx="1368552" cy="246221"/>
          </a:xfrm>
          <a:prstGeom prst="rect">
            <a:avLst/>
          </a:prstGeom>
          <a:noFill/>
        </p:spPr>
        <p:txBody>
          <a:bodyPr wrap="square" rtlCol="0">
            <a:spAutoFit/>
          </a:bodyPr>
          <a:lstStyle/>
          <a:p>
            <a:r>
              <a:rPr lang="en-US" sz="1000" dirty="0"/>
              <a:t>Llama 4 Maverick</a:t>
            </a:r>
          </a:p>
        </p:txBody>
      </p:sp>
      <p:cxnSp>
        <p:nvCxnSpPr>
          <p:cNvPr id="16" name="Straight Arrow Connector 15">
            <a:extLst>
              <a:ext uri="{FF2B5EF4-FFF2-40B4-BE49-F238E27FC236}">
                <a16:creationId xmlns:a16="http://schemas.microsoft.com/office/drawing/2014/main" id="{F5D5DBB6-CE4D-DE8E-4096-24895898A727}"/>
              </a:ext>
            </a:extLst>
          </p:cNvPr>
          <p:cNvCxnSpPr>
            <a:cxnSpLocks/>
          </p:cNvCxnSpPr>
          <p:nvPr/>
        </p:nvCxnSpPr>
        <p:spPr>
          <a:xfrm>
            <a:off x="7074829" y="3429000"/>
            <a:ext cx="159715" cy="2980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FBF5471-F117-A33C-966F-D636E97CD239}"/>
              </a:ext>
            </a:extLst>
          </p:cNvPr>
          <p:cNvSpPr txBox="1"/>
          <p:nvPr/>
        </p:nvSpPr>
        <p:spPr>
          <a:xfrm>
            <a:off x="1658332" y="2409933"/>
            <a:ext cx="1368552" cy="246221"/>
          </a:xfrm>
          <a:prstGeom prst="rect">
            <a:avLst/>
          </a:prstGeom>
          <a:noFill/>
        </p:spPr>
        <p:txBody>
          <a:bodyPr wrap="square" rtlCol="0">
            <a:spAutoFit/>
          </a:bodyPr>
          <a:lstStyle/>
          <a:p>
            <a:r>
              <a:rPr lang="en-US" sz="1000" dirty="0"/>
              <a:t>Grok 4.0</a:t>
            </a:r>
          </a:p>
        </p:txBody>
      </p:sp>
      <p:cxnSp>
        <p:nvCxnSpPr>
          <p:cNvPr id="19" name="Straight Arrow Connector 18">
            <a:extLst>
              <a:ext uri="{FF2B5EF4-FFF2-40B4-BE49-F238E27FC236}">
                <a16:creationId xmlns:a16="http://schemas.microsoft.com/office/drawing/2014/main" id="{2D9D42E5-7F07-A2E8-A8CB-B6D6DAC6FEF9}"/>
              </a:ext>
            </a:extLst>
          </p:cNvPr>
          <p:cNvCxnSpPr>
            <a:cxnSpLocks/>
          </p:cNvCxnSpPr>
          <p:nvPr/>
        </p:nvCxnSpPr>
        <p:spPr>
          <a:xfrm flipH="1">
            <a:off x="1548372" y="2656154"/>
            <a:ext cx="219920" cy="320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736E9A2-70BF-3A66-1569-D888513926BB}"/>
              </a:ext>
            </a:extLst>
          </p:cNvPr>
          <p:cNvSpPr txBox="1"/>
          <p:nvPr/>
        </p:nvSpPr>
        <p:spPr>
          <a:xfrm>
            <a:off x="6737038" y="3178898"/>
            <a:ext cx="1368552" cy="246221"/>
          </a:xfrm>
          <a:prstGeom prst="rect">
            <a:avLst/>
          </a:prstGeom>
          <a:noFill/>
        </p:spPr>
        <p:txBody>
          <a:bodyPr wrap="square" rtlCol="0">
            <a:spAutoFit/>
          </a:bodyPr>
          <a:lstStyle/>
          <a:p>
            <a:r>
              <a:rPr lang="en-US" sz="1000" dirty="0"/>
              <a:t>GPT-5</a:t>
            </a:r>
          </a:p>
        </p:txBody>
      </p:sp>
      <p:cxnSp>
        <p:nvCxnSpPr>
          <p:cNvPr id="24" name="Straight Arrow Connector 23">
            <a:extLst>
              <a:ext uri="{FF2B5EF4-FFF2-40B4-BE49-F238E27FC236}">
                <a16:creationId xmlns:a16="http://schemas.microsoft.com/office/drawing/2014/main" id="{6A4E5CF3-EA0C-A4F1-26E4-A803C4D4029E}"/>
              </a:ext>
            </a:extLst>
          </p:cNvPr>
          <p:cNvCxnSpPr>
            <a:cxnSpLocks/>
          </p:cNvCxnSpPr>
          <p:nvPr/>
        </p:nvCxnSpPr>
        <p:spPr>
          <a:xfrm flipH="1" flipV="1">
            <a:off x="7285345" y="4476356"/>
            <a:ext cx="218186" cy="3019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738D816-484B-2D53-9AF0-F6D7F88FBDB4}"/>
              </a:ext>
            </a:extLst>
          </p:cNvPr>
          <p:cNvSpPr txBox="1"/>
          <p:nvPr/>
        </p:nvSpPr>
        <p:spPr>
          <a:xfrm>
            <a:off x="9996424" y="6270549"/>
            <a:ext cx="2195576" cy="553998"/>
          </a:xfrm>
          <a:prstGeom prst="rect">
            <a:avLst/>
          </a:prstGeom>
          <a:noFill/>
        </p:spPr>
        <p:txBody>
          <a:bodyPr wrap="square" rtlCol="0">
            <a:spAutoFit/>
          </a:bodyPr>
          <a:lstStyle/>
          <a:p>
            <a:r>
              <a:rPr lang="en-US" sz="1000" b="1" dirty="0"/>
              <a:t>Source: </a:t>
            </a:r>
            <a:r>
              <a:rPr lang="en-US" sz="1000" dirty="0"/>
              <a:t>Stanford Center for Research on Foundation Models HELM</a:t>
            </a:r>
          </a:p>
        </p:txBody>
      </p:sp>
      <p:sp>
        <p:nvSpPr>
          <p:cNvPr id="2" name="TextBox 1">
            <a:extLst>
              <a:ext uri="{FF2B5EF4-FFF2-40B4-BE49-F238E27FC236}">
                <a16:creationId xmlns:a16="http://schemas.microsoft.com/office/drawing/2014/main" id="{A75ABEDD-EBD3-9149-5456-9DB08365DB5F}"/>
              </a:ext>
            </a:extLst>
          </p:cNvPr>
          <p:cNvSpPr txBox="1"/>
          <p:nvPr/>
        </p:nvSpPr>
        <p:spPr>
          <a:xfrm>
            <a:off x="335201" y="141244"/>
            <a:ext cx="11766603" cy="769441"/>
          </a:xfrm>
          <a:prstGeom prst="rect">
            <a:avLst/>
          </a:prstGeom>
          <a:noFill/>
        </p:spPr>
        <p:txBody>
          <a:bodyPr wrap="square" rtlCol="0">
            <a:spAutoFit/>
          </a:bodyPr>
          <a:lstStyle/>
          <a:p>
            <a:r>
              <a:rPr lang="en-US" sz="4400" b="1" dirty="0">
                <a:latin typeface="+mj-lt"/>
              </a:rPr>
              <a:t>Final Visualization</a:t>
            </a:r>
          </a:p>
        </p:txBody>
      </p:sp>
      <p:cxnSp>
        <p:nvCxnSpPr>
          <p:cNvPr id="20" name="Straight Arrow Connector 19">
            <a:extLst>
              <a:ext uri="{FF2B5EF4-FFF2-40B4-BE49-F238E27FC236}">
                <a16:creationId xmlns:a16="http://schemas.microsoft.com/office/drawing/2014/main" id="{1DD29DFC-53B8-3684-9F51-A4B910F62F52}"/>
              </a:ext>
            </a:extLst>
          </p:cNvPr>
          <p:cNvCxnSpPr>
            <a:cxnSpLocks/>
          </p:cNvCxnSpPr>
          <p:nvPr/>
        </p:nvCxnSpPr>
        <p:spPr>
          <a:xfrm>
            <a:off x="3378820" y="3736004"/>
            <a:ext cx="55757" cy="3210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F53A116-0A6B-749E-EAA4-A431D7CD8C76}"/>
              </a:ext>
            </a:extLst>
          </p:cNvPr>
          <p:cNvSpPr txBox="1"/>
          <p:nvPr/>
        </p:nvSpPr>
        <p:spPr>
          <a:xfrm>
            <a:off x="3061068" y="3489783"/>
            <a:ext cx="1368552" cy="246221"/>
          </a:xfrm>
          <a:prstGeom prst="rect">
            <a:avLst/>
          </a:prstGeom>
          <a:noFill/>
        </p:spPr>
        <p:txBody>
          <a:bodyPr wrap="square" rtlCol="0">
            <a:spAutoFit/>
          </a:bodyPr>
          <a:lstStyle/>
          <a:p>
            <a:r>
              <a:rPr lang="en-US" sz="1000" dirty="0"/>
              <a:t>Qwen3</a:t>
            </a:r>
          </a:p>
        </p:txBody>
      </p:sp>
      <p:pic>
        <p:nvPicPr>
          <p:cNvPr id="26" name="Picture 25">
            <a:extLst>
              <a:ext uri="{FF2B5EF4-FFF2-40B4-BE49-F238E27FC236}">
                <a16:creationId xmlns:a16="http://schemas.microsoft.com/office/drawing/2014/main" id="{FB107DA1-3EA5-4455-9707-DAE6CA17404C}"/>
              </a:ext>
            </a:extLst>
          </p:cNvPr>
          <p:cNvPicPr>
            <a:picLocks noChangeAspect="1"/>
          </p:cNvPicPr>
          <p:nvPr/>
        </p:nvPicPr>
        <p:blipFill>
          <a:blip r:embed="rId4"/>
          <a:stretch>
            <a:fillRect/>
          </a:stretch>
        </p:blipFill>
        <p:spPr>
          <a:xfrm>
            <a:off x="6993614" y="2033943"/>
            <a:ext cx="4844213" cy="544974"/>
          </a:xfrm>
          <a:prstGeom prst="rect">
            <a:avLst/>
          </a:prstGeom>
        </p:spPr>
      </p:pic>
      <p:sp>
        <p:nvSpPr>
          <p:cNvPr id="28" name="Oval 27">
            <a:extLst>
              <a:ext uri="{FF2B5EF4-FFF2-40B4-BE49-F238E27FC236}">
                <a16:creationId xmlns:a16="http://schemas.microsoft.com/office/drawing/2014/main" id="{9AF85929-3DE8-7345-2547-604D9AEC9DE9}"/>
              </a:ext>
            </a:extLst>
          </p:cNvPr>
          <p:cNvSpPr/>
          <p:nvPr/>
        </p:nvSpPr>
        <p:spPr>
          <a:xfrm>
            <a:off x="5041574" y="3183048"/>
            <a:ext cx="647261" cy="613469"/>
          </a:xfrm>
          <a:prstGeom prst="ellipse">
            <a:avLst/>
          </a:prstGeom>
          <a:no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3E1CF1A-370F-A15F-3542-D38399940B7F}"/>
              </a:ext>
            </a:extLst>
          </p:cNvPr>
          <p:cNvSpPr txBox="1"/>
          <p:nvPr/>
        </p:nvSpPr>
        <p:spPr>
          <a:xfrm>
            <a:off x="8731444" y="2853560"/>
            <a:ext cx="1368552" cy="246221"/>
          </a:xfrm>
          <a:prstGeom prst="rect">
            <a:avLst/>
          </a:prstGeom>
          <a:noFill/>
        </p:spPr>
        <p:txBody>
          <a:bodyPr wrap="square" rtlCol="0">
            <a:spAutoFit/>
          </a:bodyPr>
          <a:lstStyle/>
          <a:p>
            <a:r>
              <a:rPr lang="en-US" sz="1000" dirty="0"/>
              <a:t>Qwen3</a:t>
            </a:r>
          </a:p>
        </p:txBody>
      </p:sp>
      <p:cxnSp>
        <p:nvCxnSpPr>
          <p:cNvPr id="4" name="Straight Arrow Connector 3">
            <a:extLst>
              <a:ext uri="{FF2B5EF4-FFF2-40B4-BE49-F238E27FC236}">
                <a16:creationId xmlns:a16="http://schemas.microsoft.com/office/drawing/2014/main" id="{09BA711B-1FFC-F625-F505-0A8D51B12A11}"/>
              </a:ext>
            </a:extLst>
          </p:cNvPr>
          <p:cNvCxnSpPr>
            <a:cxnSpLocks/>
          </p:cNvCxnSpPr>
          <p:nvPr/>
        </p:nvCxnSpPr>
        <p:spPr>
          <a:xfrm>
            <a:off x="9119282" y="3062348"/>
            <a:ext cx="0" cy="3627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E535343-B144-6E92-3A1E-39BFB168830B}"/>
              </a:ext>
            </a:extLst>
          </p:cNvPr>
          <p:cNvSpPr txBox="1"/>
          <p:nvPr/>
        </p:nvSpPr>
        <p:spPr>
          <a:xfrm>
            <a:off x="8490763" y="4006473"/>
            <a:ext cx="1368552" cy="246221"/>
          </a:xfrm>
          <a:prstGeom prst="rect">
            <a:avLst/>
          </a:prstGeom>
          <a:noFill/>
        </p:spPr>
        <p:txBody>
          <a:bodyPr wrap="square" rtlCol="0">
            <a:spAutoFit/>
          </a:bodyPr>
          <a:lstStyle/>
          <a:p>
            <a:r>
              <a:rPr lang="en-US" sz="1000" dirty="0"/>
              <a:t>Grok 4.0</a:t>
            </a:r>
          </a:p>
        </p:txBody>
      </p:sp>
      <p:cxnSp>
        <p:nvCxnSpPr>
          <p:cNvPr id="7" name="Straight Arrow Connector 6">
            <a:extLst>
              <a:ext uri="{FF2B5EF4-FFF2-40B4-BE49-F238E27FC236}">
                <a16:creationId xmlns:a16="http://schemas.microsoft.com/office/drawing/2014/main" id="{A453A09F-C645-1B6C-92DD-A2A860EF9530}"/>
              </a:ext>
            </a:extLst>
          </p:cNvPr>
          <p:cNvCxnSpPr>
            <a:cxnSpLocks/>
          </p:cNvCxnSpPr>
          <p:nvPr/>
        </p:nvCxnSpPr>
        <p:spPr>
          <a:xfrm flipV="1">
            <a:off x="8943278" y="3777461"/>
            <a:ext cx="176004" cy="2290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7B3FA23-8601-1DB8-B39B-DFCBE96C5E0D}"/>
              </a:ext>
            </a:extLst>
          </p:cNvPr>
          <p:cNvCxnSpPr>
            <a:cxnSpLocks/>
          </p:cNvCxnSpPr>
          <p:nvPr/>
        </p:nvCxnSpPr>
        <p:spPr>
          <a:xfrm flipH="1" flipV="1">
            <a:off x="5365204" y="3576089"/>
            <a:ext cx="323631" cy="67660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B5413D8-8D31-4B70-8AF6-73FB50618EAD}"/>
              </a:ext>
            </a:extLst>
          </p:cNvPr>
          <p:cNvSpPr txBox="1"/>
          <p:nvPr/>
        </p:nvSpPr>
        <p:spPr>
          <a:xfrm>
            <a:off x="5146254" y="4255095"/>
            <a:ext cx="1590784" cy="261610"/>
          </a:xfrm>
          <a:prstGeom prst="rect">
            <a:avLst/>
          </a:prstGeom>
          <a:noFill/>
        </p:spPr>
        <p:txBody>
          <a:bodyPr wrap="square" rtlCol="0">
            <a:spAutoFit/>
          </a:bodyPr>
          <a:lstStyle/>
          <a:p>
            <a:r>
              <a:rPr lang="en-US" sz="1100" b="1" dirty="0">
                <a:solidFill>
                  <a:srgbClr val="B1470E"/>
                </a:solidFill>
              </a:rPr>
              <a:t>Claude 4 Sonnet</a:t>
            </a:r>
          </a:p>
        </p:txBody>
      </p:sp>
      <p:pic>
        <p:nvPicPr>
          <p:cNvPr id="10" name="Picture 9" descr="A black and white logo&#10;&#10;AI-generated content may be incorrect.">
            <a:extLst>
              <a:ext uri="{FF2B5EF4-FFF2-40B4-BE49-F238E27FC236}">
                <a16:creationId xmlns:a16="http://schemas.microsoft.com/office/drawing/2014/main" id="{FE0D4F67-C6EE-7146-6A47-08556EBC7D73}"/>
              </a:ext>
            </a:extLst>
          </p:cNvPr>
          <p:cNvPicPr>
            <a:picLocks noChangeAspect="1"/>
          </p:cNvPicPr>
          <p:nvPr/>
        </p:nvPicPr>
        <p:blipFill>
          <a:blip r:embed="rId5"/>
          <a:stretch>
            <a:fillRect/>
          </a:stretch>
        </p:blipFill>
        <p:spPr>
          <a:xfrm>
            <a:off x="5041574" y="6054977"/>
            <a:ext cx="674492" cy="461651"/>
          </a:xfrm>
          <a:prstGeom prst="rect">
            <a:avLst/>
          </a:prstGeom>
        </p:spPr>
      </p:pic>
    </p:spTree>
    <p:extLst>
      <p:ext uri="{BB962C8B-B14F-4D97-AF65-F5344CB8AC3E}">
        <p14:creationId xmlns:p14="http://schemas.microsoft.com/office/powerpoint/2010/main" val="3047203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5AE67-2B8C-CC64-BA12-78BD0813207A}"/>
              </a:ext>
            </a:extLst>
          </p:cNvPr>
          <p:cNvSpPr>
            <a:spLocks noGrp="1"/>
          </p:cNvSpPr>
          <p:nvPr>
            <p:ph type="title"/>
          </p:nvPr>
        </p:nvSpPr>
        <p:spPr/>
        <p:txBody>
          <a:bodyPr/>
          <a:lstStyle/>
          <a:p>
            <a:r>
              <a:rPr lang="en-US" dirty="0"/>
              <a:t>Important Additional Improvements</a:t>
            </a:r>
          </a:p>
        </p:txBody>
      </p:sp>
      <p:sp>
        <p:nvSpPr>
          <p:cNvPr id="3" name="Content Placeholder 2">
            <a:extLst>
              <a:ext uri="{FF2B5EF4-FFF2-40B4-BE49-F238E27FC236}">
                <a16:creationId xmlns:a16="http://schemas.microsoft.com/office/drawing/2014/main" id="{40A657DC-FC2D-98B3-2E66-8D18D1B998E6}"/>
              </a:ext>
            </a:extLst>
          </p:cNvPr>
          <p:cNvSpPr>
            <a:spLocks noGrp="1"/>
          </p:cNvSpPr>
          <p:nvPr>
            <p:ph idx="1"/>
          </p:nvPr>
        </p:nvSpPr>
        <p:spPr/>
        <p:txBody>
          <a:bodyPr>
            <a:normAutofit fontScale="85000" lnSpcReduction="10000"/>
          </a:bodyPr>
          <a:lstStyle/>
          <a:p>
            <a:r>
              <a:rPr lang="en-US" dirty="0"/>
              <a:t>Turned the radar chart into a parallel coordinates plot to compare the different evaluation metrics. At first, I used the </a:t>
            </a:r>
            <a:r>
              <a:rPr lang="en-US" dirty="0" err="1"/>
              <a:t>plotly</a:t>
            </a:r>
            <a:r>
              <a:rPr lang="en-US" dirty="0"/>
              <a:t> Python package but </a:t>
            </a:r>
            <a:r>
              <a:rPr lang="en-US" dirty="0" err="1"/>
              <a:t>Parcoords</a:t>
            </a:r>
            <a:r>
              <a:rPr lang="en-US" dirty="0"/>
              <a:t> did not support certain line width customizations, so I had to recreate it with </a:t>
            </a:r>
            <a:r>
              <a:rPr lang="en-US" dirty="0" err="1"/>
              <a:t>go.Scatter</a:t>
            </a:r>
            <a:r>
              <a:rPr lang="en-US" dirty="0"/>
              <a:t>. This meant that I had to manually place each category axis at specific x-positions.</a:t>
            </a:r>
          </a:p>
          <a:p>
            <a:r>
              <a:rPr lang="en-US" b="1" u="sng" dirty="0"/>
              <a:t>Insights:</a:t>
            </a:r>
          </a:p>
          <a:p>
            <a:pPr lvl="1"/>
            <a:r>
              <a:rPr lang="en-US" dirty="0"/>
              <a:t>Highlights an extremely competitive and over-saturated market. </a:t>
            </a:r>
          </a:p>
          <a:p>
            <a:pPr lvl="1"/>
            <a:r>
              <a:rPr lang="en-US" dirty="0"/>
              <a:t>Improving in a metric category by even 0.02 represents substantial progress, has impacts to the larger market, and potentially massive amounts of capital investment.</a:t>
            </a:r>
          </a:p>
          <a:p>
            <a:pPr lvl="1"/>
            <a:r>
              <a:rPr lang="en-US" dirty="0"/>
              <a:t>Many of HELMs benchmarks are approaching ceiling effects, so small differences are </a:t>
            </a:r>
            <a:r>
              <a:rPr lang="en-US" u="sng" dirty="0"/>
              <a:t>the only</a:t>
            </a:r>
            <a:r>
              <a:rPr lang="en-US" dirty="0"/>
              <a:t> differences that are achievable with the current metrics scale. </a:t>
            </a:r>
          </a:p>
          <a:p>
            <a:r>
              <a:rPr lang="en-US" dirty="0"/>
              <a:t>Centering of “General Knowledge” column and focus drawn to Claude’s models</a:t>
            </a:r>
          </a:p>
          <a:p>
            <a:r>
              <a:rPr lang="en-US" dirty="0"/>
              <a:t>”Zoomed” into the values on the y-axis to show dispersion and difference between models.</a:t>
            </a:r>
          </a:p>
          <a:p>
            <a:r>
              <a:rPr lang="en-US" dirty="0"/>
              <a:t>Rearranged the order of the columns to show the general knowledge peak. Natural way to draw in the eyes.</a:t>
            </a:r>
          </a:p>
        </p:txBody>
      </p:sp>
    </p:spTree>
    <p:extLst>
      <p:ext uri="{BB962C8B-B14F-4D97-AF65-F5344CB8AC3E}">
        <p14:creationId xmlns:p14="http://schemas.microsoft.com/office/powerpoint/2010/main" val="3835657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084F0-D18F-A87A-0837-E076824126C6}"/>
              </a:ext>
            </a:extLst>
          </p:cNvPr>
          <p:cNvSpPr>
            <a:spLocks noGrp="1"/>
          </p:cNvSpPr>
          <p:nvPr>
            <p:ph type="title"/>
          </p:nvPr>
        </p:nvSpPr>
        <p:spPr/>
        <p:txBody>
          <a:bodyPr/>
          <a:lstStyle/>
          <a:p>
            <a:endParaRPr lang="en-US"/>
          </a:p>
        </p:txBody>
      </p:sp>
      <p:pic>
        <p:nvPicPr>
          <p:cNvPr id="5" name="Content Placeholder 4" descr="A close up of a logo&#10;&#10;AI-generated content may be incorrect.">
            <a:extLst>
              <a:ext uri="{FF2B5EF4-FFF2-40B4-BE49-F238E27FC236}">
                <a16:creationId xmlns:a16="http://schemas.microsoft.com/office/drawing/2014/main" id="{F98A9E12-4BDE-7983-A82B-3A473B6515CA}"/>
              </a:ext>
            </a:extLst>
          </p:cNvPr>
          <p:cNvPicPr>
            <a:picLocks noGrp="1" noChangeAspect="1"/>
          </p:cNvPicPr>
          <p:nvPr>
            <p:ph idx="1"/>
          </p:nvPr>
        </p:nvPicPr>
        <p:blipFill>
          <a:blip r:embed="rId2"/>
          <a:stretch>
            <a:fillRect/>
          </a:stretch>
        </p:blipFill>
        <p:spPr>
          <a:xfrm>
            <a:off x="0" y="-68930"/>
            <a:ext cx="12319000" cy="7442729"/>
          </a:xfrm>
        </p:spPr>
      </p:pic>
    </p:spTree>
    <p:extLst>
      <p:ext uri="{BB962C8B-B14F-4D97-AF65-F5344CB8AC3E}">
        <p14:creationId xmlns:p14="http://schemas.microsoft.com/office/powerpoint/2010/main" val="704323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B4484-DCEF-CB37-909A-75530FD28484}"/>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79F4D232-8920-E0F1-122A-A7F843F52B8D}"/>
              </a:ext>
            </a:extLst>
          </p:cNvPr>
          <p:cNvSpPr>
            <a:spLocks noGrp="1"/>
          </p:cNvSpPr>
          <p:nvPr>
            <p:ph idx="1"/>
          </p:nvPr>
        </p:nvSpPr>
        <p:spPr/>
        <p:txBody>
          <a:bodyPr/>
          <a:lstStyle/>
          <a:p>
            <a:r>
              <a:rPr lang="en-US" dirty="0">
                <a:hlinkClick r:id="rId2"/>
              </a:rPr>
              <a:t>https://crfm.stanford.edu/helm/capabilities/latest/#/leaderboard</a:t>
            </a:r>
            <a:endParaRPr lang="en-US" dirty="0"/>
          </a:p>
          <a:p>
            <a:r>
              <a:rPr lang="en-US" dirty="0">
                <a:hlinkClick r:id="rId3"/>
              </a:rPr>
              <a:t>https://huggingface.co/unsloth/Qwen3-235B-A22B-Instruct-2507-FP8</a:t>
            </a:r>
            <a:endParaRPr lang="en-US" dirty="0"/>
          </a:p>
          <a:p>
            <a:r>
              <a:rPr lang="en-US" dirty="0">
                <a:hlinkClick r:id="rId4"/>
              </a:rPr>
              <a:t>https://lmarena.ai/leaderboard</a:t>
            </a:r>
            <a:endParaRPr lang="en-US" dirty="0"/>
          </a:p>
          <a:p>
            <a:r>
              <a:rPr lang="en-US" dirty="0">
                <a:hlinkClick r:id="rId5"/>
              </a:rPr>
              <a:t>https://www.theguardian.com/news/datablog/gallery/2013/aug/01/16-useless-infographics</a:t>
            </a:r>
            <a:endParaRPr lang="en-US" dirty="0"/>
          </a:p>
          <a:p>
            <a:r>
              <a:rPr lang="en-US" dirty="0">
                <a:hlinkClick r:id="rId6"/>
              </a:rPr>
              <a:t>https://flowingdata.com/category/visualization/ugly-visualization/</a:t>
            </a:r>
            <a:endParaRPr lang="en-US" dirty="0"/>
          </a:p>
          <a:p>
            <a:r>
              <a:rPr lang="en-US" dirty="0">
                <a:hlinkClick r:id="rId7"/>
              </a:rPr>
              <a:t>https://www.anthropic.com</a:t>
            </a:r>
            <a:endParaRPr lang="en-US" dirty="0"/>
          </a:p>
          <a:p>
            <a:r>
              <a:rPr lang="en-US" dirty="0"/>
              <a:t>Inspiration for the final visualization:</a:t>
            </a:r>
          </a:p>
          <a:p>
            <a:pPr lvl="1"/>
            <a:r>
              <a:rPr lang="en-US" dirty="0"/>
              <a:t>https://user-</a:t>
            </a:r>
            <a:r>
              <a:rPr lang="en-US" dirty="0" err="1"/>
              <a:t>images.githubusercontent.com</a:t>
            </a:r>
            <a:r>
              <a:rPr lang="en-US" dirty="0"/>
              <a:t>/43172056/103010194-2f5c5f00-4538-11eb-861d-e2a294e55458.png</a:t>
            </a:r>
          </a:p>
        </p:txBody>
      </p:sp>
    </p:spTree>
    <p:extLst>
      <p:ext uri="{BB962C8B-B14F-4D97-AF65-F5344CB8AC3E}">
        <p14:creationId xmlns:p14="http://schemas.microsoft.com/office/powerpoint/2010/main" val="4149241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A75F2-EF48-5E28-CDF3-D684B9EF31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DD7BAA-EE69-51E1-1925-1B67343EEFDC}"/>
              </a:ext>
            </a:extLst>
          </p:cNvPr>
          <p:cNvSpPr>
            <a:spLocks noGrp="1"/>
          </p:cNvSpPr>
          <p:nvPr>
            <p:ph type="ctrTitle"/>
          </p:nvPr>
        </p:nvSpPr>
        <p:spPr>
          <a:xfrm>
            <a:off x="274320" y="1801368"/>
            <a:ext cx="7772400" cy="4572000"/>
          </a:xfrm>
        </p:spPr>
        <p:txBody>
          <a:bodyPr anchor="b">
            <a:normAutofit/>
          </a:bodyPr>
          <a:lstStyle/>
          <a:p>
            <a:r>
              <a:rPr lang="en-US" dirty="0"/>
              <a:t>Misleading Chart</a:t>
            </a:r>
          </a:p>
        </p:txBody>
      </p:sp>
      <p:pic>
        <p:nvPicPr>
          <p:cNvPr id="5" name="Graphic 4" descr="Badge Question Mark with solid fill">
            <a:extLst>
              <a:ext uri="{FF2B5EF4-FFF2-40B4-BE49-F238E27FC236}">
                <a16:creationId xmlns:a16="http://schemas.microsoft.com/office/drawing/2014/main" id="{FE1BD92D-5081-0ACD-50BE-5F9D8991BE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46720" y="241273"/>
            <a:ext cx="3870960" cy="3870960"/>
          </a:xfrm>
          <a:prstGeom prst="rect">
            <a:avLst/>
          </a:prstGeom>
        </p:spPr>
      </p:pic>
    </p:spTree>
    <p:extLst>
      <p:ext uri="{BB962C8B-B14F-4D97-AF65-F5344CB8AC3E}">
        <p14:creationId xmlns:p14="http://schemas.microsoft.com/office/powerpoint/2010/main" val="951663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D61A1-DDB3-C200-BB02-8950D0396865}"/>
              </a:ext>
            </a:extLst>
          </p:cNvPr>
          <p:cNvSpPr>
            <a:spLocks noGrp="1"/>
          </p:cNvSpPr>
          <p:nvPr>
            <p:ph type="title"/>
          </p:nvPr>
        </p:nvSpPr>
        <p:spPr/>
        <p:txBody>
          <a:bodyPr/>
          <a:lstStyle/>
          <a:p>
            <a:r>
              <a:rPr lang="en-US" dirty="0"/>
              <a:t>Misleading Chart</a:t>
            </a:r>
          </a:p>
        </p:txBody>
      </p:sp>
      <p:pic>
        <p:nvPicPr>
          <p:cNvPr id="5" name="Content Placeholder 4" descr="A colorful lines in a web&#10;&#10;AI-generated content may be incorrect.">
            <a:extLst>
              <a:ext uri="{FF2B5EF4-FFF2-40B4-BE49-F238E27FC236}">
                <a16:creationId xmlns:a16="http://schemas.microsoft.com/office/drawing/2014/main" id="{23035A00-F8F0-E14B-B97D-9F81D34BA14C}"/>
              </a:ext>
            </a:extLst>
          </p:cNvPr>
          <p:cNvPicPr>
            <a:picLocks noGrp="1" noChangeAspect="1"/>
          </p:cNvPicPr>
          <p:nvPr>
            <p:ph idx="1"/>
          </p:nvPr>
        </p:nvPicPr>
        <p:blipFill>
          <a:blip r:embed="rId3"/>
          <a:stretch>
            <a:fillRect/>
          </a:stretch>
        </p:blipFill>
        <p:spPr>
          <a:xfrm>
            <a:off x="4947397" y="1384301"/>
            <a:ext cx="7016003" cy="5300980"/>
          </a:xfrm>
        </p:spPr>
      </p:pic>
      <p:sp>
        <p:nvSpPr>
          <p:cNvPr id="9" name="TextBox 8">
            <a:extLst>
              <a:ext uri="{FF2B5EF4-FFF2-40B4-BE49-F238E27FC236}">
                <a16:creationId xmlns:a16="http://schemas.microsoft.com/office/drawing/2014/main" id="{7CF1DEA1-402C-F25F-AAAC-F20A7F49A69A}"/>
              </a:ext>
            </a:extLst>
          </p:cNvPr>
          <p:cNvSpPr txBox="1"/>
          <p:nvPr/>
        </p:nvSpPr>
        <p:spPr>
          <a:xfrm>
            <a:off x="520282" y="1207601"/>
            <a:ext cx="4585118" cy="4585871"/>
          </a:xfrm>
          <a:prstGeom prst="rect">
            <a:avLst/>
          </a:prstGeom>
          <a:noFill/>
        </p:spPr>
        <p:txBody>
          <a:bodyPr wrap="square" rtlCol="0">
            <a:spAutoFit/>
          </a:bodyPr>
          <a:lstStyle/>
          <a:p>
            <a:r>
              <a:rPr lang="en-US" sz="2000" b="1" u="sng" dirty="0"/>
              <a:t>Cons:</a:t>
            </a:r>
          </a:p>
          <a:p>
            <a:pPr marL="342900" indent="-342900">
              <a:buFont typeface="Arial" panose="020B0604020202020204" pitchFamily="34" charset="0"/>
              <a:buChar char="•"/>
            </a:pPr>
            <a:r>
              <a:rPr lang="en-US" dirty="0"/>
              <a:t>No chart title</a:t>
            </a:r>
          </a:p>
          <a:p>
            <a:pPr marL="342900" indent="-342900">
              <a:buFont typeface="Arial" panose="020B0604020202020204" pitchFamily="34" charset="0"/>
              <a:buChar char="•"/>
            </a:pPr>
            <a:r>
              <a:rPr lang="en-US" dirty="0"/>
              <a:t>No legend</a:t>
            </a:r>
          </a:p>
          <a:p>
            <a:pPr marL="342900" indent="-342900">
              <a:buFont typeface="Arial" panose="020B0604020202020204" pitchFamily="34" charset="0"/>
              <a:buChar char="•"/>
            </a:pPr>
            <a:r>
              <a:rPr lang="en-US" dirty="0"/>
              <a:t>No context on how scores were developed</a:t>
            </a:r>
          </a:p>
          <a:p>
            <a:pPr marL="342900" indent="-342900">
              <a:buFont typeface="Arial" panose="020B0604020202020204" pitchFamily="34" charset="0"/>
              <a:buChar char="•"/>
            </a:pPr>
            <a:r>
              <a:rPr lang="en-US" dirty="0"/>
              <a:t>Low resolution</a:t>
            </a:r>
          </a:p>
          <a:p>
            <a:pPr marL="342900" indent="-342900">
              <a:buFont typeface="Arial" panose="020B0604020202020204" pitchFamily="34" charset="0"/>
              <a:buChar char="•"/>
            </a:pPr>
            <a:r>
              <a:rPr lang="en-US" dirty="0"/>
              <a:t>No definition of products assessed or data source</a:t>
            </a:r>
          </a:p>
          <a:p>
            <a:pPr marL="342900" indent="-342900">
              <a:buFont typeface="Arial" panose="020B0604020202020204" pitchFamily="34" charset="0"/>
              <a:buChar char="•"/>
            </a:pPr>
            <a:r>
              <a:rPr lang="en-US" dirty="0"/>
              <a:t>Too many colored lines, audience cannot focus their attention</a:t>
            </a:r>
          </a:p>
          <a:p>
            <a:pPr marL="342900" indent="-342900">
              <a:buFont typeface="Arial" panose="020B0604020202020204" pitchFamily="34" charset="0"/>
              <a:buChar char="•"/>
            </a:pPr>
            <a:r>
              <a:rPr lang="en-US" dirty="0"/>
              <a:t>Too many categories displayed</a:t>
            </a:r>
          </a:p>
          <a:p>
            <a:pPr marL="342900" indent="-342900">
              <a:buFont typeface="Arial" panose="020B0604020202020204" pitchFamily="34" charset="0"/>
              <a:buChar char="•"/>
            </a:pPr>
            <a:r>
              <a:rPr lang="en-US" dirty="0"/>
              <a:t>No “point” or insight for the audience to take away.</a:t>
            </a:r>
          </a:p>
          <a:p>
            <a:pPr marL="342900" indent="-342900">
              <a:buFont typeface="Arial" panose="020B0604020202020204" pitchFamily="34" charset="0"/>
              <a:buChar char="•"/>
            </a:pPr>
            <a:r>
              <a:rPr lang="en-US" dirty="0"/>
              <a:t>Too much variance on its axis.</a:t>
            </a:r>
          </a:p>
          <a:p>
            <a:pPr marL="342900" indent="-342900">
              <a:buFont typeface="Arial" panose="020B0604020202020204" pitchFamily="34" charset="0"/>
              <a:buChar char="•"/>
            </a:pPr>
            <a:endParaRPr lang="en-US" sz="2000" dirty="0"/>
          </a:p>
          <a:p>
            <a:endParaRPr lang="en-US" dirty="0"/>
          </a:p>
        </p:txBody>
      </p:sp>
      <p:sp>
        <p:nvSpPr>
          <p:cNvPr id="10" name="TextBox 9">
            <a:extLst>
              <a:ext uri="{FF2B5EF4-FFF2-40B4-BE49-F238E27FC236}">
                <a16:creationId xmlns:a16="http://schemas.microsoft.com/office/drawing/2014/main" id="{7F91AB54-5229-6B32-20EF-332CCC25BB96}"/>
              </a:ext>
            </a:extLst>
          </p:cNvPr>
          <p:cNvSpPr txBox="1"/>
          <p:nvPr/>
        </p:nvSpPr>
        <p:spPr>
          <a:xfrm>
            <a:off x="520282" y="5072896"/>
            <a:ext cx="4102518" cy="2062103"/>
          </a:xfrm>
          <a:prstGeom prst="rect">
            <a:avLst/>
          </a:prstGeom>
          <a:noFill/>
        </p:spPr>
        <p:txBody>
          <a:bodyPr wrap="square" rtlCol="0">
            <a:spAutoFit/>
          </a:bodyPr>
          <a:lstStyle/>
          <a:p>
            <a:r>
              <a:rPr lang="en-US" sz="2000" b="1" u="sng" dirty="0"/>
              <a:t>Pros:</a:t>
            </a:r>
          </a:p>
          <a:p>
            <a:pPr marL="342900" indent="-342900">
              <a:buFont typeface="Arial" panose="020B0604020202020204" pitchFamily="34" charset="0"/>
              <a:buChar char="•"/>
            </a:pPr>
            <a:r>
              <a:rPr lang="en-US" dirty="0"/>
              <a:t>Has aesthetically pleasing formatting</a:t>
            </a:r>
          </a:p>
          <a:p>
            <a:pPr marL="342900" indent="-342900">
              <a:buFont typeface="Arial" panose="020B0604020202020204" pitchFamily="34" charset="0"/>
              <a:buChar char="•"/>
            </a:pPr>
            <a:r>
              <a:rPr lang="en-US" dirty="0"/>
              <a:t>Black background and white contrast</a:t>
            </a:r>
          </a:p>
          <a:p>
            <a:pPr marL="342900" indent="-342900">
              <a:buFont typeface="Arial" panose="020B0604020202020204" pitchFamily="34" charset="0"/>
              <a:buChar char="•"/>
            </a:pPr>
            <a:r>
              <a:rPr lang="en-US" b="1" u="sng" dirty="0"/>
              <a:t>A lot must be changed</a:t>
            </a:r>
          </a:p>
          <a:p>
            <a:endParaRPr lang="en-US" dirty="0"/>
          </a:p>
        </p:txBody>
      </p:sp>
      <p:sp>
        <p:nvSpPr>
          <p:cNvPr id="11" name="TextBox 10">
            <a:extLst>
              <a:ext uri="{FF2B5EF4-FFF2-40B4-BE49-F238E27FC236}">
                <a16:creationId xmlns:a16="http://schemas.microsoft.com/office/drawing/2014/main" id="{4A863F44-53DA-B38A-AA67-51533832D1A5}"/>
              </a:ext>
            </a:extLst>
          </p:cNvPr>
          <p:cNvSpPr txBox="1"/>
          <p:nvPr/>
        </p:nvSpPr>
        <p:spPr>
          <a:xfrm>
            <a:off x="8448859" y="1111511"/>
            <a:ext cx="3743141" cy="569387"/>
          </a:xfrm>
          <a:prstGeom prst="rect">
            <a:avLst/>
          </a:prstGeom>
          <a:noFill/>
        </p:spPr>
        <p:txBody>
          <a:bodyPr wrap="none" rtlCol="0">
            <a:spAutoFit/>
          </a:bodyPr>
          <a:lstStyle/>
          <a:p>
            <a:r>
              <a:rPr lang="en-US" sz="1300" dirty="0"/>
              <a:t>Source: </a:t>
            </a:r>
            <a:r>
              <a:rPr lang="en-US" sz="1300" i="1" dirty="0"/>
              <a:t>The Guardian: 16 useless infographics</a:t>
            </a:r>
          </a:p>
          <a:p>
            <a:endParaRPr lang="en-US" dirty="0"/>
          </a:p>
        </p:txBody>
      </p:sp>
    </p:spTree>
    <p:extLst>
      <p:ext uri="{BB962C8B-B14F-4D97-AF65-F5344CB8AC3E}">
        <p14:creationId xmlns:p14="http://schemas.microsoft.com/office/powerpoint/2010/main" val="3306608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2E7D5A-8949-118A-0EF1-A520C38D26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E5793F-B775-A451-1839-A82A91E5216B}"/>
              </a:ext>
            </a:extLst>
          </p:cNvPr>
          <p:cNvSpPr>
            <a:spLocks noGrp="1"/>
          </p:cNvSpPr>
          <p:nvPr>
            <p:ph type="ctrTitle"/>
          </p:nvPr>
        </p:nvSpPr>
        <p:spPr>
          <a:xfrm>
            <a:off x="274320" y="1801368"/>
            <a:ext cx="7772400" cy="4572000"/>
          </a:xfrm>
        </p:spPr>
        <p:txBody>
          <a:bodyPr anchor="b">
            <a:normAutofit/>
          </a:bodyPr>
          <a:lstStyle/>
          <a:p>
            <a:r>
              <a:rPr lang="en-US" dirty="0"/>
              <a:t>Reasoning for Chart Selection</a:t>
            </a:r>
          </a:p>
        </p:txBody>
      </p:sp>
      <p:pic>
        <p:nvPicPr>
          <p:cNvPr id="4" name="Graphic 3" descr="Brain outline">
            <a:extLst>
              <a:ext uri="{FF2B5EF4-FFF2-40B4-BE49-F238E27FC236}">
                <a16:creationId xmlns:a16="http://schemas.microsoft.com/office/drawing/2014/main" id="{C5257B46-F346-4EDA-4C9A-CD651F06BC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46720" y="484632"/>
            <a:ext cx="3429000" cy="3429000"/>
          </a:xfrm>
          <a:prstGeom prst="rect">
            <a:avLst/>
          </a:prstGeom>
        </p:spPr>
      </p:pic>
    </p:spTree>
    <p:extLst>
      <p:ext uri="{BB962C8B-B14F-4D97-AF65-F5344CB8AC3E}">
        <p14:creationId xmlns:p14="http://schemas.microsoft.com/office/powerpoint/2010/main" val="2340268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CB1D5C-3EA7-FA76-FEB2-8B6D11E44C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28F5AE-B2B5-BB60-BE5F-450BCEE10D9A}"/>
              </a:ext>
            </a:extLst>
          </p:cNvPr>
          <p:cNvSpPr>
            <a:spLocks noGrp="1"/>
          </p:cNvSpPr>
          <p:nvPr>
            <p:ph type="title"/>
          </p:nvPr>
        </p:nvSpPr>
        <p:spPr/>
        <p:txBody>
          <a:bodyPr/>
          <a:lstStyle/>
          <a:p>
            <a:r>
              <a:rPr lang="en-US" b="0" dirty="0"/>
              <a:t>Was there a particular product vertical you pursued?</a:t>
            </a:r>
            <a:endParaRPr lang="en-US" dirty="0"/>
          </a:p>
        </p:txBody>
      </p:sp>
      <p:sp>
        <p:nvSpPr>
          <p:cNvPr id="3" name="Content Placeholder 2">
            <a:extLst>
              <a:ext uri="{FF2B5EF4-FFF2-40B4-BE49-F238E27FC236}">
                <a16:creationId xmlns:a16="http://schemas.microsoft.com/office/drawing/2014/main" id="{BC958FF8-12BF-C8FF-C6EE-4E3902A773B0}"/>
              </a:ext>
            </a:extLst>
          </p:cNvPr>
          <p:cNvSpPr>
            <a:spLocks noGrp="1"/>
          </p:cNvSpPr>
          <p:nvPr>
            <p:ph idx="1"/>
          </p:nvPr>
        </p:nvSpPr>
        <p:spPr/>
        <p:txBody>
          <a:bodyPr/>
          <a:lstStyle/>
          <a:p>
            <a:r>
              <a:rPr lang="en-US" dirty="0"/>
              <a:t>I did not explore a particular product vertical, but I did explore a type of visualization vertical. I have never created a radar chart before, so I wanted to enhance my capabilities. I thought it would be a helpful learning experience.</a:t>
            </a:r>
          </a:p>
          <a:p>
            <a:r>
              <a:rPr lang="en-US" dirty="0"/>
              <a:t>I think radar charts can be extremely helpful and add a lot to an analysis if done correctly, but they are easy to misconstrue and lose the audience. I wanted to challenge myself to make one that everyone can understand.</a:t>
            </a:r>
          </a:p>
          <a:p>
            <a:r>
              <a:rPr lang="en-US" dirty="0"/>
              <a:t>Instead of trying to track down car performance data, I picked a new topic to portray on the radar chart. I also wanted to build a much better visualization with Python to further build my coding skills. </a:t>
            </a:r>
          </a:p>
        </p:txBody>
      </p:sp>
    </p:spTree>
    <p:extLst>
      <p:ext uri="{BB962C8B-B14F-4D97-AF65-F5344CB8AC3E}">
        <p14:creationId xmlns:p14="http://schemas.microsoft.com/office/powerpoint/2010/main" val="4025300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16DF76-CD43-DC6B-6E5D-B253DFDA19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71092B-0A20-3EB7-E86F-4F91A231BBB2}"/>
              </a:ext>
            </a:extLst>
          </p:cNvPr>
          <p:cNvSpPr>
            <a:spLocks noGrp="1"/>
          </p:cNvSpPr>
          <p:nvPr>
            <p:ph type="title"/>
          </p:nvPr>
        </p:nvSpPr>
        <p:spPr/>
        <p:txBody>
          <a:bodyPr/>
          <a:lstStyle/>
          <a:p>
            <a:r>
              <a:rPr lang="en-US" b="0" dirty="0"/>
              <a:t>If so, why? Does this chart mean anything to you?</a:t>
            </a:r>
            <a:endParaRPr lang="en-US" dirty="0"/>
          </a:p>
        </p:txBody>
      </p:sp>
      <p:sp>
        <p:nvSpPr>
          <p:cNvPr id="3" name="Content Placeholder 2">
            <a:extLst>
              <a:ext uri="{FF2B5EF4-FFF2-40B4-BE49-F238E27FC236}">
                <a16:creationId xmlns:a16="http://schemas.microsoft.com/office/drawing/2014/main" id="{670FE24D-3E80-79F5-5C9A-C41FD806F303}"/>
              </a:ext>
            </a:extLst>
          </p:cNvPr>
          <p:cNvSpPr>
            <a:spLocks noGrp="1"/>
          </p:cNvSpPr>
          <p:nvPr>
            <p:ph idx="1"/>
          </p:nvPr>
        </p:nvSpPr>
        <p:spPr/>
        <p:txBody>
          <a:bodyPr>
            <a:normAutofit fontScale="77500" lnSpcReduction="20000"/>
          </a:bodyPr>
          <a:lstStyle/>
          <a:p>
            <a:r>
              <a:rPr lang="en-US" dirty="0"/>
              <a:t>The chart means something to me, as I have always wanted to create a radar chart for product attribute comparison. Although, the car topic does not resonate with me, the AI model topic does. At work, I am running into questions about which AI model to use for which use-case for our AI solution. I have often thought about creating something like this for project teams but never had the opportunity to explore it.</a:t>
            </a:r>
          </a:p>
          <a:p>
            <a:r>
              <a:rPr lang="en-US" dirty="0"/>
              <a:t>In past projects, I wanted to create radar charts in Python but never got the chance to.</a:t>
            </a:r>
          </a:p>
          <a:p>
            <a:r>
              <a:rPr lang="en-US" dirty="0"/>
              <a:t>I chose mainstream LLMs that the average person would use, and tried to highlight some of the main players in the industry. This visualization focus could help provide some insight on 1) which model to choose for each use-case; 2) which model is the most well rounded and highest performing; 3) potentially persuade consumers to use Anthropic over the competitors.</a:t>
            </a:r>
          </a:p>
          <a:p>
            <a:r>
              <a:rPr lang="en-US" dirty="0"/>
              <a:t>Prior to reviewing the data for the assignment, I did not want to focus on a company or certain null hypothesis until I noticed that Anthropic had a high volume of high-quality models ranked above many of its competitors. Once I noticed this, it became clear that this was a perfect insight to show on my chart.</a:t>
            </a:r>
          </a:p>
          <a:p>
            <a:r>
              <a:rPr lang="en-US" dirty="0"/>
              <a:t>I am potentially biased, but I use many different Claude models in our AI solution at work and appreciate the performance, speed, and quality of the models. I think highlighting this insight could potentially help my classmates and other consumers have a similar pleasant experience.</a:t>
            </a:r>
          </a:p>
        </p:txBody>
      </p:sp>
    </p:spTree>
    <p:extLst>
      <p:ext uri="{BB962C8B-B14F-4D97-AF65-F5344CB8AC3E}">
        <p14:creationId xmlns:p14="http://schemas.microsoft.com/office/powerpoint/2010/main" val="2833886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3F6074-A295-B697-CA7A-6A196712C2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12572D-DA64-9555-F9A8-13655608C1ED}"/>
              </a:ext>
            </a:extLst>
          </p:cNvPr>
          <p:cNvSpPr>
            <a:spLocks noGrp="1"/>
          </p:cNvSpPr>
          <p:nvPr>
            <p:ph type="ctrTitle"/>
          </p:nvPr>
        </p:nvSpPr>
        <p:spPr>
          <a:xfrm>
            <a:off x="274320" y="1801368"/>
            <a:ext cx="7772400" cy="4572000"/>
          </a:xfrm>
        </p:spPr>
        <p:txBody>
          <a:bodyPr anchor="b">
            <a:normAutofit/>
          </a:bodyPr>
          <a:lstStyle/>
          <a:p>
            <a:r>
              <a:rPr lang="en-US" dirty="0"/>
              <a:t>Further Improvements</a:t>
            </a:r>
          </a:p>
        </p:txBody>
      </p:sp>
      <p:pic>
        <p:nvPicPr>
          <p:cNvPr id="5" name="Picture 4" descr="A white letter on a black background&#10;&#10;AI-generated content may be incorrect.">
            <a:extLst>
              <a:ext uri="{FF2B5EF4-FFF2-40B4-BE49-F238E27FC236}">
                <a16:creationId xmlns:a16="http://schemas.microsoft.com/office/drawing/2014/main" id="{559908A6-5870-452B-06B9-E130AD80D810}"/>
              </a:ext>
            </a:extLst>
          </p:cNvPr>
          <p:cNvPicPr>
            <a:picLocks noChangeAspect="1"/>
          </p:cNvPicPr>
          <p:nvPr/>
        </p:nvPicPr>
        <p:blipFill>
          <a:blip r:embed="rId2"/>
          <a:stretch>
            <a:fillRect/>
          </a:stretch>
        </p:blipFill>
        <p:spPr>
          <a:xfrm>
            <a:off x="4160520" y="273784"/>
            <a:ext cx="7772400" cy="1024975"/>
          </a:xfrm>
          <a:prstGeom prst="rect">
            <a:avLst/>
          </a:prstGeom>
        </p:spPr>
      </p:pic>
    </p:spTree>
    <p:extLst>
      <p:ext uri="{BB962C8B-B14F-4D97-AF65-F5344CB8AC3E}">
        <p14:creationId xmlns:p14="http://schemas.microsoft.com/office/powerpoint/2010/main" val="3343865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hexagon with red lines&#10;&#10;AI-generated content may be incorrect.">
            <a:extLst>
              <a:ext uri="{FF2B5EF4-FFF2-40B4-BE49-F238E27FC236}">
                <a16:creationId xmlns:a16="http://schemas.microsoft.com/office/drawing/2014/main" id="{2F5BC546-120E-1508-8AD9-9C4E766B21D8}"/>
              </a:ext>
            </a:extLst>
          </p:cNvPr>
          <p:cNvPicPr>
            <a:picLocks noGrp="1" noChangeAspect="1"/>
          </p:cNvPicPr>
          <p:nvPr>
            <p:ph idx="1"/>
          </p:nvPr>
        </p:nvPicPr>
        <p:blipFill>
          <a:blip r:embed="rId3"/>
          <a:stretch>
            <a:fillRect/>
          </a:stretch>
        </p:blipFill>
        <p:spPr>
          <a:xfrm>
            <a:off x="3917358" y="2247"/>
            <a:ext cx="8274642" cy="6855753"/>
          </a:xfrm>
        </p:spPr>
      </p:pic>
      <p:sp>
        <p:nvSpPr>
          <p:cNvPr id="6" name="TextBox 5">
            <a:extLst>
              <a:ext uri="{FF2B5EF4-FFF2-40B4-BE49-F238E27FC236}">
                <a16:creationId xmlns:a16="http://schemas.microsoft.com/office/drawing/2014/main" id="{B6972526-B5B2-8214-CFDA-5C121088529D}"/>
              </a:ext>
            </a:extLst>
          </p:cNvPr>
          <p:cNvSpPr txBox="1"/>
          <p:nvPr/>
        </p:nvSpPr>
        <p:spPr>
          <a:xfrm>
            <a:off x="6238748" y="1114769"/>
            <a:ext cx="1368552" cy="400110"/>
          </a:xfrm>
          <a:prstGeom prst="rect">
            <a:avLst/>
          </a:prstGeom>
          <a:noFill/>
        </p:spPr>
        <p:txBody>
          <a:bodyPr wrap="square" rtlCol="0">
            <a:spAutoFit/>
          </a:bodyPr>
          <a:lstStyle/>
          <a:p>
            <a:r>
              <a:rPr lang="en-US" sz="1000" b="1" dirty="0">
                <a:solidFill>
                  <a:srgbClr val="B1470E"/>
                </a:solidFill>
              </a:rPr>
              <a:t>Claude 4 </a:t>
            </a:r>
          </a:p>
          <a:p>
            <a:r>
              <a:rPr lang="en-US" sz="1000" b="1" dirty="0">
                <a:solidFill>
                  <a:srgbClr val="B1470E"/>
                </a:solidFill>
              </a:rPr>
              <a:t>Opus</a:t>
            </a:r>
          </a:p>
        </p:txBody>
      </p:sp>
      <p:cxnSp>
        <p:nvCxnSpPr>
          <p:cNvPr id="8" name="Straight Arrow Connector 7">
            <a:extLst>
              <a:ext uri="{FF2B5EF4-FFF2-40B4-BE49-F238E27FC236}">
                <a16:creationId xmlns:a16="http://schemas.microsoft.com/office/drawing/2014/main" id="{24A64295-EA34-2663-D403-1E73709FDCA6}"/>
              </a:ext>
            </a:extLst>
          </p:cNvPr>
          <p:cNvCxnSpPr>
            <a:cxnSpLocks/>
          </p:cNvCxnSpPr>
          <p:nvPr/>
        </p:nvCxnSpPr>
        <p:spPr>
          <a:xfrm>
            <a:off x="6959600" y="1222719"/>
            <a:ext cx="508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36E231B-FF51-A139-78AC-5694FB295326}"/>
              </a:ext>
            </a:extLst>
          </p:cNvPr>
          <p:cNvSpPr txBox="1"/>
          <p:nvPr/>
        </p:nvSpPr>
        <p:spPr>
          <a:xfrm>
            <a:off x="4727448" y="3552110"/>
            <a:ext cx="1368552" cy="246221"/>
          </a:xfrm>
          <a:prstGeom prst="rect">
            <a:avLst/>
          </a:prstGeom>
          <a:noFill/>
        </p:spPr>
        <p:txBody>
          <a:bodyPr wrap="square" rtlCol="0">
            <a:spAutoFit/>
          </a:bodyPr>
          <a:lstStyle/>
          <a:p>
            <a:r>
              <a:rPr lang="en-US" sz="1000" dirty="0"/>
              <a:t>Qwen3</a:t>
            </a:r>
          </a:p>
        </p:txBody>
      </p:sp>
      <p:cxnSp>
        <p:nvCxnSpPr>
          <p:cNvPr id="13" name="Straight Arrow Connector 12">
            <a:extLst>
              <a:ext uri="{FF2B5EF4-FFF2-40B4-BE49-F238E27FC236}">
                <a16:creationId xmlns:a16="http://schemas.microsoft.com/office/drawing/2014/main" id="{5AAA7587-7BEB-3290-D60C-FA866A198755}"/>
              </a:ext>
            </a:extLst>
          </p:cNvPr>
          <p:cNvCxnSpPr>
            <a:cxnSpLocks/>
          </p:cNvCxnSpPr>
          <p:nvPr/>
        </p:nvCxnSpPr>
        <p:spPr>
          <a:xfrm flipV="1">
            <a:off x="5105400" y="3178519"/>
            <a:ext cx="320548" cy="3735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2990599-0BD7-D034-BC40-6E8E6B958298}"/>
              </a:ext>
            </a:extLst>
          </p:cNvPr>
          <p:cNvSpPr txBox="1"/>
          <p:nvPr/>
        </p:nvSpPr>
        <p:spPr>
          <a:xfrm>
            <a:off x="5255161" y="5423322"/>
            <a:ext cx="1368552" cy="246221"/>
          </a:xfrm>
          <a:prstGeom prst="rect">
            <a:avLst/>
          </a:prstGeom>
          <a:noFill/>
        </p:spPr>
        <p:txBody>
          <a:bodyPr wrap="square" rtlCol="0">
            <a:spAutoFit/>
          </a:bodyPr>
          <a:lstStyle/>
          <a:p>
            <a:r>
              <a:rPr lang="en-US" sz="1000" dirty="0"/>
              <a:t>Qwen3</a:t>
            </a:r>
          </a:p>
        </p:txBody>
      </p:sp>
      <p:cxnSp>
        <p:nvCxnSpPr>
          <p:cNvPr id="16" name="Straight Arrow Connector 15">
            <a:extLst>
              <a:ext uri="{FF2B5EF4-FFF2-40B4-BE49-F238E27FC236}">
                <a16:creationId xmlns:a16="http://schemas.microsoft.com/office/drawing/2014/main" id="{351CB0B8-F4C2-C190-194F-C45B3C79DABC}"/>
              </a:ext>
            </a:extLst>
          </p:cNvPr>
          <p:cNvCxnSpPr>
            <a:cxnSpLocks/>
          </p:cNvCxnSpPr>
          <p:nvPr/>
        </p:nvCxnSpPr>
        <p:spPr>
          <a:xfrm>
            <a:off x="5596537" y="5669543"/>
            <a:ext cx="342900" cy="2232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533883-5850-B4F7-D9AD-F857BD4628D1}"/>
              </a:ext>
            </a:extLst>
          </p:cNvPr>
          <p:cNvSpPr txBox="1"/>
          <p:nvPr/>
        </p:nvSpPr>
        <p:spPr>
          <a:xfrm>
            <a:off x="9080500" y="5509972"/>
            <a:ext cx="1368552" cy="246221"/>
          </a:xfrm>
          <a:prstGeom prst="rect">
            <a:avLst/>
          </a:prstGeom>
          <a:noFill/>
        </p:spPr>
        <p:txBody>
          <a:bodyPr wrap="square" rtlCol="0">
            <a:spAutoFit/>
          </a:bodyPr>
          <a:lstStyle/>
          <a:p>
            <a:r>
              <a:rPr lang="en-US" sz="1000" dirty="0"/>
              <a:t>Grok 4.0</a:t>
            </a:r>
          </a:p>
        </p:txBody>
      </p:sp>
      <p:cxnSp>
        <p:nvCxnSpPr>
          <p:cNvPr id="19" name="Straight Arrow Connector 18">
            <a:extLst>
              <a:ext uri="{FF2B5EF4-FFF2-40B4-BE49-F238E27FC236}">
                <a16:creationId xmlns:a16="http://schemas.microsoft.com/office/drawing/2014/main" id="{651F5F20-88DF-613F-A187-BEA2E068F680}"/>
              </a:ext>
            </a:extLst>
          </p:cNvPr>
          <p:cNvCxnSpPr>
            <a:cxnSpLocks/>
          </p:cNvCxnSpPr>
          <p:nvPr/>
        </p:nvCxnSpPr>
        <p:spPr>
          <a:xfrm flipH="1">
            <a:off x="9143999" y="5756193"/>
            <a:ext cx="219920" cy="320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75D44C0-966B-FB8F-EC5A-5D97FDF9A894}"/>
              </a:ext>
            </a:extLst>
          </p:cNvPr>
          <p:cNvSpPr txBox="1"/>
          <p:nvPr/>
        </p:nvSpPr>
        <p:spPr>
          <a:xfrm>
            <a:off x="9764776" y="3428999"/>
            <a:ext cx="1368552" cy="246221"/>
          </a:xfrm>
          <a:prstGeom prst="rect">
            <a:avLst/>
          </a:prstGeom>
          <a:noFill/>
        </p:spPr>
        <p:txBody>
          <a:bodyPr wrap="square" rtlCol="0">
            <a:spAutoFit/>
          </a:bodyPr>
          <a:lstStyle/>
          <a:p>
            <a:r>
              <a:rPr lang="en-US" sz="1000" dirty="0"/>
              <a:t>GPT-5</a:t>
            </a:r>
          </a:p>
        </p:txBody>
      </p:sp>
      <p:cxnSp>
        <p:nvCxnSpPr>
          <p:cNvPr id="24" name="Straight Arrow Connector 23">
            <a:extLst>
              <a:ext uri="{FF2B5EF4-FFF2-40B4-BE49-F238E27FC236}">
                <a16:creationId xmlns:a16="http://schemas.microsoft.com/office/drawing/2014/main" id="{8973C105-BF32-05F6-993A-1B4EDBA4C29F}"/>
              </a:ext>
            </a:extLst>
          </p:cNvPr>
          <p:cNvCxnSpPr>
            <a:cxnSpLocks/>
          </p:cNvCxnSpPr>
          <p:nvPr/>
        </p:nvCxnSpPr>
        <p:spPr>
          <a:xfrm flipH="1" flipV="1">
            <a:off x="9738614" y="3127058"/>
            <a:ext cx="218186" cy="3019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9" name="Picture 28" descr="A black and white logo&#10;&#10;AI-generated content may be incorrect.">
            <a:extLst>
              <a:ext uri="{FF2B5EF4-FFF2-40B4-BE49-F238E27FC236}">
                <a16:creationId xmlns:a16="http://schemas.microsoft.com/office/drawing/2014/main" id="{20CBFD35-C899-F669-A3F4-E3BDB4646A85}"/>
              </a:ext>
            </a:extLst>
          </p:cNvPr>
          <p:cNvPicPr>
            <a:picLocks noChangeAspect="1"/>
          </p:cNvPicPr>
          <p:nvPr/>
        </p:nvPicPr>
        <p:blipFill>
          <a:blip r:embed="rId4"/>
          <a:stretch>
            <a:fillRect/>
          </a:stretch>
        </p:blipFill>
        <p:spPr>
          <a:xfrm>
            <a:off x="6997139" y="3428999"/>
            <a:ext cx="983427" cy="673101"/>
          </a:xfrm>
          <a:prstGeom prst="rect">
            <a:avLst/>
          </a:prstGeom>
        </p:spPr>
      </p:pic>
      <p:sp>
        <p:nvSpPr>
          <p:cNvPr id="30" name="TextBox 29">
            <a:extLst>
              <a:ext uri="{FF2B5EF4-FFF2-40B4-BE49-F238E27FC236}">
                <a16:creationId xmlns:a16="http://schemas.microsoft.com/office/drawing/2014/main" id="{CC5670DB-06B7-92CD-1037-6337869975B0}"/>
              </a:ext>
            </a:extLst>
          </p:cNvPr>
          <p:cNvSpPr txBox="1"/>
          <p:nvPr/>
        </p:nvSpPr>
        <p:spPr>
          <a:xfrm>
            <a:off x="260774" y="1420842"/>
            <a:ext cx="3485896" cy="5165517"/>
          </a:xfrm>
          <a:prstGeom prst="rect">
            <a:avLst/>
          </a:prstGeom>
          <a:noFill/>
        </p:spPr>
        <p:txBody>
          <a:bodyPr wrap="square" rtlCol="0">
            <a:spAutoFit/>
          </a:bodyPr>
          <a:lstStyle/>
          <a:p>
            <a:pPr marL="228600" indent="-285750">
              <a:spcBef>
                <a:spcPts val="1000"/>
              </a:spcBef>
              <a:buFont typeface="Arial" panose="020B0604020202020204" pitchFamily="34" charset="0"/>
              <a:buChar char="•"/>
            </a:pPr>
            <a:r>
              <a:rPr lang="en-US" dirty="0"/>
              <a:t>Ranked mainstream LLMs based on 5 different metrics.</a:t>
            </a:r>
          </a:p>
          <a:p>
            <a:pPr marL="228600" indent="-285750">
              <a:spcBef>
                <a:spcPts val="1000"/>
              </a:spcBef>
              <a:buFont typeface="Arial" panose="020B0604020202020204" pitchFamily="34" charset="0"/>
              <a:buChar char="•"/>
            </a:pPr>
            <a:r>
              <a:rPr lang="en-US" dirty="0"/>
              <a:t>Scores developed from 0-1.</a:t>
            </a:r>
          </a:p>
          <a:p>
            <a:pPr marL="228600" indent="-285750">
              <a:spcBef>
                <a:spcPts val="1000"/>
              </a:spcBef>
              <a:buFont typeface="Arial" panose="020B0604020202020204" pitchFamily="34" charset="0"/>
              <a:buChar char="•"/>
            </a:pPr>
            <a:r>
              <a:rPr lang="en-US" b="1" u="sng" dirty="0"/>
              <a:t>Insight: </a:t>
            </a:r>
            <a:r>
              <a:rPr lang="en-US" dirty="0"/>
              <a:t>Anthropic stood out, with two models in the top 10 rankings.</a:t>
            </a:r>
          </a:p>
          <a:p>
            <a:pPr marL="228600" indent="-285750">
              <a:spcBef>
                <a:spcPts val="1000"/>
              </a:spcBef>
              <a:buFont typeface="Arial" panose="020B0604020202020204" pitchFamily="34" charset="0"/>
              <a:buChar char="•"/>
            </a:pPr>
            <a:r>
              <a:rPr lang="en-US" dirty="0"/>
              <a:t>For audience understanding, only ranked mainstream models.</a:t>
            </a:r>
          </a:p>
          <a:p>
            <a:pPr marL="228600" indent="-285750">
              <a:spcBef>
                <a:spcPts val="1000"/>
              </a:spcBef>
              <a:buFont typeface="Arial" panose="020B0604020202020204" pitchFamily="34" charset="0"/>
              <a:buChar char="•"/>
            </a:pPr>
            <a:r>
              <a:rPr lang="en-US" dirty="0"/>
              <a:t>Bolded and colored Anthropic model’s performance to highlight their dominance.</a:t>
            </a:r>
          </a:p>
          <a:p>
            <a:pPr marL="228600" indent="-285750">
              <a:spcBef>
                <a:spcPts val="1000"/>
              </a:spcBef>
              <a:buFont typeface="Arial" panose="020B0604020202020204" pitchFamily="34" charset="0"/>
              <a:buChar char="•"/>
            </a:pPr>
            <a:r>
              <a:rPr lang="en-US" dirty="0"/>
              <a:t>One of </a:t>
            </a:r>
            <a:r>
              <a:rPr lang="en-US" dirty="0" err="1"/>
              <a:t>Anthropic’s</a:t>
            </a:r>
            <a:r>
              <a:rPr lang="en-US" dirty="0"/>
              <a:t> models is the leader in the general knowledge category</a:t>
            </a:r>
          </a:p>
        </p:txBody>
      </p:sp>
      <p:sp>
        <p:nvSpPr>
          <p:cNvPr id="31" name="TextBox 30">
            <a:extLst>
              <a:ext uri="{FF2B5EF4-FFF2-40B4-BE49-F238E27FC236}">
                <a16:creationId xmlns:a16="http://schemas.microsoft.com/office/drawing/2014/main" id="{350A4EED-94EC-C7CF-E65B-65F4568E6908}"/>
              </a:ext>
            </a:extLst>
          </p:cNvPr>
          <p:cNvSpPr txBox="1"/>
          <p:nvPr/>
        </p:nvSpPr>
        <p:spPr>
          <a:xfrm>
            <a:off x="10168438" y="6309360"/>
            <a:ext cx="2195576" cy="553998"/>
          </a:xfrm>
          <a:prstGeom prst="rect">
            <a:avLst/>
          </a:prstGeom>
          <a:noFill/>
        </p:spPr>
        <p:txBody>
          <a:bodyPr wrap="square" rtlCol="0">
            <a:spAutoFit/>
          </a:bodyPr>
          <a:lstStyle/>
          <a:p>
            <a:r>
              <a:rPr lang="en-US" sz="1000" b="1" dirty="0"/>
              <a:t>Source: </a:t>
            </a:r>
            <a:r>
              <a:rPr lang="en-US" sz="1000" dirty="0"/>
              <a:t>Stanford Center for Research on Foundation Models HELM</a:t>
            </a:r>
          </a:p>
        </p:txBody>
      </p:sp>
      <p:sp>
        <p:nvSpPr>
          <p:cNvPr id="2" name="TextBox 1">
            <a:extLst>
              <a:ext uri="{FF2B5EF4-FFF2-40B4-BE49-F238E27FC236}">
                <a16:creationId xmlns:a16="http://schemas.microsoft.com/office/drawing/2014/main" id="{D504CA9D-C76C-2E61-A758-617FDC4D2D04}"/>
              </a:ext>
            </a:extLst>
          </p:cNvPr>
          <p:cNvSpPr txBox="1"/>
          <p:nvPr/>
        </p:nvSpPr>
        <p:spPr>
          <a:xfrm>
            <a:off x="335202" y="141244"/>
            <a:ext cx="3485896" cy="892552"/>
          </a:xfrm>
          <a:prstGeom prst="rect">
            <a:avLst/>
          </a:prstGeom>
          <a:noFill/>
        </p:spPr>
        <p:txBody>
          <a:bodyPr wrap="square" rtlCol="0">
            <a:spAutoFit/>
          </a:bodyPr>
          <a:lstStyle/>
          <a:p>
            <a:r>
              <a:rPr lang="en-US" sz="2600" b="1" dirty="0">
                <a:latin typeface="+mj-lt"/>
              </a:rPr>
              <a:t>Major Improvements (Draft)</a:t>
            </a:r>
          </a:p>
        </p:txBody>
      </p:sp>
    </p:spTree>
    <p:extLst>
      <p:ext uri="{BB962C8B-B14F-4D97-AF65-F5344CB8AC3E}">
        <p14:creationId xmlns:p14="http://schemas.microsoft.com/office/powerpoint/2010/main" val="4153580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4">
            <a:extLst>
              <a:ext uri="{FF2B5EF4-FFF2-40B4-BE49-F238E27FC236}">
                <a16:creationId xmlns:a16="http://schemas.microsoft.com/office/drawing/2014/main" id="{5AA63743-285B-0C77-40E9-42657A0BEAC8}"/>
              </a:ext>
            </a:extLst>
          </p:cNvPr>
          <p:cNvGraphicFramePr>
            <a:graphicFrameLocks noGrp="1"/>
          </p:cNvGraphicFramePr>
          <p:nvPr>
            <p:ph idx="1"/>
            <p:extLst>
              <p:ext uri="{D42A27DB-BD31-4B8C-83A1-F6EECF244321}">
                <p14:modId xmlns:p14="http://schemas.microsoft.com/office/powerpoint/2010/main" val="3611864699"/>
              </p:ext>
              <p:ext uri="{E7BDC344-281C-4309-B0C6-D0EE65EED2A8}">
                <p202:designPr xmlns:p202="http://schemas.microsoft.com/office/powerpoint/2020/02/main">
                  <p202:designTagLst>
                    <p202:designTag name="ARCH:1:CLS" val="InformationTable"/>
                  </p202:designTagLst>
                </p202:designPr>
              </p:ext>
            </p:extLst>
          </p:nvPr>
        </p:nvGraphicFramePr>
        <p:xfrm>
          <a:off x="1614196" y="191532"/>
          <a:ext cx="7745704" cy="6184234"/>
        </p:xfrm>
        <a:graphic>
          <a:graphicData uri="http://schemas.openxmlformats.org/drawingml/2006/table">
            <a:tbl>
              <a:tblPr bandRow="1">
                <a:noFill/>
                <a:tableStyleId>{5C22544A-7EE6-4342-B048-85BDC9FD1C3A}</a:tableStyleId>
              </a:tblPr>
              <a:tblGrid>
                <a:gridCol w="1563177">
                  <a:extLst>
                    <a:ext uri="{9D8B030D-6E8A-4147-A177-3AD203B41FA5}">
                      <a16:colId xmlns:a16="http://schemas.microsoft.com/office/drawing/2014/main" val="361923925"/>
                    </a:ext>
                  </a:extLst>
                </a:gridCol>
                <a:gridCol w="1697927">
                  <a:extLst>
                    <a:ext uri="{9D8B030D-6E8A-4147-A177-3AD203B41FA5}">
                      <a16:colId xmlns:a16="http://schemas.microsoft.com/office/drawing/2014/main" val="519441438"/>
                    </a:ext>
                  </a:extLst>
                </a:gridCol>
                <a:gridCol w="1697927">
                  <a:extLst>
                    <a:ext uri="{9D8B030D-6E8A-4147-A177-3AD203B41FA5}">
                      <a16:colId xmlns:a16="http://schemas.microsoft.com/office/drawing/2014/main" val="761601921"/>
                    </a:ext>
                  </a:extLst>
                </a:gridCol>
                <a:gridCol w="2786673">
                  <a:extLst>
                    <a:ext uri="{9D8B030D-6E8A-4147-A177-3AD203B41FA5}">
                      <a16:colId xmlns:a16="http://schemas.microsoft.com/office/drawing/2014/main" val="1916211677"/>
                    </a:ext>
                  </a:extLst>
                </a:gridCol>
              </a:tblGrid>
              <a:tr h="952202">
                <a:tc>
                  <a:txBody>
                    <a:bodyPr/>
                    <a:lstStyle/>
                    <a:p>
                      <a:pPr>
                        <a:buNone/>
                      </a:pPr>
                      <a:r>
                        <a:rPr lang="en-US" sz="1700" b="1" cap="all" spc="150" dirty="0" err="1">
                          <a:solidFill>
                            <a:schemeClr val="tx1"/>
                          </a:solidFill>
                        </a:rPr>
                        <a:t>HeLM</a:t>
                      </a:r>
                      <a:r>
                        <a:rPr lang="en-US" sz="1700" b="1" cap="all" spc="150" dirty="0">
                          <a:solidFill>
                            <a:schemeClr val="tx1"/>
                          </a:solidFill>
                        </a:rPr>
                        <a:t> Data Context</a:t>
                      </a:r>
                    </a:p>
                  </a:txBody>
                  <a:tcPr marL="163546" marR="163546" marT="163546" marB="163546" anchor="ctr">
                    <a:lnL w="12700" cmpd="sng">
                      <a:noFill/>
                    </a:lnL>
                    <a:lnR w="12700" cmpd="sng">
                      <a:noFill/>
                    </a:lnR>
                    <a:lnT w="6350" cap="flat" cmpd="sng" algn="ctr">
                      <a:noFill/>
                      <a:prstDash val="solid"/>
                    </a:lnT>
                    <a:lnB w="19050" cap="flat" cmpd="sng" algn="ctr">
                      <a:solidFill>
                        <a:schemeClr val="accent1"/>
                      </a:solidFill>
                      <a:prstDash val="solid"/>
                    </a:lnB>
                    <a:noFill/>
                  </a:tcPr>
                </a:tc>
                <a:tc>
                  <a:txBody>
                    <a:bodyPr/>
                    <a:lstStyle/>
                    <a:p>
                      <a:pPr>
                        <a:buNone/>
                      </a:pPr>
                      <a:r>
                        <a:rPr lang="en-US" sz="1500" b="1" cap="all" spc="150" dirty="0">
                          <a:solidFill>
                            <a:schemeClr val="tx1"/>
                          </a:solidFill>
                        </a:rPr>
                        <a:t>Creator</a:t>
                      </a:r>
                    </a:p>
                  </a:txBody>
                  <a:tcPr marL="163546" marR="163546" marT="163546" marB="163546" anchor="ctr">
                    <a:lnL w="12700" cmpd="sng">
                      <a:noFill/>
                    </a:lnL>
                    <a:lnR w="12700" cmpd="sng">
                      <a:noFill/>
                    </a:lnR>
                    <a:lnT w="6350" cap="flat" cmpd="sng" algn="ctr">
                      <a:noFill/>
                      <a:prstDash val="solid"/>
                    </a:lnT>
                    <a:lnB w="19050" cap="flat" cmpd="sng" algn="ctr">
                      <a:solidFill>
                        <a:schemeClr val="accent1"/>
                      </a:solidFill>
                      <a:prstDash val="solid"/>
                    </a:lnB>
                    <a:noFill/>
                  </a:tcPr>
                </a:tc>
                <a:tc>
                  <a:txBody>
                    <a:bodyPr/>
                    <a:lstStyle/>
                    <a:p>
                      <a:pPr>
                        <a:buNone/>
                      </a:pPr>
                      <a:r>
                        <a:rPr lang="en-US" sz="1500" b="1" cap="all" spc="150" dirty="0">
                          <a:solidFill>
                            <a:schemeClr val="tx1"/>
                          </a:solidFill>
                        </a:rPr>
                        <a:t>Mean Score</a:t>
                      </a:r>
                    </a:p>
                  </a:txBody>
                  <a:tcPr marL="163546" marR="163546" marT="163546" marB="163546" anchor="ctr">
                    <a:lnL w="12700" cmpd="sng">
                      <a:noFill/>
                    </a:lnL>
                    <a:lnR w="12700" cmpd="sng">
                      <a:noFill/>
                    </a:lnR>
                    <a:lnT w="6350" cap="flat" cmpd="sng" algn="ctr">
                      <a:noFill/>
                      <a:prstDash val="solid"/>
                    </a:lnT>
                    <a:lnB w="19050" cap="flat" cmpd="sng" algn="ctr">
                      <a:solidFill>
                        <a:schemeClr val="accent1"/>
                      </a:solidFill>
                      <a:prstDash val="solid"/>
                    </a:lnB>
                    <a:noFill/>
                  </a:tcPr>
                </a:tc>
                <a:tc>
                  <a:txBody>
                    <a:bodyPr/>
                    <a:lstStyle/>
                    <a:p>
                      <a:pPr>
                        <a:buNone/>
                      </a:pPr>
                      <a:r>
                        <a:rPr lang="en-US" sz="1500" b="1" cap="all" spc="150" dirty="0" err="1">
                          <a:solidFill>
                            <a:schemeClr val="tx1"/>
                          </a:solidFill>
                        </a:rPr>
                        <a:t>HeLM</a:t>
                      </a:r>
                      <a:r>
                        <a:rPr lang="en-US" sz="1500" b="1" cap="all" spc="150" dirty="0">
                          <a:solidFill>
                            <a:schemeClr val="tx1"/>
                          </a:solidFill>
                        </a:rPr>
                        <a:t> Leaderboard Ranking</a:t>
                      </a:r>
                    </a:p>
                  </a:txBody>
                  <a:tcPr marL="163546" marR="163546" marT="163546" marB="163546" anchor="ctr">
                    <a:lnL w="12700" cmpd="sng">
                      <a:noFill/>
                    </a:lnL>
                    <a:lnR w="12700" cmpd="sng">
                      <a:noFill/>
                    </a:lnR>
                    <a:lnT w="6350" cap="flat" cmpd="sng" algn="ctr">
                      <a:noFill/>
                      <a:prstDash val="solid"/>
                    </a:lnT>
                    <a:lnB w="19050" cap="flat" cmpd="sng" algn="ctr">
                      <a:solidFill>
                        <a:schemeClr val="accent1"/>
                      </a:solidFill>
                      <a:prstDash val="solid"/>
                    </a:lnB>
                    <a:noFill/>
                  </a:tcPr>
                </a:tc>
                <a:extLst>
                  <a:ext uri="{0D108BD9-81ED-4DB2-BD59-A6C34878D82A}">
                    <a16:rowId xmlns:a16="http://schemas.microsoft.com/office/drawing/2014/main" val="2511214854"/>
                  </a:ext>
                </a:extLst>
              </a:tr>
              <a:tr h="606938">
                <a:tc>
                  <a:txBody>
                    <a:bodyPr/>
                    <a:lstStyle/>
                    <a:p>
                      <a:pPr>
                        <a:buNone/>
                      </a:pPr>
                      <a:r>
                        <a:rPr lang="en-US" sz="1600" b="1" cap="none" spc="0" dirty="0">
                          <a:solidFill>
                            <a:schemeClr val="tx1"/>
                          </a:solidFill>
                        </a:rPr>
                        <a:t>GPT-5</a:t>
                      </a:r>
                    </a:p>
                  </a:txBody>
                  <a:tcPr marL="163546" marR="163546" marT="163546" marB="163546" anchor="ctr">
                    <a:lnL w="12700" cmpd="sng">
                      <a:noFill/>
                      <a:prstDash val="solid"/>
                    </a:lnL>
                    <a:lnR w="12700" cmpd="sng">
                      <a:noFill/>
                      <a:prstDash val="solid"/>
                    </a:lnR>
                    <a:lnT w="19050" cap="flat" cmpd="sng" algn="ctr">
                      <a:solidFill>
                        <a:schemeClr val="accent1"/>
                      </a:solidFill>
                      <a:prstDash val="solid"/>
                    </a:lnT>
                    <a:lnB w="6350" cap="flat" cmpd="sng" algn="ctr">
                      <a:solidFill>
                        <a:schemeClr val="tx1"/>
                      </a:solidFill>
                      <a:prstDash val="solid"/>
                    </a:lnB>
                    <a:noFill/>
                  </a:tcPr>
                </a:tc>
                <a:tc>
                  <a:txBody>
                    <a:bodyPr/>
                    <a:lstStyle/>
                    <a:p>
                      <a:pPr>
                        <a:buNone/>
                      </a:pPr>
                      <a:r>
                        <a:rPr lang="en-US" sz="1600" cap="none" spc="0" dirty="0">
                          <a:solidFill>
                            <a:schemeClr val="tx1"/>
                          </a:solidFill>
                        </a:rPr>
                        <a:t>Open AI</a:t>
                      </a:r>
                    </a:p>
                  </a:txBody>
                  <a:tcPr marL="163546" marR="163546" marT="163546" marB="163546" anchor="ctr">
                    <a:lnL w="12700" cmpd="sng">
                      <a:noFill/>
                      <a:prstDash val="solid"/>
                    </a:lnL>
                    <a:lnR w="12700" cmpd="sng">
                      <a:noFill/>
                      <a:prstDash val="solid"/>
                    </a:lnR>
                    <a:lnT w="19050" cap="flat" cmpd="sng" algn="ctr">
                      <a:solidFill>
                        <a:schemeClr val="accent1"/>
                      </a:solidFill>
                      <a:prstDash val="solid"/>
                    </a:lnT>
                    <a:lnB w="6350" cap="flat" cmpd="sng" algn="ctr">
                      <a:solidFill>
                        <a:schemeClr val="tx1"/>
                      </a:solidFill>
                      <a:prstDash val="solid"/>
                    </a:lnB>
                    <a:noFill/>
                  </a:tcPr>
                </a:tc>
                <a:tc>
                  <a:txBody>
                    <a:bodyPr/>
                    <a:lstStyle/>
                    <a:p>
                      <a:pPr>
                        <a:buNone/>
                      </a:pPr>
                      <a:r>
                        <a:rPr lang="en-US" sz="1600" cap="none" spc="0" dirty="0">
                          <a:solidFill>
                            <a:schemeClr val="tx1"/>
                          </a:solidFill>
                        </a:rPr>
                        <a:t>0.807</a:t>
                      </a:r>
                    </a:p>
                  </a:txBody>
                  <a:tcPr marL="163546" marR="163546" marT="163546" marB="163546" anchor="ctr">
                    <a:lnL w="12700" cmpd="sng">
                      <a:noFill/>
                      <a:prstDash val="solid"/>
                    </a:lnL>
                    <a:lnR w="12700" cmpd="sng">
                      <a:noFill/>
                      <a:prstDash val="solid"/>
                    </a:lnR>
                    <a:lnT w="19050" cap="flat" cmpd="sng" algn="ctr">
                      <a:solidFill>
                        <a:schemeClr val="accent1"/>
                      </a:solidFill>
                      <a:prstDash val="solid"/>
                    </a:lnT>
                    <a:lnB w="6350" cap="flat" cmpd="sng" algn="ctr">
                      <a:solidFill>
                        <a:schemeClr val="tx1"/>
                      </a:solidFill>
                      <a:prstDash val="solid"/>
                    </a:lnB>
                    <a:noFill/>
                  </a:tcPr>
                </a:tc>
                <a:tc>
                  <a:txBody>
                    <a:bodyPr/>
                    <a:lstStyle/>
                    <a:p>
                      <a:pPr algn="ctr">
                        <a:buNone/>
                      </a:pPr>
                      <a:r>
                        <a:rPr lang="en-US" sz="1600" cap="none" spc="0" dirty="0">
                          <a:solidFill>
                            <a:schemeClr val="tx1"/>
                          </a:solidFill>
                        </a:rPr>
                        <a:t>4</a:t>
                      </a:r>
                    </a:p>
                  </a:txBody>
                  <a:tcPr marL="163546" marR="163546" marT="163546" marB="163546" anchor="ctr">
                    <a:lnL w="12700" cmpd="sng">
                      <a:noFill/>
                      <a:prstDash val="solid"/>
                    </a:lnL>
                    <a:lnR w="12700" cmpd="sng">
                      <a:noFill/>
                      <a:prstDash val="solid"/>
                    </a:lnR>
                    <a:lnT w="19050" cap="flat" cmpd="sng" algn="ctr">
                      <a:solidFill>
                        <a:schemeClr val="accent1"/>
                      </a:solidFill>
                      <a:prstDash val="solid"/>
                    </a:lnT>
                    <a:lnB w="6350" cap="flat" cmpd="sng" algn="ctr">
                      <a:solidFill>
                        <a:schemeClr val="tx1"/>
                      </a:solidFill>
                      <a:prstDash val="solid"/>
                    </a:lnB>
                    <a:noFill/>
                  </a:tcPr>
                </a:tc>
                <a:extLst>
                  <a:ext uri="{0D108BD9-81ED-4DB2-BD59-A6C34878D82A}">
                    <a16:rowId xmlns:a16="http://schemas.microsoft.com/office/drawing/2014/main" val="25251124"/>
                  </a:ext>
                </a:extLst>
              </a:tr>
              <a:tr h="606938">
                <a:tc>
                  <a:txBody>
                    <a:bodyPr/>
                    <a:lstStyle/>
                    <a:p>
                      <a:pPr>
                        <a:buNone/>
                      </a:pPr>
                      <a:r>
                        <a:rPr lang="en-US" sz="1600" b="1" cap="none" spc="0" dirty="0">
                          <a:solidFill>
                            <a:schemeClr val="tx1"/>
                          </a:solidFill>
                        </a:rPr>
                        <a:t>Qwen3</a:t>
                      </a:r>
                    </a:p>
                  </a:txBody>
                  <a:tcPr marL="163546" marR="163546" marT="163546" marB="163546"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1600" cap="none" spc="0" dirty="0">
                          <a:solidFill>
                            <a:schemeClr val="tx1"/>
                          </a:solidFill>
                        </a:rPr>
                        <a:t>Alibaba Cloud</a:t>
                      </a:r>
                    </a:p>
                  </a:txBody>
                  <a:tcPr marL="163546" marR="163546" marT="163546" marB="163546"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1600" cap="none" spc="0" dirty="0">
                          <a:solidFill>
                            <a:schemeClr val="tx1"/>
                          </a:solidFill>
                        </a:rPr>
                        <a:t>0.798</a:t>
                      </a:r>
                    </a:p>
                  </a:txBody>
                  <a:tcPr marL="163546" marR="163546" marT="163546" marB="163546"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lgn="ctr">
                        <a:buNone/>
                      </a:pPr>
                      <a:r>
                        <a:rPr lang="en-US" sz="1600" cap="none" spc="0" dirty="0">
                          <a:solidFill>
                            <a:schemeClr val="tx1"/>
                          </a:solidFill>
                        </a:rPr>
                        <a:t>5</a:t>
                      </a:r>
                    </a:p>
                  </a:txBody>
                  <a:tcPr marL="163546" marR="163546" marT="163546" marB="163546"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3864074322"/>
                  </a:ext>
                </a:extLst>
              </a:tr>
              <a:tr h="606938">
                <a:tc>
                  <a:txBody>
                    <a:bodyPr/>
                    <a:lstStyle/>
                    <a:p>
                      <a:pPr>
                        <a:buNone/>
                      </a:pPr>
                      <a:r>
                        <a:rPr lang="en-US" sz="1600" b="1" cap="none" spc="0" dirty="0">
                          <a:solidFill>
                            <a:schemeClr val="tx1"/>
                          </a:solidFill>
                        </a:rPr>
                        <a:t>Grok 4.0</a:t>
                      </a:r>
                    </a:p>
                  </a:txBody>
                  <a:tcPr marL="163546" marR="163546" marT="163546" marB="163546"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1600" cap="none" spc="0" dirty="0" err="1">
                          <a:solidFill>
                            <a:schemeClr val="tx1"/>
                          </a:solidFill>
                        </a:rPr>
                        <a:t>xAI</a:t>
                      </a:r>
                      <a:endParaRPr lang="en-US" sz="1600" cap="none" spc="0" dirty="0">
                        <a:solidFill>
                          <a:schemeClr val="tx1"/>
                        </a:solidFill>
                      </a:endParaRPr>
                    </a:p>
                  </a:txBody>
                  <a:tcPr marL="163546" marR="163546" marT="163546" marB="163546"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1600" cap="none" spc="0" dirty="0">
                          <a:solidFill>
                            <a:schemeClr val="tx1"/>
                          </a:solidFill>
                        </a:rPr>
                        <a:t>0.785</a:t>
                      </a:r>
                    </a:p>
                  </a:txBody>
                  <a:tcPr marL="163546" marR="163546" marT="163546" marB="163546"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lgn="ctr">
                        <a:buNone/>
                      </a:pPr>
                      <a:r>
                        <a:rPr lang="en-US" sz="1600" cap="none" spc="0" dirty="0">
                          <a:solidFill>
                            <a:schemeClr val="tx1"/>
                          </a:solidFill>
                        </a:rPr>
                        <a:t>6</a:t>
                      </a:r>
                    </a:p>
                  </a:txBody>
                  <a:tcPr marL="163546" marR="163546" marT="163546" marB="163546"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1970304477"/>
                  </a:ext>
                </a:extLst>
              </a:tr>
              <a:tr h="606938">
                <a:tc>
                  <a:txBody>
                    <a:bodyPr/>
                    <a:lstStyle/>
                    <a:p>
                      <a:pPr>
                        <a:buNone/>
                      </a:pPr>
                      <a:r>
                        <a:rPr lang="en-US" sz="1600" b="1" cap="none" spc="0" dirty="0">
                          <a:solidFill>
                            <a:srgbClr val="B1470E"/>
                          </a:solidFill>
                        </a:rPr>
                        <a:t>Claude 4 Opus</a:t>
                      </a:r>
                    </a:p>
                  </a:txBody>
                  <a:tcPr marL="163546" marR="163546" marT="163546" marB="163546"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endParaRPr lang="en-US" sz="1600" cap="none" spc="0" dirty="0">
                        <a:solidFill>
                          <a:schemeClr val="tx1"/>
                        </a:solidFill>
                      </a:endParaRPr>
                    </a:p>
                  </a:txBody>
                  <a:tcPr marL="163546" marR="163546" marT="163546" marB="163546"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1600" cap="none" spc="0" dirty="0">
                          <a:solidFill>
                            <a:srgbClr val="B1470E"/>
                          </a:solidFill>
                        </a:rPr>
                        <a:t>0.78</a:t>
                      </a:r>
                    </a:p>
                  </a:txBody>
                  <a:tcPr marL="163546" marR="163546" marT="163546" marB="163546"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lgn="ctr">
                        <a:buNone/>
                      </a:pPr>
                      <a:r>
                        <a:rPr lang="en-US" sz="1600" cap="none" spc="0" dirty="0">
                          <a:solidFill>
                            <a:srgbClr val="B1470E"/>
                          </a:solidFill>
                        </a:rPr>
                        <a:t>7</a:t>
                      </a:r>
                    </a:p>
                  </a:txBody>
                  <a:tcPr marL="163546" marR="163546" marT="163546" marB="163546"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3700414420"/>
                  </a:ext>
                </a:extLst>
              </a:tr>
              <a:tr h="606938">
                <a:tc>
                  <a:txBody>
                    <a:bodyPr/>
                    <a:lstStyle/>
                    <a:p>
                      <a:pPr>
                        <a:buNone/>
                      </a:pPr>
                      <a:r>
                        <a:rPr lang="en-US" sz="1600" b="1" cap="none" spc="0" dirty="0">
                          <a:solidFill>
                            <a:srgbClr val="B1470E"/>
                          </a:solidFill>
                        </a:rPr>
                        <a:t>Claude 4 Sonnet </a:t>
                      </a:r>
                    </a:p>
                  </a:txBody>
                  <a:tcPr marL="163546" marR="163546" marT="163546" marB="163546"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endParaRPr lang="en-US" sz="1600" cap="none" spc="0" dirty="0">
                        <a:solidFill>
                          <a:schemeClr val="tx1"/>
                        </a:solidFill>
                      </a:endParaRPr>
                    </a:p>
                  </a:txBody>
                  <a:tcPr marL="163546" marR="163546" marT="163546" marB="163546"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buNone/>
                      </a:pPr>
                      <a:r>
                        <a:rPr lang="en-US" sz="1600" cap="none" spc="0" dirty="0">
                          <a:solidFill>
                            <a:srgbClr val="B1470E"/>
                          </a:solidFill>
                        </a:rPr>
                        <a:t>0.766</a:t>
                      </a:r>
                    </a:p>
                  </a:txBody>
                  <a:tcPr marL="163546" marR="163546" marT="163546" marB="163546"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lgn="ctr">
                        <a:buNone/>
                      </a:pPr>
                      <a:r>
                        <a:rPr lang="en-US" sz="1600" cap="none" spc="0" dirty="0">
                          <a:solidFill>
                            <a:srgbClr val="B1470E"/>
                          </a:solidFill>
                        </a:rPr>
                        <a:t>10</a:t>
                      </a:r>
                    </a:p>
                  </a:txBody>
                  <a:tcPr marL="163546" marR="163546" marT="163546" marB="163546"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2033145926"/>
                  </a:ext>
                </a:extLst>
              </a:tr>
              <a:tr h="606938">
                <a:tc>
                  <a:txBody>
                    <a:bodyPr/>
                    <a:lstStyle/>
                    <a:p>
                      <a:pPr>
                        <a:buNone/>
                      </a:pPr>
                      <a:r>
                        <a:rPr lang="en-US" sz="1600" b="1" cap="none" spc="0" dirty="0">
                          <a:solidFill>
                            <a:schemeClr val="tx1"/>
                          </a:solidFill>
                        </a:rPr>
                        <a:t>Gemini 2.5 Pro</a:t>
                      </a:r>
                    </a:p>
                  </a:txBody>
                  <a:tcPr marL="163546" marR="163546" marT="163546" marB="163546"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round/>
                      <a:headEnd type="none" w="med" len="med"/>
                      <a:tailEnd type="none" w="med" len="med"/>
                    </a:lnB>
                    <a:noFill/>
                  </a:tcPr>
                </a:tc>
                <a:tc>
                  <a:txBody>
                    <a:bodyPr/>
                    <a:lstStyle/>
                    <a:p>
                      <a:pPr>
                        <a:buNone/>
                      </a:pPr>
                      <a:r>
                        <a:rPr lang="en-US" sz="1600" b="0" cap="none" spc="0" dirty="0">
                          <a:solidFill>
                            <a:schemeClr val="tx1"/>
                          </a:solidFill>
                        </a:rPr>
                        <a:t>Google</a:t>
                      </a:r>
                    </a:p>
                  </a:txBody>
                  <a:tcPr marL="163546" marR="163546" marT="163546" marB="163546"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round/>
                      <a:headEnd type="none" w="med" len="med"/>
                      <a:tailEnd type="none" w="med" len="med"/>
                    </a:lnB>
                    <a:noFill/>
                  </a:tcPr>
                </a:tc>
                <a:tc>
                  <a:txBody>
                    <a:bodyPr/>
                    <a:lstStyle/>
                    <a:p>
                      <a:pPr>
                        <a:buNone/>
                      </a:pPr>
                      <a:r>
                        <a:rPr lang="en-US" sz="1600" b="0" cap="none" spc="0" dirty="0">
                          <a:solidFill>
                            <a:schemeClr val="tx1"/>
                          </a:solidFill>
                        </a:rPr>
                        <a:t>0.745</a:t>
                      </a:r>
                    </a:p>
                  </a:txBody>
                  <a:tcPr marL="163546" marR="163546" marT="163546" marB="163546"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round/>
                      <a:headEnd type="none" w="med" len="med"/>
                      <a:tailEnd type="none" w="med" len="med"/>
                    </a:lnB>
                    <a:noFill/>
                  </a:tcPr>
                </a:tc>
                <a:tc>
                  <a:txBody>
                    <a:bodyPr/>
                    <a:lstStyle/>
                    <a:p>
                      <a:pPr algn="ctr">
                        <a:buNone/>
                      </a:pPr>
                      <a:r>
                        <a:rPr lang="en-US" sz="1600" b="0" cap="none" spc="0" dirty="0">
                          <a:solidFill>
                            <a:schemeClr val="tx1"/>
                          </a:solidFill>
                        </a:rPr>
                        <a:t>14</a:t>
                      </a:r>
                    </a:p>
                  </a:txBody>
                  <a:tcPr marL="163546" marR="163546" marT="163546" marB="163546"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02588298"/>
                  </a:ext>
                </a:extLst>
              </a:tr>
              <a:tr h="606938">
                <a:tc>
                  <a:txBody>
                    <a:bodyPr/>
                    <a:lstStyle/>
                    <a:p>
                      <a:pPr>
                        <a:buNone/>
                      </a:pPr>
                      <a:r>
                        <a:rPr lang="en-US" sz="1600" b="1" cap="none" spc="0" dirty="0">
                          <a:solidFill>
                            <a:schemeClr val="tx1"/>
                          </a:solidFill>
                        </a:rPr>
                        <a:t>Llama 4 Maverick</a:t>
                      </a:r>
                    </a:p>
                  </a:txBody>
                  <a:tcPr marL="163546" marR="163546" marT="163546" marB="163546" anchor="ctr">
                    <a:lnL w="12700" cmpd="sng">
                      <a:noFill/>
                      <a:prstDash val="solid"/>
                    </a:lnL>
                    <a:lnR w="12700" cmpd="sng">
                      <a:noFill/>
                      <a:prstDash val="solid"/>
                    </a:lnR>
                    <a:lnT w="6350" cap="flat" cmpd="sng" algn="ctr">
                      <a:solidFill>
                        <a:schemeClr val="tx1"/>
                      </a:solidFill>
                      <a:prstDash val="solid"/>
                    </a:lnT>
                    <a:lnB w="19050" cap="flat" cmpd="sng" algn="ctr">
                      <a:solidFill>
                        <a:schemeClr val="accent1"/>
                      </a:solidFill>
                      <a:prstDash val="solid"/>
                    </a:lnB>
                    <a:noFill/>
                  </a:tcPr>
                </a:tc>
                <a:tc>
                  <a:txBody>
                    <a:bodyPr/>
                    <a:lstStyle/>
                    <a:p>
                      <a:pPr>
                        <a:buNone/>
                      </a:pPr>
                      <a:r>
                        <a:rPr lang="en-US" sz="1600" b="0" cap="none" spc="0" dirty="0">
                          <a:solidFill>
                            <a:schemeClr val="tx1"/>
                          </a:solidFill>
                        </a:rPr>
                        <a:t>Meta</a:t>
                      </a:r>
                    </a:p>
                  </a:txBody>
                  <a:tcPr marL="163546" marR="163546" marT="163546" marB="163546" anchor="ctr">
                    <a:lnL w="12700" cmpd="sng">
                      <a:noFill/>
                      <a:prstDash val="solid"/>
                    </a:lnL>
                    <a:lnR w="12700" cmpd="sng">
                      <a:noFill/>
                      <a:prstDash val="solid"/>
                    </a:lnR>
                    <a:lnT w="6350" cap="flat" cmpd="sng" algn="ctr">
                      <a:solidFill>
                        <a:schemeClr val="tx1"/>
                      </a:solidFill>
                      <a:prstDash val="solid"/>
                    </a:lnT>
                    <a:lnB w="19050" cap="flat" cmpd="sng" algn="ctr">
                      <a:solidFill>
                        <a:schemeClr val="accent1"/>
                      </a:solidFill>
                      <a:prstDash val="solid"/>
                    </a:lnB>
                    <a:noFill/>
                  </a:tcPr>
                </a:tc>
                <a:tc>
                  <a:txBody>
                    <a:bodyPr/>
                    <a:lstStyle/>
                    <a:p>
                      <a:pPr>
                        <a:buNone/>
                      </a:pPr>
                      <a:r>
                        <a:rPr lang="en-US" sz="1600" b="0" cap="none" spc="0" dirty="0">
                          <a:solidFill>
                            <a:schemeClr val="tx1"/>
                          </a:solidFill>
                        </a:rPr>
                        <a:t>0.718</a:t>
                      </a:r>
                    </a:p>
                  </a:txBody>
                  <a:tcPr marL="163546" marR="163546" marT="163546" marB="163546" anchor="ctr">
                    <a:lnL w="12700" cmpd="sng">
                      <a:noFill/>
                      <a:prstDash val="solid"/>
                    </a:lnL>
                    <a:lnR w="12700" cmpd="sng">
                      <a:noFill/>
                      <a:prstDash val="solid"/>
                    </a:lnR>
                    <a:lnT w="6350" cap="flat" cmpd="sng" algn="ctr">
                      <a:solidFill>
                        <a:schemeClr val="tx1"/>
                      </a:solidFill>
                      <a:prstDash val="solid"/>
                    </a:lnT>
                    <a:lnB w="19050" cap="flat" cmpd="sng" algn="ctr">
                      <a:solidFill>
                        <a:schemeClr val="accent1"/>
                      </a:solidFill>
                      <a:prstDash val="solid"/>
                    </a:lnB>
                    <a:noFill/>
                  </a:tcPr>
                </a:tc>
                <a:tc>
                  <a:txBody>
                    <a:bodyPr/>
                    <a:lstStyle/>
                    <a:p>
                      <a:pPr algn="ctr">
                        <a:buNone/>
                      </a:pPr>
                      <a:r>
                        <a:rPr lang="en-US" sz="1600" b="0" cap="none" spc="0" dirty="0">
                          <a:solidFill>
                            <a:schemeClr val="tx1"/>
                          </a:solidFill>
                        </a:rPr>
                        <a:t>20</a:t>
                      </a:r>
                    </a:p>
                  </a:txBody>
                  <a:tcPr marL="163546" marR="163546" marT="163546" marB="163546" anchor="ctr">
                    <a:lnL w="12700" cmpd="sng">
                      <a:noFill/>
                      <a:prstDash val="solid"/>
                    </a:lnL>
                    <a:lnR w="12700" cmpd="sng">
                      <a:noFill/>
                      <a:prstDash val="solid"/>
                    </a:lnR>
                    <a:lnT w="6350" cap="flat" cmpd="sng" algn="ctr">
                      <a:solidFill>
                        <a:schemeClr val="tx1"/>
                      </a:solidFill>
                      <a:prstDash val="solid"/>
                    </a:lnT>
                    <a:lnB w="19050" cap="flat" cmpd="sng" algn="ctr">
                      <a:solidFill>
                        <a:schemeClr val="accent1"/>
                      </a:solidFill>
                      <a:prstDash val="solid"/>
                    </a:lnB>
                    <a:noFill/>
                  </a:tcPr>
                </a:tc>
                <a:extLst>
                  <a:ext uri="{0D108BD9-81ED-4DB2-BD59-A6C34878D82A}">
                    <a16:rowId xmlns:a16="http://schemas.microsoft.com/office/drawing/2014/main" val="2112355297"/>
                  </a:ext>
                </a:extLst>
              </a:tr>
            </a:tbl>
          </a:graphicData>
        </a:graphic>
      </p:graphicFrame>
      <p:pic>
        <p:nvPicPr>
          <p:cNvPr id="6" name="Picture 5">
            <a:extLst>
              <a:ext uri="{FF2B5EF4-FFF2-40B4-BE49-F238E27FC236}">
                <a16:creationId xmlns:a16="http://schemas.microsoft.com/office/drawing/2014/main" id="{580EE3D7-8807-E3F7-0DD7-7FB206F7C205}"/>
              </a:ext>
            </a:extLst>
          </p:cNvPr>
          <p:cNvPicPr>
            <a:picLocks noChangeAspect="1"/>
          </p:cNvPicPr>
          <p:nvPr/>
        </p:nvPicPr>
        <p:blipFill>
          <a:blip r:embed="rId3"/>
          <a:stretch>
            <a:fillRect/>
          </a:stretch>
        </p:blipFill>
        <p:spPr>
          <a:xfrm>
            <a:off x="2985910" y="3396601"/>
            <a:ext cx="1693334" cy="190500"/>
          </a:xfrm>
          <a:prstGeom prst="rect">
            <a:avLst/>
          </a:prstGeom>
        </p:spPr>
      </p:pic>
      <p:pic>
        <p:nvPicPr>
          <p:cNvPr id="8" name="Picture 7">
            <a:extLst>
              <a:ext uri="{FF2B5EF4-FFF2-40B4-BE49-F238E27FC236}">
                <a16:creationId xmlns:a16="http://schemas.microsoft.com/office/drawing/2014/main" id="{CE544358-71DB-60E6-A970-E8CDFFA32DDD}"/>
              </a:ext>
            </a:extLst>
          </p:cNvPr>
          <p:cNvPicPr>
            <a:picLocks noChangeAspect="1"/>
          </p:cNvPicPr>
          <p:nvPr/>
        </p:nvPicPr>
        <p:blipFill>
          <a:blip r:embed="rId3"/>
          <a:stretch>
            <a:fillRect/>
          </a:stretch>
        </p:blipFill>
        <p:spPr>
          <a:xfrm>
            <a:off x="2985910" y="4224694"/>
            <a:ext cx="1693334" cy="190500"/>
          </a:xfrm>
          <a:prstGeom prst="rect">
            <a:avLst/>
          </a:prstGeom>
        </p:spPr>
      </p:pic>
      <p:pic>
        <p:nvPicPr>
          <p:cNvPr id="10" name="Picture 9" descr="A black letter on a tan background&#10;&#10;AI-generated content may be incorrect.">
            <a:extLst>
              <a:ext uri="{FF2B5EF4-FFF2-40B4-BE49-F238E27FC236}">
                <a16:creationId xmlns:a16="http://schemas.microsoft.com/office/drawing/2014/main" id="{DFAE9018-3E80-1C7D-D22C-AF4922058F2E}"/>
              </a:ext>
            </a:extLst>
          </p:cNvPr>
          <p:cNvPicPr>
            <a:picLocks noChangeAspect="1"/>
          </p:cNvPicPr>
          <p:nvPr/>
        </p:nvPicPr>
        <p:blipFill>
          <a:blip r:embed="rId4"/>
          <a:srcRect l="22648" r="22478"/>
          <a:stretch>
            <a:fillRect/>
          </a:stretch>
        </p:blipFill>
        <p:spPr>
          <a:xfrm>
            <a:off x="10617200" y="5245101"/>
            <a:ext cx="1473200" cy="1510178"/>
          </a:xfrm>
          <a:prstGeom prst="rect">
            <a:avLst/>
          </a:prstGeom>
        </p:spPr>
      </p:pic>
    </p:spTree>
    <p:extLst>
      <p:ext uri="{BB962C8B-B14F-4D97-AF65-F5344CB8AC3E}">
        <p14:creationId xmlns:p14="http://schemas.microsoft.com/office/powerpoint/2010/main" val="3286411496"/>
      </p:ext>
    </p:extLst>
  </p:cSld>
  <p:clrMapOvr>
    <a:masterClrMapping/>
  </p:clrMapOvr>
</p:sld>
</file>

<file path=ppt/theme/theme1.xml><?xml version="1.0" encoding="utf-8"?>
<a:theme xmlns:a="http://schemas.openxmlformats.org/drawingml/2006/main" name="Helena">
  <a:themeElements>
    <a:clrScheme name="Helen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lena" id="{83D43F4A-02D5-42AD-9542-27487597C212}" vid="{14154C61-C2E2-42F2-9833-4EC39495D4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4747</TotalTime>
  <Words>1085</Words>
  <Application>Microsoft Macintosh PowerPoint</Application>
  <PresentationFormat>Widescreen</PresentationFormat>
  <Paragraphs>119</Paragraphs>
  <Slides>15</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Arial</vt:lpstr>
      <vt:lpstr>Neue Haas Grotesk Text Pro</vt:lpstr>
      <vt:lpstr>Helena</vt:lpstr>
      <vt:lpstr>Bad Visualization</vt:lpstr>
      <vt:lpstr>Misleading Chart</vt:lpstr>
      <vt:lpstr>Misleading Chart</vt:lpstr>
      <vt:lpstr>Reasoning for Chart Selection</vt:lpstr>
      <vt:lpstr>Was there a particular product vertical you pursued?</vt:lpstr>
      <vt:lpstr>If so, why? Does this chart mean anything to you?</vt:lpstr>
      <vt:lpstr>Further Improvements</vt:lpstr>
      <vt:lpstr>PowerPoint Presentation</vt:lpstr>
      <vt:lpstr>PowerPoint Presentation</vt:lpstr>
      <vt:lpstr>PowerPoint Presentation</vt:lpstr>
      <vt:lpstr>Misleading Chart: Solved</vt:lpstr>
      <vt:lpstr>PowerPoint Presentation</vt:lpstr>
      <vt:lpstr>Important Additional Improvements</vt:lpstr>
      <vt:lpstr>PowerPoint Presentation</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izzie mirghani</dc:creator>
  <cp:lastModifiedBy>izzie mirghani</cp:lastModifiedBy>
  <cp:revision>27</cp:revision>
  <dcterms:created xsi:type="dcterms:W3CDTF">2025-10-04T16:00:26Z</dcterms:created>
  <dcterms:modified xsi:type="dcterms:W3CDTF">2025-10-15T01:02:52Z</dcterms:modified>
</cp:coreProperties>
</file>