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31"/>
  </p:notesMasterIdLst>
  <p:sldIdLst>
    <p:sldId id="259" r:id="rId5"/>
    <p:sldId id="281" r:id="rId6"/>
    <p:sldId id="295" r:id="rId7"/>
    <p:sldId id="308" r:id="rId8"/>
    <p:sldId id="301" r:id="rId9"/>
    <p:sldId id="311" r:id="rId10"/>
    <p:sldId id="314" r:id="rId11"/>
    <p:sldId id="316" r:id="rId12"/>
    <p:sldId id="306" r:id="rId13"/>
    <p:sldId id="318" r:id="rId14"/>
    <p:sldId id="319" r:id="rId15"/>
    <p:sldId id="320" r:id="rId16"/>
    <p:sldId id="321" r:id="rId17"/>
    <p:sldId id="322" r:id="rId18"/>
    <p:sldId id="323" r:id="rId19"/>
    <p:sldId id="324" r:id="rId20"/>
    <p:sldId id="325" r:id="rId21"/>
    <p:sldId id="332" r:id="rId22"/>
    <p:sldId id="331" r:id="rId23"/>
    <p:sldId id="333" r:id="rId24"/>
    <p:sldId id="315" r:id="rId25"/>
    <p:sldId id="334" r:id="rId26"/>
    <p:sldId id="326" r:id="rId27"/>
    <p:sldId id="327" r:id="rId28"/>
    <p:sldId id="328" r:id="rId29"/>
    <p:sldId id="32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598" autoAdjust="0"/>
  </p:normalViewPr>
  <p:slideViewPr>
    <p:cSldViewPr snapToGrid="0">
      <p:cViewPr varScale="1">
        <p:scale>
          <a:sx n="105" d="100"/>
          <a:sy n="105" d="100"/>
        </p:scale>
        <p:origin x="84" y="1240"/>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5/11/2023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2"/>
            <a:ext cx="3338625" cy="1095424"/>
          </a:xfrm>
        </p:spPr>
        <p:txBody>
          <a:bodyPr>
            <a:normAutofit/>
          </a:bodyPr>
          <a:lstStyle/>
          <a:p>
            <a:pPr algn="ctr"/>
            <a:r>
              <a:rPr lang="en-US" dirty="0" err="1"/>
              <a:t>tradevance</a:t>
            </a:r>
            <a:endParaRPr lang="en-US" dirty="0"/>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347534" y="3576334"/>
            <a:ext cx="2671239" cy="538466"/>
          </a:xfrm>
        </p:spPr>
        <p:txBody>
          <a:bodyPr/>
          <a:lstStyle/>
          <a:p>
            <a:r>
              <a:rPr lang="en-US" dirty="0"/>
              <a:t>Group No. 2</a:t>
            </a:r>
          </a:p>
        </p:txBody>
      </p:sp>
      <p:sp>
        <p:nvSpPr>
          <p:cNvPr id="4" name="TextBox 3">
            <a:extLst>
              <a:ext uri="{FF2B5EF4-FFF2-40B4-BE49-F238E27FC236}">
                <a16:creationId xmlns:a16="http://schemas.microsoft.com/office/drawing/2014/main" id="{A8FE0A3B-38D6-5D67-646C-9D9F78264C69}"/>
              </a:ext>
            </a:extLst>
          </p:cNvPr>
          <p:cNvSpPr txBox="1"/>
          <p:nvPr/>
        </p:nvSpPr>
        <p:spPr>
          <a:xfrm>
            <a:off x="525642" y="2151863"/>
            <a:ext cx="3329074" cy="646331"/>
          </a:xfrm>
          <a:prstGeom prst="rect">
            <a:avLst/>
          </a:prstGeom>
          <a:noFill/>
        </p:spPr>
        <p:txBody>
          <a:bodyPr wrap="square" rtlCol="0">
            <a:spAutoFit/>
          </a:bodyPr>
          <a:lstStyle/>
          <a:p>
            <a:pPr algn="ctr"/>
            <a:r>
              <a:rPr lang="en-US" dirty="0"/>
              <a:t>A Trading and Market Status Advice Application</a:t>
            </a:r>
          </a:p>
        </p:txBody>
      </p:sp>
      <p:sp>
        <p:nvSpPr>
          <p:cNvPr id="5" name="TextBox 4">
            <a:extLst>
              <a:ext uri="{FF2B5EF4-FFF2-40B4-BE49-F238E27FC236}">
                <a16:creationId xmlns:a16="http://schemas.microsoft.com/office/drawing/2014/main" id="{4D91FEDD-B807-CD0E-85A6-B141E7095FEC}"/>
              </a:ext>
            </a:extLst>
          </p:cNvPr>
          <p:cNvSpPr txBox="1"/>
          <p:nvPr/>
        </p:nvSpPr>
        <p:spPr>
          <a:xfrm>
            <a:off x="347534" y="4286070"/>
            <a:ext cx="253949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Eric Hines</a:t>
            </a:r>
          </a:p>
          <a:p>
            <a:pPr marL="285750" indent="-285750">
              <a:buFont typeface="Arial" panose="020B0604020202020204" pitchFamily="34" charset="0"/>
              <a:buChar char="•"/>
            </a:pPr>
            <a:r>
              <a:rPr lang="en-US" dirty="0"/>
              <a:t>Isidro Leonyork</a:t>
            </a:r>
          </a:p>
          <a:p>
            <a:pPr marL="285750" indent="-285750">
              <a:buFont typeface="Arial" panose="020B0604020202020204" pitchFamily="34" charset="0"/>
              <a:buChar char="•"/>
            </a:pPr>
            <a:r>
              <a:rPr lang="en-US" dirty="0"/>
              <a:t>Ricky Mershad</a:t>
            </a:r>
          </a:p>
          <a:p>
            <a:pPr marL="285750" indent="-285750">
              <a:buFont typeface="Arial" panose="020B0604020202020204" pitchFamily="34" charset="0"/>
              <a:buChar char="•"/>
            </a:pPr>
            <a:r>
              <a:rPr lang="en-US" dirty="0"/>
              <a:t>Samuel Santo</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Stock Analysis For User </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User – Sheila </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lstStyle/>
          <a:p>
            <a:r>
              <a:rPr lang="en-US" dirty="0"/>
              <a:t>Sheila wants information on AAPL and AMZN stock. This curiosity arose from her unbreakable bond with her iPhone and the high monthly tab she runs up from the convenient shipper, Amazon. This led to her being interested in becoming more than just a consumer.</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11/May/2023</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sp>
        <p:nvSpPr>
          <p:cNvPr id="11" name="Text Placeholder 10">
            <a:extLst>
              <a:ext uri="{FF2B5EF4-FFF2-40B4-BE49-F238E27FC236}">
                <a16:creationId xmlns:a16="http://schemas.microsoft.com/office/drawing/2014/main" id="{4CCF046E-C3ED-178F-A55D-D3E796E46B44}"/>
              </a:ext>
            </a:extLst>
          </p:cNvPr>
          <p:cNvSpPr>
            <a:spLocks noGrp="1"/>
          </p:cNvSpPr>
          <p:nvPr>
            <p:ph type="body" sz="quarter" idx="3"/>
          </p:nvPr>
        </p:nvSpPr>
        <p:spPr/>
        <p:txBody>
          <a:bodyPr/>
          <a:lstStyle/>
          <a:p>
            <a:r>
              <a:rPr lang="en-US" dirty="0"/>
              <a:t>Graphs and Charts Below</a:t>
            </a:r>
          </a:p>
        </p:txBody>
      </p:sp>
      <p:sp>
        <p:nvSpPr>
          <p:cNvPr id="13" name="Content Placeholder 12">
            <a:extLst>
              <a:ext uri="{FF2B5EF4-FFF2-40B4-BE49-F238E27FC236}">
                <a16:creationId xmlns:a16="http://schemas.microsoft.com/office/drawing/2014/main" id="{1F25C5DD-CE54-3175-A834-B77542724E18}"/>
              </a:ext>
            </a:extLst>
          </p:cNvPr>
          <p:cNvSpPr>
            <a:spLocks noGrp="1"/>
          </p:cNvSpPr>
          <p:nvPr>
            <p:ph sz="quarter" idx="4"/>
          </p:nvPr>
        </p:nvSpPr>
        <p:spPr/>
        <p:txBody>
          <a:bodyPr/>
          <a:lstStyle/>
          <a:p>
            <a:r>
              <a:rPr lang="en-US" dirty="0"/>
              <a:t>Daily Returns</a:t>
            </a:r>
          </a:p>
          <a:p>
            <a:r>
              <a:rPr lang="en-US" dirty="0"/>
              <a:t>Portfolio Risk </a:t>
            </a:r>
          </a:p>
          <a:p>
            <a:r>
              <a:rPr lang="en-US" dirty="0"/>
              <a:t> 21-Day Rolling Standard Deviation</a:t>
            </a:r>
          </a:p>
          <a:p>
            <a:r>
              <a:rPr lang="en-US" dirty="0"/>
              <a:t>Exponentially Weighted Averages </a:t>
            </a:r>
          </a:p>
          <a:p>
            <a:r>
              <a:rPr lang="en-US" dirty="0"/>
              <a:t> AAPL and AMZN Beta </a:t>
            </a:r>
          </a:p>
          <a:p>
            <a:r>
              <a:rPr lang="en-US" dirty="0"/>
              <a:t>Sharpe Ratios </a:t>
            </a:r>
          </a:p>
          <a:p>
            <a:endParaRPr lang="en-US" dirty="0"/>
          </a:p>
          <a:p>
            <a:endParaRPr lang="en-US" dirty="0"/>
          </a:p>
          <a:p>
            <a:endParaRPr lang="en-US" dirty="0"/>
          </a:p>
        </p:txBody>
      </p:sp>
    </p:spTree>
    <p:extLst>
      <p:ext uri="{BB962C8B-B14F-4D97-AF65-F5344CB8AC3E}">
        <p14:creationId xmlns:p14="http://schemas.microsoft.com/office/powerpoint/2010/main" val="158461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p:txBody>
          <a:bodyPr/>
          <a:lstStyle/>
          <a:p>
            <a:fld id="{312CC964-A50B-4C29-B4E4-2C30BB34CCF3}" type="slidenum">
              <a:rPr lang="en-US" smtClean="0"/>
              <a:pPr/>
              <a:t>11</a:t>
            </a:fld>
            <a:endParaRPr lang="en-US" dirty="0"/>
          </a:p>
        </p:txBody>
      </p:sp>
      <p:pic>
        <p:nvPicPr>
          <p:cNvPr id="1026" name="Picture 2">
            <a:extLst>
              <a:ext uri="{FF2B5EF4-FFF2-40B4-BE49-F238E27FC236}">
                <a16:creationId xmlns:a16="http://schemas.microsoft.com/office/drawing/2014/main" id="{E194C037-70F9-47FB-2727-33E5DAA0032A}"/>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40198" y="1"/>
            <a:ext cx="12033166" cy="6857999"/>
          </a:xfrm>
        </p:spPr>
      </p:pic>
    </p:spTree>
    <p:extLst>
      <p:ext uri="{BB962C8B-B14F-4D97-AF65-F5344CB8AC3E}">
        <p14:creationId xmlns:p14="http://schemas.microsoft.com/office/powerpoint/2010/main" val="20571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p:txBody>
          <a:bodyPr/>
          <a:lstStyle/>
          <a:p>
            <a:fld id="{312CC964-A50B-4C29-B4E4-2C30BB34CCF3}" type="slidenum">
              <a:rPr lang="en-US" smtClean="0"/>
              <a:pPr/>
              <a:t>12</a:t>
            </a:fld>
            <a:endParaRPr lang="en-US" dirty="0"/>
          </a:p>
        </p:txBody>
      </p:sp>
      <p:pic>
        <p:nvPicPr>
          <p:cNvPr id="2050" name="Picture 2">
            <a:extLst>
              <a:ext uri="{FF2B5EF4-FFF2-40B4-BE49-F238E27FC236}">
                <a16:creationId xmlns:a16="http://schemas.microsoft.com/office/drawing/2014/main" id="{B787D71C-53E1-E7EE-99E0-6CF7FCD8B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997"/>
            <a:ext cx="12192000" cy="667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63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p:txBody>
          <a:bodyPr/>
          <a:lstStyle/>
          <a:p>
            <a:fld id="{312CC964-A50B-4C29-B4E4-2C30BB34CCF3}" type="slidenum">
              <a:rPr lang="en-US" smtClean="0"/>
              <a:pPr/>
              <a:t>13</a:t>
            </a:fld>
            <a:endParaRPr lang="en-US" dirty="0"/>
          </a:p>
        </p:txBody>
      </p:sp>
      <p:pic>
        <p:nvPicPr>
          <p:cNvPr id="3074" name="Picture 2">
            <a:extLst>
              <a:ext uri="{FF2B5EF4-FFF2-40B4-BE49-F238E27FC236}">
                <a16:creationId xmlns:a16="http://schemas.microsoft.com/office/drawing/2014/main" id="{2F73BACE-FA42-9E88-3B11-2BA8EFB86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6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40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p:txBody>
          <a:bodyPr/>
          <a:lstStyle/>
          <a:p>
            <a:fld id="{312CC964-A50B-4C29-B4E4-2C30BB34CCF3}" type="slidenum">
              <a:rPr lang="en-US" smtClean="0"/>
              <a:pPr/>
              <a:t>14</a:t>
            </a:fld>
            <a:endParaRPr lang="en-US" dirty="0"/>
          </a:p>
        </p:txBody>
      </p:sp>
      <p:pic>
        <p:nvPicPr>
          <p:cNvPr id="4098" name="Picture 2">
            <a:extLst>
              <a:ext uri="{FF2B5EF4-FFF2-40B4-BE49-F238E27FC236}">
                <a16:creationId xmlns:a16="http://schemas.microsoft.com/office/drawing/2014/main" id="{1A6CBB62-3419-3D8B-EA79-6BCBCD10C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76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9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p:txBody>
          <a:bodyPr/>
          <a:lstStyle/>
          <a:p>
            <a:fld id="{312CC964-A50B-4C29-B4E4-2C30BB34CCF3}" type="slidenum">
              <a:rPr lang="en-US" smtClean="0"/>
              <a:pPr/>
              <a:t>15</a:t>
            </a:fld>
            <a:endParaRPr lang="en-US" dirty="0"/>
          </a:p>
        </p:txBody>
      </p:sp>
      <p:pic>
        <p:nvPicPr>
          <p:cNvPr id="5124" name="Picture 4">
            <a:extLst>
              <a:ext uri="{FF2B5EF4-FFF2-40B4-BE49-F238E27FC236}">
                <a16:creationId xmlns:a16="http://schemas.microsoft.com/office/drawing/2014/main" id="{63675341-A8C2-E16D-C355-AF23116A7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46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p:txBody>
          <a:bodyPr/>
          <a:lstStyle/>
          <a:p>
            <a:fld id="{312CC964-A50B-4C29-B4E4-2C30BB34CCF3}" type="slidenum">
              <a:rPr lang="en-US" smtClean="0"/>
              <a:pPr/>
              <a:t>16</a:t>
            </a:fld>
            <a:endParaRPr lang="en-US" dirty="0"/>
          </a:p>
        </p:txBody>
      </p:sp>
      <p:pic>
        <p:nvPicPr>
          <p:cNvPr id="7170" name="Picture 2">
            <a:extLst>
              <a:ext uri="{FF2B5EF4-FFF2-40B4-BE49-F238E27FC236}">
                <a16:creationId xmlns:a16="http://schemas.microsoft.com/office/drawing/2014/main" id="{68623AA4-33A2-179B-1DF8-30C3AD4E0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599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p:txBody>
          <a:bodyPr/>
          <a:lstStyle/>
          <a:p>
            <a:fld id="{312CC964-A50B-4C29-B4E4-2C30BB34CCF3}" type="slidenum">
              <a:rPr lang="en-US" smtClean="0"/>
              <a:pPr/>
              <a:t>17</a:t>
            </a:fld>
            <a:endParaRPr lang="en-US" dirty="0"/>
          </a:p>
        </p:txBody>
      </p:sp>
      <p:pic>
        <p:nvPicPr>
          <p:cNvPr id="6146" name="Picture 2">
            <a:extLst>
              <a:ext uri="{FF2B5EF4-FFF2-40B4-BE49-F238E27FC236}">
                <a16:creationId xmlns:a16="http://schemas.microsoft.com/office/drawing/2014/main" id="{81F1C365-1465-A584-0D04-F79C82B5F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480" y="93997"/>
            <a:ext cx="10484530" cy="676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56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76075"/>
            <a:ext cx="10515600" cy="1325563"/>
          </a:xfrm>
        </p:spPr>
        <p:txBody>
          <a:bodyPr/>
          <a:lstStyle/>
          <a:p>
            <a:r>
              <a:rPr lang="en-US" dirty="0"/>
              <a:t>Sector performance</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Summary</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lstStyle/>
          <a:p>
            <a:r>
              <a:rPr lang="en-US" dirty="0"/>
              <a:t>Presentation of the S&amp;P 500 sectors</a:t>
            </a:r>
          </a:p>
          <a:p>
            <a:r>
              <a:rPr lang="en-US" dirty="0"/>
              <a:t>Demonstration of each sector performance and highlighting the defensive sectors vs the riskier (risk-on) sectors</a:t>
            </a:r>
          </a:p>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11/May/2023</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18</a:t>
            </a:fld>
            <a:endParaRPr lang="en-US" dirty="0"/>
          </a:p>
        </p:txBody>
      </p:sp>
    </p:spTree>
    <p:extLst>
      <p:ext uri="{BB962C8B-B14F-4D97-AF65-F5344CB8AC3E}">
        <p14:creationId xmlns:p14="http://schemas.microsoft.com/office/powerpoint/2010/main" val="288308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5" name="Straight Connector 103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049" name="Rectangle 1048">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50">
            <a:extLst>
              <a:ext uri="{FF2B5EF4-FFF2-40B4-BE49-F238E27FC236}">
                <a16:creationId xmlns:a16="http://schemas.microsoft.com/office/drawing/2014/main" id="{4812B206-25E9-4F8B-AED7-8353BA62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49100"/>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3" name="Straight Connector 1052">
            <a:extLst>
              <a:ext uri="{FF2B5EF4-FFF2-40B4-BE49-F238E27FC236}">
                <a16:creationId xmlns:a16="http://schemas.microsoft.com/office/drawing/2014/main" id="{E142A6D3-8DB2-4EE4-B19A-4C40D070F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0990" y="4849100"/>
            <a:ext cx="2366826"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FD73BD45-87D9-44BD-8E6F-A575FFD9C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2" idx="1"/>
          </p:cNvCxnSpPr>
          <p:nvPr>
            <p:extLst>
              <p:ext uri="{386F3935-93C4-4BCD-93E2-E3B085C9AB24}">
                <p16:designElem xmlns:p16="http://schemas.microsoft.com/office/powerpoint/2015/main" val="1"/>
              </p:ext>
            </p:extLst>
          </p:nvPr>
        </p:nvCxnSpPr>
        <p:spPr>
          <a:xfrm flipH="1">
            <a:off x="0" y="4849099"/>
            <a:ext cx="3027816" cy="100445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C42D23-7D36-EC0A-4378-338D60577D4C}"/>
              </a:ext>
            </a:extLst>
          </p:cNvPr>
          <p:cNvSpPr>
            <a:spLocks noGrp="1"/>
          </p:cNvSpPr>
          <p:nvPr>
            <p:ph type="title"/>
          </p:nvPr>
        </p:nvSpPr>
        <p:spPr>
          <a:xfrm>
            <a:off x="1055471" y="5661408"/>
            <a:ext cx="9144000" cy="1043750"/>
          </a:xfrm>
        </p:spPr>
        <p:txBody>
          <a:bodyPr vert="horz" lIns="91440" tIns="45720" rIns="91440" bIns="45720" rtlCol="0" anchor="b">
            <a:normAutofit/>
          </a:bodyPr>
          <a:lstStyle/>
          <a:p>
            <a:pPr algn="ctr"/>
            <a:r>
              <a:rPr lang="en-US" sz="4000" i="1" kern="1200" cap="all" baseline="0" dirty="0">
                <a:solidFill>
                  <a:schemeClr val="tx2"/>
                </a:solidFill>
                <a:latin typeface="+mj-lt"/>
                <a:ea typeface="+mj-ea"/>
                <a:cs typeface="+mj-cs"/>
              </a:rPr>
              <a:t>Market Data</a:t>
            </a:r>
          </a:p>
        </p:txBody>
      </p:sp>
      <p:pic>
        <p:nvPicPr>
          <p:cNvPr id="1028" name="Picture 4">
            <a:extLst>
              <a:ext uri="{FF2B5EF4-FFF2-40B4-BE49-F238E27FC236}">
                <a16:creationId xmlns:a16="http://schemas.microsoft.com/office/drawing/2014/main" id="{51176139-28E1-C03D-DE4B-CBCE66FF66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97268" y="17139"/>
            <a:ext cx="5644433" cy="45014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EF507AA-8628-0CAF-9D8D-8CE20905D6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799" y="115457"/>
            <a:ext cx="6375252" cy="40961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5257E505-12EC-07AA-3E0D-87F095B40369}"/>
              </a:ext>
            </a:extLst>
          </p:cNvPr>
          <p:cNvSpPr>
            <a:spLocks noGrp="1"/>
          </p:cNvSpPr>
          <p:nvPr>
            <p:ph type="ftr" sz="quarter" idx="11"/>
          </p:nvPr>
        </p:nvSpPr>
        <p:spPr>
          <a:xfrm>
            <a:off x="154429" y="6398878"/>
            <a:ext cx="4497315" cy="365125"/>
          </a:xfrm>
        </p:spPr>
        <p:txBody>
          <a:bodyPr vert="horz" lIns="91440" tIns="45720" rIns="91440" bIns="45720" rtlCol="0" anchor="ctr">
            <a:normAutofit/>
          </a:bodyPr>
          <a:lstStyle/>
          <a:p>
            <a:pPr>
              <a:spcAft>
                <a:spcPts val="600"/>
              </a:spcAft>
            </a:pPr>
            <a:r>
              <a:rPr lang="en-US" b="1" kern="1200" spc="30" baseline="0" dirty="0">
                <a:solidFill>
                  <a:schemeClr val="tx2"/>
                </a:solidFill>
                <a:latin typeface="+mj-lt"/>
                <a:ea typeface="+mn-ea"/>
                <a:cs typeface="+mn-cs"/>
              </a:rPr>
              <a:t>Sample Footer Text</a:t>
            </a:r>
          </a:p>
        </p:txBody>
      </p:sp>
      <p:sp>
        <p:nvSpPr>
          <p:cNvPr id="8" name="Date Placeholder 7">
            <a:extLst>
              <a:ext uri="{FF2B5EF4-FFF2-40B4-BE49-F238E27FC236}">
                <a16:creationId xmlns:a16="http://schemas.microsoft.com/office/drawing/2014/main" id="{ABD2E30B-A1B0-56A7-8BEF-1B3F7B445D8B}"/>
              </a:ext>
            </a:extLst>
          </p:cNvPr>
          <p:cNvSpPr>
            <a:spLocks noGrp="1"/>
          </p:cNvSpPr>
          <p:nvPr>
            <p:ph type="dt" sz="half" idx="10"/>
          </p:nvPr>
        </p:nvSpPr>
        <p:spPr>
          <a:xfrm>
            <a:off x="7337102" y="6398878"/>
            <a:ext cx="4193908" cy="365125"/>
          </a:xfrm>
        </p:spPr>
        <p:txBody>
          <a:bodyPr vert="horz" lIns="91440" tIns="45720" rIns="91440" bIns="45720" rtlCol="0" anchor="ctr">
            <a:normAutofit/>
          </a:bodyPr>
          <a:lstStyle/>
          <a:p>
            <a:pPr>
              <a:spcAft>
                <a:spcPts val="600"/>
              </a:spcAft>
            </a:pPr>
            <a:r>
              <a:rPr lang="en-US" dirty="0"/>
              <a:t>11/May/2023</a:t>
            </a:r>
          </a:p>
        </p:txBody>
      </p:sp>
      <p:cxnSp>
        <p:nvCxnSpPr>
          <p:cNvPr id="1057" name="Straight Connector 1056">
            <a:extLst>
              <a:ext uri="{FF2B5EF4-FFF2-40B4-BE49-F238E27FC236}">
                <a16:creationId xmlns:a16="http://schemas.microsoft.com/office/drawing/2014/main" id="{2178E38C-83CD-4BC6-893D-662EF9BFAA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602477" y="4849098"/>
            <a:ext cx="339224" cy="20089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C965CFDB-63A4-4033-A10B-8444138F68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2420" y="4849097"/>
            <a:ext cx="3309580" cy="13821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7F24467D-80BB-55DD-1C2F-815A32F60400}"/>
              </a:ext>
            </a:extLst>
          </p:cNvPr>
          <p:cNvSpPr>
            <a:spLocks noGrp="1"/>
          </p:cNvSpPr>
          <p:nvPr>
            <p:ph type="sldNum" sz="quarter" idx="12"/>
          </p:nvPr>
        </p:nvSpPr>
        <p:spPr>
          <a:xfrm>
            <a:off x="11602477" y="6398878"/>
            <a:ext cx="470887" cy="365125"/>
          </a:xfrm>
        </p:spPr>
        <p:txBody>
          <a:bodyPr vert="horz" lIns="91440" tIns="45720" rIns="91440" bIns="45720" rtlCol="0" anchor="ctr">
            <a:normAutofit/>
          </a:bodyPr>
          <a:lstStyle/>
          <a:p>
            <a:pPr>
              <a:spcAft>
                <a:spcPts val="600"/>
              </a:spcAft>
            </a:pPr>
            <a:fld id="{312CC964-A50B-4C29-B4E4-2C30BB34CCF3}" type="slidenum">
              <a:rPr lang="en-US" smtClean="0"/>
              <a:pPr>
                <a:spcAft>
                  <a:spcPts val="600"/>
                </a:spcAft>
              </a:pPr>
              <a:t>19</a:t>
            </a:fld>
            <a:endParaRPr lang="en-US" dirty="0"/>
          </a:p>
        </p:txBody>
      </p:sp>
      <p:sp>
        <p:nvSpPr>
          <p:cNvPr id="11" name="TextBox 10">
            <a:extLst>
              <a:ext uri="{FF2B5EF4-FFF2-40B4-BE49-F238E27FC236}">
                <a16:creationId xmlns:a16="http://schemas.microsoft.com/office/drawing/2014/main" id="{77405888-49C7-B4F5-90BF-765889755C45}"/>
              </a:ext>
            </a:extLst>
          </p:cNvPr>
          <p:cNvSpPr txBox="1"/>
          <p:nvPr/>
        </p:nvSpPr>
        <p:spPr>
          <a:xfrm>
            <a:off x="2667040" y="4250670"/>
            <a:ext cx="6083717" cy="646331"/>
          </a:xfrm>
          <a:prstGeom prst="rect">
            <a:avLst/>
          </a:prstGeom>
          <a:noFill/>
        </p:spPr>
        <p:txBody>
          <a:bodyPr wrap="none" rtlCol="0">
            <a:spAutoFit/>
          </a:bodyPr>
          <a:lstStyle/>
          <a:p>
            <a:r>
              <a:rPr lang="en-US" dirty="0"/>
              <a:t>These graphs show the performance of the SPY and each sector ETFs</a:t>
            </a:r>
          </a:p>
          <a:p>
            <a:r>
              <a:rPr lang="en-US" dirty="0"/>
              <a:t>The average rate of return for the S &amp; P for the last 10 years is 10.41%</a:t>
            </a:r>
          </a:p>
        </p:txBody>
      </p:sp>
    </p:spTree>
    <p:extLst>
      <p:ext uri="{BB962C8B-B14F-4D97-AF65-F5344CB8AC3E}">
        <p14:creationId xmlns:p14="http://schemas.microsoft.com/office/powerpoint/2010/main" val="313435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1812373"/>
            <a:ext cx="3794512" cy="4518263"/>
          </a:xfrm>
        </p:spPr>
        <p:txBody>
          <a:bodyPr/>
          <a:lstStyle/>
          <a:p>
            <a:r>
              <a:rPr lang="en-US" dirty="0"/>
              <a:t>Goal of the Project</a:t>
            </a:r>
          </a:p>
          <a:p>
            <a:r>
              <a:rPr lang="en-US" dirty="0"/>
              <a:t>Components</a:t>
            </a:r>
          </a:p>
          <a:p>
            <a:pPr lvl="1"/>
            <a:r>
              <a:rPr lang="en-US" dirty="0"/>
              <a:t>Stocks transactions</a:t>
            </a:r>
          </a:p>
          <a:p>
            <a:pPr lvl="1"/>
            <a:r>
              <a:rPr lang="en-US" dirty="0"/>
              <a:t>Report about Portfolio</a:t>
            </a:r>
          </a:p>
          <a:p>
            <a:pPr lvl="1"/>
            <a:r>
              <a:rPr lang="en-US" dirty="0"/>
              <a:t>Comparison of Stocks</a:t>
            </a:r>
          </a:p>
          <a:p>
            <a:pPr lvl="1"/>
            <a:r>
              <a:rPr lang="en-US" dirty="0"/>
              <a:t>Market Sentiment</a:t>
            </a:r>
          </a:p>
          <a:p>
            <a:pPr lvl="1"/>
            <a:r>
              <a:rPr lang="en-US" dirty="0"/>
              <a:t>Market Cycles</a:t>
            </a:r>
          </a:p>
          <a:p>
            <a:r>
              <a:rPr lang="en-US" dirty="0"/>
              <a:t>Results</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08/May/2023</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0EBE-E338-74EB-0FE9-A585D1486D87}"/>
              </a:ext>
            </a:extLst>
          </p:cNvPr>
          <p:cNvSpPr>
            <a:spLocks noGrp="1"/>
          </p:cNvSpPr>
          <p:nvPr>
            <p:ph type="title"/>
          </p:nvPr>
        </p:nvSpPr>
        <p:spPr/>
        <p:txBody>
          <a:bodyPr/>
          <a:lstStyle/>
          <a:p>
            <a:r>
              <a:rPr lang="en-US" dirty="0"/>
              <a:t>Past year performance</a:t>
            </a:r>
          </a:p>
        </p:txBody>
      </p:sp>
      <p:pic>
        <p:nvPicPr>
          <p:cNvPr id="11" name="Content Placeholder 10" descr="A picture containing text, diagram, screenshot, plot&#10;&#10;Description automatically generated">
            <a:extLst>
              <a:ext uri="{FF2B5EF4-FFF2-40B4-BE49-F238E27FC236}">
                <a16:creationId xmlns:a16="http://schemas.microsoft.com/office/drawing/2014/main" id="{91236C3D-90AE-1C3C-68E2-883B44B19184}"/>
              </a:ext>
            </a:extLst>
          </p:cNvPr>
          <p:cNvPicPr>
            <a:picLocks noGrp="1" noChangeAspect="1"/>
          </p:cNvPicPr>
          <p:nvPr>
            <p:ph sz="quarter" idx="4"/>
          </p:nvPr>
        </p:nvPicPr>
        <p:blipFill>
          <a:blip r:embed="rId2"/>
          <a:stretch>
            <a:fillRect/>
          </a:stretch>
        </p:blipFill>
        <p:spPr>
          <a:xfrm>
            <a:off x="154429" y="1465656"/>
            <a:ext cx="6938136" cy="5158255"/>
          </a:xfrm>
        </p:spPr>
      </p:pic>
      <p:sp>
        <p:nvSpPr>
          <p:cNvPr id="7" name="Footer Placeholder 6">
            <a:extLst>
              <a:ext uri="{FF2B5EF4-FFF2-40B4-BE49-F238E27FC236}">
                <a16:creationId xmlns:a16="http://schemas.microsoft.com/office/drawing/2014/main" id="{85ABF6D9-7E55-7899-8619-E3F89FA39F3B}"/>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22684604-533B-5751-F140-5293EB330504}"/>
              </a:ext>
            </a:extLst>
          </p:cNvPr>
          <p:cNvSpPr>
            <a:spLocks noGrp="1"/>
          </p:cNvSpPr>
          <p:nvPr>
            <p:ph type="dt" sz="half" idx="10"/>
          </p:nvPr>
        </p:nvSpPr>
        <p:spPr/>
        <p:txBody>
          <a:bodyPr/>
          <a:lstStyle/>
          <a:p>
            <a:r>
              <a:rPr lang="en-US" dirty="0"/>
              <a:t>11/May/2023</a:t>
            </a:r>
          </a:p>
        </p:txBody>
      </p:sp>
      <p:sp>
        <p:nvSpPr>
          <p:cNvPr id="9" name="Slide Number Placeholder 8">
            <a:extLst>
              <a:ext uri="{FF2B5EF4-FFF2-40B4-BE49-F238E27FC236}">
                <a16:creationId xmlns:a16="http://schemas.microsoft.com/office/drawing/2014/main" id="{14DBDB7A-BF8E-9A50-386E-AB0C4C6016AD}"/>
              </a:ext>
            </a:extLst>
          </p:cNvPr>
          <p:cNvSpPr>
            <a:spLocks noGrp="1"/>
          </p:cNvSpPr>
          <p:nvPr>
            <p:ph type="sldNum" sz="quarter" idx="12"/>
          </p:nvPr>
        </p:nvSpPr>
        <p:spPr/>
        <p:txBody>
          <a:bodyPr/>
          <a:lstStyle/>
          <a:p>
            <a:fld id="{312CC964-A50B-4C29-B4E4-2C30BB34CCF3}" type="slidenum">
              <a:rPr lang="en-US" smtClean="0"/>
              <a:t>20</a:t>
            </a:fld>
            <a:endParaRPr lang="en-US" dirty="0"/>
          </a:p>
        </p:txBody>
      </p:sp>
      <p:sp>
        <p:nvSpPr>
          <p:cNvPr id="12" name="TextBox 11">
            <a:extLst>
              <a:ext uri="{FF2B5EF4-FFF2-40B4-BE49-F238E27FC236}">
                <a16:creationId xmlns:a16="http://schemas.microsoft.com/office/drawing/2014/main" id="{7D0B6C7C-C13A-F3A5-EDAF-37E22BFB0D82}"/>
              </a:ext>
            </a:extLst>
          </p:cNvPr>
          <p:cNvSpPr txBox="1"/>
          <p:nvPr/>
        </p:nvSpPr>
        <p:spPr>
          <a:xfrm>
            <a:off x="6729243" y="1690688"/>
            <a:ext cx="607859" cy="3416320"/>
          </a:xfrm>
          <a:prstGeom prst="rect">
            <a:avLst/>
          </a:prstGeom>
          <a:noFill/>
        </p:spPr>
        <p:txBody>
          <a:bodyPr wrap="none" rtlCol="0">
            <a:spAutoFit/>
          </a:bodyPr>
          <a:lstStyle/>
          <a:p>
            <a:r>
              <a:rPr lang="en-US" dirty="0"/>
              <a:t>XLK  </a:t>
            </a:r>
          </a:p>
          <a:p>
            <a:r>
              <a:rPr lang="en-US" dirty="0"/>
              <a:t>XLV</a:t>
            </a:r>
          </a:p>
          <a:p>
            <a:r>
              <a:rPr lang="en-US" dirty="0"/>
              <a:t>XLI </a:t>
            </a:r>
          </a:p>
          <a:p>
            <a:r>
              <a:rPr lang="en-US" dirty="0"/>
              <a:t>XLC </a:t>
            </a:r>
          </a:p>
          <a:p>
            <a:r>
              <a:rPr lang="en-US" dirty="0"/>
              <a:t>XLY</a:t>
            </a:r>
          </a:p>
          <a:p>
            <a:r>
              <a:rPr lang="en-US" dirty="0"/>
              <a:t>XLP</a:t>
            </a:r>
          </a:p>
          <a:p>
            <a:r>
              <a:rPr lang="en-US" dirty="0"/>
              <a:t>XLE</a:t>
            </a:r>
          </a:p>
          <a:p>
            <a:r>
              <a:rPr lang="en-US" dirty="0"/>
              <a:t>XLF</a:t>
            </a:r>
          </a:p>
          <a:p>
            <a:r>
              <a:rPr lang="en-US" dirty="0"/>
              <a:t>XLB</a:t>
            </a:r>
          </a:p>
          <a:p>
            <a:r>
              <a:rPr lang="en-US" dirty="0"/>
              <a:t>XLRE</a:t>
            </a:r>
          </a:p>
          <a:p>
            <a:r>
              <a:rPr lang="en-US" dirty="0"/>
              <a:t>XLU</a:t>
            </a:r>
          </a:p>
          <a:p>
            <a:endParaRPr lang="en-US" dirty="0"/>
          </a:p>
        </p:txBody>
      </p:sp>
      <p:sp>
        <p:nvSpPr>
          <p:cNvPr id="13" name="TextBox 12">
            <a:extLst>
              <a:ext uri="{FF2B5EF4-FFF2-40B4-BE49-F238E27FC236}">
                <a16:creationId xmlns:a16="http://schemas.microsoft.com/office/drawing/2014/main" id="{750550B9-A822-21AD-5FA1-91768493FE51}"/>
              </a:ext>
            </a:extLst>
          </p:cNvPr>
          <p:cNvSpPr txBox="1"/>
          <p:nvPr/>
        </p:nvSpPr>
        <p:spPr>
          <a:xfrm>
            <a:off x="7477176" y="1689896"/>
            <a:ext cx="1090569" cy="3139321"/>
          </a:xfrm>
          <a:prstGeom prst="rect">
            <a:avLst/>
          </a:prstGeom>
          <a:noFill/>
        </p:spPr>
        <p:txBody>
          <a:bodyPr wrap="square" rtlCol="0">
            <a:spAutoFit/>
          </a:bodyPr>
          <a:lstStyle/>
          <a:p>
            <a:r>
              <a:rPr lang="en-US" dirty="0"/>
              <a:t>13.06%</a:t>
            </a:r>
          </a:p>
          <a:p>
            <a:r>
              <a:rPr lang="en-US" dirty="0"/>
              <a:t>7.40%</a:t>
            </a:r>
          </a:p>
          <a:p>
            <a:r>
              <a:rPr lang="en-US" dirty="0"/>
              <a:t>8.70%</a:t>
            </a:r>
          </a:p>
          <a:p>
            <a:r>
              <a:rPr lang="en-US" dirty="0"/>
              <a:t>1.85%</a:t>
            </a:r>
          </a:p>
          <a:p>
            <a:r>
              <a:rPr lang="en-US" dirty="0"/>
              <a:t>-1.79%</a:t>
            </a:r>
          </a:p>
          <a:p>
            <a:r>
              <a:rPr lang="en-US" dirty="0"/>
              <a:t>3.28%</a:t>
            </a:r>
          </a:p>
          <a:p>
            <a:r>
              <a:rPr lang="en-US" dirty="0"/>
              <a:t>10.08%</a:t>
            </a:r>
          </a:p>
          <a:p>
            <a:r>
              <a:rPr lang="en-US" dirty="0"/>
              <a:t>-2.56%</a:t>
            </a:r>
          </a:p>
          <a:p>
            <a:r>
              <a:rPr lang="en-US" dirty="0"/>
              <a:t>0.39%</a:t>
            </a:r>
          </a:p>
          <a:p>
            <a:r>
              <a:rPr lang="en-US" dirty="0"/>
              <a:t>-9.24%</a:t>
            </a:r>
          </a:p>
          <a:p>
            <a:r>
              <a:rPr lang="en-US" dirty="0"/>
              <a:t>0.73%</a:t>
            </a:r>
          </a:p>
        </p:txBody>
      </p:sp>
      <p:sp>
        <p:nvSpPr>
          <p:cNvPr id="14" name="TextBox 13">
            <a:extLst>
              <a:ext uri="{FF2B5EF4-FFF2-40B4-BE49-F238E27FC236}">
                <a16:creationId xmlns:a16="http://schemas.microsoft.com/office/drawing/2014/main" id="{B72D4359-B78C-F3F0-E9E6-59C303413CBB}"/>
              </a:ext>
            </a:extLst>
          </p:cNvPr>
          <p:cNvSpPr txBox="1"/>
          <p:nvPr/>
        </p:nvSpPr>
        <p:spPr>
          <a:xfrm>
            <a:off x="7092565" y="1309258"/>
            <a:ext cx="4486302" cy="369332"/>
          </a:xfrm>
          <a:prstGeom prst="rect">
            <a:avLst/>
          </a:prstGeom>
          <a:noFill/>
        </p:spPr>
        <p:txBody>
          <a:bodyPr wrap="square" rtlCol="0">
            <a:spAutoFit/>
          </a:bodyPr>
          <a:lstStyle/>
          <a:p>
            <a:r>
              <a:rPr lang="en-US" dirty="0" err="1"/>
              <a:t>Yoy</a:t>
            </a:r>
            <a:r>
              <a:rPr lang="en-US" dirty="0"/>
              <a:t> Gain/Loss    52-Week High    52-Week Low</a:t>
            </a:r>
          </a:p>
        </p:txBody>
      </p:sp>
      <p:sp>
        <p:nvSpPr>
          <p:cNvPr id="16" name="TextBox 15">
            <a:extLst>
              <a:ext uri="{FF2B5EF4-FFF2-40B4-BE49-F238E27FC236}">
                <a16:creationId xmlns:a16="http://schemas.microsoft.com/office/drawing/2014/main" id="{9F2E9247-E848-58C4-A0EC-9FE941B47B88}"/>
              </a:ext>
            </a:extLst>
          </p:cNvPr>
          <p:cNvSpPr txBox="1"/>
          <p:nvPr/>
        </p:nvSpPr>
        <p:spPr>
          <a:xfrm>
            <a:off x="8787515" y="1689896"/>
            <a:ext cx="931178" cy="3139321"/>
          </a:xfrm>
          <a:prstGeom prst="rect">
            <a:avLst/>
          </a:prstGeom>
          <a:noFill/>
        </p:spPr>
        <p:txBody>
          <a:bodyPr wrap="square" rtlCol="0">
            <a:spAutoFit/>
          </a:bodyPr>
          <a:lstStyle/>
          <a:p>
            <a:r>
              <a:rPr lang="en-US" dirty="0"/>
              <a:t>151.24</a:t>
            </a:r>
          </a:p>
          <a:p>
            <a:r>
              <a:rPr lang="en-US" dirty="0"/>
              <a:t>135.66</a:t>
            </a:r>
          </a:p>
          <a:p>
            <a:r>
              <a:rPr lang="en-US" dirty="0"/>
              <a:t>103.25</a:t>
            </a:r>
          </a:p>
          <a:p>
            <a:r>
              <a:rPr lang="en-US" dirty="0"/>
              <a:t>59.90</a:t>
            </a:r>
          </a:p>
          <a:p>
            <a:r>
              <a:rPr lang="en-US" dirty="0"/>
              <a:t>149.54</a:t>
            </a:r>
          </a:p>
          <a:p>
            <a:r>
              <a:rPr lang="en-US" dirty="0"/>
              <a:t>77.5</a:t>
            </a:r>
          </a:p>
          <a:p>
            <a:r>
              <a:rPr lang="en-US" dirty="0"/>
              <a:t>87.23</a:t>
            </a:r>
          </a:p>
          <a:p>
            <a:r>
              <a:rPr lang="en-US" dirty="0"/>
              <a:t>35.84</a:t>
            </a:r>
          </a:p>
          <a:p>
            <a:r>
              <a:rPr lang="en-US" dirty="0"/>
              <a:t>84.23</a:t>
            </a:r>
          </a:p>
          <a:p>
            <a:r>
              <a:rPr lang="en-US" dirty="0"/>
              <a:t>38.58</a:t>
            </a:r>
          </a:p>
          <a:p>
            <a:r>
              <a:rPr lang="en-US" dirty="0"/>
              <a:t>69.97</a:t>
            </a:r>
          </a:p>
        </p:txBody>
      </p:sp>
      <p:sp>
        <p:nvSpPr>
          <p:cNvPr id="17" name="TextBox 16">
            <a:extLst>
              <a:ext uri="{FF2B5EF4-FFF2-40B4-BE49-F238E27FC236}">
                <a16:creationId xmlns:a16="http://schemas.microsoft.com/office/drawing/2014/main" id="{7462E00D-E612-4D48-160E-42D99E2ACAD1}"/>
              </a:ext>
            </a:extLst>
          </p:cNvPr>
          <p:cNvSpPr txBox="1"/>
          <p:nvPr/>
        </p:nvSpPr>
        <p:spPr>
          <a:xfrm>
            <a:off x="10081937" y="1701994"/>
            <a:ext cx="830510" cy="3139321"/>
          </a:xfrm>
          <a:prstGeom prst="rect">
            <a:avLst/>
          </a:prstGeom>
          <a:noFill/>
        </p:spPr>
        <p:txBody>
          <a:bodyPr wrap="square" rtlCol="0">
            <a:spAutoFit/>
          </a:bodyPr>
          <a:lstStyle/>
          <a:p>
            <a:r>
              <a:rPr lang="en-US" dirty="0"/>
              <a:t>135.22</a:t>
            </a:r>
          </a:p>
          <a:p>
            <a:r>
              <a:rPr lang="en-US" dirty="0"/>
              <a:t>123.67</a:t>
            </a:r>
          </a:p>
          <a:p>
            <a:r>
              <a:rPr lang="en-US" dirty="0"/>
              <a:t>96.27</a:t>
            </a:r>
          </a:p>
          <a:p>
            <a:r>
              <a:rPr lang="en-US" dirty="0"/>
              <a:t>52.12</a:t>
            </a:r>
          </a:p>
          <a:p>
            <a:r>
              <a:rPr lang="en-US" dirty="0"/>
              <a:t>137.78</a:t>
            </a:r>
          </a:p>
          <a:p>
            <a:r>
              <a:rPr lang="en-US" dirty="0"/>
              <a:t>70.77</a:t>
            </a:r>
          </a:p>
          <a:p>
            <a:r>
              <a:rPr lang="en-US" dirty="0"/>
              <a:t>76.18</a:t>
            </a:r>
          </a:p>
          <a:p>
            <a:r>
              <a:rPr lang="en-US" dirty="0"/>
              <a:t>30.83</a:t>
            </a:r>
          </a:p>
          <a:p>
            <a:r>
              <a:rPr lang="en-US" dirty="0"/>
              <a:t>75.18</a:t>
            </a:r>
          </a:p>
          <a:p>
            <a:r>
              <a:rPr lang="en-US" dirty="0"/>
              <a:t>34.62</a:t>
            </a:r>
          </a:p>
          <a:p>
            <a:r>
              <a:rPr lang="en-US" dirty="0"/>
              <a:t>63.46</a:t>
            </a:r>
          </a:p>
        </p:txBody>
      </p:sp>
      <p:sp>
        <p:nvSpPr>
          <p:cNvPr id="18" name="TextBox 17">
            <a:extLst>
              <a:ext uri="{FF2B5EF4-FFF2-40B4-BE49-F238E27FC236}">
                <a16:creationId xmlns:a16="http://schemas.microsoft.com/office/drawing/2014/main" id="{28040B60-1396-465E-4E1F-2B166AED2F6A}"/>
              </a:ext>
            </a:extLst>
          </p:cNvPr>
          <p:cNvSpPr txBox="1"/>
          <p:nvPr/>
        </p:nvSpPr>
        <p:spPr>
          <a:xfrm>
            <a:off x="6816462" y="5392344"/>
            <a:ext cx="3942105" cy="646331"/>
          </a:xfrm>
          <a:prstGeom prst="rect">
            <a:avLst/>
          </a:prstGeom>
          <a:noFill/>
        </p:spPr>
        <p:txBody>
          <a:bodyPr wrap="none" rtlCol="0">
            <a:spAutoFit/>
          </a:bodyPr>
          <a:lstStyle/>
          <a:p>
            <a:r>
              <a:rPr lang="en-US" dirty="0"/>
              <a:t>As you can see it is, it is important to have a </a:t>
            </a:r>
          </a:p>
          <a:p>
            <a:r>
              <a:rPr lang="en-US" dirty="0"/>
              <a:t>diversified portfolio </a:t>
            </a:r>
          </a:p>
        </p:txBody>
      </p:sp>
    </p:spTree>
    <p:extLst>
      <p:ext uri="{BB962C8B-B14F-4D97-AF65-F5344CB8AC3E}">
        <p14:creationId xmlns:p14="http://schemas.microsoft.com/office/powerpoint/2010/main" val="3739468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8C3A413-660B-0606-B472-FB19C2EFA3BA}"/>
              </a:ext>
            </a:extLst>
          </p:cNvPr>
          <p:cNvSpPr>
            <a:spLocks noGrp="1"/>
          </p:cNvSpPr>
          <p:nvPr>
            <p:ph sz="quarter" idx="4"/>
          </p:nvPr>
        </p:nvSpPr>
        <p:spPr/>
        <p:txBody>
          <a:bodyPr/>
          <a:lstStyle/>
          <a:p>
            <a:r>
              <a:rPr lang="en-US" dirty="0"/>
              <a:t>`</a:t>
            </a:r>
          </a:p>
        </p:txBody>
      </p:sp>
      <p:sp>
        <p:nvSpPr>
          <p:cNvPr id="7" name="Footer Placeholder 6">
            <a:extLst>
              <a:ext uri="{FF2B5EF4-FFF2-40B4-BE49-F238E27FC236}">
                <a16:creationId xmlns:a16="http://schemas.microsoft.com/office/drawing/2014/main" id="{8E16C05A-2C78-506E-1DD9-7ED35BDCA1DA}"/>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A42034EF-D829-B6F8-BFE8-7EC9C73396CC}"/>
              </a:ext>
            </a:extLst>
          </p:cNvPr>
          <p:cNvSpPr>
            <a:spLocks noGrp="1"/>
          </p:cNvSpPr>
          <p:nvPr>
            <p:ph type="sldNum" sz="quarter" idx="12"/>
          </p:nvPr>
        </p:nvSpPr>
        <p:spPr/>
        <p:txBody>
          <a:bodyPr/>
          <a:lstStyle/>
          <a:p>
            <a:fld id="{312CC964-A50B-4C29-B4E4-2C30BB34CCF3}" type="slidenum">
              <a:rPr lang="en-US" smtClean="0"/>
              <a:t>21</a:t>
            </a:fld>
            <a:endParaRPr lang="en-US" dirty="0"/>
          </a:p>
        </p:txBody>
      </p:sp>
      <p:pic>
        <p:nvPicPr>
          <p:cNvPr id="2050" name="Picture 2">
            <a:extLst>
              <a:ext uri="{FF2B5EF4-FFF2-40B4-BE49-F238E27FC236}">
                <a16:creationId xmlns:a16="http://schemas.microsoft.com/office/drawing/2014/main" id="{68F33B4E-AFF8-3310-E32A-6BB1F107A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16" y="794090"/>
            <a:ext cx="9042456" cy="46860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F6B30DD-80BE-AA9D-C4CE-9B4F9CAE3F88}"/>
              </a:ext>
            </a:extLst>
          </p:cNvPr>
          <p:cNvSpPr txBox="1"/>
          <p:nvPr/>
        </p:nvSpPr>
        <p:spPr>
          <a:xfrm>
            <a:off x="9237000" y="984211"/>
            <a:ext cx="2447466" cy="6186309"/>
          </a:xfrm>
          <a:prstGeom prst="rect">
            <a:avLst/>
          </a:prstGeom>
          <a:noFill/>
        </p:spPr>
        <p:txBody>
          <a:bodyPr wrap="square" rtlCol="0">
            <a:spAutoFit/>
          </a:bodyPr>
          <a:lstStyle/>
          <a:p>
            <a:pPr marL="285750" indent="-285750">
              <a:buFont typeface="Arial" panose="020B0604020202020204" pitchFamily="34" charset="0"/>
              <a:buChar char="•"/>
            </a:pPr>
            <a:r>
              <a:rPr lang="en-US" dirty="0"/>
              <a:t>This graphs represents the volatility of each sector in relation to the S &amp; P 500 over an 8 year period</a:t>
            </a:r>
          </a:p>
          <a:p>
            <a:pPr marL="285750" indent="-285750">
              <a:buFont typeface="Arial" panose="020B0604020202020204" pitchFamily="34" charset="0"/>
              <a:buChar char="•"/>
            </a:pPr>
            <a:r>
              <a:rPr lang="en-US" dirty="0"/>
              <a:t>Communication Services and Technology are the most volatile </a:t>
            </a:r>
          </a:p>
          <a:p>
            <a:pPr marL="285750" indent="-285750">
              <a:buFont typeface="Arial" panose="020B0604020202020204" pitchFamily="34" charset="0"/>
              <a:buChar char="•"/>
            </a:pPr>
            <a:r>
              <a:rPr lang="en-US" dirty="0"/>
              <a:t>Utilities and Healthcare are the least volatile</a:t>
            </a:r>
          </a:p>
          <a:p>
            <a:pPr marL="285750" indent="-285750">
              <a:buFont typeface="Arial" panose="020B0604020202020204" pitchFamily="34" charset="0"/>
              <a:buChar char="•"/>
            </a:pPr>
            <a:r>
              <a:rPr lang="en-US" dirty="0"/>
              <a:t>At times when the market is rocky the less volatile tickers can be used as a defensive strategy</a:t>
            </a:r>
          </a:p>
          <a:p>
            <a:pPr marL="285750" indent="-285750">
              <a:buFont typeface="Arial" panose="020B0604020202020204" pitchFamily="34" charset="0"/>
              <a:buChar char="•"/>
            </a:pPr>
            <a:r>
              <a:rPr lang="en-US" dirty="0"/>
              <a:t>Stocks that are more volatile can provide a higher reward but the risk is much greater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0139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29A8-C8B7-0095-9A65-FB4CCF9E5F4F}"/>
              </a:ext>
            </a:extLst>
          </p:cNvPr>
          <p:cNvSpPr>
            <a:spLocks noGrp="1"/>
          </p:cNvSpPr>
          <p:nvPr>
            <p:ph type="title"/>
          </p:nvPr>
        </p:nvSpPr>
        <p:spPr/>
        <p:txBody>
          <a:bodyPr/>
          <a:lstStyle/>
          <a:p>
            <a:r>
              <a:rPr lang="en-US" dirty="0"/>
              <a:t>Historical volatility</a:t>
            </a:r>
          </a:p>
        </p:txBody>
      </p:sp>
      <p:sp>
        <p:nvSpPr>
          <p:cNvPr id="7" name="Footer Placeholder 6">
            <a:extLst>
              <a:ext uri="{FF2B5EF4-FFF2-40B4-BE49-F238E27FC236}">
                <a16:creationId xmlns:a16="http://schemas.microsoft.com/office/drawing/2014/main" id="{632743C3-82A8-0D50-263E-0F8F7EC18A84}"/>
              </a:ext>
            </a:extLst>
          </p:cNvPr>
          <p:cNvSpPr>
            <a:spLocks noGrp="1"/>
          </p:cNvSpPr>
          <p:nvPr>
            <p:ph type="ftr" sz="quarter" idx="11"/>
          </p:nvPr>
        </p:nvSpPr>
        <p:spPr/>
        <p:txBody>
          <a:bodyPr/>
          <a:lstStyle/>
          <a:p>
            <a:r>
              <a:rPr lang="en-US"/>
              <a:t>Sample Footer Text</a:t>
            </a:r>
            <a:endParaRPr lang="en-US" dirty="0"/>
          </a:p>
        </p:txBody>
      </p:sp>
      <p:sp>
        <p:nvSpPr>
          <p:cNvPr id="8" name="Date Placeholder 7">
            <a:extLst>
              <a:ext uri="{FF2B5EF4-FFF2-40B4-BE49-F238E27FC236}">
                <a16:creationId xmlns:a16="http://schemas.microsoft.com/office/drawing/2014/main" id="{1284A9AF-86D8-4D7D-2292-5A950FB75A2D}"/>
              </a:ext>
            </a:extLst>
          </p:cNvPr>
          <p:cNvSpPr>
            <a:spLocks noGrp="1"/>
          </p:cNvSpPr>
          <p:nvPr>
            <p:ph type="dt" sz="half" idx="10"/>
          </p:nvPr>
        </p:nvSpPr>
        <p:spPr/>
        <p:txBody>
          <a:bodyPr/>
          <a:lstStyle/>
          <a:p>
            <a:r>
              <a:rPr lang="en-US" dirty="0"/>
              <a:t>11/May/2023</a:t>
            </a:r>
          </a:p>
        </p:txBody>
      </p:sp>
      <p:sp>
        <p:nvSpPr>
          <p:cNvPr id="9" name="Slide Number Placeholder 8">
            <a:extLst>
              <a:ext uri="{FF2B5EF4-FFF2-40B4-BE49-F238E27FC236}">
                <a16:creationId xmlns:a16="http://schemas.microsoft.com/office/drawing/2014/main" id="{0C240FBD-E473-C49E-0263-E0CB50242B2E}"/>
              </a:ext>
            </a:extLst>
          </p:cNvPr>
          <p:cNvSpPr>
            <a:spLocks noGrp="1"/>
          </p:cNvSpPr>
          <p:nvPr>
            <p:ph type="sldNum" sz="quarter" idx="12"/>
          </p:nvPr>
        </p:nvSpPr>
        <p:spPr/>
        <p:txBody>
          <a:bodyPr/>
          <a:lstStyle/>
          <a:p>
            <a:fld id="{312CC964-A50B-4C29-B4E4-2C30BB34CCF3}" type="slidenum">
              <a:rPr lang="en-US" smtClean="0"/>
              <a:t>22</a:t>
            </a:fld>
            <a:endParaRPr lang="en-US" dirty="0"/>
          </a:p>
        </p:txBody>
      </p:sp>
      <p:sp>
        <p:nvSpPr>
          <p:cNvPr id="14" name="TextBox 13">
            <a:extLst>
              <a:ext uri="{FF2B5EF4-FFF2-40B4-BE49-F238E27FC236}">
                <a16:creationId xmlns:a16="http://schemas.microsoft.com/office/drawing/2014/main" id="{76D092E5-6734-FE59-5103-A52D2EAB5017}"/>
              </a:ext>
            </a:extLst>
          </p:cNvPr>
          <p:cNvSpPr txBox="1"/>
          <p:nvPr/>
        </p:nvSpPr>
        <p:spPr>
          <a:xfrm>
            <a:off x="1274502" y="1888170"/>
            <a:ext cx="6350466" cy="4324261"/>
          </a:xfrm>
          <a:prstGeom prst="rect">
            <a:avLst/>
          </a:prstGeom>
          <a:noFill/>
        </p:spPr>
        <p:txBody>
          <a:bodyPr wrap="square" rtlCol="0">
            <a:spAutoFit/>
          </a:bodyPr>
          <a:lstStyle/>
          <a:p>
            <a:r>
              <a:rPr lang="en-US" sz="2500" dirty="0"/>
              <a:t>XLK  </a:t>
            </a:r>
          </a:p>
          <a:p>
            <a:r>
              <a:rPr lang="en-US" sz="2500" dirty="0"/>
              <a:t>XLV</a:t>
            </a:r>
          </a:p>
          <a:p>
            <a:r>
              <a:rPr lang="en-US" sz="2500" dirty="0"/>
              <a:t>XLI </a:t>
            </a:r>
          </a:p>
          <a:p>
            <a:r>
              <a:rPr lang="en-US" sz="2500" dirty="0"/>
              <a:t>XLC </a:t>
            </a:r>
          </a:p>
          <a:p>
            <a:r>
              <a:rPr lang="en-US" sz="2500" dirty="0"/>
              <a:t>XLY</a:t>
            </a:r>
          </a:p>
          <a:p>
            <a:r>
              <a:rPr lang="en-US" sz="2500" dirty="0"/>
              <a:t>XLP</a:t>
            </a:r>
          </a:p>
          <a:p>
            <a:r>
              <a:rPr lang="en-US" sz="2500" dirty="0"/>
              <a:t>XLE</a:t>
            </a:r>
          </a:p>
          <a:p>
            <a:r>
              <a:rPr lang="en-US" sz="2500" dirty="0"/>
              <a:t>XLF</a:t>
            </a:r>
          </a:p>
          <a:p>
            <a:r>
              <a:rPr lang="en-US" sz="2500" dirty="0"/>
              <a:t>XLB</a:t>
            </a:r>
          </a:p>
          <a:p>
            <a:r>
              <a:rPr lang="en-US" sz="2500" dirty="0"/>
              <a:t>XLRE</a:t>
            </a:r>
          </a:p>
          <a:p>
            <a:r>
              <a:rPr lang="en-US" sz="2500" dirty="0"/>
              <a:t>XLU</a:t>
            </a:r>
          </a:p>
        </p:txBody>
      </p:sp>
      <p:sp>
        <p:nvSpPr>
          <p:cNvPr id="15" name="TextBox 14">
            <a:extLst>
              <a:ext uri="{FF2B5EF4-FFF2-40B4-BE49-F238E27FC236}">
                <a16:creationId xmlns:a16="http://schemas.microsoft.com/office/drawing/2014/main" id="{B1CCAA05-8993-F1F0-5827-164DF62E3D3C}"/>
              </a:ext>
            </a:extLst>
          </p:cNvPr>
          <p:cNvSpPr txBox="1"/>
          <p:nvPr/>
        </p:nvSpPr>
        <p:spPr>
          <a:xfrm>
            <a:off x="2004515" y="1859337"/>
            <a:ext cx="3682767" cy="4324261"/>
          </a:xfrm>
          <a:prstGeom prst="rect">
            <a:avLst/>
          </a:prstGeom>
          <a:noFill/>
        </p:spPr>
        <p:txBody>
          <a:bodyPr wrap="square" rtlCol="0">
            <a:spAutoFit/>
          </a:bodyPr>
          <a:lstStyle/>
          <a:p>
            <a:r>
              <a:rPr lang="en-US" sz="2500" dirty="0"/>
              <a:t>29.21%</a:t>
            </a:r>
          </a:p>
          <a:p>
            <a:r>
              <a:rPr lang="en-US" sz="2500" dirty="0"/>
              <a:t>16.93%</a:t>
            </a:r>
          </a:p>
          <a:p>
            <a:r>
              <a:rPr lang="en-US" sz="2500" dirty="0"/>
              <a:t>21.26%</a:t>
            </a:r>
          </a:p>
          <a:p>
            <a:r>
              <a:rPr lang="en-US" sz="2500" dirty="0"/>
              <a:t>28.95%</a:t>
            </a:r>
          </a:p>
          <a:p>
            <a:r>
              <a:rPr lang="en-US" sz="2500" dirty="0"/>
              <a:t>30.72%</a:t>
            </a:r>
          </a:p>
          <a:p>
            <a:r>
              <a:rPr lang="en-US" sz="2500" dirty="0"/>
              <a:t>16.47%</a:t>
            </a:r>
          </a:p>
          <a:p>
            <a:r>
              <a:rPr lang="en-US" sz="2500" dirty="0"/>
              <a:t>33.42%</a:t>
            </a:r>
          </a:p>
          <a:p>
            <a:r>
              <a:rPr lang="en-US" sz="2500" dirty="0"/>
              <a:t>23.22%</a:t>
            </a:r>
          </a:p>
          <a:p>
            <a:r>
              <a:rPr lang="en-US" sz="2500" dirty="0"/>
              <a:t>24.16%</a:t>
            </a:r>
          </a:p>
          <a:p>
            <a:r>
              <a:rPr lang="en-US" sz="2500" dirty="0"/>
              <a:t>25.22%</a:t>
            </a:r>
          </a:p>
          <a:p>
            <a:r>
              <a:rPr lang="en-US" sz="2500" dirty="0"/>
              <a:t>21.65%</a:t>
            </a:r>
          </a:p>
        </p:txBody>
      </p:sp>
      <p:sp>
        <p:nvSpPr>
          <p:cNvPr id="16" name="TextBox 15">
            <a:extLst>
              <a:ext uri="{FF2B5EF4-FFF2-40B4-BE49-F238E27FC236}">
                <a16:creationId xmlns:a16="http://schemas.microsoft.com/office/drawing/2014/main" id="{B5306703-21CC-0D5D-E0FB-84F03C843668}"/>
              </a:ext>
            </a:extLst>
          </p:cNvPr>
          <p:cNvSpPr txBox="1"/>
          <p:nvPr/>
        </p:nvSpPr>
        <p:spPr>
          <a:xfrm>
            <a:off x="3947060" y="1888170"/>
            <a:ext cx="7468711" cy="923330"/>
          </a:xfrm>
          <a:prstGeom prst="rect">
            <a:avLst/>
          </a:prstGeom>
          <a:noFill/>
        </p:spPr>
        <p:txBody>
          <a:bodyPr wrap="none" rtlCol="0">
            <a:spAutoFit/>
          </a:bodyPr>
          <a:lstStyle/>
          <a:p>
            <a:r>
              <a:rPr lang="en-US" dirty="0"/>
              <a:t>This is an annualized one standard deviation of the stock prices that </a:t>
            </a:r>
          </a:p>
          <a:p>
            <a:r>
              <a:rPr lang="en-US" dirty="0"/>
              <a:t>measures how much past prices have defeated from their average over a period of time.</a:t>
            </a:r>
          </a:p>
          <a:p>
            <a:r>
              <a:rPr lang="en-US" dirty="0"/>
              <a:t>The hire the percentage, the more volatile the ticker. </a:t>
            </a:r>
          </a:p>
        </p:txBody>
      </p:sp>
    </p:spTree>
    <p:extLst>
      <p:ext uri="{BB962C8B-B14F-4D97-AF65-F5344CB8AC3E}">
        <p14:creationId xmlns:p14="http://schemas.microsoft.com/office/powerpoint/2010/main" val="4079610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0" y="22958"/>
            <a:ext cx="9837590" cy="1325563"/>
          </a:xfrm>
        </p:spPr>
        <p:txBody>
          <a:bodyPr/>
          <a:lstStyle/>
          <a:p>
            <a:r>
              <a:rPr lang="en-US" dirty="0"/>
              <a:t>S&amp;P 500 7 Year Return </a:t>
            </a:r>
            <a:br>
              <a:rPr lang="en-US" dirty="0"/>
            </a:br>
            <a:r>
              <a:rPr lang="en-US" dirty="0"/>
              <a:t>Summary</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Summary</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normAutofit/>
          </a:bodyPr>
          <a:lstStyle/>
          <a:p>
            <a:r>
              <a:rPr lang="en-US" dirty="0"/>
              <a:t>Over the past 7 years the S&amp;P 500 has doubled in returns</a:t>
            </a:r>
          </a:p>
          <a:p>
            <a:r>
              <a:rPr lang="en-US" dirty="0"/>
              <a:t>Top performing Sector has been the XLB(Materials Select Sector)</a:t>
            </a:r>
          </a:p>
          <a:p>
            <a:r>
              <a:rPr lang="en-US" dirty="0"/>
              <a:t>Presidential cycles have correlation to Sector performance</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11/May/2023</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23</a:t>
            </a:fld>
            <a:endParaRPr lang="en-US" dirty="0"/>
          </a:p>
        </p:txBody>
      </p:sp>
      <p:pic>
        <p:nvPicPr>
          <p:cNvPr id="1032" name="Picture 8">
            <a:extLst>
              <a:ext uri="{FF2B5EF4-FFF2-40B4-BE49-F238E27FC236}">
                <a16:creationId xmlns:a16="http://schemas.microsoft.com/office/drawing/2014/main" id="{53759521-36AD-2BB7-8FE0-7AF13645F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999" y="93997"/>
            <a:ext cx="4431323" cy="30508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FBA2A00-453E-3578-4530-D5C52182B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131" y="3347999"/>
            <a:ext cx="4760392" cy="289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9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05FE-D305-DA71-1C7E-6E728815B7AD}"/>
              </a:ext>
            </a:extLst>
          </p:cNvPr>
          <p:cNvSpPr>
            <a:spLocks noGrp="1"/>
          </p:cNvSpPr>
          <p:nvPr>
            <p:ph type="title"/>
          </p:nvPr>
        </p:nvSpPr>
        <p:spPr/>
        <p:txBody>
          <a:bodyPr/>
          <a:lstStyle/>
          <a:p>
            <a:r>
              <a:rPr lang="en-US" dirty="0"/>
              <a:t>Obama Term</a:t>
            </a:r>
          </a:p>
        </p:txBody>
      </p:sp>
      <p:sp>
        <p:nvSpPr>
          <p:cNvPr id="4" name="Content Placeholder 3">
            <a:extLst>
              <a:ext uri="{FF2B5EF4-FFF2-40B4-BE49-F238E27FC236}">
                <a16:creationId xmlns:a16="http://schemas.microsoft.com/office/drawing/2014/main" id="{BD60A052-6265-FB3E-F9D1-A21129DE20DB}"/>
              </a:ext>
            </a:extLst>
          </p:cNvPr>
          <p:cNvSpPr>
            <a:spLocks noGrp="1"/>
          </p:cNvSpPr>
          <p:nvPr>
            <p:ph sz="half" idx="2"/>
          </p:nvPr>
        </p:nvSpPr>
        <p:spPr/>
        <p:txBody>
          <a:bodyPr/>
          <a:lstStyle/>
          <a:p>
            <a:pPr marL="0" indent="0">
              <a:buNone/>
            </a:pPr>
            <a:r>
              <a:rPr lang="en-US" dirty="0"/>
              <a:t>XLY outperformed in Obama’s final year</a:t>
            </a:r>
          </a:p>
          <a:p>
            <a:pPr marL="0" indent="0">
              <a:buNone/>
            </a:pPr>
            <a:r>
              <a:rPr lang="en-US" dirty="0"/>
              <a:t>Consumer names brands</a:t>
            </a:r>
          </a:p>
        </p:txBody>
      </p:sp>
      <p:sp>
        <p:nvSpPr>
          <p:cNvPr id="7" name="Footer Placeholder 6">
            <a:extLst>
              <a:ext uri="{FF2B5EF4-FFF2-40B4-BE49-F238E27FC236}">
                <a16:creationId xmlns:a16="http://schemas.microsoft.com/office/drawing/2014/main" id="{055662AF-9FE3-493E-7098-963BF40831E0}"/>
              </a:ext>
            </a:extLst>
          </p:cNvPr>
          <p:cNvSpPr>
            <a:spLocks noGrp="1"/>
          </p:cNvSpPr>
          <p:nvPr>
            <p:ph type="ftr" sz="quarter" idx="11"/>
          </p:nvPr>
        </p:nvSpPr>
        <p:spPr/>
        <p:txBody>
          <a:bodyPr/>
          <a:lstStyle/>
          <a:p>
            <a:r>
              <a:rPr lang="en-US"/>
              <a:t>Sample Footer Text</a:t>
            </a:r>
            <a:endParaRPr lang="en-US" dirty="0"/>
          </a:p>
        </p:txBody>
      </p:sp>
      <p:sp>
        <p:nvSpPr>
          <p:cNvPr id="8" name="Date Placeholder 7">
            <a:extLst>
              <a:ext uri="{FF2B5EF4-FFF2-40B4-BE49-F238E27FC236}">
                <a16:creationId xmlns:a16="http://schemas.microsoft.com/office/drawing/2014/main" id="{49D2A5B7-F278-9D59-DCDB-5AAD8E47C4D6}"/>
              </a:ext>
            </a:extLst>
          </p:cNvPr>
          <p:cNvSpPr>
            <a:spLocks noGrp="1"/>
          </p:cNvSpPr>
          <p:nvPr>
            <p:ph type="dt" sz="half" idx="10"/>
          </p:nvPr>
        </p:nvSpPr>
        <p:spPr/>
        <p:txBody>
          <a:bodyPr/>
          <a:lstStyle/>
          <a:p>
            <a:r>
              <a:rPr lang="en-US" dirty="0"/>
              <a:t>11/May/2023</a:t>
            </a:r>
          </a:p>
        </p:txBody>
      </p:sp>
      <p:sp>
        <p:nvSpPr>
          <p:cNvPr id="9" name="Slide Number Placeholder 8">
            <a:extLst>
              <a:ext uri="{FF2B5EF4-FFF2-40B4-BE49-F238E27FC236}">
                <a16:creationId xmlns:a16="http://schemas.microsoft.com/office/drawing/2014/main" id="{F0B087D1-87F7-61FC-DCB3-3B241457C74E}"/>
              </a:ext>
            </a:extLst>
          </p:cNvPr>
          <p:cNvSpPr>
            <a:spLocks noGrp="1"/>
          </p:cNvSpPr>
          <p:nvPr>
            <p:ph type="sldNum" sz="quarter" idx="12"/>
          </p:nvPr>
        </p:nvSpPr>
        <p:spPr/>
        <p:txBody>
          <a:bodyPr/>
          <a:lstStyle/>
          <a:p>
            <a:fld id="{312CC964-A50B-4C29-B4E4-2C30BB34CCF3}" type="slidenum">
              <a:rPr lang="en-US" smtClean="0"/>
              <a:t>24</a:t>
            </a:fld>
            <a:endParaRPr lang="en-US" dirty="0"/>
          </a:p>
        </p:txBody>
      </p:sp>
      <p:pic>
        <p:nvPicPr>
          <p:cNvPr id="2050" name="Picture 2">
            <a:extLst>
              <a:ext uri="{FF2B5EF4-FFF2-40B4-BE49-F238E27FC236}">
                <a16:creationId xmlns:a16="http://schemas.microsoft.com/office/drawing/2014/main" id="{B3DFC7F6-79CF-BAAD-B978-542EFC209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477" y="93997"/>
            <a:ext cx="4015110" cy="31987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E648AA8-921B-75F6-A888-96CEC0640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77" y="3429000"/>
            <a:ext cx="4193909" cy="310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850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C632-6707-D264-3206-36A580A6F85D}"/>
              </a:ext>
            </a:extLst>
          </p:cNvPr>
          <p:cNvSpPr>
            <a:spLocks noGrp="1"/>
          </p:cNvSpPr>
          <p:nvPr>
            <p:ph type="title"/>
          </p:nvPr>
        </p:nvSpPr>
        <p:spPr/>
        <p:txBody>
          <a:bodyPr/>
          <a:lstStyle/>
          <a:p>
            <a:r>
              <a:rPr lang="en-US" dirty="0"/>
              <a:t>Trump Term</a:t>
            </a:r>
          </a:p>
        </p:txBody>
      </p:sp>
      <p:sp>
        <p:nvSpPr>
          <p:cNvPr id="4" name="Content Placeholder 3">
            <a:extLst>
              <a:ext uri="{FF2B5EF4-FFF2-40B4-BE49-F238E27FC236}">
                <a16:creationId xmlns:a16="http://schemas.microsoft.com/office/drawing/2014/main" id="{3EF2881A-43F6-2AF6-7208-2DDB8F55F495}"/>
              </a:ext>
            </a:extLst>
          </p:cNvPr>
          <p:cNvSpPr>
            <a:spLocks noGrp="1"/>
          </p:cNvSpPr>
          <p:nvPr>
            <p:ph sz="half" idx="2"/>
          </p:nvPr>
        </p:nvSpPr>
        <p:spPr/>
        <p:txBody>
          <a:bodyPr/>
          <a:lstStyle/>
          <a:p>
            <a:r>
              <a:rPr lang="en-US" dirty="0"/>
              <a:t>XLB outperformed all 4 years</a:t>
            </a:r>
          </a:p>
          <a:p>
            <a:r>
              <a:rPr lang="en-US" dirty="0"/>
              <a:t>Materials sectors</a:t>
            </a:r>
          </a:p>
          <a:p>
            <a:endParaRPr lang="en-US" dirty="0"/>
          </a:p>
        </p:txBody>
      </p:sp>
      <p:sp>
        <p:nvSpPr>
          <p:cNvPr id="7" name="Footer Placeholder 6">
            <a:extLst>
              <a:ext uri="{FF2B5EF4-FFF2-40B4-BE49-F238E27FC236}">
                <a16:creationId xmlns:a16="http://schemas.microsoft.com/office/drawing/2014/main" id="{7BB066E4-E2FF-F518-3E82-287B8648AA92}"/>
              </a:ext>
            </a:extLst>
          </p:cNvPr>
          <p:cNvSpPr>
            <a:spLocks noGrp="1"/>
          </p:cNvSpPr>
          <p:nvPr>
            <p:ph type="ftr" sz="quarter" idx="11"/>
          </p:nvPr>
        </p:nvSpPr>
        <p:spPr/>
        <p:txBody>
          <a:bodyPr/>
          <a:lstStyle/>
          <a:p>
            <a:r>
              <a:rPr lang="en-US"/>
              <a:t>Sample Footer Text</a:t>
            </a:r>
            <a:endParaRPr lang="en-US" dirty="0"/>
          </a:p>
        </p:txBody>
      </p:sp>
      <p:sp>
        <p:nvSpPr>
          <p:cNvPr id="8" name="Date Placeholder 7">
            <a:extLst>
              <a:ext uri="{FF2B5EF4-FFF2-40B4-BE49-F238E27FC236}">
                <a16:creationId xmlns:a16="http://schemas.microsoft.com/office/drawing/2014/main" id="{305B0E6C-F906-B288-889E-40F425874A4A}"/>
              </a:ext>
            </a:extLst>
          </p:cNvPr>
          <p:cNvSpPr>
            <a:spLocks noGrp="1"/>
          </p:cNvSpPr>
          <p:nvPr>
            <p:ph type="dt" sz="half" idx="10"/>
          </p:nvPr>
        </p:nvSpPr>
        <p:spPr/>
        <p:txBody>
          <a:bodyPr/>
          <a:lstStyle/>
          <a:p>
            <a:r>
              <a:rPr lang="en-US" dirty="0"/>
              <a:t>11/May/2023</a:t>
            </a:r>
          </a:p>
        </p:txBody>
      </p:sp>
      <p:sp>
        <p:nvSpPr>
          <p:cNvPr id="9" name="Slide Number Placeholder 8">
            <a:extLst>
              <a:ext uri="{FF2B5EF4-FFF2-40B4-BE49-F238E27FC236}">
                <a16:creationId xmlns:a16="http://schemas.microsoft.com/office/drawing/2014/main" id="{FD4640A9-7266-6D2E-18E4-5789A4A4B5CD}"/>
              </a:ext>
            </a:extLst>
          </p:cNvPr>
          <p:cNvSpPr>
            <a:spLocks noGrp="1"/>
          </p:cNvSpPr>
          <p:nvPr>
            <p:ph type="sldNum" sz="quarter" idx="12"/>
          </p:nvPr>
        </p:nvSpPr>
        <p:spPr/>
        <p:txBody>
          <a:bodyPr/>
          <a:lstStyle/>
          <a:p>
            <a:fld id="{312CC964-A50B-4C29-B4E4-2C30BB34CCF3}" type="slidenum">
              <a:rPr lang="en-US" smtClean="0"/>
              <a:t>25</a:t>
            </a:fld>
            <a:endParaRPr lang="en-US" dirty="0"/>
          </a:p>
        </p:txBody>
      </p:sp>
      <p:pic>
        <p:nvPicPr>
          <p:cNvPr id="3074" name="Picture 2">
            <a:extLst>
              <a:ext uri="{FF2B5EF4-FFF2-40B4-BE49-F238E27FC236}">
                <a16:creationId xmlns:a16="http://schemas.microsoft.com/office/drawing/2014/main" id="{C208593F-B9D9-C1AF-289C-5610EBC49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613" y="58836"/>
            <a:ext cx="4318781" cy="38711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AA9F154-3399-C5E2-D3D9-86BF33257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978" y="3863754"/>
            <a:ext cx="4193909" cy="290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530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7D67-54BA-66B7-69EC-E12A097C1770}"/>
              </a:ext>
            </a:extLst>
          </p:cNvPr>
          <p:cNvSpPr>
            <a:spLocks noGrp="1"/>
          </p:cNvSpPr>
          <p:nvPr>
            <p:ph type="title"/>
          </p:nvPr>
        </p:nvSpPr>
        <p:spPr/>
        <p:txBody>
          <a:bodyPr/>
          <a:lstStyle/>
          <a:p>
            <a:r>
              <a:rPr lang="en-US" dirty="0"/>
              <a:t>Biden Term</a:t>
            </a:r>
          </a:p>
        </p:txBody>
      </p:sp>
      <p:sp>
        <p:nvSpPr>
          <p:cNvPr id="4" name="Content Placeholder 3">
            <a:extLst>
              <a:ext uri="{FF2B5EF4-FFF2-40B4-BE49-F238E27FC236}">
                <a16:creationId xmlns:a16="http://schemas.microsoft.com/office/drawing/2014/main" id="{27EA18A1-7B87-28FF-9CD6-F7BC74BA53FB}"/>
              </a:ext>
            </a:extLst>
          </p:cNvPr>
          <p:cNvSpPr>
            <a:spLocks noGrp="1"/>
          </p:cNvSpPr>
          <p:nvPr>
            <p:ph sz="half" idx="2"/>
          </p:nvPr>
        </p:nvSpPr>
        <p:spPr/>
        <p:txBody>
          <a:bodyPr/>
          <a:lstStyle/>
          <a:p>
            <a:r>
              <a:rPr lang="en-US" dirty="0"/>
              <a:t>First 2 years all sectors have underperformed </a:t>
            </a:r>
          </a:p>
          <a:p>
            <a:r>
              <a:rPr lang="en-US" dirty="0"/>
              <a:t>XLB is still the leading sector</a:t>
            </a:r>
          </a:p>
        </p:txBody>
      </p:sp>
      <p:sp>
        <p:nvSpPr>
          <p:cNvPr id="7" name="Footer Placeholder 6">
            <a:extLst>
              <a:ext uri="{FF2B5EF4-FFF2-40B4-BE49-F238E27FC236}">
                <a16:creationId xmlns:a16="http://schemas.microsoft.com/office/drawing/2014/main" id="{6D18BE81-936B-A061-65B8-17057EF5F832}"/>
              </a:ext>
            </a:extLst>
          </p:cNvPr>
          <p:cNvSpPr>
            <a:spLocks noGrp="1"/>
          </p:cNvSpPr>
          <p:nvPr>
            <p:ph type="ftr" sz="quarter" idx="11"/>
          </p:nvPr>
        </p:nvSpPr>
        <p:spPr/>
        <p:txBody>
          <a:bodyPr/>
          <a:lstStyle/>
          <a:p>
            <a:r>
              <a:rPr lang="en-US"/>
              <a:t>Sample Footer Text</a:t>
            </a:r>
            <a:endParaRPr lang="en-US" dirty="0"/>
          </a:p>
        </p:txBody>
      </p:sp>
      <p:sp>
        <p:nvSpPr>
          <p:cNvPr id="8" name="Date Placeholder 7">
            <a:extLst>
              <a:ext uri="{FF2B5EF4-FFF2-40B4-BE49-F238E27FC236}">
                <a16:creationId xmlns:a16="http://schemas.microsoft.com/office/drawing/2014/main" id="{3BBC06B1-1A0B-D7A5-BBA4-D2C1B50F5A9C}"/>
              </a:ext>
            </a:extLst>
          </p:cNvPr>
          <p:cNvSpPr>
            <a:spLocks noGrp="1"/>
          </p:cNvSpPr>
          <p:nvPr>
            <p:ph type="dt" sz="half" idx="10"/>
          </p:nvPr>
        </p:nvSpPr>
        <p:spPr/>
        <p:txBody>
          <a:bodyPr/>
          <a:lstStyle/>
          <a:p>
            <a:r>
              <a:rPr lang="en-US" dirty="0"/>
              <a:t>11/May/2023</a:t>
            </a:r>
          </a:p>
        </p:txBody>
      </p:sp>
      <p:sp>
        <p:nvSpPr>
          <p:cNvPr id="9" name="Slide Number Placeholder 8">
            <a:extLst>
              <a:ext uri="{FF2B5EF4-FFF2-40B4-BE49-F238E27FC236}">
                <a16:creationId xmlns:a16="http://schemas.microsoft.com/office/drawing/2014/main" id="{C436D4DE-4306-145E-EBFB-9CFDF62678D7}"/>
              </a:ext>
            </a:extLst>
          </p:cNvPr>
          <p:cNvSpPr>
            <a:spLocks noGrp="1"/>
          </p:cNvSpPr>
          <p:nvPr>
            <p:ph type="sldNum" sz="quarter" idx="12"/>
          </p:nvPr>
        </p:nvSpPr>
        <p:spPr/>
        <p:txBody>
          <a:bodyPr/>
          <a:lstStyle/>
          <a:p>
            <a:fld id="{312CC964-A50B-4C29-B4E4-2C30BB34CCF3}" type="slidenum">
              <a:rPr lang="en-US" smtClean="0"/>
              <a:t>26</a:t>
            </a:fld>
            <a:endParaRPr lang="en-US" dirty="0"/>
          </a:p>
        </p:txBody>
      </p:sp>
      <p:pic>
        <p:nvPicPr>
          <p:cNvPr id="4098" name="Picture 2">
            <a:extLst>
              <a:ext uri="{FF2B5EF4-FFF2-40B4-BE49-F238E27FC236}">
                <a16:creationId xmlns:a16="http://schemas.microsoft.com/office/drawing/2014/main" id="{878AF480-8E1A-A5A7-5CD2-32BE02759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326" y="93997"/>
            <a:ext cx="4881489" cy="289794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72EC397-99A1-9918-EC3D-B34DF2DA4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887" y="3049978"/>
            <a:ext cx="5353050" cy="3400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53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dirty="0"/>
              <a:t>The goal of the project is to implement an application that allows the user to manage a stock portfolio and provides analysis about the market, stocks and his/her portfolio. </a:t>
            </a:r>
          </a:p>
          <a:p>
            <a:r>
              <a:rPr lang="en-US" dirty="0"/>
              <a:t>The application takes advantage of an API provided by a company named Alpaca. This API allows you to do stocks, index and crypto trading. </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a:lstStyle/>
          <a:p>
            <a:r>
              <a:rPr lang="en-US" dirty="0"/>
              <a:t>11/May/2023</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a:lstStyle/>
          <a:p>
            <a:r>
              <a:rPr lang="en-US" dirty="0"/>
              <a:t>11/May/2023</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a:lstStyle/>
          <a:p>
            <a:r>
              <a:rPr lang="en-US" dirty="0"/>
              <a:t>Sample Footer Text</a:t>
            </a:r>
          </a:p>
        </p:txBody>
      </p:sp>
      <p:sp>
        <p:nvSpPr>
          <p:cNvPr id="7" name="Content Placeholder 2">
            <a:extLst>
              <a:ext uri="{FF2B5EF4-FFF2-40B4-BE49-F238E27FC236}">
                <a16:creationId xmlns:a16="http://schemas.microsoft.com/office/drawing/2014/main" id="{2579D7E5-B339-32A7-0FA1-84D9EC547238}"/>
              </a:ext>
            </a:extLst>
          </p:cNvPr>
          <p:cNvSpPr txBox="1">
            <a:spLocks/>
          </p:cNvSpPr>
          <p:nvPr/>
        </p:nvSpPr>
        <p:spPr>
          <a:xfrm>
            <a:off x="5453547" y="947252"/>
            <a:ext cx="5831354" cy="45829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None/>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Taking advantage of Python and its libraries to manipulate big data, we can obtain a lot of market information, make a particular selection of the data needed and make insightful presentations of the results.</a:t>
            </a:r>
          </a:p>
          <a:p>
            <a:r>
              <a:rPr lang="en-US" dirty="0"/>
              <a:t>We take advantage of effective integration of Python and SQL to store persistent and historical data in a secure manner.</a:t>
            </a:r>
          </a:p>
          <a:p>
            <a:r>
              <a:rPr lang="en-US" dirty="0"/>
              <a:t>We also take advantage of the yahoo finance package functionality that is integrated with the Python ecosystem.</a:t>
            </a:r>
          </a:p>
        </p:txBody>
      </p:sp>
    </p:spTree>
    <p:extLst>
      <p:ext uri="{BB962C8B-B14F-4D97-AF65-F5344CB8AC3E}">
        <p14:creationId xmlns:p14="http://schemas.microsoft.com/office/powerpoint/2010/main" val="71881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11/May/2023</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
        <p:nvSpPr>
          <p:cNvPr id="11" name="Content Placeholder 2">
            <a:extLst>
              <a:ext uri="{FF2B5EF4-FFF2-40B4-BE49-F238E27FC236}">
                <a16:creationId xmlns:a16="http://schemas.microsoft.com/office/drawing/2014/main" id="{97AF34E2-C652-E2D3-98ED-1869044AB036}"/>
              </a:ext>
            </a:extLst>
          </p:cNvPr>
          <p:cNvSpPr txBox="1">
            <a:spLocks/>
          </p:cNvSpPr>
          <p:nvPr/>
        </p:nvSpPr>
        <p:spPr>
          <a:xfrm>
            <a:off x="5146158" y="1713816"/>
            <a:ext cx="6238686" cy="217375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None/>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plan to evolve the application in future project stages by adding Web 3.0 functionality such as doing crypto transaction implementing Ethereum blockchain to perform proof of stake.</a:t>
            </a:r>
          </a:p>
          <a:p>
            <a:r>
              <a:rPr lang="en-US" dirty="0"/>
              <a:t> </a:t>
            </a:r>
          </a:p>
        </p:txBody>
      </p:sp>
    </p:spTree>
    <p:extLst>
      <p:ext uri="{BB962C8B-B14F-4D97-AF65-F5344CB8AC3E}">
        <p14:creationId xmlns:p14="http://schemas.microsoft.com/office/powerpoint/2010/main" val="304307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2138C2-CEB3-DF6A-6789-AF9AA5598D83}"/>
              </a:ext>
            </a:extLst>
          </p:cNvPr>
          <p:cNvSpPr>
            <a:spLocks noGrp="1"/>
          </p:cNvSpPr>
          <p:nvPr>
            <p:ph type="dt" sz="half" idx="10"/>
          </p:nvPr>
        </p:nvSpPr>
        <p:spPr/>
        <p:txBody>
          <a:bodyPr/>
          <a:lstStyle/>
          <a:p>
            <a:r>
              <a:rPr lang="en-US" dirty="0"/>
              <a:t>11/May/2023</a:t>
            </a:r>
          </a:p>
        </p:txBody>
      </p:sp>
      <p:sp>
        <p:nvSpPr>
          <p:cNvPr id="4" name="Slide Number Placeholder 3">
            <a:extLst>
              <a:ext uri="{FF2B5EF4-FFF2-40B4-BE49-F238E27FC236}">
                <a16:creationId xmlns:a16="http://schemas.microsoft.com/office/drawing/2014/main" id="{2C8BAF40-CA08-08B3-9AD6-B636ED067760}"/>
              </a:ext>
            </a:extLst>
          </p:cNvPr>
          <p:cNvSpPr>
            <a:spLocks noGrp="1"/>
          </p:cNvSpPr>
          <p:nvPr>
            <p:ph type="sldNum" sz="quarter" idx="12"/>
          </p:nvPr>
        </p:nvSpPr>
        <p:spPr/>
        <p:txBody>
          <a:bodyPr/>
          <a:lstStyle/>
          <a:p>
            <a:fld id="{312CC964-A50B-4C29-B4E4-2C30BB34CCF3}" type="slidenum">
              <a:rPr lang="en-US" smtClean="0"/>
              <a:t>6</a:t>
            </a:fld>
            <a:endParaRPr lang="en-US" dirty="0"/>
          </a:p>
        </p:txBody>
      </p:sp>
      <p:sp>
        <p:nvSpPr>
          <p:cNvPr id="5" name="Title 4">
            <a:extLst>
              <a:ext uri="{FF2B5EF4-FFF2-40B4-BE49-F238E27FC236}">
                <a16:creationId xmlns:a16="http://schemas.microsoft.com/office/drawing/2014/main" id="{698561B9-9042-8150-AA8F-BAF611BC561D}"/>
              </a:ext>
            </a:extLst>
          </p:cNvPr>
          <p:cNvSpPr>
            <a:spLocks noGrp="1"/>
          </p:cNvSpPr>
          <p:nvPr>
            <p:ph type="title"/>
          </p:nvPr>
        </p:nvSpPr>
        <p:spPr/>
        <p:txBody>
          <a:bodyPr/>
          <a:lstStyle/>
          <a:p>
            <a:r>
              <a:rPr lang="en-US" dirty="0"/>
              <a:t>Application  interaction</a:t>
            </a:r>
          </a:p>
        </p:txBody>
      </p:sp>
      <p:sp>
        <p:nvSpPr>
          <p:cNvPr id="6" name="Content Placeholder 5">
            <a:extLst>
              <a:ext uri="{FF2B5EF4-FFF2-40B4-BE49-F238E27FC236}">
                <a16:creationId xmlns:a16="http://schemas.microsoft.com/office/drawing/2014/main" id="{FE854D00-D1B2-D9A5-0E52-57AE7E296349}"/>
              </a:ext>
            </a:extLst>
          </p:cNvPr>
          <p:cNvSpPr>
            <a:spLocks noGrp="1"/>
          </p:cNvSpPr>
          <p:nvPr>
            <p:ph idx="1"/>
          </p:nvPr>
        </p:nvSpPr>
        <p:spPr>
          <a:xfrm>
            <a:off x="716280" y="1673630"/>
            <a:ext cx="3953913" cy="4161906"/>
          </a:xfrm>
        </p:spPr>
        <p:txBody>
          <a:bodyPr/>
          <a:lstStyle/>
          <a:p>
            <a:r>
              <a:rPr lang="en-US" dirty="0"/>
              <a:t>The application requires a login to keep information safe.</a:t>
            </a:r>
          </a:p>
          <a:p>
            <a:endParaRPr lang="en-US" dirty="0"/>
          </a:p>
          <a:p>
            <a:pPr marL="0" indent="0">
              <a:buNone/>
            </a:pPr>
            <a:endParaRPr lang="en-US" dirty="0"/>
          </a:p>
          <a:p>
            <a:r>
              <a:rPr lang="en-US" dirty="0"/>
              <a:t>It takes advantage of databases to store persistent data and historical data</a:t>
            </a:r>
          </a:p>
        </p:txBody>
      </p:sp>
      <p:pic>
        <p:nvPicPr>
          <p:cNvPr id="20" name="Picture Placeholder 19" descr="A screenshot of a computer screen">
            <a:extLst>
              <a:ext uri="{FF2B5EF4-FFF2-40B4-BE49-F238E27FC236}">
                <a16:creationId xmlns:a16="http://schemas.microsoft.com/office/drawing/2014/main" id="{0C2D8F30-BCCC-E33F-BA29-AD45C3C1AC8F}"/>
              </a:ext>
            </a:extLst>
          </p:cNvPr>
          <p:cNvPicPr>
            <a:picLocks noGrp="1" noChangeAspect="1"/>
          </p:cNvPicPr>
          <p:nvPr>
            <p:ph type="pic" sz="quarter" idx="15"/>
          </p:nvPr>
        </p:nvPicPr>
        <p:blipFill>
          <a:blip r:embed="rId2"/>
          <a:srcRect t="15436" b="15436"/>
          <a:stretch>
            <a:fillRect/>
          </a:stretch>
        </p:blipFill>
        <p:spPr>
          <a:xfrm>
            <a:off x="5085728" y="3841924"/>
            <a:ext cx="6752192" cy="2324100"/>
          </a:xfrm>
        </p:spPr>
      </p:pic>
      <p:pic>
        <p:nvPicPr>
          <p:cNvPr id="18" name="Picture Placeholder 17" descr="A screen shot of a computer">
            <a:extLst>
              <a:ext uri="{FF2B5EF4-FFF2-40B4-BE49-F238E27FC236}">
                <a16:creationId xmlns:a16="http://schemas.microsoft.com/office/drawing/2014/main" id="{32950DFF-A2CE-ABFC-94F6-7FD044FDD6A8}"/>
              </a:ext>
            </a:extLst>
          </p:cNvPr>
          <p:cNvPicPr>
            <a:picLocks noGrp="1" noChangeAspect="1"/>
          </p:cNvPicPr>
          <p:nvPr>
            <p:ph type="pic" sz="quarter" idx="13"/>
          </p:nvPr>
        </p:nvPicPr>
        <p:blipFill>
          <a:blip r:embed="rId3"/>
          <a:srcRect t="15734" b="15734"/>
          <a:stretch>
            <a:fillRect/>
          </a:stretch>
        </p:blipFill>
        <p:spPr>
          <a:xfrm>
            <a:off x="5085728" y="893485"/>
            <a:ext cx="6752192" cy="2322513"/>
          </a:xfrm>
        </p:spPr>
      </p:pic>
    </p:spTree>
    <p:extLst>
      <p:ext uri="{BB962C8B-B14F-4D97-AF65-F5344CB8AC3E}">
        <p14:creationId xmlns:p14="http://schemas.microsoft.com/office/powerpoint/2010/main" val="373707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2138C2-CEB3-DF6A-6789-AF9AA5598D83}"/>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2C8BAF40-CA08-08B3-9AD6-B636ED067760}"/>
              </a:ext>
            </a:extLst>
          </p:cNvPr>
          <p:cNvSpPr>
            <a:spLocks noGrp="1"/>
          </p:cNvSpPr>
          <p:nvPr>
            <p:ph type="sldNum" sz="quarter" idx="12"/>
          </p:nvPr>
        </p:nvSpPr>
        <p:spPr/>
        <p:txBody>
          <a:bodyPr/>
          <a:lstStyle/>
          <a:p>
            <a:fld id="{312CC964-A50B-4C29-B4E4-2C30BB34CCF3}" type="slidenum">
              <a:rPr lang="en-US" smtClean="0"/>
              <a:t>7</a:t>
            </a:fld>
            <a:endParaRPr lang="en-US" dirty="0"/>
          </a:p>
        </p:txBody>
      </p:sp>
      <p:sp>
        <p:nvSpPr>
          <p:cNvPr id="7" name="Picture Placeholder 6">
            <a:extLst>
              <a:ext uri="{FF2B5EF4-FFF2-40B4-BE49-F238E27FC236}">
                <a16:creationId xmlns:a16="http://schemas.microsoft.com/office/drawing/2014/main" id="{B0603C35-C45A-F2C9-17D7-2A1784BF82F3}"/>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E66D2707-19B1-E968-48ED-CF6BC153405F}"/>
              </a:ext>
            </a:extLst>
          </p:cNvPr>
          <p:cNvSpPr>
            <a:spLocks noGrp="1"/>
          </p:cNvSpPr>
          <p:nvPr>
            <p:ph type="pic" sz="quarter" idx="14"/>
          </p:nvPr>
        </p:nvSpPr>
        <p:spPr/>
      </p:sp>
      <p:sp>
        <p:nvSpPr>
          <p:cNvPr id="9" name="Picture Placeholder 8">
            <a:extLst>
              <a:ext uri="{FF2B5EF4-FFF2-40B4-BE49-F238E27FC236}">
                <a16:creationId xmlns:a16="http://schemas.microsoft.com/office/drawing/2014/main" id="{FA3D3D0A-F54D-A81F-956A-CC9FA3930AAF}"/>
              </a:ext>
            </a:extLst>
          </p:cNvPr>
          <p:cNvSpPr>
            <a:spLocks noGrp="1"/>
          </p:cNvSpPr>
          <p:nvPr>
            <p:ph type="pic" sz="quarter" idx="15"/>
          </p:nvPr>
        </p:nvSpPr>
        <p:spPr/>
      </p:sp>
      <p:sp>
        <p:nvSpPr>
          <p:cNvPr id="10" name="Title 9">
            <a:extLst>
              <a:ext uri="{FF2B5EF4-FFF2-40B4-BE49-F238E27FC236}">
                <a16:creationId xmlns:a16="http://schemas.microsoft.com/office/drawing/2014/main" id="{C22A531A-0E39-1E7D-46A4-48304A49ACBE}"/>
              </a:ext>
            </a:extLst>
          </p:cNvPr>
          <p:cNvSpPr>
            <a:spLocks noGrp="1"/>
          </p:cNvSpPr>
          <p:nvPr>
            <p:ph type="title"/>
          </p:nvPr>
        </p:nvSpPr>
        <p:spPr>
          <a:xfrm>
            <a:off x="103030" y="1719291"/>
            <a:ext cx="3165879" cy="3203138"/>
          </a:xfrm>
        </p:spPr>
        <p:txBody>
          <a:bodyPr>
            <a:normAutofit fontScale="90000"/>
          </a:bodyPr>
          <a:lstStyle/>
          <a:p>
            <a:r>
              <a:rPr lang="en-US" sz="2400" dirty="0">
                <a:latin typeface="+mn-lt"/>
              </a:rPr>
              <a:t>B</a:t>
            </a:r>
            <a:r>
              <a:rPr lang="en-US" sz="2400" cap="none" dirty="0">
                <a:latin typeface="+mn-lt"/>
              </a:rPr>
              <a:t>y using a relational database such as SQL, We maintain the ability to easily increase the functionality of the application, store any type of data we need to handle and retain a high level of security of the information we handle</a:t>
            </a:r>
            <a:endParaRPr lang="en-US" sz="2400" dirty="0">
              <a:latin typeface="+mn-lt"/>
            </a:endParaRPr>
          </a:p>
        </p:txBody>
      </p:sp>
      <p:pic>
        <p:nvPicPr>
          <p:cNvPr id="14" name="Content Placeholder 13" descr="Graphical user interface, text, application, chat or text message&#10;&#10;Description automatically generated">
            <a:extLst>
              <a:ext uri="{FF2B5EF4-FFF2-40B4-BE49-F238E27FC236}">
                <a16:creationId xmlns:a16="http://schemas.microsoft.com/office/drawing/2014/main" id="{CBC58E56-76EC-7CF0-5F05-5F507852BB01}"/>
              </a:ext>
            </a:extLst>
          </p:cNvPr>
          <p:cNvPicPr>
            <a:picLocks noGrp="1" noChangeAspect="1"/>
          </p:cNvPicPr>
          <p:nvPr>
            <p:ph idx="1"/>
          </p:nvPr>
        </p:nvPicPr>
        <p:blipFill>
          <a:blip r:embed="rId2"/>
          <a:stretch>
            <a:fillRect/>
          </a:stretch>
        </p:blipFill>
        <p:spPr>
          <a:xfrm>
            <a:off x="3268909" y="273772"/>
            <a:ext cx="6262187" cy="6384374"/>
          </a:xfrm>
        </p:spPr>
      </p:pic>
    </p:spTree>
    <p:extLst>
      <p:ext uri="{BB962C8B-B14F-4D97-AF65-F5344CB8AC3E}">
        <p14:creationId xmlns:p14="http://schemas.microsoft.com/office/powerpoint/2010/main" val="178036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320758" y="2639166"/>
            <a:ext cx="2685751" cy="3759712"/>
          </a:xfrm>
        </p:spPr>
        <p:txBody>
          <a:bodyPr>
            <a:normAutofit/>
          </a:bodyPr>
          <a:lstStyle/>
          <a:p>
            <a:r>
              <a:rPr lang="en-US" sz="1800" dirty="0"/>
              <a:t>In this chart you can see the participation of each stock and compare to the rest of the stocks in a single portfolio</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11/May/2023</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pic>
        <p:nvPicPr>
          <p:cNvPr id="12" name="Content Placeholder 11" descr="A picture containing text, screenshot, software, diagram&#10;&#10;Description automatically generated">
            <a:extLst>
              <a:ext uri="{FF2B5EF4-FFF2-40B4-BE49-F238E27FC236}">
                <a16:creationId xmlns:a16="http://schemas.microsoft.com/office/drawing/2014/main" id="{545283AA-DA3F-DE4C-F5AC-7A0C44996F98}"/>
              </a:ext>
            </a:extLst>
          </p:cNvPr>
          <p:cNvPicPr>
            <a:picLocks noGrp="1" noChangeAspect="1"/>
          </p:cNvPicPr>
          <p:nvPr>
            <p:ph sz="quarter" idx="4"/>
          </p:nvPr>
        </p:nvPicPr>
        <p:blipFill>
          <a:blip r:embed="rId2"/>
          <a:stretch>
            <a:fillRect/>
          </a:stretch>
        </p:blipFill>
        <p:spPr>
          <a:xfrm>
            <a:off x="2963423" y="1295647"/>
            <a:ext cx="8639054" cy="5267925"/>
          </a:xfrm>
        </p:spPr>
      </p:pic>
      <p:sp>
        <p:nvSpPr>
          <p:cNvPr id="6" name="Title 5">
            <a:extLst>
              <a:ext uri="{FF2B5EF4-FFF2-40B4-BE49-F238E27FC236}">
                <a16:creationId xmlns:a16="http://schemas.microsoft.com/office/drawing/2014/main" id="{0F9B46D0-BCB8-A605-D177-9787B4148ADF}"/>
              </a:ext>
            </a:extLst>
          </p:cNvPr>
          <p:cNvSpPr>
            <a:spLocks noGrp="1"/>
          </p:cNvSpPr>
          <p:nvPr>
            <p:ph type="title"/>
          </p:nvPr>
        </p:nvSpPr>
        <p:spPr>
          <a:xfrm>
            <a:off x="742051" y="365127"/>
            <a:ext cx="10860425" cy="930520"/>
          </a:xfrm>
        </p:spPr>
        <p:txBody>
          <a:bodyPr>
            <a:normAutofit fontScale="90000"/>
          </a:bodyPr>
          <a:lstStyle/>
          <a:p>
            <a:r>
              <a:rPr lang="en-US" cap="none" dirty="0"/>
              <a:t>This is the plot of all the stocks in the portfolio </a:t>
            </a:r>
          </a:p>
        </p:txBody>
      </p:sp>
    </p:spTree>
    <p:extLst>
      <p:ext uri="{BB962C8B-B14F-4D97-AF65-F5344CB8AC3E}">
        <p14:creationId xmlns:p14="http://schemas.microsoft.com/office/powerpoint/2010/main" val="295907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299259" y="252709"/>
            <a:ext cx="4516582" cy="3176292"/>
          </a:xfrm>
        </p:spPr>
        <p:txBody>
          <a:bodyPr>
            <a:normAutofit/>
          </a:bodyPr>
          <a:lstStyle/>
          <a:p>
            <a:r>
              <a:rPr lang="en-US" sz="3200" cap="none" dirty="0"/>
              <a:t>This graph shows the user how the stocks are distributed among the different sector of the market</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299258" y="4134196"/>
            <a:ext cx="4623545" cy="2232994"/>
          </a:xfrm>
        </p:spPr>
        <p:txBody>
          <a:bodyPr>
            <a:normAutofit/>
          </a:bodyPr>
          <a:lstStyle/>
          <a:p>
            <a:r>
              <a:rPr lang="en-US" dirty="0"/>
              <a:t>This allows the user to analyze if the distribution is appropriate according to its expectation or market sentiment.</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11/May/2023</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pic>
        <p:nvPicPr>
          <p:cNvPr id="6" name="Content Placeholder 5" descr="A picture containing text, screenshot, diagram, colorfulness&#10;&#10;Description automatically generated">
            <a:extLst>
              <a:ext uri="{FF2B5EF4-FFF2-40B4-BE49-F238E27FC236}">
                <a16:creationId xmlns:a16="http://schemas.microsoft.com/office/drawing/2014/main" id="{24CD6D5D-9189-0D9C-58FD-161F22F77830}"/>
              </a:ext>
            </a:extLst>
          </p:cNvPr>
          <p:cNvPicPr>
            <a:picLocks noGrp="1" noChangeAspect="1"/>
          </p:cNvPicPr>
          <p:nvPr>
            <p:ph sz="quarter" idx="4"/>
          </p:nvPr>
        </p:nvPicPr>
        <p:blipFill>
          <a:blip r:embed="rId2"/>
          <a:stretch>
            <a:fillRect/>
          </a:stretch>
        </p:blipFill>
        <p:spPr>
          <a:xfrm>
            <a:off x="4922803" y="241919"/>
            <a:ext cx="6748266" cy="6156959"/>
          </a:xfrm>
        </p:spPr>
      </p:pic>
    </p:spTree>
    <p:extLst>
      <p:ext uri="{BB962C8B-B14F-4D97-AF65-F5344CB8AC3E}">
        <p14:creationId xmlns:p14="http://schemas.microsoft.com/office/powerpoint/2010/main" val="742158403"/>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3.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386</TotalTime>
  <Words>937</Words>
  <Application>Microsoft Office PowerPoint</Application>
  <PresentationFormat>Widescreen</PresentationFormat>
  <Paragraphs>202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Univers Condensed Light</vt:lpstr>
      <vt:lpstr>Walbaum Display Light</vt:lpstr>
      <vt:lpstr>AngleLinesVTI</vt:lpstr>
      <vt:lpstr>tradevance</vt:lpstr>
      <vt:lpstr>Agenda </vt:lpstr>
      <vt:lpstr>Introduction</vt:lpstr>
      <vt:lpstr>PowerPoint Presentation</vt:lpstr>
      <vt:lpstr>PowerPoint Presentation</vt:lpstr>
      <vt:lpstr>Application  interaction</vt:lpstr>
      <vt:lpstr>By using a relational database such as SQL, We maintain the ability to easily increase the functionality of the application, store any type of data we need to handle and retain a high level of security of the information we handle</vt:lpstr>
      <vt:lpstr>This is the plot of all the stocks in the portfolio </vt:lpstr>
      <vt:lpstr>This graph shows the user how the stocks are distributed among the different sector of the market</vt:lpstr>
      <vt:lpstr>Stock Analysis For User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Sector performance</vt:lpstr>
      <vt:lpstr>Market Data</vt:lpstr>
      <vt:lpstr>Past year performance</vt:lpstr>
      <vt:lpstr>PowerPoint Presentation</vt:lpstr>
      <vt:lpstr>Historical volatility</vt:lpstr>
      <vt:lpstr>S&amp;P 500 7 Year Return  Summary</vt:lpstr>
      <vt:lpstr>Obama Term</vt:lpstr>
      <vt:lpstr>Trump Term</vt:lpstr>
      <vt:lpstr>Biden Term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tradevance</dc:title>
  <dc:creator>Isidro J. Leonyork B.</dc:creator>
  <cp:lastModifiedBy>Isidro J. Leonyork B.</cp:lastModifiedBy>
  <cp:revision>10</cp:revision>
  <dcterms:created xsi:type="dcterms:W3CDTF">2023-05-08T23:00:29Z</dcterms:created>
  <dcterms:modified xsi:type="dcterms:W3CDTF">2023-05-11T23:26:23Z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