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4" r:id="rId3"/>
    <p:sldId id="265" r:id="rId4"/>
    <p:sldId id="269" r:id="rId5"/>
    <p:sldId id="266" r:id="rId6"/>
    <p:sldId id="267" r:id="rId7"/>
    <p:sldId id="268" r:id="rId8"/>
    <p:sldId id="257" r:id="rId9"/>
    <p:sldId id="258" r:id="rId10"/>
    <p:sldId id="262" r:id="rId11"/>
    <p:sldId id="259" r:id="rId12"/>
    <p:sldId id="260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8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D1701D-2224-4F05-84BE-CD1936010BF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2BF611-309C-41D4-9177-127D57A8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DAF6A-85FD-E8EA-B638-CFFDB9859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7F9F6-A60E-9DE6-A0E7-08CB3CA78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Project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4EFCE-6BAB-AEA1-9489-038724A1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/>
              <a:t>Erich, Ricky, Isidro, and Sam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0159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133E-180E-86CF-439E-5F75B67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FCAD-1F77-9DCF-BBA6-08289D41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risk questionnaire will be given to clients to create a risk profile and score to guide clients to pick portfolio that best suits them: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Willingness to take risk</a:t>
            </a:r>
          </a:p>
          <a:p>
            <a:r>
              <a:rPr lang="en-US" dirty="0"/>
              <a:t>Degree of phycological or emotional pain willing to face</a:t>
            </a:r>
          </a:p>
          <a:p>
            <a:r>
              <a:rPr lang="en-US" dirty="0"/>
              <a:t>Liquidity needs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Tax rates</a:t>
            </a:r>
          </a:p>
          <a:p>
            <a:r>
              <a:rPr lang="en-US" dirty="0"/>
              <a:t>Investing experience</a:t>
            </a:r>
          </a:p>
          <a:p>
            <a:r>
              <a:rPr lang="en-US" dirty="0"/>
              <a:t>Reason for investing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6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DE79-8D0C-C05A-699F-55E6F0C9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53D2-DB4D-6B87-CB82-71B8C431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portfolios based off $100,000 starting amount from  07/01/22 to 07/01/2023:</a:t>
            </a:r>
          </a:p>
          <a:p>
            <a:r>
              <a:rPr lang="en-US" dirty="0"/>
              <a:t>Growth</a:t>
            </a:r>
          </a:p>
          <a:p>
            <a:pPr lvl="1"/>
            <a:r>
              <a:rPr lang="en-US" dirty="0"/>
              <a:t>High P/E ratios</a:t>
            </a:r>
          </a:p>
          <a:p>
            <a:pPr lvl="1"/>
            <a:r>
              <a:rPr lang="en-US" dirty="0"/>
              <a:t>Holdings: PANW, LRCW, AAPL, AMZN, MSFT, TSLA ,CAT ,DE</a:t>
            </a:r>
          </a:p>
          <a:p>
            <a:pPr lvl="1"/>
            <a:r>
              <a:rPr lang="en-US" dirty="0"/>
              <a:t>Strategy Used: Triple Cross EMA (13, 30, 100)</a:t>
            </a:r>
          </a:p>
          <a:p>
            <a:pPr lvl="1"/>
            <a:r>
              <a:rPr lang="en-US" dirty="0"/>
              <a:t>Ending Balance: $96,343.77</a:t>
            </a:r>
          </a:p>
          <a:p>
            <a:pPr lvl="1"/>
            <a:r>
              <a:rPr lang="en-US" dirty="0"/>
              <a:t>% Gain or Loss: -3.66%</a:t>
            </a:r>
          </a:p>
        </p:txBody>
      </p:sp>
    </p:spTree>
    <p:extLst>
      <p:ext uri="{BB962C8B-B14F-4D97-AF65-F5344CB8AC3E}">
        <p14:creationId xmlns:p14="http://schemas.microsoft.com/office/powerpoint/2010/main" val="14534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C750-DA37-74F7-5A7D-8655F50C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3D1-4ED4-7F78-7CD6-D86B8618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portfolios based off $100,000 starting amount from  07/01/22 to 07/01/2023:</a:t>
            </a:r>
          </a:p>
          <a:p>
            <a:r>
              <a:rPr lang="en-US" dirty="0"/>
              <a:t>Aggressive</a:t>
            </a:r>
          </a:p>
          <a:p>
            <a:pPr lvl="1"/>
            <a:r>
              <a:rPr lang="en-US" dirty="0"/>
              <a:t>Beta over 1</a:t>
            </a:r>
          </a:p>
          <a:p>
            <a:pPr lvl="1"/>
            <a:r>
              <a:rPr lang="en-US" dirty="0"/>
              <a:t>Holdings: TSLA, MSTR, FANG, CROX, AMD, NVDA, ALGN</a:t>
            </a:r>
          </a:p>
          <a:p>
            <a:pPr lvl="1"/>
            <a:r>
              <a:rPr lang="en-US" dirty="0"/>
              <a:t>Strategy Used: Triple Cross EMA (13, 30, 100)</a:t>
            </a:r>
          </a:p>
          <a:p>
            <a:pPr lvl="1"/>
            <a:r>
              <a:rPr lang="en-US" dirty="0"/>
              <a:t>Ending Balance: $113,349.34</a:t>
            </a:r>
          </a:p>
          <a:p>
            <a:pPr lvl="1"/>
            <a:r>
              <a:rPr lang="en-US" dirty="0"/>
              <a:t>% Gain or Loss: 13.35%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6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327E-C714-302E-70C8-D3E2892E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6CAB-51EF-40A0-3201-29A2B19D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portfolios based off $100,000 starting amount from  07/01/22 to 07/01/2023:</a:t>
            </a:r>
          </a:p>
          <a:p>
            <a:r>
              <a:rPr lang="en-US" dirty="0"/>
              <a:t>Balanced</a:t>
            </a:r>
          </a:p>
          <a:p>
            <a:pPr lvl="1"/>
            <a:r>
              <a:rPr lang="en-US" dirty="0"/>
              <a:t>Mix of ETFs and bonds</a:t>
            </a:r>
          </a:p>
          <a:p>
            <a:pPr lvl="1"/>
            <a:r>
              <a:rPr lang="en-US" dirty="0"/>
              <a:t>Holdings: SPY, QQQ, IWM, TLT, SHV, AGG</a:t>
            </a:r>
          </a:p>
          <a:p>
            <a:pPr lvl="1"/>
            <a:r>
              <a:rPr lang="en-US" dirty="0"/>
              <a:t>Strategy Used: RSI (30, 70)</a:t>
            </a:r>
          </a:p>
          <a:p>
            <a:pPr lvl="1"/>
            <a:r>
              <a:rPr lang="en-US" dirty="0"/>
              <a:t>Ending Balance: $104,125.05</a:t>
            </a:r>
          </a:p>
          <a:p>
            <a:pPr lvl="1"/>
            <a:r>
              <a:rPr lang="en-US" dirty="0"/>
              <a:t>% Gain or Loss: 4.13%</a:t>
            </a:r>
          </a:p>
        </p:txBody>
      </p:sp>
    </p:spTree>
    <p:extLst>
      <p:ext uri="{BB962C8B-B14F-4D97-AF65-F5344CB8AC3E}">
        <p14:creationId xmlns:p14="http://schemas.microsoft.com/office/powerpoint/2010/main" val="12884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2957-830A-FFC7-13E5-6FBFCB4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6C58-80F3-C21D-AC30-B85FF5A8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portfolios based off $100,000 starting amount from  07/01/22 to 07/01/2023:</a:t>
            </a:r>
          </a:p>
          <a:p>
            <a:r>
              <a:rPr lang="en-US" dirty="0"/>
              <a:t>Conservative</a:t>
            </a:r>
          </a:p>
          <a:p>
            <a:pPr lvl="1"/>
            <a:r>
              <a:rPr lang="en-US" dirty="0"/>
              <a:t>Less volatile sectors</a:t>
            </a:r>
          </a:p>
          <a:p>
            <a:pPr lvl="1"/>
            <a:r>
              <a:rPr lang="en-US" dirty="0"/>
              <a:t>Holdings: KO, CI, PG, UNH, HD, CAT, LMT, XOM, CAH</a:t>
            </a:r>
          </a:p>
          <a:p>
            <a:pPr lvl="1"/>
            <a:r>
              <a:rPr lang="en-US" dirty="0"/>
              <a:t>Strategy Used: Bollinger Bands</a:t>
            </a:r>
          </a:p>
          <a:p>
            <a:pPr lvl="1"/>
            <a:r>
              <a:rPr lang="en-US" dirty="0"/>
              <a:t>Ending Balance: $96,833.27</a:t>
            </a:r>
          </a:p>
          <a:p>
            <a:pPr lvl="1"/>
            <a:r>
              <a:rPr lang="en-US" dirty="0"/>
              <a:t>% Gain or Loss: - 3.167%</a:t>
            </a:r>
          </a:p>
        </p:txBody>
      </p:sp>
    </p:spTree>
    <p:extLst>
      <p:ext uri="{BB962C8B-B14F-4D97-AF65-F5344CB8AC3E}">
        <p14:creationId xmlns:p14="http://schemas.microsoft.com/office/powerpoint/2010/main" val="144422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9CFA4B8-FB1D-B091-96A7-9E2F87DE63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C720B63-180E-06B8-B062-45F2BE9CE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1025" y="0"/>
            <a:ext cx="8489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62E5EA0-B0DC-6D1C-F77B-C4667ED1E5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3425" y="152400"/>
            <a:ext cx="8489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500A805-4D93-49F9-C9B6-704508EA7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88" y="-76200"/>
            <a:ext cx="8677813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AAC4BD-A793-948E-E09A-67039EF4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43" y="-49051"/>
            <a:ext cx="8549882" cy="69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88C4DA-817D-D65A-6EB5-BAE3B9365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92" y="-66675"/>
            <a:ext cx="8654231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8AA346-4548-A6BD-F3BA-66756B31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68" y="-70695"/>
            <a:ext cx="8664182" cy="69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4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A557CE1-5DBD-E8B9-549F-69FE5F8BF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93" y="-86084"/>
            <a:ext cx="8702282" cy="70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8539CA-0A55-9DE6-D322-C8162045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17" y="-66847"/>
            <a:ext cx="8654657" cy="69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DEE4-E51B-8497-EF36-1505C8E9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68B3-3AB0-6EB2-5E76-58BABAE0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</a:t>
            </a:r>
          </a:p>
          <a:p>
            <a:pPr lvl="1"/>
            <a:r>
              <a:rPr lang="en-US" dirty="0"/>
              <a:t>The higher the beta the more volatile the stock</a:t>
            </a:r>
          </a:p>
          <a:p>
            <a:r>
              <a:rPr lang="en-US" dirty="0"/>
              <a:t>Industry</a:t>
            </a:r>
          </a:p>
          <a:p>
            <a:pPr lvl="1"/>
            <a:r>
              <a:rPr lang="en-US" dirty="0"/>
              <a:t>For example: technology sector tends to be more volatile than the healthcare sector</a:t>
            </a:r>
          </a:p>
          <a:p>
            <a:r>
              <a:rPr lang="en-US" dirty="0"/>
              <a:t>Market Cap</a:t>
            </a:r>
          </a:p>
          <a:p>
            <a:pPr lvl="1"/>
            <a:r>
              <a:rPr lang="en-US" dirty="0"/>
              <a:t>The smaller company the riskier and more volatile the stock tends to be riskier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AF91-170C-BFBA-2DD5-A9AB4A0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03F-05C2-1704-CAE3-35332DA0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Conservative</a:t>
            </a:r>
          </a:p>
          <a:p>
            <a:pPr lvl="1"/>
            <a:r>
              <a:rPr lang="en-US" dirty="0"/>
              <a:t>Focuses on preserving capital  with least amount of risk</a:t>
            </a:r>
          </a:p>
          <a:p>
            <a:pPr lvl="1"/>
            <a:r>
              <a:rPr lang="en-US" dirty="0"/>
              <a:t>Could include bonds, and high-quality stocks</a:t>
            </a:r>
          </a:p>
          <a:p>
            <a:r>
              <a:rPr lang="en-US" dirty="0"/>
              <a:t>Balanced</a:t>
            </a:r>
          </a:p>
          <a:p>
            <a:pPr lvl="1"/>
            <a:r>
              <a:rPr lang="en-US" dirty="0"/>
              <a:t>Contains various types of assets such as stocks and bonds to reduce volatility</a:t>
            </a:r>
          </a:p>
          <a:p>
            <a:r>
              <a:rPr lang="en-US" dirty="0"/>
              <a:t>Aggressive</a:t>
            </a:r>
          </a:p>
          <a:p>
            <a:pPr lvl="1"/>
            <a:r>
              <a:rPr lang="en-US" dirty="0"/>
              <a:t>Goal is to maximize returns investing in riskier types of assets that have high beta and are generally sensitive to market fluctuations</a:t>
            </a:r>
          </a:p>
          <a:p>
            <a:r>
              <a:rPr lang="en-US" dirty="0"/>
              <a:t>Growth</a:t>
            </a:r>
          </a:p>
          <a:p>
            <a:pPr lvl="1"/>
            <a:r>
              <a:rPr lang="en-US" dirty="0"/>
              <a:t>Companies expected to grow sales faster than the market, often trade at a high P/E ratio</a:t>
            </a:r>
          </a:p>
          <a:p>
            <a:r>
              <a:rPr lang="en-US" dirty="0"/>
              <a:t>Income or Dividend</a:t>
            </a:r>
          </a:p>
          <a:p>
            <a:pPr lvl="1"/>
            <a:r>
              <a:rPr lang="en-US" dirty="0"/>
              <a:t>Investments that make money from dividends or distributions to share holders</a:t>
            </a:r>
          </a:p>
        </p:txBody>
      </p:sp>
    </p:spTree>
    <p:extLst>
      <p:ext uri="{BB962C8B-B14F-4D97-AF65-F5344CB8AC3E}">
        <p14:creationId xmlns:p14="http://schemas.microsoft.com/office/powerpoint/2010/main" val="279375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</TotalTime>
  <Words>430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Project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Risk</vt:lpstr>
      <vt:lpstr>Portfolio Types</vt:lpstr>
      <vt:lpstr>Portfolio Recommendation:</vt:lpstr>
      <vt:lpstr>Portfolio Performance</vt:lpstr>
      <vt:lpstr>Portfolio Performance</vt:lpstr>
      <vt:lpstr>Portfolio Performance</vt:lpstr>
      <vt:lpstr>Portfolio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Mershad</dc:creator>
  <cp:lastModifiedBy>Ricky Mershad</cp:lastModifiedBy>
  <cp:revision>4</cp:revision>
  <dcterms:created xsi:type="dcterms:W3CDTF">2023-07-13T19:39:58Z</dcterms:created>
  <dcterms:modified xsi:type="dcterms:W3CDTF">2023-07-13T22:29:03Z</dcterms:modified>
</cp:coreProperties>
</file>