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mple.wikipedia.org/wiki/Zipf%27s_law#cite_note-3"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28125408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28125408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94d7d62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494d7d62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28125408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28125408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28125408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28125408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28125408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28125408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494d7d62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494d7d62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chemeClr val="dk1"/>
                </a:solidFill>
                <a:latin typeface="Roboto"/>
                <a:ea typeface="Roboto"/>
                <a:cs typeface="Roboto"/>
                <a:sym typeface="Roboto"/>
              </a:rPr>
              <a:t>Logistic Regression</a:t>
            </a:r>
            <a:endParaRPr sz="1400">
              <a:solidFill>
                <a:schemeClr val="dk1"/>
              </a:solidFill>
              <a:latin typeface="Roboto"/>
              <a:ea typeface="Roboto"/>
              <a:cs typeface="Roboto"/>
              <a:sym typeface="Roboto"/>
            </a:endParaRPr>
          </a:p>
          <a:p>
            <a:pPr indent="-317500" lvl="0" marL="457200" rtl="0" algn="l">
              <a:lnSpc>
                <a:spcPct val="115000"/>
              </a:lnSpc>
              <a:spcBef>
                <a:spcPts val="160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Success Metric: Model coefficcients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2812540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2812540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chemeClr val="dk1"/>
                </a:solidFill>
                <a:latin typeface="Roboto"/>
                <a:ea typeface="Roboto"/>
                <a:cs typeface="Roboto"/>
                <a:sym typeface="Roboto"/>
              </a:rPr>
              <a:t>B</a:t>
            </a:r>
            <a:r>
              <a:rPr lang="en-GB" sz="1800">
                <a:solidFill>
                  <a:schemeClr val="dk1"/>
                </a:solidFill>
                <a:latin typeface="Roboto"/>
                <a:ea typeface="Roboto"/>
                <a:cs typeface="Roboto"/>
                <a:sym typeface="Roboto"/>
              </a:rPr>
              <a:t>inary Naive Bayes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28125408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28125408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28125408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28125408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28125408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28125408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494d7d62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494d7d62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494d7d62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494d7d62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1"/>
                </a:solidFill>
                <a:latin typeface="Roboto Slab"/>
                <a:ea typeface="Roboto Slab"/>
                <a:cs typeface="Roboto Slab"/>
                <a:sym typeface="Roboto Slab"/>
              </a:rPr>
              <a:t>Impact, next steps, conclusions</a:t>
            </a:r>
            <a:endParaRPr sz="3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a:t>The work continues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POS tagging </a:t>
            </a:r>
            <a:endParaRPr/>
          </a:p>
          <a:p>
            <a:pPr indent="0" lvl="0" marL="0" rtl="0" algn="l">
              <a:spcBef>
                <a:spcPts val="0"/>
              </a:spcBef>
              <a:spcAft>
                <a:spcPts val="0"/>
              </a:spcAft>
              <a:buNone/>
            </a:pPr>
            <a:r>
              <a:rPr lang="en-GB"/>
              <a:t>-	Part of speech tagging - Noun, </a:t>
            </a:r>
            <a:r>
              <a:rPr lang="en-GB"/>
              <a:t>Pronouns,</a:t>
            </a:r>
            <a:r>
              <a:rPr lang="en-GB"/>
              <a:t> Adjectives, </a:t>
            </a:r>
            <a:r>
              <a:rPr lang="en-GB"/>
              <a:t>Verbs, </a:t>
            </a:r>
            <a:r>
              <a:rPr lang="en-GB"/>
              <a:t>Adverbs, Prepositions, Conjunctions, and Interjections.</a:t>
            </a:r>
            <a:endParaRPr/>
          </a:p>
          <a:p>
            <a:pPr indent="0" lvl="0" marL="0" rtl="0" algn="l">
              <a:spcBef>
                <a:spcPts val="0"/>
              </a:spcBef>
              <a:spcAft>
                <a:spcPts val="0"/>
              </a:spcAft>
              <a:buNone/>
            </a:pPr>
            <a:r>
              <a:rPr lang="en-GB"/>
              <a:t>- 	Stemming</a:t>
            </a:r>
            <a:endParaRPr/>
          </a:p>
          <a:p>
            <a:pPr indent="0" lvl="0" marL="0" rtl="0" algn="l">
              <a:spcBef>
                <a:spcPts val="0"/>
              </a:spcBef>
              <a:spcAft>
                <a:spcPts val="0"/>
              </a:spcAft>
              <a:buNone/>
            </a:pPr>
            <a:r>
              <a:rPr lang="en-GB"/>
              <a:t>- 	Lemmatization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Pros - Better understanding of what specifically about the service was good therefore makes the review useful.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 - might not be so useful in review data, where a lot of the reviews may not be grammatically correct. For example if I ran a count vectorizer to lowercase everything, it may not be the correct thing to do with Nouns.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Stemming - reduces word to (psuedo)-stems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Lemmatization - much more harsh than stemming, reduces word-form to linguistically valid-lemmas.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322af31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322af3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28125408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28125408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3151f78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3151f78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3151f78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3151f78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unbalanced dataset. Baseline 80%. Reading around I feel like it would be a very hard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Humour is context related. Seemed like a more complex problem. So I moved to the useful ratings.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494d7d62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494d7d62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494d7d62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494d7d62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494d7d62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494d7d62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Here’s the distribution of star ratings, useful/cool/funny ratings across the reviews.</a:t>
            </a:r>
            <a:endParaRPr/>
          </a:p>
          <a:p>
            <a:pPr indent="0" lvl="0" marL="0" rtl="0" algn="l">
              <a:spcBef>
                <a:spcPts val="0"/>
              </a:spcBef>
              <a:spcAft>
                <a:spcPts val="0"/>
              </a:spcAft>
              <a:buNone/>
            </a:pPr>
            <a:r>
              <a:rPr lang="en-GB"/>
              <a:t>I’m looking here at the spread of review descriptors as assigned by readers of the reviews.</a:t>
            </a:r>
            <a:endParaRPr/>
          </a:p>
          <a:p>
            <a:pPr indent="0" lvl="0" marL="0" rtl="0" algn="l">
              <a:spcBef>
                <a:spcPts val="0"/>
              </a:spcBef>
              <a:spcAft>
                <a:spcPts val="0"/>
              </a:spcAft>
              <a:buNone/>
            </a:pPr>
            <a:r>
              <a:rPr lang="en-GB"/>
              <a:t>Binary classifier, 0 is not usefull and anything &gt;0 is useful. </a:t>
            </a:r>
            <a:endParaRPr/>
          </a:p>
          <a:p>
            <a:pPr indent="0" lvl="0" marL="0" rtl="0" algn="l">
              <a:spcBef>
                <a:spcPts val="0"/>
              </a:spcBef>
              <a:spcAft>
                <a:spcPts val="0"/>
              </a:spcAft>
              <a:buNone/>
            </a:pPr>
            <a:r>
              <a:rPr lang="en-GB"/>
              <a:t>About half the reviews are marked as useful so it’s a balanced dataset, the others are less so. </a:t>
            </a:r>
            <a:endParaRPr/>
          </a:p>
          <a:p>
            <a:pPr indent="0" lvl="0" marL="0" rtl="0" algn="l">
              <a:spcBef>
                <a:spcPts val="0"/>
              </a:spcBef>
              <a:spcAft>
                <a:spcPts val="0"/>
              </a:spcAft>
              <a:buNone/>
            </a:pPr>
            <a:r>
              <a:rPr lang="en-GB"/>
              <a:t>Looked at spread of reviews by city. It occurred to me that an interesting future analysis might be to focus in on one city or one business.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494d7d62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494d7d62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GB" sz="1050">
                <a:solidFill>
                  <a:srgbClr val="202122"/>
                </a:solidFill>
                <a:highlight>
                  <a:srgbClr val="FFFFFF"/>
                </a:highlight>
              </a:rPr>
              <a:t>Zipf's law states that given a large sample of words, the most frequent word will occur about twice as often as the second most frequent word, three times as often as the third most frequent word, etc. For example, in one sample of words in the English language, the most frequently occurring word, "the", accounts for nearly 7% of all the words (69,971 out of slightly over 1 million). True to Zipf's Law, the second-place word "of" accounts for slightly over 3.5% of words (36,411 occurrences), followed by "and" (28,852). Only about 135 words are needed to account for half the sample of words in a large sample.</a:t>
            </a:r>
            <a:r>
              <a:rPr baseline="30000" lang="en-GB" sz="1400">
                <a:solidFill>
                  <a:srgbClr val="0B0080"/>
                </a:solidFill>
                <a:highlight>
                  <a:srgbClr val="FFFFFF"/>
                </a:highlight>
                <a:uFill>
                  <a:noFill/>
                </a:uFill>
                <a:hlinkClick r:id="rId2">
                  <a:extLst>
                    <a:ext uri="{A12FA001-AC4F-418D-AE19-62706E023703}">
                      <ahyp:hlinkClr val="tx"/>
                    </a:ext>
                  </a:extLst>
                </a:hlinkClick>
              </a:rPr>
              <a:t>[3]</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Clr>
                <a:schemeClr val="dk1"/>
              </a:buClr>
              <a:buSzPts val="1100"/>
              <a:buFont typeface="Arial"/>
              <a:buNone/>
            </a:pPr>
            <a:r>
              <a:rPr lang="en-GB">
                <a:latin typeface="Roboto"/>
                <a:ea typeface="Roboto"/>
                <a:cs typeface="Roboto"/>
                <a:sym typeface="Roboto"/>
              </a:rPr>
              <a:t>I didn’t have a methodology for this and I am not sure how representative this sample is of the whole population. In future I could conduct a hypothesis test to see how much of the sample I would need for a confidence interval of 99%.</a:t>
            </a:r>
            <a:endParaRPr>
              <a:latin typeface="Roboto"/>
              <a:ea typeface="Roboto"/>
              <a:cs typeface="Roboto"/>
              <a:sym typeface="Roboto"/>
            </a:endParaRPr>
          </a:p>
          <a:p>
            <a:pPr indent="0" lvl="0" marL="0" rtl="0" algn="l">
              <a:lnSpc>
                <a:spcPct val="115000"/>
              </a:lnSpc>
              <a:spcBef>
                <a:spcPts val="1600"/>
              </a:spcBef>
              <a:spcAft>
                <a:spcPts val="5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494d7d62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494d7d62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494d7d62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494d7d62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5.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Yelp reviews NLP and Classification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Isabelle Tontchev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the results</a:t>
            </a:r>
            <a:endParaRPr/>
          </a:p>
        </p:txBody>
      </p:sp>
      <p:sp>
        <p:nvSpPr>
          <p:cNvPr id="130" name="Google Shape;130;p22"/>
          <p:cNvSpPr txBox="1"/>
          <p:nvPr>
            <p:ph idx="1" type="body"/>
          </p:nvPr>
        </p:nvSpPr>
        <p:spPr>
          <a:xfrm>
            <a:off x="387900" y="1489825"/>
            <a:ext cx="7036800" cy="318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TF-IDF &amp; Logistic Regression (1,1) continued</a:t>
            </a:r>
            <a:endParaRPr/>
          </a:p>
          <a:p>
            <a:pPr indent="0" lvl="0" marL="0" rtl="0" algn="l">
              <a:spcBef>
                <a:spcPts val="1600"/>
              </a:spcBef>
              <a:spcAft>
                <a:spcPts val="1600"/>
              </a:spcAft>
              <a:buNone/>
            </a:pPr>
            <a:r>
              <a:t/>
            </a:r>
            <a:endParaRPr/>
          </a:p>
        </p:txBody>
      </p:sp>
      <p:pic>
        <p:nvPicPr>
          <p:cNvPr id="131" name="Google Shape;131;p22"/>
          <p:cNvPicPr preferRelativeResize="0"/>
          <p:nvPr/>
        </p:nvPicPr>
        <p:blipFill>
          <a:blip r:embed="rId3">
            <a:alphaModFix/>
          </a:blip>
          <a:stretch>
            <a:fillRect/>
          </a:stretch>
        </p:blipFill>
        <p:spPr>
          <a:xfrm>
            <a:off x="467000" y="2323325"/>
            <a:ext cx="3644375" cy="2571392"/>
          </a:xfrm>
          <a:prstGeom prst="rect">
            <a:avLst/>
          </a:prstGeom>
          <a:noFill/>
          <a:ln>
            <a:noFill/>
          </a:ln>
        </p:spPr>
      </p:pic>
      <p:pic>
        <p:nvPicPr>
          <p:cNvPr id="132" name="Google Shape;132;p22"/>
          <p:cNvPicPr preferRelativeResize="0"/>
          <p:nvPr/>
        </p:nvPicPr>
        <p:blipFill>
          <a:blip r:embed="rId4">
            <a:alphaModFix/>
          </a:blip>
          <a:stretch>
            <a:fillRect/>
          </a:stretch>
        </p:blipFill>
        <p:spPr>
          <a:xfrm>
            <a:off x="4776575" y="2323325"/>
            <a:ext cx="3644375" cy="257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the results</a:t>
            </a:r>
            <a:endParaRPr/>
          </a:p>
        </p:txBody>
      </p:sp>
      <p:sp>
        <p:nvSpPr>
          <p:cNvPr id="138" name="Google Shape;138;p23"/>
          <p:cNvSpPr txBox="1"/>
          <p:nvPr>
            <p:ph idx="1" type="body"/>
          </p:nvPr>
        </p:nvSpPr>
        <p:spPr>
          <a:xfrm>
            <a:off x="387900" y="1414425"/>
            <a:ext cx="4911900" cy="31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Logistic regression coefficients</a:t>
            </a:r>
            <a:endParaRPr/>
          </a:p>
          <a:p>
            <a:pPr indent="-342900" lvl="0" marL="457200" rtl="0" algn="l">
              <a:spcBef>
                <a:spcPts val="1600"/>
              </a:spcBef>
              <a:spcAft>
                <a:spcPts val="0"/>
              </a:spcAft>
              <a:buSzPts val="1800"/>
              <a:buChar char="●"/>
            </a:pPr>
            <a:r>
              <a:rPr lang="en-GB"/>
              <a:t>ngrams(1,1)</a:t>
            </a:r>
            <a:endParaRPr/>
          </a:p>
        </p:txBody>
      </p:sp>
      <p:pic>
        <p:nvPicPr>
          <p:cNvPr id="139" name="Google Shape;139;p23"/>
          <p:cNvPicPr preferRelativeResize="0"/>
          <p:nvPr/>
        </p:nvPicPr>
        <p:blipFill>
          <a:blip r:embed="rId3">
            <a:alphaModFix/>
          </a:blip>
          <a:stretch>
            <a:fillRect/>
          </a:stretch>
        </p:blipFill>
        <p:spPr>
          <a:xfrm>
            <a:off x="4308675" y="458025"/>
            <a:ext cx="4656300" cy="4434550"/>
          </a:xfrm>
          <a:prstGeom prst="rect">
            <a:avLst/>
          </a:prstGeom>
          <a:noFill/>
          <a:ln>
            <a:noFill/>
          </a:ln>
        </p:spPr>
      </p:pic>
      <p:pic>
        <p:nvPicPr>
          <p:cNvPr id="140" name="Google Shape;140;p23"/>
          <p:cNvPicPr preferRelativeResize="0"/>
          <p:nvPr/>
        </p:nvPicPr>
        <p:blipFill>
          <a:blip r:embed="rId4">
            <a:alphaModFix/>
          </a:blip>
          <a:stretch>
            <a:fillRect/>
          </a:stretch>
        </p:blipFill>
        <p:spPr>
          <a:xfrm>
            <a:off x="3209525" y="1864325"/>
            <a:ext cx="794900" cy="315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the results</a:t>
            </a:r>
            <a:endParaRPr/>
          </a:p>
        </p:txBody>
      </p:sp>
      <p:sp>
        <p:nvSpPr>
          <p:cNvPr id="146" name="Google Shape;146;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TF-IDF &amp; Logistic Regression (2,2)</a:t>
            </a:r>
            <a:endParaRPr/>
          </a:p>
          <a:p>
            <a:pPr indent="-317500" lvl="1" marL="914400" rtl="0" algn="l">
              <a:spcBef>
                <a:spcPts val="0"/>
              </a:spcBef>
              <a:spcAft>
                <a:spcPts val="0"/>
              </a:spcAft>
              <a:buSzPts val="1400"/>
              <a:buChar char="○"/>
            </a:pPr>
            <a:r>
              <a:rPr lang="en-GB"/>
              <a:t>10000 max features and min df 30</a:t>
            </a:r>
            <a:endParaRPr/>
          </a:p>
          <a:p>
            <a:pPr indent="-317500" lvl="1" marL="914400" rtl="0" algn="l">
              <a:spcBef>
                <a:spcPts val="0"/>
              </a:spcBef>
              <a:spcAft>
                <a:spcPts val="0"/>
              </a:spcAft>
              <a:buSzPts val="1400"/>
              <a:buChar char="○"/>
            </a:pPr>
            <a:r>
              <a:rPr lang="en-GB"/>
              <a:t>Train score: 0.590</a:t>
            </a:r>
            <a:endParaRPr/>
          </a:p>
          <a:p>
            <a:pPr indent="-317500" lvl="1" marL="914400" rtl="0" algn="l">
              <a:spcBef>
                <a:spcPts val="0"/>
              </a:spcBef>
              <a:spcAft>
                <a:spcPts val="0"/>
              </a:spcAft>
              <a:buSzPts val="1400"/>
              <a:buChar char="○"/>
            </a:pPr>
            <a:r>
              <a:rPr lang="en-GB"/>
              <a:t>Test score: 0.686</a:t>
            </a:r>
            <a:endParaRPr/>
          </a:p>
          <a:p>
            <a:pPr indent="-317500" lvl="1" marL="914400" rtl="0" algn="l">
              <a:spcBef>
                <a:spcPts val="0"/>
              </a:spcBef>
              <a:spcAft>
                <a:spcPts val="0"/>
              </a:spcAft>
              <a:buSzPts val="1400"/>
              <a:buChar char="○"/>
            </a:pPr>
            <a:r>
              <a:rPr lang="en-GB"/>
              <a:t>CV score: 0.590</a:t>
            </a:r>
            <a:endParaRPr/>
          </a:p>
          <a:p>
            <a:pPr indent="0" lvl="0" marL="0" rtl="0" algn="l">
              <a:spcBef>
                <a:spcPts val="1600"/>
              </a:spcBef>
              <a:spcAft>
                <a:spcPts val="1600"/>
              </a:spcAft>
              <a:buNone/>
            </a:pPr>
            <a:r>
              <a:t/>
            </a:r>
            <a:endParaRPr/>
          </a:p>
        </p:txBody>
      </p:sp>
      <p:pic>
        <p:nvPicPr>
          <p:cNvPr id="147" name="Google Shape;147;p24"/>
          <p:cNvPicPr preferRelativeResize="0"/>
          <p:nvPr/>
        </p:nvPicPr>
        <p:blipFill>
          <a:blip r:embed="rId3">
            <a:alphaModFix/>
          </a:blip>
          <a:stretch>
            <a:fillRect/>
          </a:stretch>
        </p:blipFill>
        <p:spPr>
          <a:xfrm>
            <a:off x="3284425" y="2467300"/>
            <a:ext cx="5378725" cy="223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the results</a:t>
            </a:r>
            <a:endParaRPr/>
          </a:p>
        </p:txBody>
      </p:sp>
      <p:pic>
        <p:nvPicPr>
          <p:cNvPr id="153" name="Google Shape;153;p25"/>
          <p:cNvPicPr preferRelativeResize="0"/>
          <p:nvPr/>
        </p:nvPicPr>
        <p:blipFill>
          <a:blip r:embed="rId3">
            <a:alphaModFix/>
          </a:blip>
          <a:stretch>
            <a:fillRect/>
          </a:stretch>
        </p:blipFill>
        <p:spPr>
          <a:xfrm>
            <a:off x="602797" y="2087166"/>
            <a:ext cx="3752850" cy="2647961"/>
          </a:xfrm>
          <a:prstGeom prst="rect">
            <a:avLst/>
          </a:prstGeom>
          <a:noFill/>
          <a:ln>
            <a:noFill/>
          </a:ln>
        </p:spPr>
      </p:pic>
      <p:pic>
        <p:nvPicPr>
          <p:cNvPr id="154" name="Google Shape;154;p25"/>
          <p:cNvPicPr preferRelativeResize="0"/>
          <p:nvPr/>
        </p:nvPicPr>
        <p:blipFill>
          <a:blip r:embed="rId4">
            <a:alphaModFix/>
          </a:blip>
          <a:stretch>
            <a:fillRect/>
          </a:stretch>
        </p:blipFill>
        <p:spPr>
          <a:xfrm>
            <a:off x="4637925" y="2087175"/>
            <a:ext cx="3752850" cy="2647950"/>
          </a:xfrm>
          <a:prstGeom prst="rect">
            <a:avLst/>
          </a:prstGeom>
          <a:noFill/>
          <a:ln>
            <a:noFill/>
          </a:ln>
        </p:spPr>
      </p:pic>
      <p:sp>
        <p:nvSpPr>
          <p:cNvPr id="155" name="Google Shape;155;p25"/>
          <p:cNvSpPr txBox="1"/>
          <p:nvPr>
            <p:ph idx="1" type="body"/>
          </p:nvPr>
        </p:nvSpPr>
        <p:spPr>
          <a:xfrm>
            <a:off x="360150" y="1621550"/>
            <a:ext cx="4541100" cy="85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TF-IDF &amp; Logistic Regression (2,2)</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the results</a:t>
            </a:r>
            <a:endParaRPr/>
          </a:p>
        </p:txBody>
      </p:sp>
      <p:sp>
        <p:nvSpPr>
          <p:cNvPr id="161" name="Google Shape;161;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TF-IDF &amp; Logistic Regression (2,2)</a:t>
            </a:r>
            <a:endParaRPr/>
          </a:p>
        </p:txBody>
      </p:sp>
      <p:pic>
        <p:nvPicPr>
          <p:cNvPr id="162" name="Google Shape;162;p26"/>
          <p:cNvPicPr preferRelativeResize="0"/>
          <p:nvPr/>
        </p:nvPicPr>
        <p:blipFill>
          <a:blip r:embed="rId3">
            <a:alphaModFix/>
          </a:blip>
          <a:stretch>
            <a:fillRect/>
          </a:stretch>
        </p:blipFill>
        <p:spPr>
          <a:xfrm>
            <a:off x="4832900" y="635450"/>
            <a:ext cx="1453350" cy="432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Build a model</a:t>
            </a:r>
            <a:endParaRPr/>
          </a:p>
        </p:txBody>
      </p:sp>
      <p:sp>
        <p:nvSpPr>
          <p:cNvPr id="168" name="Google Shape;16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TF-IDF ideal parameters but on ngrams (1,1), I gridsearched hyperparameters for 4 classifiers:</a:t>
            </a:r>
            <a:endParaRPr/>
          </a:p>
          <a:p>
            <a:pPr indent="-342900" lvl="0" marL="457200" rtl="0" algn="l">
              <a:spcBef>
                <a:spcPts val="1600"/>
              </a:spcBef>
              <a:spcAft>
                <a:spcPts val="0"/>
              </a:spcAft>
              <a:buSzPts val="1800"/>
              <a:buChar char="●"/>
            </a:pPr>
            <a:r>
              <a:rPr lang="en-GB"/>
              <a:t>Logistic Regression - binary classification. </a:t>
            </a:r>
            <a:endParaRPr/>
          </a:p>
          <a:p>
            <a:pPr indent="-342900" lvl="0" marL="457200" rtl="0" algn="l">
              <a:spcBef>
                <a:spcPts val="0"/>
              </a:spcBef>
              <a:spcAft>
                <a:spcPts val="0"/>
              </a:spcAft>
              <a:buSzPts val="1800"/>
              <a:buChar char="●"/>
            </a:pPr>
            <a:r>
              <a:rPr lang="en-GB"/>
              <a:t>Naive Bayes (Bernoulli) - binary classifier</a:t>
            </a:r>
            <a:endParaRPr/>
          </a:p>
          <a:p>
            <a:pPr indent="-342900" lvl="0" marL="457200" rtl="0" algn="l">
              <a:spcBef>
                <a:spcPts val="0"/>
              </a:spcBef>
              <a:spcAft>
                <a:spcPts val="0"/>
              </a:spcAft>
              <a:buSzPts val="1800"/>
              <a:buChar char="●"/>
            </a:pPr>
            <a:r>
              <a:rPr lang="en-GB"/>
              <a:t>Linear SVC </a:t>
            </a:r>
            <a:endParaRPr/>
          </a:p>
          <a:p>
            <a:pPr indent="-342900" lvl="0" marL="457200" rtl="0" algn="l">
              <a:spcBef>
                <a:spcPts val="0"/>
              </a:spcBef>
              <a:spcAft>
                <a:spcPts val="0"/>
              </a:spcAft>
              <a:buSzPts val="1800"/>
              <a:buChar char="●"/>
            </a:pPr>
            <a:r>
              <a:rPr lang="en-GB"/>
              <a:t>RBF SVC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results - best TF-IDF (1, 1) params</a:t>
            </a:r>
            <a:endParaRPr/>
          </a:p>
        </p:txBody>
      </p:sp>
      <p:pic>
        <p:nvPicPr>
          <p:cNvPr id="174" name="Google Shape;174;p28"/>
          <p:cNvPicPr preferRelativeResize="0"/>
          <p:nvPr/>
        </p:nvPicPr>
        <p:blipFill>
          <a:blip r:embed="rId3">
            <a:alphaModFix/>
          </a:blip>
          <a:stretch>
            <a:fillRect/>
          </a:stretch>
        </p:blipFill>
        <p:spPr>
          <a:xfrm>
            <a:off x="1252300" y="1590025"/>
            <a:ext cx="6639401" cy="312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results - best TF-IDF (1, 1) params</a:t>
            </a:r>
            <a:endParaRPr/>
          </a:p>
        </p:txBody>
      </p:sp>
      <p:pic>
        <p:nvPicPr>
          <p:cNvPr id="180" name="Google Shape;180;p29"/>
          <p:cNvPicPr preferRelativeResize="0"/>
          <p:nvPr/>
        </p:nvPicPr>
        <p:blipFill>
          <a:blip r:embed="rId3">
            <a:alphaModFix/>
          </a:blip>
          <a:stretch>
            <a:fillRect/>
          </a:stretch>
        </p:blipFill>
        <p:spPr>
          <a:xfrm>
            <a:off x="1290325" y="1401525"/>
            <a:ext cx="6563350" cy="3521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results - best TF-IDF (1, 1) params</a:t>
            </a:r>
            <a:endParaRPr/>
          </a:p>
        </p:txBody>
      </p:sp>
      <p:pic>
        <p:nvPicPr>
          <p:cNvPr id="186" name="Google Shape;186;p30"/>
          <p:cNvPicPr preferRelativeResize="0"/>
          <p:nvPr/>
        </p:nvPicPr>
        <p:blipFill>
          <a:blip r:embed="rId3">
            <a:alphaModFix/>
          </a:blip>
          <a:stretch>
            <a:fillRect/>
          </a:stretch>
        </p:blipFill>
        <p:spPr>
          <a:xfrm>
            <a:off x="1469823" y="1410377"/>
            <a:ext cx="5941926" cy="3428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results - best TF-IDF (1, 1) params</a:t>
            </a:r>
            <a:endParaRPr/>
          </a:p>
        </p:txBody>
      </p:sp>
      <p:pic>
        <p:nvPicPr>
          <p:cNvPr id="192" name="Google Shape;192;p31"/>
          <p:cNvPicPr preferRelativeResize="0"/>
          <p:nvPr/>
        </p:nvPicPr>
        <p:blipFill>
          <a:blip r:embed="rId3">
            <a:alphaModFix/>
          </a:blip>
          <a:stretch>
            <a:fillRect/>
          </a:stretch>
        </p:blipFill>
        <p:spPr>
          <a:xfrm>
            <a:off x="1107850" y="1486075"/>
            <a:ext cx="6670000" cy="341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Science Workflow</a:t>
            </a:r>
            <a:endParaRPr/>
          </a:p>
        </p:txBody>
      </p:sp>
      <p:sp>
        <p:nvSpPr>
          <p:cNvPr id="70" name="Google Shape;70;p14"/>
          <p:cNvSpPr txBox="1"/>
          <p:nvPr>
            <p:ph idx="1" type="body"/>
          </p:nvPr>
        </p:nvSpPr>
        <p:spPr>
          <a:xfrm>
            <a:off x="387900" y="1489825"/>
            <a:ext cx="44091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Identify the problem</a:t>
            </a:r>
            <a:endParaRPr/>
          </a:p>
          <a:p>
            <a:pPr indent="-342900" lvl="0" marL="457200" rtl="0" algn="l">
              <a:spcBef>
                <a:spcPts val="0"/>
              </a:spcBef>
              <a:spcAft>
                <a:spcPts val="0"/>
              </a:spcAft>
              <a:buSzPts val="1800"/>
              <a:buChar char="●"/>
            </a:pPr>
            <a:r>
              <a:rPr lang="en-GB"/>
              <a:t>Acquire the data</a:t>
            </a:r>
            <a:endParaRPr/>
          </a:p>
          <a:p>
            <a:pPr indent="-342900" lvl="0" marL="457200" rtl="0" algn="l">
              <a:spcBef>
                <a:spcPts val="0"/>
              </a:spcBef>
              <a:spcAft>
                <a:spcPts val="0"/>
              </a:spcAft>
              <a:buSzPts val="1800"/>
              <a:buChar char="●"/>
            </a:pPr>
            <a:r>
              <a:rPr lang="en-GB"/>
              <a:t>Parse the data</a:t>
            </a:r>
            <a:endParaRPr/>
          </a:p>
          <a:p>
            <a:pPr indent="-342900" lvl="0" marL="457200" rtl="0" algn="l">
              <a:spcBef>
                <a:spcPts val="0"/>
              </a:spcBef>
              <a:spcAft>
                <a:spcPts val="0"/>
              </a:spcAft>
              <a:buSzPts val="1800"/>
              <a:buChar char="●"/>
            </a:pPr>
            <a:r>
              <a:rPr lang="en-GB"/>
              <a:t>Mine the data</a:t>
            </a:r>
            <a:endParaRPr/>
          </a:p>
          <a:p>
            <a:pPr indent="-342900" lvl="0" marL="457200" rtl="0" algn="l">
              <a:spcBef>
                <a:spcPts val="0"/>
              </a:spcBef>
              <a:spcAft>
                <a:spcPts val="0"/>
              </a:spcAft>
              <a:buSzPts val="1800"/>
              <a:buChar char="●"/>
            </a:pPr>
            <a:r>
              <a:rPr lang="en-GB"/>
              <a:t>Refine the data</a:t>
            </a:r>
            <a:endParaRPr/>
          </a:p>
          <a:p>
            <a:pPr indent="-342900" lvl="0" marL="457200" rtl="0" algn="l">
              <a:spcBef>
                <a:spcPts val="0"/>
              </a:spcBef>
              <a:spcAft>
                <a:spcPts val="0"/>
              </a:spcAft>
              <a:buSzPts val="1800"/>
              <a:buChar char="●"/>
            </a:pPr>
            <a:r>
              <a:rPr lang="en-GB"/>
              <a:t>Build a model (...break a model then fix it)</a:t>
            </a:r>
            <a:endParaRPr/>
          </a:p>
          <a:p>
            <a:pPr indent="-342900" lvl="0" marL="457200" rtl="0" algn="l">
              <a:spcBef>
                <a:spcPts val="0"/>
              </a:spcBef>
              <a:spcAft>
                <a:spcPts val="0"/>
              </a:spcAft>
              <a:buSzPts val="1800"/>
              <a:buChar char="●"/>
            </a:pPr>
            <a:r>
              <a:rPr lang="en-GB"/>
              <a:t>Present the results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1" name="Google Shape;71;p14"/>
          <p:cNvPicPr preferRelativeResize="0"/>
          <p:nvPr/>
        </p:nvPicPr>
        <p:blipFill>
          <a:blip r:embed="rId3">
            <a:alphaModFix/>
          </a:blip>
          <a:stretch>
            <a:fillRect/>
          </a:stretch>
        </p:blipFill>
        <p:spPr>
          <a:xfrm>
            <a:off x="5438075" y="137700"/>
            <a:ext cx="3491875" cy="462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Risk and Limitations</a:t>
            </a:r>
            <a:r>
              <a:rPr lang="en-GB"/>
              <a:t> </a:t>
            </a:r>
            <a:endParaRPr/>
          </a:p>
        </p:txBody>
      </p:sp>
      <p:sp>
        <p:nvSpPr>
          <p:cNvPr id="198" name="Google Shape;198;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100k sample I chose may not be representative of the 7.9million reviews.</a:t>
            </a:r>
            <a:endParaRPr/>
          </a:p>
          <a:p>
            <a:pPr indent="-317500" lvl="1" marL="914400" rtl="0" algn="l">
              <a:spcBef>
                <a:spcPts val="0"/>
              </a:spcBef>
              <a:spcAft>
                <a:spcPts val="0"/>
              </a:spcAft>
              <a:buSzPts val="1400"/>
              <a:buChar char="○"/>
            </a:pPr>
            <a:r>
              <a:rPr lang="en-GB"/>
              <a:t>I would need to calculate what the right sample of data to choose using if my confidence interval is 95% of 99% or try and implement Hashing Vectorizer, or use AWS for to model larger data.</a:t>
            </a:r>
            <a:endParaRPr/>
          </a:p>
          <a:p>
            <a:pPr indent="-342900" lvl="0" marL="457200" rtl="0" algn="l">
              <a:spcBef>
                <a:spcPts val="0"/>
              </a:spcBef>
              <a:spcAft>
                <a:spcPts val="0"/>
              </a:spcAft>
              <a:buSzPts val="1800"/>
              <a:buChar char="●"/>
            </a:pPr>
            <a:r>
              <a:rPr lang="en-GB"/>
              <a:t>All the classification models had a difficult time correctly classifying </a:t>
            </a:r>
            <a:r>
              <a:rPr lang="en-GB"/>
              <a:t>observations and I was receiving a lot of False Positives.</a:t>
            </a:r>
            <a:endParaRPr/>
          </a:p>
          <a:p>
            <a:pPr indent="-317500" lvl="1" marL="914400" rtl="0" algn="l">
              <a:spcBef>
                <a:spcPts val="0"/>
              </a:spcBef>
              <a:spcAft>
                <a:spcPts val="0"/>
              </a:spcAft>
              <a:buSzPts val="1400"/>
              <a:buChar char="○"/>
            </a:pPr>
            <a:r>
              <a:rPr lang="en-GB"/>
              <a:t>To train my model I would need to further implement in depth feature engineering, using POS tagging, stemming and lemmatization. </a:t>
            </a:r>
            <a:endParaRPr/>
          </a:p>
          <a:p>
            <a:pPr indent="-342900" lvl="0" marL="457200" rtl="0" algn="l">
              <a:spcBef>
                <a:spcPts val="0"/>
              </a:spcBef>
              <a:spcAft>
                <a:spcPts val="0"/>
              </a:spcAft>
              <a:buSzPts val="1800"/>
              <a:buChar char="●"/>
            </a:pPr>
            <a:r>
              <a:rPr lang="en-GB"/>
              <a:t>There were always far too many features for the model to correct classify</a:t>
            </a:r>
            <a:endParaRPr/>
          </a:p>
          <a:p>
            <a:pPr indent="-317500" lvl="1" marL="914400" rtl="0" algn="l">
              <a:spcBef>
                <a:spcPts val="0"/>
              </a:spcBef>
              <a:spcAft>
                <a:spcPts val="0"/>
              </a:spcAft>
              <a:buSzPts val="1400"/>
              <a:buChar char="○"/>
            </a:pPr>
            <a:r>
              <a:rPr lang="en-GB"/>
              <a:t>I would instead focus on a particular business or sector.</a:t>
            </a:r>
            <a:endParaRPr/>
          </a:p>
          <a:p>
            <a:pPr indent="-342900" lvl="0" marL="457200" rtl="0" algn="l">
              <a:spcBef>
                <a:spcPts val="0"/>
              </a:spcBef>
              <a:spcAft>
                <a:spcPts val="0"/>
              </a:spcAft>
              <a:buSzPts val="1800"/>
              <a:buChar char="●"/>
            </a:pPr>
            <a:r>
              <a:rPr lang="en-GB"/>
              <a:t>Check the length of each review and remove short reviews.</a:t>
            </a:r>
            <a:endParaRPr/>
          </a:p>
        </p:txBody>
      </p:sp>
      <p:pic>
        <p:nvPicPr>
          <p:cNvPr id="199" name="Google Shape;199;p32"/>
          <p:cNvPicPr preferRelativeResize="0"/>
          <p:nvPr/>
        </p:nvPicPr>
        <p:blipFill>
          <a:blip r:embed="rId3">
            <a:alphaModFix/>
          </a:blip>
          <a:stretch>
            <a:fillRect/>
          </a:stretch>
        </p:blipFill>
        <p:spPr>
          <a:xfrm>
            <a:off x="6533600" y="248796"/>
            <a:ext cx="2103050" cy="124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Thank you Christoph, Dan!</a:t>
            </a:r>
            <a:endParaRPr/>
          </a:p>
        </p:txBody>
      </p:sp>
      <p:sp>
        <p:nvSpPr>
          <p:cNvPr id="205" name="Google Shape;205;p33"/>
          <p:cNvSpPr txBox="1"/>
          <p:nvPr>
            <p:ph idx="1" type="body"/>
          </p:nvPr>
        </p:nvSpPr>
        <p:spPr>
          <a:xfrm>
            <a:off x="387900" y="14786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Well done team and all the best in your Data Science careers!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Questions, comments, concerns?</a:t>
            </a:r>
            <a:endParaRPr/>
          </a:p>
        </p:txBody>
      </p:sp>
      <p:pic>
        <p:nvPicPr>
          <p:cNvPr id="211" name="Google Shape;211;p34"/>
          <p:cNvPicPr preferRelativeResize="0"/>
          <p:nvPr/>
        </p:nvPicPr>
        <p:blipFill>
          <a:blip r:embed="rId3">
            <a:alphaModFix/>
          </a:blip>
          <a:stretch>
            <a:fillRect/>
          </a:stretch>
        </p:blipFill>
        <p:spPr>
          <a:xfrm>
            <a:off x="1984800" y="1611900"/>
            <a:ext cx="5292800" cy="295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Sarcasm detector</a:t>
            </a:r>
            <a:endParaRPr/>
          </a:p>
        </p:txBody>
      </p:sp>
      <p:pic>
        <p:nvPicPr>
          <p:cNvPr id="217" name="Google Shape;217;p35"/>
          <p:cNvPicPr preferRelativeResize="0"/>
          <p:nvPr/>
        </p:nvPicPr>
        <p:blipFill>
          <a:blip r:embed="rId3">
            <a:alphaModFix/>
          </a:blip>
          <a:stretch>
            <a:fillRect/>
          </a:stretch>
        </p:blipFill>
        <p:spPr>
          <a:xfrm>
            <a:off x="3697875" y="1044525"/>
            <a:ext cx="5220749" cy="1834725"/>
          </a:xfrm>
          <a:prstGeom prst="rect">
            <a:avLst/>
          </a:prstGeom>
          <a:noFill/>
          <a:ln>
            <a:noFill/>
          </a:ln>
        </p:spPr>
      </p:pic>
      <p:pic>
        <p:nvPicPr>
          <p:cNvPr id="218" name="Google Shape;218;p35"/>
          <p:cNvPicPr preferRelativeResize="0"/>
          <p:nvPr/>
        </p:nvPicPr>
        <p:blipFill>
          <a:blip r:embed="rId4">
            <a:alphaModFix/>
          </a:blip>
          <a:stretch>
            <a:fillRect/>
          </a:stretch>
        </p:blipFill>
        <p:spPr>
          <a:xfrm>
            <a:off x="387900" y="2984975"/>
            <a:ext cx="4591503" cy="190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Funny not funny classifier?..</a:t>
            </a:r>
            <a:endParaRPr/>
          </a:p>
        </p:txBody>
      </p:sp>
      <p:pic>
        <p:nvPicPr>
          <p:cNvPr id="77" name="Google Shape;77;p15"/>
          <p:cNvPicPr preferRelativeResize="0"/>
          <p:nvPr/>
        </p:nvPicPr>
        <p:blipFill>
          <a:blip r:embed="rId3">
            <a:alphaModFix/>
          </a:blip>
          <a:stretch>
            <a:fillRect/>
          </a:stretch>
        </p:blipFill>
        <p:spPr>
          <a:xfrm>
            <a:off x="1989888" y="1961025"/>
            <a:ext cx="5274825" cy="183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Identify the problem	 </a:t>
            </a:r>
            <a:endParaRPr/>
          </a:p>
        </p:txBody>
      </p:sp>
      <p:sp>
        <p:nvSpPr>
          <p:cNvPr id="83" name="Google Shape;83;p16"/>
          <p:cNvSpPr txBox="1"/>
          <p:nvPr>
            <p:ph idx="1" type="body"/>
          </p:nvPr>
        </p:nvSpPr>
        <p:spPr>
          <a:xfrm>
            <a:off x="387900" y="1489825"/>
            <a:ext cx="8267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Can I conduct NLP to predict whether a review has been classed as useful?</a:t>
            </a:r>
            <a:endParaRPr/>
          </a:p>
          <a:p>
            <a:pPr indent="0" lvl="0" marL="0" rtl="0" algn="l">
              <a:spcBef>
                <a:spcPts val="1600"/>
              </a:spcBef>
              <a:spcAft>
                <a:spcPts val="0"/>
              </a:spcAft>
              <a:buNone/>
            </a:pPr>
            <a:r>
              <a:rPr lang="en-GB"/>
              <a:t>can I use this insight to recommend to a business on how they can improve their products or services on offer? </a:t>
            </a:r>
            <a:endParaRPr/>
          </a:p>
          <a:p>
            <a:pPr indent="0" lvl="0" marL="0" rtl="0" algn="l">
              <a:spcBef>
                <a:spcPts val="1600"/>
              </a:spcBef>
              <a:spcAft>
                <a:spcPts val="0"/>
              </a:spcAft>
              <a:buNone/>
            </a:pPr>
            <a:r>
              <a:rPr lang="en-GB"/>
              <a:t>Target: A reviews useful rating (0 or 1)</a:t>
            </a:r>
            <a:endParaRPr/>
          </a:p>
          <a:p>
            <a:pPr indent="0" lvl="0" marL="0" rtl="0" algn="l">
              <a:spcBef>
                <a:spcPts val="1600"/>
              </a:spcBef>
              <a:spcAft>
                <a:spcPts val="0"/>
              </a:spcAft>
              <a:buNone/>
            </a:pPr>
            <a:r>
              <a:rPr lang="en-GB"/>
              <a:t>Predictor: Customer review</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Acquire the data</a:t>
            </a:r>
            <a:endParaRPr/>
          </a:p>
        </p:txBody>
      </p:sp>
      <p:sp>
        <p:nvSpPr>
          <p:cNvPr id="89" name="Google Shape;89;p17"/>
          <p:cNvSpPr txBox="1"/>
          <p:nvPr>
            <p:ph idx="1" type="body"/>
          </p:nvPr>
        </p:nvSpPr>
        <p:spPr>
          <a:xfrm>
            <a:off x="450425" y="1392900"/>
            <a:ext cx="4543500" cy="300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8,021,122 unique reviews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209,393 businesses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10 metropolitan areas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6142250" y="1988625"/>
            <a:ext cx="2075375" cy="148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260075" y="252925"/>
            <a:ext cx="8658900" cy="474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type="title"/>
          </p:nvPr>
        </p:nvSpPr>
        <p:spPr>
          <a:xfrm>
            <a:off x="387900" y="458025"/>
            <a:ext cx="8368200" cy="6861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a:highlight>
                  <a:srgbClr val="000000"/>
                </a:highlight>
              </a:rPr>
              <a:t>Parse the data</a:t>
            </a:r>
            <a:endParaRPr>
              <a:highlight>
                <a:srgbClr val="000000"/>
              </a:highlight>
            </a:endParaRPr>
          </a:p>
        </p:txBody>
      </p:sp>
      <p:sp>
        <p:nvSpPr>
          <p:cNvPr id="97" name="Google Shape;97;p18"/>
          <p:cNvSpPr txBox="1"/>
          <p:nvPr>
            <p:ph idx="1" type="body"/>
          </p:nvPr>
        </p:nvSpPr>
        <p:spPr>
          <a:xfrm>
            <a:off x="343500" y="1641725"/>
            <a:ext cx="4578900" cy="32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8" name="Google Shape;98;p18"/>
          <p:cNvPicPr preferRelativeResize="0"/>
          <p:nvPr/>
        </p:nvPicPr>
        <p:blipFill>
          <a:blip r:embed="rId3">
            <a:alphaModFix/>
          </a:blip>
          <a:stretch>
            <a:fillRect/>
          </a:stretch>
        </p:blipFill>
        <p:spPr>
          <a:xfrm>
            <a:off x="5267225" y="2150624"/>
            <a:ext cx="3323125" cy="2636150"/>
          </a:xfrm>
          <a:prstGeom prst="rect">
            <a:avLst/>
          </a:prstGeom>
          <a:noFill/>
          <a:ln>
            <a:noFill/>
          </a:ln>
        </p:spPr>
      </p:pic>
      <p:pic>
        <p:nvPicPr>
          <p:cNvPr id="99" name="Google Shape;99;p18"/>
          <p:cNvPicPr preferRelativeResize="0"/>
          <p:nvPr/>
        </p:nvPicPr>
        <p:blipFill>
          <a:blip r:embed="rId4">
            <a:alphaModFix/>
          </a:blip>
          <a:stretch>
            <a:fillRect/>
          </a:stretch>
        </p:blipFill>
        <p:spPr>
          <a:xfrm>
            <a:off x="423976" y="1487651"/>
            <a:ext cx="4650201" cy="3084924"/>
          </a:xfrm>
          <a:prstGeom prst="rect">
            <a:avLst/>
          </a:prstGeom>
          <a:noFill/>
          <a:ln>
            <a:noFill/>
          </a:ln>
        </p:spPr>
      </p:pic>
      <p:pic>
        <p:nvPicPr>
          <p:cNvPr id="100" name="Google Shape;100;p18"/>
          <p:cNvPicPr preferRelativeResize="0"/>
          <p:nvPr/>
        </p:nvPicPr>
        <p:blipFill>
          <a:blip r:embed="rId5">
            <a:alphaModFix/>
          </a:blip>
          <a:stretch>
            <a:fillRect/>
          </a:stretch>
        </p:blipFill>
        <p:spPr>
          <a:xfrm>
            <a:off x="5757875" y="403250"/>
            <a:ext cx="2528675" cy="144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Mine the data</a:t>
            </a:r>
            <a:endParaRPr/>
          </a:p>
        </p:txBody>
      </p:sp>
      <p:sp>
        <p:nvSpPr>
          <p:cNvPr id="106" name="Google Shape;106;p19"/>
          <p:cNvSpPr txBox="1"/>
          <p:nvPr>
            <p:ph idx="1" type="body"/>
          </p:nvPr>
        </p:nvSpPr>
        <p:spPr>
          <a:xfrm>
            <a:off x="278100" y="1489525"/>
            <a:ext cx="8368200" cy="338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1% reviews in foreign language, ~ 80k reviews.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I used lang detect python package to identify languages and then filter out non- ‘en’ languages.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I used SQL to randomly sample the data and I used 100k observations.</a:t>
            </a:r>
            <a:endParaRPr/>
          </a:p>
        </p:txBody>
      </p:sp>
      <p:sp>
        <p:nvSpPr>
          <p:cNvPr id="107" name="Google Shape;107;p19"/>
          <p:cNvSpPr/>
          <p:nvPr/>
        </p:nvSpPr>
        <p:spPr>
          <a:xfrm>
            <a:off x="6252900" y="632525"/>
            <a:ext cx="2503200" cy="16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9"/>
          <p:cNvPicPr preferRelativeResize="0"/>
          <p:nvPr/>
        </p:nvPicPr>
        <p:blipFill>
          <a:blip r:embed="rId3">
            <a:alphaModFix/>
          </a:blip>
          <a:stretch>
            <a:fillRect/>
          </a:stretch>
        </p:blipFill>
        <p:spPr>
          <a:xfrm>
            <a:off x="6415747" y="815475"/>
            <a:ext cx="2066750" cy="1428400"/>
          </a:xfrm>
          <a:prstGeom prst="rect">
            <a:avLst/>
          </a:prstGeom>
          <a:noFill/>
          <a:ln>
            <a:noFill/>
          </a:ln>
        </p:spPr>
      </p:pic>
      <p:pic>
        <p:nvPicPr>
          <p:cNvPr id="109" name="Google Shape;109;p19"/>
          <p:cNvPicPr preferRelativeResize="0"/>
          <p:nvPr/>
        </p:nvPicPr>
        <p:blipFill>
          <a:blip r:embed="rId4">
            <a:alphaModFix/>
          </a:blip>
          <a:stretch>
            <a:fillRect/>
          </a:stretch>
        </p:blipFill>
        <p:spPr>
          <a:xfrm>
            <a:off x="4164350" y="998162"/>
            <a:ext cx="1437416" cy="259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Feature extraction &amp; Build a model</a:t>
            </a:r>
            <a:endParaRPr/>
          </a:p>
        </p:txBody>
      </p:sp>
      <p:sp>
        <p:nvSpPr>
          <p:cNvPr id="115" name="Google Shape;115;p20"/>
          <p:cNvSpPr txBox="1"/>
          <p:nvPr>
            <p:ph idx="1" type="body"/>
          </p:nvPr>
        </p:nvSpPr>
        <p:spPr>
          <a:xfrm>
            <a:off x="387900" y="1489825"/>
            <a:ext cx="46710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Count Vectorizer (ngrams 1,1) </a:t>
            </a:r>
            <a:endParaRPr/>
          </a:p>
          <a:p>
            <a:pPr indent="-317500" lvl="1" marL="914400" rtl="0" algn="l">
              <a:spcBef>
                <a:spcPts val="0"/>
              </a:spcBef>
              <a:spcAft>
                <a:spcPts val="0"/>
              </a:spcAft>
              <a:buSzPts val="1400"/>
              <a:buChar char="○"/>
            </a:pPr>
            <a:r>
              <a:rPr lang="en-GB"/>
              <a:t>65,796 model features</a:t>
            </a:r>
            <a:endParaRPr/>
          </a:p>
          <a:p>
            <a:pPr indent="-317500" lvl="2" marL="1371600" rtl="0" algn="l">
              <a:spcBef>
                <a:spcPts val="0"/>
              </a:spcBef>
              <a:spcAft>
                <a:spcPts val="0"/>
              </a:spcAft>
              <a:buSzPts val="1400"/>
              <a:buChar char="■"/>
            </a:pPr>
            <a:r>
              <a:rPr lang="en-GB"/>
              <a:t>Train score: 0.807</a:t>
            </a:r>
            <a:endParaRPr/>
          </a:p>
          <a:p>
            <a:pPr indent="-317500" lvl="2" marL="1371600" rtl="0" algn="l">
              <a:spcBef>
                <a:spcPts val="0"/>
              </a:spcBef>
              <a:spcAft>
                <a:spcPts val="0"/>
              </a:spcAft>
              <a:buSzPts val="1400"/>
              <a:buChar char="■"/>
            </a:pPr>
            <a:r>
              <a:rPr lang="en-GB"/>
              <a:t>Test score: 0.601</a:t>
            </a:r>
            <a:endParaRPr/>
          </a:p>
          <a:p>
            <a:pPr indent="-317500" lvl="2" marL="1371600" rtl="0" algn="l">
              <a:spcBef>
                <a:spcPts val="0"/>
              </a:spcBef>
              <a:spcAft>
                <a:spcPts val="0"/>
              </a:spcAft>
              <a:buSzPts val="1400"/>
              <a:buChar char="■"/>
            </a:pPr>
            <a:r>
              <a:rPr lang="en-GB"/>
              <a:t>Train CV: 0.594</a:t>
            </a:r>
            <a:endParaRPr/>
          </a:p>
          <a:p>
            <a:pPr indent="-342900" lvl="0" marL="457200" rtl="0" algn="l">
              <a:spcBef>
                <a:spcPts val="0"/>
              </a:spcBef>
              <a:spcAft>
                <a:spcPts val="0"/>
              </a:spcAft>
              <a:buSzPts val="1800"/>
              <a:buChar char="●"/>
            </a:pPr>
            <a:r>
              <a:rPr lang="en-GB"/>
              <a:t>Count Vectorizer (ngrams 2,2) </a:t>
            </a:r>
            <a:endParaRPr/>
          </a:p>
          <a:p>
            <a:pPr indent="-317500" lvl="1" marL="914400" rtl="0" algn="l">
              <a:spcBef>
                <a:spcPts val="0"/>
              </a:spcBef>
              <a:spcAft>
                <a:spcPts val="0"/>
              </a:spcAft>
              <a:buSzPts val="1400"/>
              <a:buChar char="○"/>
            </a:pPr>
            <a:r>
              <a:rPr lang="en-GB"/>
              <a:t>1,922,891 model features</a:t>
            </a:r>
            <a:endParaRPr/>
          </a:p>
          <a:p>
            <a:pPr indent="-317500" lvl="2" marL="1371600" rtl="0" algn="l">
              <a:spcBef>
                <a:spcPts val="0"/>
              </a:spcBef>
              <a:spcAft>
                <a:spcPts val="0"/>
              </a:spcAft>
              <a:buSzPts val="1400"/>
              <a:buChar char="■"/>
            </a:pPr>
            <a:r>
              <a:rPr lang="en-GB"/>
              <a:t>Train score: 0.999</a:t>
            </a:r>
            <a:endParaRPr/>
          </a:p>
          <a:p>
            <a:pPr indent="-317500" lvl="2" marL="1371600" rtl="0" algn="l">
              <a:spcBef>
                <a:spcPts val="0"/>
              </a:spcBef>
              <a:spcAft>
                <a:spcPts val="0"/>
              </a:spcAft>
              <a:buSzPts val="1400"/>
              <a:buChar char="■"/>
            </a:pPr>
            <a:r>
              <a:rPr lang="en-GB"/>
              <a:t>Test score: 0.588</a:t>
            </a:r>
            <a:endParaRPr/>
          </a:p>
          <a:p>
            <a:pPr indent="-317500" lvl="2" marL="1371600" rtl="0" algn="l">
              <a:spcBef>
                <a:spcPts val="0"/>
              </a:spcBef>
              <a:spcAft>
                <a:spcPts val="0"/>
              </a:spcAft>
              <a:buSzPts val="1400"/>
              <a:buChar char="■"/>
            </a:pPr>
            <a:r>
              <a:rPr lang="en-GB"/>
              <a:t>CV score: 0.590</a:t>
            </a:r>
            <a:endParaRPr/>
          </a:p>
          <a:p>
            <a:pPr indent="0" lvl="0" marL="0" rtl="0" algn="l">
              <a:spcBef>
                <a:spcPts val="1600"/>
              </a:spcBef>
              <a:spcAft>
                <a:spcPts val="1600"/>
              </a:spcAft>
              <a:buNone/>
            </a:pPr>
            <a:r>
              <a:t/>
            </a:r>
            <a:endParaRPr/>
          </a:p>
        </p:txBody>
      </p:sp>
      <p:sp>
        <p:nvSpPr>
          <p:cNvPr id="116" name="Google Shape;116;p20"/>
          <p:cNvSpPr txBox="1"/>
          <p:nvPr>
            <p:ph idx="1" type="body"/>
          </p:nvPr>
        </p:nvSpPr>
        <p:spPr>
          <a:xfrm>
            <a:off x="4278150" y="1489825"/>
            <a:ext cx="4817100" cy="33768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TF-IDF Vectorizer (ngrams 1,1) </a:t>
            </a:r>
            <a:endParaRPr/>
          </a:p>
          <a:p>
            <a:pPr indent="-342900" lvl="0" marL="457200" rtl="0" algn="l">
              <a:spcBef>
                <a:spcPts val="0"/>
              </a:spcBef>
              <a:spcAft>
                <a:spcPts val="0"/>
              </a:spcAft>
              <a:buSzPts val="1800"/>
              <a:buChar char="●"/>
            </a:pPr>
            <a:r>
              <a:rPr lang="en-GB"/>
              <a:t>65,796 model features </a:t>
            </a:r>
            <a:endParaRPr/>
          </a:p>
          <a:p>
            <a:pPr indent="-317500" lvl="2" marL="1371600" rtl="0" algn="l">
              <a:spcBef>
                <a:spcPts val="0"/>
              </a:spcBef>
              <a:spcAft>
                <a:spcPts val="0"/>
              </a:spcAft>
              <a:buSzPts val="1400"/>
              <a:buChar char="■"/>
            </a:pPr>
            <a:r>
              <a:rPr lang="en-GB"/>
              <a:t>Train score: 0.639</a:t>
            </a:r>
            <a:endParaRPr/>
          </a:p>
          <a:p>
            <a:pPr indent="-317500" lvl="2" marL="1371600" rtl="0" algn="l">
              <a:spcBef>
                <a:spcPts val="0"/>
              </a:spcBef>
              <a:spcAft>
                <a:spcPts val="0"/>
              </a:spcAft>
              <a:buSzPts val="1400"/>
              <a:buChar char="■"/>
            </a:pPr>
            <a:r>
              <a:rPr lang="en-GB"/>
              <a:t>Test score: 0.629</a:t>
            </a:r>
            <a:endParaRPr/>
          </a:p>
          <a:p>
            <a:pPr indent="-317500" lvl="2" marL="1371600" rtl="0" algn="l">
              <a:spcBef>
                <a:spcPts val="0"/>
              </a:spcBef>
              <a:spcAft>
                <a:spcPts val="0"/>
              </a:spcAft>
              <a:buSzPts val="1400"/>
              <a:buChar char="■"/>
            </a:pPr>
            <a:r>
              <a:rPr lang="en-GB"/>
              <a:t>Train CV: 0.626</a:t>
            </a:r>
            <a:endParaRPr/>
          </a:p>
          <a:p>
            <a:pPr indent="-342900" lvl="0" marL="457200" rtl="0" algn="l">
              <a:spcBef>
                <a:spcPts val="0"/>
              </a:spcBef>
              <a:spcAft>
                <a:spcPts val="0"/>
              </a:spcAft>
              <a:buSzPts val="1800"/>
              <a:buChar char="●"/>
            </a:pPr>
            <a:r>
              <a:rPr lang="en-GB"/>
              <a:t>TF-IDF Vectorizer (ngrams 2,2)</a:t>
            </a:r>
            <a:endParaRPr/>
          </a:p>
          <a:p>
            <a:pPr indent="-317500" lvl="1" marL="914400" rtl="0" algn="l">
              <a:spcBef>
                <a:spcPts val="0"/>
              </a:spcBef>
              <a:spcAft>
                <a:spcPts val="0"/>
              </a:spcAft>
              <a:buSzPts val="1400"/>
              <a:buChar char="○"/>
            </a:pPr>
            <a:r>
              <a:rPr lang="en-GB"/>
              <a:t>1,922,891 model features</a:t>
            </a:r>
            <a:endParaRPr/>
          </a:p>
          <a:p>
            <a:pPr indent="-317500" lvl="2" marL="1371600" rtl="0" algn="l">
              <a:spcBef>
                <a:spcPts val="0"/>
              </a:spcBef>
              <a:spcAft>
                <a:spcPts val="0"/>
              </a:spcAft>
              <a:buSzPts val="1400"/>
              <a:buChar char="■"/>
            </a:pPr>
            <a:r>
              <a:rPr lang="en-GB"/>
              <a:t>Train score: 0.685</a:t>
            </a:r>
            <a:endParaRPr/>
          </a:p>
          <a:p>
            <a:pPr indent="-317500" lvl="2" marL="1371600" rtl="0" algn="l">
              <a:spcBef>
                <a:spcPts val="0"/>
              </a:spcBef>
              <a:spcAft>
                <a:spcPts val="0"/>
              </a:spcAft>
              <a:buSzPts val="1400"/>
              <a:buChar char="■"/>
            </a:pPr>
            <a:r>
              <a:rPr lang="en-GB"/>
              <a:t>Test score: 0.587</a:t>
            </a:r>
            <a:endParaRPr/>
          </a:p>
          <a:p>
            <a:pPr indent="-317500" lvl="2" marL="1371600" rtl="0" algn="l">
              <a:spcBef>
                <a:spcPts val="0"/>
              </a:spcBef>
              <a:spcAft>
                <a:spcPts val="0"/>
              </a:spcAft>
              <a:buSzPts val="1400"/>
              <a:buChar char="■"/>
            </a:pPr>
            <a:r>
              <a:rPr lang="en-GB"/>
              <a:t>CV score: 0.590</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p:nvPr/>
        </p:nvSpPr>
        <p:spPr>
          <a:xfrm>
            <a:off x="3436550" y="2489875"/>
            <a:ext cx="5440800" cy="237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 the results - Gridsearch TF-IDF</a:t>
            </a:r>
            <a:endParaRPr/>
          </a:p>
        </p:txBody>
      </p:sp>
      <p:sp>
        <p:nvSpPr>
          <p:cNvPr id="123" name="Google Shape;123;p21"/>
          <p:cNvSpPr txBox="1"/>
          <p:nvPr>
            <p:ph idx="1" type="body"/>
          </p:nvPr>
        </p:nvSpPr>
        <p:spPr>
          <a:xfrm>
            <a:off x="387900" y="1489825"/>
            <a:ext cx="4832400" cy="318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TF-IDF &amp; Logistic Regression (1,1) </a:t>
            </a:r>
            <a:endParaRPr/>
          </a:p>
          <a:p>
            <a:pPr indent="-317500" lvl="1" marL="914400" rtl="0" algn="l">
              <a:spcBef>
                <a:spcPts val="0"/>
              </a:spcBef>
              <a:spcAft>
                <a:spcPts val="0"/>
              </a:spcAft>
              <a:buSzPts val="1400"/>
              <a:buChar char="○"/>
            </a:pPr>
            <a:r>
              <a:rPr lang="en-GB"/>
              <a:t>1000 max features and min df 20</a:t>
            </a:r>
            <a:endParaRPr/>
          </a:p>
          <a:p>
            <a:pPr indent="-317500" lvl="1" marL="914400" rtl="0" algn="l">
              <a:spcBef>
                <a:spcPts val="0"/>
              </a:spcBef>
              <a:spcAft>
                <a:spcPts val="0"/>
              </a:spcAft>
              <a:buSzPts val="1400"/>
              <a:buChar char="○"/>
            </a:pPr>
            <a:r>
              <a:rPr lang="en-GB"/>
              <a:t>Train score: 0.626</a:t>
            </a:r>
            <a:endParaRPr/>
          </a:p>
          <a:p>
            <a:pPr indent="-317500" lvl="1" marL="914400" rtl="0" algn="l">
              <a:spcBef>
                <a:spcPts val="0"/>
              </a:spcBef>
              <a:spcAft>
                <a:spcPts val="0"/>
              </a:spcAft>
              <a:buSzPts val="1400"/>
              <a:buChar char="○"/>
            </a:pPr>
            <a:r>
              <a:rPr lang="en-GB"/>
              <a:t>Test score: 0.640</a:t>
            </a:r>
            <a:endParaRPr/>
          </a:p>
          <a:p>
            <a:pPr indent="-317500" lvl="1" marL="914400" rtl="0" algn="l">
              <a:spcBef>
                <a:spcPts val="0"/>
              </a:spcBef>
              <a:spcAft>
                <a:spcPts val="0"/>
              </a:spcAft>
              <a:buSzPts val="1400"/>
              <a:buChar char="○"/>
            </a:pPr>
            <a:r>
              <a:rPr lang="en-GB"/>
              <a:t>CV score: 0.629</a:t>
            </a:r>
            <a:endParaRPr/>
          </a:p>
        </p:txBody>
      </p:sp>
      <p:pic>
        <p:nvPicPr>
          <p:cNvPr id="124" name="Google Shape;124;p21"/>
          <p:cNvPicPr preferRelativeResize="0"/>
          <p:nvPr/>
        </p:nvPicPr>
        <p:blipFill>
          <a:blip r:embed="rId3">
            <a:alphaModFix/>
          </a:blip>
          <a:stretch>
            <a:fillRect/>
          </a:stretch>
        </p:blipFill>
        <p:spPr>
          <a:xfrm>
            <a:off x="3557400" y="2599975"/>
            <a:ext cx="5199100" cy="215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