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-888/REST-API-COVID-Sp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mtg888.pythonanywhere.com/report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tajuelo/" TargetMode="External"/><Relationship Id="rId2" Type="http://schemas.openxmlformats.org/officeDocument/2006/relationships/hyperlink" Target="https://www.linkedin.com/in/ijleonard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-888/REST-API-COVID-Spain" TargetMode="External"/><Relationship Id="rId4" Type="http://schemas.openxmlformats.org/officeDocument/2006/relationships/hyperlink" Target="https://jtajuel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F4AFD-AF5C-450E-9E64-C01B4537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4178"/>
            <a:ext cx="8825658" cy="1912883"/>
          </a:xfrm>
        </p:spPr>
        <p:txBody>
          <a:bodyPr/>
          <a:lstStyle/>
          <a:p>
            <a:r>
              <a:rPr lang="es-ES" dirty="0"/>
              <a:t>REST API COVID España con datos oficiales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F449D-B089-4317-B439-506A12303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Iván Jesús Leonard </a:t>
            </a:r>
            <a:r>
              <a:rPr lang="es-ES" dirty="0" err="1"/>
              <a:t>Lamuño</a:t>
            </a:r>
            <a:r>
              <a:rPr lang="es-ES" dirty="0"/>
              <a:t> </a:t>
            </a:r>
            <a:r>
              <a:rPr lang="es-ES" sz="1200" i="1" dirty="0"/>
              <a:t>(Universidad politécnica de Madrid)</a:t>
            </a:r>
          </a:p>
          <a:p>
            <a:r>
              <a:rPr lang="es-ES" dirty="0"/>
              <a:t>José Miguel Tajuelo Garrigós </a:t>
            </a:r>
            <a:r>
              <a:rPr lang="es-ES" sz="1200" i="1" dirty="0"/>
              <a:t>(Universidad Complutense de MADRID)</a:t>
            </a:r>
            <a:endParaRPr lang="es-ES" i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36F7776-71F9-4B12-8D30-E634FDE32325}"/>
              </a:ext>
            </a:extLst>
          </p:cNvPr>
          <p:cNvSpPr txBox="1">
            <a:spLocks/>
          </p:cNvSpPr>
          <p:nvPr/>
        </p:nvSpPr>
        <p:spPr>
          <a:xfrm>
            <a:off x="5436065" y="3429000"/>
            <a:ext cx="5921911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cap="none" dirty="0"/>
              <a:t>Proyecto open </a:t>
            </a:r>
            <a:r>
              <a:rPr lang="es-ES" cap="none" dirty="0" err="1"/>
              <a:t>source</a:t>
            </a:r>
            <a:r>
              <a:rPr lang="es-ES" cap="none" dirty="0"/>
              <a:t> con licencia MIT en:</a:t>
            </a:r>
            <a:br>
              <a:rPr lang="es-ES" cap="none" dirty="0">
                <a:solidFill>
                  <a:srgbClr val="FFC000"/>
                </a:solidFill>
              </a:rPr>
            </a:br>
            <a:r>
              <a:rPr lang="es-ES" cap="none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github.com/J-888/REST-API-COVID-</a:t>
            </a:r>
            <a:r>
              <a:rPr lang="es-ES" cap="none" dirty="0" err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Spain</a:t>
            </a:r>
            <a:endParaRPr lang="es-ES" cap="none" dirty="0">
              <a:solidFill>
                <a:schemeClr val="accent3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00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87A54-8234-488A-B681-473D29DA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este proyecto?	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136D39-9ED9-4978-BBFC-910609FC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924822"/>
            <a:ext cx="4828032" cy="576262"/>
          </a:xfrm>
        </p:spPr>
        <p:txBody>
          <a:bodyPr/>
          <a:lstStyle/>
          <a:p>
            <a:r>
              <a:rPr lang="es-ES" dirty="0"/>
              <a:t>Problema: muchos desarrolladores necesitan acceso a datos oficiales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9A974-D0F7-4628-92E4-6851838D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517230"/>
            <a:ext cx="4828032" cy="2843784"/>
          </a:xfrm>
        </p:spPr>
        <p:txBody>
          <a:bodyPr>
            <a:normAutofit/>
          </a:bodyPr>
          <a:lstStyle/>
          <a:p>
            <a:r>
              <a:rPr lang="es-ES" sz="2000" dirty="0"/>
              <a:t>Esto supone que tengan que añadir a mano los datos día a día</a:t>
            </a:r>
          </a:p>
          <a:p>
            <a:endParaRPr lang="es-ES" sz="2000" dirty="0"/>
          </a:p>
          <a:p>
            <a:r>
              <a:rPr lang="es-ES" sz="2000" dirty="0"/>
              <a:t>Tampoco tienen acceso al histórico de datos, suponiendo más trabajo individual aún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F4D0B3-CA07-4FFB-B872-91B184013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2631207"/>
            <a:ext cx="4828032" cy="576262"/>
          </a:xfrm>
        </p:spPr>
        <p:txBody>
          <a:bodyPr/>
          <a:lstStyle/>
          <a:p>
            <a:r>
              <a:rPr lang="es-ES" dirty="0"/>
              <a:t>Solución: REST API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458984-E3A3-4FE3-96A3-8B058E0D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1" y="3506703"/>
            <a:ext cx="4825160" cy="2854311"/>
          </a:xfrm>
        </p:spPr>
        <p:txBody>
          <a:bodyPr>
            <a:normAutofit/>
          </a:bodyPr>
          <a:lstStyle/>
          <a:p>
            <a:r>
              <a:rPr lang="es-ES" sz="2800" dirty="0"/>
              <a:t>Es decir, ofrecer datos oficiales de fácil acceso, actualizados día a día</a:t>
            </a:r>
          </a:p>
        </p:txBody>
      </p:sp>
    </p:spTree>
    <p:extLst>
      <p:ext uri="{BB962C8B-B14F-4D97-AF65-F5344CB8AC3E}">
        <p14:creationId xmlns:p14="http://schemas.microsoft.com/office/powerpoint/2010/main" val="17563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4E442-4A4F-4CB1-8F44-6BFBB25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 una REST API?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DBBBD-CF9E-4D22-9BF6-F587759A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herramienta web que permite acceder desde el código fuente de cualquier lenguaje de programación</a:t>
            </a:r>
          </a:p>
          <a:p>
            <a:r>
              <a:rPr lang="es-ES" dirty="0"/>
              <a:t>Acceso sencillo a un recurso universal y de libre acceso</a:t>
            </a:r>
          </a:p>
          <a:p>
            <a:r>
              <a:rPr lang="es-ES" dirty="0"/>
              <a:t>Incorporable a tu propio código en escasos minutos, ahorrando arduas horas de implementación</a:t>
            </a:r>
          </a:p>
          <a:p>
            <a:r>
              <a:rPr lang="es-ES" dirty="0"/>
              <a:t>Presente también en herramientas ajenas a la programación, desde Excel a un navegador de internet, </a:t>
            </a:r>
          </a:p>
          <a:p>
            <a:r>
              <a:rPr lang="es-ES" dirty="0"/>
              <a:t>En el extremo opuesto, accesible en sistemas avanzados (servidores sin interfaces graficas de usuario), facilitando investigación en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2513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F4390E-A1D6-4F1C-BFD3-925A7582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base de datos almacena Reportes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179A6D2-9583-41A6-8922-4DADD34A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62" y="2573264"/>
            <a:ext cx="8825659" cy="3965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Cada reporte contiene datos oficiales con:</a:t>
            </a:r>
          </a:p>
          <a:p>
            <a:r>
              <a:rPr lang="es-ES" dirty="0"/>
              <a:t>Comunidad autónoma</a:t>
            </a:r>
          </a:p>
          <a:p>
            <a:r>
              <a:rPr lang="es-ES" dirty="0"/>
              <a:t>Fecha</a:t>
            </a:r>
          </a:p>
          <a:p>
            <a:r>
              <a:rPr lang="es-ES" dirty="0"/>
              <a:t>Casos confirmados</a:t>
            </a:r>
          </a:p>
          <a:p>
            <a:r>
              <a:rPr lang="es-ES" dirty="0"/>
              <a:t>Fallecidos</a:t>
            </a:r>
          </a:p>
          <a:p>
            <a:r>
              <a:rPr lang="es-ES" dirty="0"/>
              <a:t>Curados</a:t>
            </a:r>
          </a:p>
          <a:p>
            <a:r>
              <a:rPr lang="es-ES" dirty="0"/>
              <a:t>Hospitalizados</a:t>
            </a:r>
          </a:p>
          <a:p>
            <a:r>
              <a:rPr lang="es-ES" dirty="0"/>
              <a:t>En cuidados intensivos</a:t>
            </a:r>
          </a:p>
          <a:p>
            <a:r>
              <a:rPr lang="es-ES" dirty="0"/>
              <a:t>Incidencia acumulada</a:t>
            </a:r>
          </a:p>
          <a:p>
            <a:r>
              <a:rPr lang="es-ES" dirty="0"/>
              <a:t>Diferencia de casos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265FDD-39F6-46B5-808C-5BA50F3A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42" y="2573264"/>
            <a:ext cx="4574296" cy="3971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15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6304156D-ABA1-4BBD-87E3-1AB401782790}"/>
              </a:ext>
            </a:extLst>
          </p:cNvPr>
          <p:cNvSpPr txBox="1">
            <a:spLocks/>
          </p:cNvSpPr>
          <p:nvPr/>
        </p:nvSpPr>
        <p:spPr>
          <a:xfrm>
            <a:off x="719028" y="552712"/>
            <a:ext cx="5683633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Reportes: </a:t>
            </a:r>
          </a:p>
          <a:p>
            <a:r>
              <a:rPr lang="es-ES" dirty="0"/>
              <a:t>Lista con toda la información:</a:t>
            </a:r>
          </a:p>
          <a:p>
            <a:r>
              <a:rPr lang="es-ES" dirty="0">
                <a:hlinkClick r:id="rId2"/>
              </a:rPr>
              <a:t>https://jmtg888.pythonanywhere.com/reports</a:t>
            </a:r>
            <a:endParaRPr lang="es-ES" dirty="0"/>
          </a:p>
        </p:txBody>
      </p:sp>
      <p:pic>
        <p:nvPicPr>
          <p:cNvPr id="17" name="Marcador de contenido 1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D175BF2-5480-4A78-9058-CEE00D2F0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95" t="2934" r="20158" b="11894"/>
          <a:stretch/>
        </p:blipFill>
        <p:spPr>
          <a:xfrm>
            <a:off x="719028" y="2235503"/>
            <a:ext cx="5589394" cy="3892492"/>
          </a:xfrm>
          <a:prstGeom prst="rect">
            <a:avLst/>
          </a:prstGeom>
        </p:spPr>
      </p:pic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5FA84F00-EB90-43E1-93DF-C047D6824035}"/>
              </a:ext>
            </a:extLst>
          </p:cNvPr>
          <p:cNvSpPr txBox="1">
            <a:spLocks/>
          </p:cNvSpPr>
          <p:nvPr/>
        </p:nvSpPr>
        <p:spPr>
          <a:xfrm>
            <a:off x="6478162" y="545611"/>
            <a:ext cx="4828032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Filtros:</a:t>
            </a:r>
          </a:p>
          <a:p>
            <a:r>
              <a:rPr lang="es-ES" sz="1600" dirty="0"/>
              <a:t>Independientes del orden</a:t>
            </a:r>
          </a:p>
          <a:p>
            <a:r>
              <a:rPr lang="es-ES" sz="1600" dirty="0"/>
              <a:t>Se pueden combinar</a:t>
            </a:r>
          </a:p>
          <a:p>
            <a:r>
              <a:rPr lang="es-ES" sz="1600" dirty="0"/>
              <a:t>Pueden devolver varios reportes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2400" dirty="0"/>
          </a:p>
        </p:txBody>
      </p:sp>
      <p:graphicFrame>
        <p:nvGraphicFramePr>
          <p:cNvPr id="20" name="Tabla 20">
            <a:extLst>
              <a:ext uri="{FF2B5EF4-FFF2-40B4-BE49-F238E27FC236}">
                <a16:creationId xmlns:a16="http://schemas.microsoft.com/office/drawing/2014/main" id="{0D8B140C-5071-4A1A-BB4D-0908079B7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01153"/>
              </p:ext>
            </p:extLst>
          </p:nvPr>
        </p:nvGraphicFramePr>
        <p:xfrm>
          <a:off x="6478162" y="2575423"/>
          <a:ext cx="4994809" cy="2237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87">
                  <a:extLst>
                    <a:ext uri="{9D8B030D-6E8A-4147-A177-3AD203B41FA5}">
                      <a16:colId xmlns:a16="http://schemas.microsoft.com/office/drawing/2014/main" val="98546186"/>
                    </a:ext>
                  </a:extLst>
                </a:gridCol>
                <a:gridCol w="1800465">
                  <a:extLst>
                    <a:ext uri="{9D8B030D-6E8A-4147-A177-3AD203B41FA5}">
                      <a16:colId xmlns:a16="http://schemas.microsoft.com/office/drawing/2014/main" val="3135344800"/>
                    </a:ext>
                  </a:extLst>
                </a:gridCol>
                <a:gridCol w="1729557">
                  <a:extLst>
                    <a:ext uri="{9D8B030D-6E8A-4147-A177-3AD203B41FA5}">
                      <a16:colId xmlns:a16="http://schemas.microsoft.com/office/drawing/2014/main" val="1328943028"/>
                    </a:ext>
                  </a:extLst>
                </a:gridCol>
              </a:tblGrid>
              <a:tr h="366840">
                <a:tc>
                  <a:txBody>
                    <a:bodyPr/>
                    <a:lstStyle/>
                    <a:p>
                      <a:r>
                        <a:rPr lang="es-ES" sz="1600" dirty="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91406"/>
                  </a:ext>
                </a:extLst>
              </a:tr>
              <a:tr h="676918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En una comunidad autónoma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/>
                        <a:t>ca=</a:t>
                      </a:r>
                      <a:r>
                        <a:rPr lang="es-ES" sz="1200" dirty="0" err="1"/>
                        <a:t>madrid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250909"/>
                  </a:ext>
                </a:extLst>
              </a:tr>
              <a:tr h="379617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En una fecha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/>
                        <a:t>date=2020-04-06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632658"/>
                  </a:ext>
                </a:extLst>
              </a:tr>
              <a:tr h="379617"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/>
                        <a:t>startdate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Desde una fecha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err="1"/>
                        <a:t>startdate</a:t>
                      </a:r>
                      <a:r>
                        <a:rPr lang="es-ES" sz="1200" dirty="0"/>
                        <a:t>=2020-04-01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415292"/>
                  </a:ext>
                </a:extLst>
              </a:tr>
              <a:tr h="379617">
                <a:tc>
                  <a:txBody>
                    <a:bodyPr/>
                    <a:lstStyle/>
                    <a:p>
                      <a:pPr algn="l"/>
                      <a:r>
                        <a:rPr lang="es-ES" sz="1400" dirty="0" err="1"/>
                        <a:t>enddate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Hasta una fecha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 err="1"/>
                        <a:t>enddate</a:t>
                      </a:r>
                      <a:r>
                        <a:rPr lang="es-ES" sz="1200" dirty="0"/>
                        <a:t>=2020-04-30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935878"/>
                  </a:ext>
                </a:extLst>
              </a:tr>
            </a:tbl>
          </a:graphicData>
        </a:graphic>
      </p:graphicFrame>
      <p:pic>
        <p:nvPicPr>
          <p:cNvPr id="23" name="Imagen 2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D011653-6280-46B8-87D6-36431218CD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29" t="26258" r="64908" b="69804"/>
          <a:stretch/>
        </p:blipFill>
        <p:spPr>
          <a:xfrm>
            <a:off x="6478162" y="5251508"/>
            <a:ext cx="3916306" cy="56206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01C5577-B971-4F1A-B7D5-EB79F5AE3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661" y="5813571"/>
            <a:ext cx="5291820" cy="6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4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097F2-281E-4FF8-94F4-EDEE9408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de administración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01D3DD7-8EE6-4379-BEE7-4B66892A4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0" t="16303" r="39694" b="55722"/>
          <a:stretch/>
        </p:blipFill>
        <p:spPr>
          <a:xfrm>
            <a:off x="578497" y="3059929"/>
            <a:ext cx="2509934" cy="18474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3228B2B-9E45-40FD-9856-4A7D4DA1F9D0}"/>
              </a:ext>
            </a:extLst>
          </p:cNvPr>
          <p:cNvSpPr txBox="1"/>
          <p:nvPr/>
        </p:nvSpPr>
        <p:spPr>
          <a:xfrm>
            <a:off x="713791" y="2228010"/>
            <a:ext cx="22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Login seguro a través de https</a:t>
            </a:r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A242E95-6183-463B-B45D-1110D1643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" t="16020" r="73214" b="32551"/>
          <a:stretch/>
        </p:blipFill>
        <p:spPr>
          <a:xfrm>
            <a:off x="3200400" y="3059929"/>
            <a:ext cx="2724539" cy="29692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6ACF1D-241A-4269-B97A-2855BE065544}"/>
              </a:ext>
            </a:extLst>
          </p:cNvPr>
          <p:cNvSpPr txBox="1"/>
          <p:nvPr/>
        </p:nvSpPr>
        <p:spPr>
          <a:xfrm>
            <a:off x="3200400" y="2505009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Añadido manual</a:t>
            </a:r>
          </a:p>
        </p:txBody>
      </p:sp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426977C-8977-4D97-A270-4A4596C53B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8" t="20965" r="78036" b="59396"/>
          <a:stretch/>
        </p:blipFill>
        <p:spPr>
          <a:xfrm>
            <a:off x="6095998" y="3057520"/>
            <a:ext cx="2509935" cy="129695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577A4-6CA9-4909-833A-E2528DFD6C09}"/>
              </a:ext>
            </a:extLst>
          </p:cNvPr>
          <p:cNvSpPr txBox="1"/>
          <p:nvPr/>
        </p:nvSpPr>
        <p:spPr>
          <a:xfrm>
            <a:off x="6095998" y="2505009"/>
            <a:ext cx="366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Añadido automático desde </a:t>
            </a:r>
            <a:r>
              <a:rPr lang="es-ES" dirty="0" err="1"/>
              <a:t>url</a:t>
            </a:r>
            <a:endParaRPr lang="es-ES" dirty="0"/>
          </a:p>
        </p:txBody>
      </p:sp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32A3E1E-A61B-4BA5-856C-B16094E82E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8" t="15841" r="80714" b="74372"/>
          <a:stretch/>
        </p:blipFill>
        <p:spPr>
          <a:xfrm>
            <a:off x="9335275" y="3516282"/>
            <a:ext cx="2239347" cy="646331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0E9EE30-9D10-4FDC-9708-AA68BF9FCDA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605933" y="3705997"/>
            <a:ext cx="729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CEA315A-9ACC-41A1-9E32-C67449EF8BFF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8835311" y="4162613"/>
            <a:ext cx="1619638" cy="60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4664D7A8-48EB-4CF2-904B-DA68BDAA8D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656"/>
          <a:stretch/>
        </p:blipFill>
        <p:spPr>
          <a:xfrm>
            <a:off x="6095999" y="4772183"/>
            <a:ext cx="5478624" cy="163708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CD2B0AAC-6D7C-42A9-BD4E-7ED5461977BF}"/>
              </a:ext>
            </a:extLst>
          </p:cNvPr>
          <p:cNvSpPr/>
          <p:nvPr/>
        </p:nvSpPr>
        <p:spPr>
          <a:xfrm>
            <a:off x="9051721" y="4811091"/>
            <a:ext cx="855677" cy="2139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67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1CA97BD-BF23-4DF7-B05F-59836C3F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6783"/>
            <a:ext cx="8825658" cy="2770065"/>
          </a:xfrm>
        </p:spPr>
        <p:txBody>
          <a:bodyPr anchor="t"/>
          <a:lstStyle/>
          <a:p>
            <a:r>
              <a:rPr lang="es-ES" dirty="0"/>
              <a:t>Envíanos </a:t>
            </a:r>
            <a:r>
              <a:rPr lang="es-ES" dirty="0" err="1"/>
              <a:t>feedback</a:t>
            </a:r>
            <a:endParaRPr lang="es-E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030FA4B-8277-4E34-8F13-F40A26285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36117"/>
              </p:ext>
            </p:extLst>
          </p:nvPr>
        </p:nvGraphicFramePr>
        <p:xfrm>
          <a:off x="1154954" y="2617366"/>
          <a:ext cx="9616510" cy="320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255">
                  <a:extLst>
                    <a:ext uri="{9D8B030D-6E8A-4147-A177-3AD203B41FA5}">
                      <a16:colId xmlns:a16="http://schemas.microsoft.com/office/drawing/2014/main" val="1921159889"/>
                    </a:ext>
                  </a:extLst>
                </a:gridCol>
                <a:gridCol w="4808255">
                  <a:extLst>
                    <a:ext uri="{9D8B030D-6E8A-4147-A177-3AD203B41FA5}">
                      <a16:colId xmlns:a16="http://schemas.microsoft.com/office/drawing/2014/main" val="3613984159"/>
                    </a:ext>
                  </a:extLst>
                </a:gridCol>
              </a:tblGrid>
              <a:tr h="550050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bg1"/>
                          </a:solidFill>
                          <a:latin typeface="+mj-lt"/>
                        </a:rPr>
                        <a:t>Iván Jesús Leonard 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  <a:latin typeface="+mj-lt"/>
                        </a:rPr>
                        <a:t>Lamuño</a:t>
                      </a:r>
                      <a:endParaRPr lang="es-E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bg1"/>
                          </a:solidFill>
                          <a:latin typeface="+mj-lt"/>
                        </a:rPr>
                        <a:t>José Miguel Tajuelo Garrigós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967924"/>
                  </a:ext>
                </a:extLst>
              </a:tr>
              <a:tr h="550050">
                <a:tc>
                  <a:txBody>
                    <a:bodyPr/>
                    <a:lstStyle/>
                    <a:p>
                      <a:pPr algn="l"/>
                      <a:r>
                        <a:rPr lang="es-E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ij.leonard@alumnos.upm.es</a:t>
                      </a:r>
                      <a:endParaRPr lang="es-E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bg1"/>
                          </a:solidFill>
                          <a:latin typeface="+mj-lt"/>
                        </a:rPr>
                        <a:t>jtajuelo@ucm.es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85881"/>
                  </a:ext>
                </a:extLst>
              </a:tr>
              <a:tr h="608501"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bg1"/>
                          </a:solidFill>
                          <a:latin typeface="+mj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  <a:latin typeface="+mj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ijleonard</a:t>
                      </a:r>
                      <a:endParaRPr lang="es-E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s-ES" dirty="0" err="1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jtajuelo</a:t>
                      </a:r>
                      <a:endParaRPr lang="es-E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s-E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271514"/>
                  </a:ext>
                </a:extLst>
              </a:tr>
              <a:tr h="550050">
                <a:tc>
                  <a:txBody>
                    <a:bodyPr/>
                    <a:lstStyle/>
                    <a:p>
                      <a:pPr algn="l"/>
                      <a:endParaRPr lang="es-E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bg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jtajuelo.com</a:t>
                      </a:r>
                      <a:endParaRPr lang="es-E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61585"/>
                  </a:ext>
                </a:extLst>
              </a:tr>
              <a:tr h="855203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="1" cap="none" dirty="0">
                        <a:solidFill>
                          <a:schemeClr val="accent3"/>
                        </a:solidFill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="1" cap="none" dirty="0">
                        <a:solidFill>
                          <a:schemeClr val="accent3"/>
                        </a:solidFill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cap="none" dirty="0">
                          <a:solidFill>
                            <a:schemeClr val="accent3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github.com/J-888/REST-API-COVID-</a:t>
                      </a:r>
                      <a:r>
                        <a:rPr lang="es-ES" b="1" cap="none" dirty="0" err="1">
                          <a:solidFill>
                            <a:schemeClr val="accent3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Spain</a:t>
                      </a:r>
                      <a:endParaRPr lang="es-ES" b="1" cap="none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70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Personalizado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B01513"/>
      </a:hlink>
      <a:folHlink>
        <a:srgbClr val="EA631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332</Words>
  <Application>Microsoft Office PowerPoint</Application>
  <PresentationFormat>Panorámica</PresentationFormat>
  <Paragraphs>65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REST API COVID España con datos oficiales</vt:lpstr>
      <vt:lpstr>¿Por qué este proyecto? </vt:lpstr>
      <vt:lpstr>¿Que es una REST API?</vt:lpstr>
      <vt:lpstr>La base de datos almacena Reportes</vt:lpstr>
      <vt:lpstr>Presentación de PowerPoint</vt:lpstr>
      <vt:lpstr>Servicios de administración</vt:lpstr>
      <vt:lpstr>Envíanos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COVID España con datos oficiales</dc:title>
  <dc:creator>José Miguel Tajuelo Garrigós</dc:creator>
  <cp:lastModifiedBy>José Miguel Tajuelo Garrigós</cp:lastModifiedBy>
  <cp:revision>10</cp:revision>
  <dcterms:created xsi:type="dcterms:W3CDTF">2020-04-05T23:40:10Z</dcterms:created>
  <dcterms:modified xsi:type="dcterms:W3CDTF">2020-04-06T00:59:41Z</dcterms:modified>
</cp:coreProperties>
</file>