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9" r:id="rId3"/>
    <p:sldId id="589" r:id="rId4"/>
    <p:sldId id="590" r:id="rId5"/>
    <p:sldId id="626" r:id="rId6"/>
    <p:sldId id="621" r:id="rId7"/>
    <p:sldId id="622" r:id="rId8"/>
    <p:sldId id="623" r:id="rId9"/>
    <p:sldId id="624" r:id="rId10"/>
    <p:sldId id="625" r:id="rId11"/>
    <p:sldId id="627" r:id="rId12"/>
    <p:sldId id="628" r:id="rId13"/>
    <p:sldId id="630" r:id="rId14"/>
    <p:sldId id="631" r:id="rId15"/>
    <p:sldId id="632" r:id="rId16"/>
    <p:sldId id="633" r:id="rId17"/>
    <p:sldId id="634" r:id="rId18"/>
    <p:sldId id="635" r:id="rId19"/>
    <p:sldId id="636" r:id="rId20"/>
    <p:sldId id="637" r:id="rId21"/>
    <p:sldId id="638" r:id="rId22"/>
    <p:sldId id="63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9" autoAdjust="0"/>
    <p:restoredTop sz="94660"/>
  </p:normalViewPr>
  <p:slideViewPr>
    <p:cSldViewPr snapToGrid="0">
      <p:cViewPr>
        <p:scale>
          <a:sx n="107" d="100"/>
          <a:sy n="107" d="100"/>
        </p:scale>
        <p:origin x="152"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BB26F-FFB2-9348-A5FB-BFD61AFB03A1}" type="datetimeFigureOut">
              <a:rPr lang="en-CA" smtClean="0"/>
              <a:t>2023-01-27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FB871F-8A7A-C04A-BCCA-A3E293C548F8}" type="slidenum">
              <a:rPr lang="en-CA" smtClean="0"/>
              <a:t>‹#›</a:t>
            </a:fld>
            <a:endParaRPr lang="en-CA"/>
          </a:p>
        </p:txBody>
      </p:sp>
    </p:spTree>
    <p:extLst>
      <p:ext uri="{BB962C8B-B14F-4D97-AF65-F5344CB8AC3E}">
        <p14:creationId xmlns:p14="http://schemas.microsoft.com/office/powerpoint/2010/main" val="3634259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B4C07-AA23-4758-9147-721A99AA14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5DD1485-6B11-41D7-8EDF-CA3C6A2B6E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3D0B7D2-689B-4E03-A587-02158DEBDA52}"/>
              </a:ext>
            </a:extLst>
          </p:cNvPr>
          <p:cNvSpPr>
            <a:spLocks noGrp="1"/>
          </p:cNvSpPr>
          <p:nvPr>
            <p:ph type="dt" sz="half" idx="10"/>
          </p:nvPr>
        </p:nvSpPr>
        <p:spPr/>
        <p:txBody>
          <a:bodyPr/>
          <a:lstStyle/>
          <a:p>
            <a:fld id="{3BA3CBC6-2D15-4DD1-9948-C62DD5E3F7E5}" type="datetimeFigureOut">
              <a:rPr lang="en-CA" smtClean="0"/>
              <a:t>2023-01-27</a:t>
            </a:fld>
            <a:endParaRPr lang="en-CA"/>
          </a:p>
        </p:txBody>
      </p:sp>
      <p:sp>
        <p:nvSpPr>
          <p:cNvPr id="5" name="Footer Placeholder 4">
            <a:extLst>
              <a:ext uri="{FF2B5EF4-FFF2-40B4-BE49-F238E27FC236}">
                <a16:creationId xmlns:a16="http://schemas.microsoft.com/office/drawing/2014/main" id="{527597F2-255F-4BF2-BE61-48308278A4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283703D-ADCE-4F3A-B6E2-7851716E5333}"/>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1044988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E1CA7-AA49-433F-964C-42EC17BBCD1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92B2F40-BF6F-439F-83D1-6370C625F6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5E2077C-5499-4003-AE5B-100F260FBB25}"/>
              </a:ext>
            </a:extLst>
          </p:cNvPr>
          <p:cNvSpPr>
            <a:spLocks noGrp="1"/>
          </p:cNvSpPr>
          <p:nvPr>
            <p:ph type="dt" sz="half" idx="10"/>
          </p:nvPr>
        </p:nvSpPr>
        <p:spPr/>
        <p:txBody>
          <a:bodyPr/>
          <a:lstStyle/>
          <a:p>
            <a:fld id="{3BA3CBC6-2D15-4DD1-9948-C62DD5E3F7E5}" type="datetimeFigureOut">
              <a:rPr lang="en-CA" smtClean="0"/>
              <a:t>2023-01-27</a:t>
            </a:fld>
            <a:endParaRPr lang="en-CA"/>
          </a:p>
        </p:txBody>
      </p:sp>
      <p:sp>
        <p:nvSpPr>
          <p:cNvPr id="5" name="Footer Placeholder 4">
            <a:extLst>
              <a:ext uri="{FF2B5EF4-FFF2-40B4-BE49-F238E27FC236}">
                <a16:creationId xmlns:a16="http://schemas.microsoft.com/office/drawing/2014/main" id="{949D2397-D509-4F89-8790-FD3C1A8F004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6E56D04-192C-476D-841D-9D74E7B744E6}"/>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50211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9EA8E4-3EA9-436A-9C6E-F944DBC913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B2DB336-3702-4BEE-8561-035B074799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453B3CD-4EAA-441A-A29D-F46630F65595}"/>
              </a:ext>
            </a:extLst>
          </p:cNvPr>
          <p:cNvSpPr>
            <a:spLocks noGrp="1"/>
          </p:cNvSpPr>
          <p:nvPr>
            <p:ph type="dt" sz="half" idx="10"/>
          </p:nvPr>
        </p:nvSpPr>
        <p:spPr/>
        <p:txBody>
          <a:bodyPr/>
          <a:lstStyle/>
          <a:p>
            <a:fld id="{3BA3CBC6-2D15-4DD1-9948-C62DD5E3F7E5}" type="datetimeFigureOut">
              <a:rPr lang="en-CA" smtClean="0"/>
              <a:t>2023-01-27</a:t>
            </a:fld>
            <a:endParaRPr lang="en-CA"/>
          </a:p>
        </p:txBody>
      </p:sp>
      <p:sp>
        <p:nvSpPr>
          <p:cNvPr id="5" name="Footer Placeholder 4">
            <a:extLst>
              <a:ext uri="{FF2B5EF4-FFF2-40B4-BE49-F238E27FC236}">
                <a16:creationId xmlns:a16="http://schemas.microsoft.com/office/drawing/2014/main" id="{4132EF81-013B-459D-B1DE-5B25A9C9CDB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6969411-0E8D-494E-A04D-311AC5B1A790}"/>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603928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3321F-B1E6-4EAF-8116-07626B882F5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A19DBC8-0E69-4B87-B042-44AF029418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EC263E4-D954-4266-8500-AD7B8F0BDEC2}"/>
              </a:ext>
            </a:extLst>
          </p:cNvPr>
          <p:cNvSpPr>
            <a:spLocks noGrp="1"/>
          </p:cNvSpPr>
          <p:nvPr>
            <p:ph type="dt" sz="half" idx="10"/>
          </p:nvPr>
        </p:nvSpPr>
        <p:spPr/>
        <p:txBody>
          <a:bodyPr/>
          <a:lstStyle/>
          <a:p>
            <a:fld id="{3BA3CBC6-2D15-4DD1-9948-C62DD5E3F7E5}" type="datetimeFigureOut">
              <a:rPr lang="en-CA" smtClean="0"/>
              <a:t>2023-01-27</a:t>
            </a:fld>
            <a:endParaRPr lang="en-CA"/>
          </a:p>
        </p:txBody>
      </p:sp>
      <p:sp>
        <p:nvSpPr>
          <p:cNvPr id="5" name="Footer Placeholder 4">
            <a:extLst>
              <a:ext uri="{FF2B5EF4-FFF2-40B4-BE49-F238E27FC236}">
                <a16:creationId xmlns:a16="http://schemas.microsoft.com/office/drawing/2014/main" id="{93802FAF-707F-448A-90FE-528ACE0A8DF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476ABF3-29AF-4FBF-A66C-70C162074E4E}"/>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611267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3A232-BA16-49ED-A21E-C32784702C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83B4543-331B-4F0F-8A79-42FBE89AD8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D83337-2DEB-4DB1-9631-99A075053337}"/>
              </a:ext>
            </a:extLst>
          </p:cNvPr>
          <p:cNvSpPr>
            <a:spLocks noGrp="1"/>
          </p:cNvSpPr>
          <p:nvPr>
            <p:ph type="dt" sz="half" idx="10"/>
          </p:nvPr>
        </p:nvSpPr>
        <p:spPr/>
        <p:txBody>
          <a:bodyPr/>
          <a:lstStyle/>
          <a:p>
            <a:fld id="{3BA3CBC6-2D15-4DD1-9948-C62DD5E3F7E5}" type="datetimeFigureOut">
              <a:rPr lang="en-CA" smtClean="0"/>
              <a:t>2023-01-27</a:t>
            </a:fld>
            <a:endParaRPr lang="en-CA"/>
          </a:p>
        </p:txBody>
      </p:sp>
      <p:sp>
        <p:nvSpPr>
          <p:cNvPr id="5" name="Footer Placeholder 4">
            <a:extLst>
              <a:ext uri="{FF2B5EF4-FFF2-40B4-BE49-F238E27FC236}">
                <a16:creationId xmlns:a16="http://schemas.microsoft.com/office/drawing/2014/main" id="{3A894A52-550D-479A-B814-461A6AC63C1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3ED707B-3AD8-44DE-9734-804F4824A1DB}"/>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3086998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BEB13-C431-4A04-9406-3E02F133CC3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C504CB3-3C33-4ADB-93A8-60FCC9D22D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692CF2C-B951-4555-A08C-7E956FAE05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85B2650-7C69-41E6-80B6-93D12F289C93}"/>
              </a:ext>
            </a:extLst>
          </p:cNvPr>
          <p:cNvSpPr>
            <a:spLocks noGrp="1"/>
          </p:cNvSpPr>
          <p:nvPr>
            <p:ph type="dt" sz="half" idx="10"/>
          </p:nvPr>
        </p:nvSpPr>
        <p:spPr/>
        <p:txBody>
          <a:bodyPr/>
          <a:lstStyle/>
          <a:p>
            <a:fld id="{3BA3CBC6-2D15-4DD1-9948-C62DD5E3F7E5}" type="datetimeFigureOut">
              <a:rPr lang="en-CA" smtClean="0"/>
              <a:t>2023-01-27</a:t>
            </a:fld>
            <a:endParaRPr lang="en-CA"/>
          </a:p>
        </p:txBody>
      </p:sp>
      <p:sp>
        <p:nvSpPr>
          <p:cNvPr id="6" name="Footer Placeholder 5">
            <a:extLst>
              <a:ext uri="{FF2B5EF4-FFF2-40B4-BE49-F238E27FC236}">
                <a16:creationId xmlns:a16="http://schemas.microsoft.com/office/drawing/2014/main" id="{27A1AEAE-17EE-4C87-AAA9-5C57B11C20A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FBF7403-0F63-43F1-AB98-C59CAC7CD900}"/>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3034511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98965-1749-4554-B270-1CF380C41780}"/>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8FC49F4-E978-478E-BB7A-A163C39EC7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72C280-FCA9-4A96-86FB-05A9DC731D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E7E02AF-BA74-4280-8A76-1951D38327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202DA3-0B04-431B-AA82-7C51CB8208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3FCE32C-2E02-4224-A618-D2FB01941DFD}"/>
              </a:ext>
            </a:extLst>
          </p:cNvPr>
          <p:cNvSpPr>
            <a:spLocks noGrp="1"/>
          </p:cNvSpPr>
          <p:nvPr>
            <p:ph type="dt" sz="half" idx="10"/>
          </p:nvPr>
        </p:nvSpPr>
        <p:spPr/>
        <p:txBody>
          <a:bodyPr/>
          <a:lstStyle/>
          <a:p>
            <a:fld id="{3BA3CBC6-2D15-4DD1-9948-C62DD5E3F7E5}" type="datetimeFigureOut">
              <a:rPr lang="en-CA" smtClean="0"/>
              <a:t>2023-01-27</a:t>
            </a:fld>
            <a:endParaRPr lang="en-CA"/>
          </a:p>
        </p:txBody>
      </p:sp>
      <p:sp>
        <p:nvSpPr>
          <p:cNvPr id="8" name="Footer Placeholder 7">
            <a:extLst>
              <a:ext uri="{FF2B5EF4-FFF2-40B4-BE49-F238E27FC236}">
                <a16:creationId xmlns:a16="http://schemas.microsoft.com/office/drawing/2014/main" id="{8D112621-0FCD-4C54-84DF-84F8538B922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7F81846-2C39-4B40-89CE-8865D30EA079}"/>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1148046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66698-D9AF-429D-BBE5-ACDFC416318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C495113-03D5-4583-9B4F-5B1DE60D51F3}"/>
              </a:ext>
            </a:extLst>
          </p:cNvPr>
          <p:cNvSpPr>
            <a:spLocks noGrp="1"/>
          </p:cNvSpPr>
          <p:nvPr>
            <p:ph type="dt" sz="half" idx="10"/>
          </p:nvPr>
        </p:nvSpPr>
        <p:spPr/>
        <p:txBody>
          <a:bodyPr/>
          <a:lstStyle/>
          <a:p>
            <a:fld id="{3BA3CBC6-2D15-4DD1-9948-C62DD5E3F7E5}" type="datetimeFigureOut">
              <a:rPr lang="en-CA" smtClean="0"/>
              <a:t>2023-01-27</a:t>
            </a:fld>
            <a:endParaRPr lang="en-CA"/>
          </a:p>
        </p:txBody>
      </p:sp>
      <p:sp>
        <p:nvSpPr>
          <p:cNvPr id="4" name="Footer Placeholder 3">
            <a:extLst>
              <a:ext uri="{FF2B5EF4-FFF2-40B4-BE49-F238E27FC236}">
                <a16:creationId xmlns:a16="http://schemas.microsoft.com/office/drawing/2014/main" id="{8D03F60F-B136-48C9-B445-481CEC395F4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1A7DFC7-CD8F-4610-8342-4CDDF27D298A}"/>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893100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B22B20-EED6-479A-92D0-DD8470EE4F8C}"/>
              </a:ext>
            </a:extLst>
          </p:cNvPr>
          <p:cNvSpPr>
            <a:spLocks noGrp="1"/>
          </p:cNvSpPr>
          <p:nvPr>
            <p:ph type="dt" sz="half" idx="10"/>
          </p:nvPr>
        </p:nvSpPr>
        <p:spPr/>
        <p:txBody>
          <a:bodyPr/>
          <a:lstStyle/>
          <a:p>
            <a:fld id="{3BA3CBC6-2D15-4DD1-9948-C62DD5E3F7E5}" type="datetimeFigureOut">
              <a:rPr lang="en-CA" smtClean="0"/>
              <a:t>2023-01-27</a:t>
            </a:fld>
            <a:endParaRPr lang="en-CA"/>
          </a:p>
        </p:txBody>
      </p:sp>
      <p:sp>
        <p:nvSpPr>
          <p:cNvPr id="3" name="Footer Placeholder 2">
            <a:extLst>
              <a:ext uri="{FF2B5EF4-FFF2-40B4-BE49-F238E27FC236}">
                <a16:creationId xmlns:a16="http://schemas.microsoft.com/office/drawing/2014/main" id="{99152481-B384-4238-A7F5-4FC9894EB58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120ECD7-D0A7-4F21-8938-FB15957B85C4}"/>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1486515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E4075-A158-45C6-92BE-74C4B1CFC5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5308CE8-0F6F-4C0D-8E21-637EE690A1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46DCE1B-BDBF-4B35-BEBD-AB596696F3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664FC3-297A-43EC-8935-4D99EE11B353}"/>
              </a:ext>
            </a:extLst>
          </p:cNvPr>
          <p:cNvSpPr>
            <a:spLocks noGrp="1"/>
          </p:cNvSpPr>
          <p:nvPr>
            <p:ph type="dt" sz="half" idx="10"/>
          </p:nvPr>
        </p:nvSpPr>
        <p:spPr/>
        <p:txBody>
          <a:bodyPr/>
          <a:lstStyle/>
          <a:p>
            <a:fld id="{3BA3CBC6-2D15-4DD1-9948-C62DD5E3F7E5}" type="datetimeFigureOut">
              <a:rPr lang="en-CA" smtClean="0"/>
              <a:t>2023-01-27</a:t>
            </a:fld>
            <a:endParaRPr lang="en-CA"/>
          </a:p>
        </p:txBody>
      </p:sp>
      <p:sp>
        <p:nvSpPr>
          <p:cNvPr id="6" name="Footer Placeholder 5">
            <a:extLst>
              <a:ext uri="{FF2B5EF4-FFF2-40B4-BE49-F238E27FC236}">
                <a16:creationId xmlns:a16="http://schemas.microsoft.com/office/drawing/2014/main" id="{1EB76254-1154-47ED-BF0E-47D1E61A476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07BFFFF-006B-4D94-8012-2BBC2F4D401E}"/>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309178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EC9A3-EE24-400C-A549-4DC98F9CD5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49234B3-F15E-4E7F-8283-D644BAFE83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0392910E-EC90-41AF-8B9A-59013E57C3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02E4FE-3569-434A-8BEC-03786D548DDF}"/>
              </a:ext>
            </a:extLst>
          </p:cNvPr>
          <p:cNvSpPr>
            <a:spLocks noGrp="1"/>
          </p:cNvSpPr>
          <p:nvPr>
            <p:ph type="dt" sz="half" idx="10"/>
          </p:nvPr>
        </p:nvSpPr>
        <p:spPr/>
        <p:txBody>
          <a:bodyPr/>
          <a:lstStyle/>
          <a:p>
            <a:fld id="{3BA3CBC6-2D15-4DD1-9948-C62DD5E3F7E5}" type="datetimeFigureOut">
              <a:rPr lang="en-CA" smtClean="0"/>
              <a:t>2023-01-27</a:t>
            </a:fld>
            <a:endParaRPr lang="en-CA"/>
          </a:p>
        </p:txBody>
      </p:sp>
      <p:sp>
        <p:nvSpPr>
          <p:cNvPr id="6" name="Footer Placeholder 5">
            <a:extLst>
              <a:ext uri="{FF2B5EF4-FFF2-40B4-BE49-F238E27FC236}">
                <a16:creationId xmlns:a16="http://schemas.microsoft.com/office/drawing/2014/main" id="{4305B58F-C0DB-4554-8EC7-65CC5D38614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730DA13-521D-49C5-AB77-9329985A3729}"/>
              </a:ext>
            </a:extLst>
          </p:cNvPr>
          <p:cNvSpPr>
            <a:spLocks noGrp="1"/>
          </p:cNvSpPr>
          <p:nvPr>
            <p:ph type="sldNum" sz="quarter" idx="12"/>
          </p:nvPr>
        </p:nvSpPr>
        <p:spPr/>
        <p:txBody>
          <a:bodyPr/>
          <a:lstStyle/>
          <a:p>
            <a:fld id="{1B11695E-B9F8-427F-ADF8-B400E19BFF7B}" type="slidenum">
              <a:rPr lang="en-CA" smtClean="0"/>
              <a:t>‹#›</a:t>
            </a:fld>
            <a:endParaRPr lang="en-CA"/>
          </a:p>
        </p:txBody>
      </p:sp>
    </p:spTree>
    <p:extLst>
      <p:ext uri="{BB962C8B-B14F-4D97-AF65-F5344CB8AC3E}">
        <p14:creationId xmlns:p14="http://schemas.microsoft.com/office/powerpoint/2010/main" val="676598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1E541B-2A5B-4F2B-B152-67A29F78E4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DBC85EE-D63A-486A-A06F-6C69D95B3B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0CE2770-B75D-48E2-81C0-1D7170EF22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A3CBC6-2D15-4DD1-9948-C62DD5E3F7E5}" type="datetimeFigureOut">
              <a:rPr lang="en-CA" smtClean="0"/>
              <a:t>2023-01-27</a:t>
            </a:fld>
            <a:endParaRPr lang="en-CA"/>
          </a:p>
        </p:txBody>
      </p:sp>
      <p:sp>
        <p:nvSpPr>
          <p:cNvPr id="5" name="Footer Placeholder 4">
            <a:extLst>
              <a:ext uri="{FF2B5EF4-FFF2-40B4-BE49-F238E27FC236}">
                <a16:creationId xmlns:a16="http://schemas.microsoft.com/office/drawing/2014/main" id="{30F62562-9075-438E-9447-8D4B095544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FA38BE7F-FA98-47BD-BC93-FB1287EBAC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11695E-B9F8-427F-ADF8-B400E19BFF7B}" type="slidenum">
              <a:rPr lang="en-CA" smtClean="0"/>
              <a:t>‹#›</a:t>
            </a:fld>
            <a:endParaRPr lang="en-CA"/>
          </a:p>
        </p:txBody>
      </p:sp>
    </p:spTree>
    <p:extLst>
      <p:ext uri="{BB962C8B-B14F-4D97-AF65-F5344CB8AC3E}">
        <p14:creationId xmlns:p14="http://schemas.microsoft.com/office/powerpoint/2010/main" val="846892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hat.openai.com/cha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deviantart.com/gunstar-red/art/Honda-Factory-24239636"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hat.openai.com/chat"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chat.openai.com/cha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chat.openai.com/cha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chat.openai.com/cha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chat.openai.com/cha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chat.openai.com/cha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chat.openai.com/cha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chat.openai.com/cha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chat.openai.com/chat" TargetMode="External"/><Relationship Id="rId1" Type="http://schemas.openxmlformats.org/officeDocument/2006/relationships/slideLayout" Target="../slideLayouts/slideLayout2.xml"/><Relationship Id="rId5" Type="http://schemas.openxmlformats.org/officeDocument/2006/relationships/hyperlink" Target="https://creativecommons.org/licenses/by-nc/3.0/" TargetMode="External"/><Relationship Id="rId4" Type="http://schemas.openxmlformats.org/officeDocument/2006/relationships/hyperlink" Target="https://www.pngimg.com/download/1736"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pngimg.com/download/1736"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chat.openai.com/chat" TargetMode="External"/><Relationship Id="rId4" Type="http://schemas.openxmlformats.org/officeDocument/2006/relationships/hyperlink" Target="https://creativecommons.org/licenses/by-nc/3.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pngimg.com/download/1736"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chat.openai.com/chat" TargetMode="External"/><Relationship Id="rId4" Type="http://schemas.openxmlformats.org/officeDocument/2006/relationships/hyperlink" Target="https://creativecommons.org/licenses/by-nc/3.0/"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chat.openai.com/cha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81D7D-ABDE-467C-BA62-CDE8F1BC524F}"/>
              </a:ext>
            </a:extLst>
          </p:cNvPr>
          <p:cNvSpPr>
            <a:spLocks noGrp="1"/>
          </p:cNvSpPr>
          <p:nvPr>
            <p:ph type="ctrTitle"/>
          </p:nvPr>
        </p:nvSpPr>
        <p:spPr/>
        <p:txBody>
          <a:bodyPr/>
          <a:lstStyle/>
          <a:p>
            <a:r>
              <a:rPr lang="en-CA" dirty="0"/>
              <a:t>Web Scripting 1</a:t>
            </a:r>
          </a:p>
        </p:txBody>
      </p:sp>
      <p:sp>
        <p:nvSpPr>
          <p:cNvPr id="3" name="Subtitle 2">
            <a:extLst>
              <a:ext uri="{FF2B5EF4-FFF2-40B4-BE49-F238E27FC236}">
                <a16:creationId xmlns:a16="http://schemas.microsoft.com/office/drawing/2014/main" id="{D85632BF-74C4-4BC4-A446-5977F85DABFC}"/>
              </a:ext>
            </a:extLst>
          </p:cNvPr>
          <p:cNvSpPr>
            <a:spLocks noGrp="1"/>
          </p:cNvSpPr>
          <p:nvPr>
            <p:ph type="subTitle" idx="1"/>
          </p:nvPr>
        </p:nvSpPr>
        <p:spPr/>
        <p:txBody>
          <a:bodyPr/>
          <a:lstStyle/>
          <a:p>
            <a:r>
              <a:rPr lang="en-US" dirty="0"/>
              <a:t>Day 06</a:t>
            </a:r>
            <a:endParaRPr lang="en-CA" dirty="0"/>
          </a:p>
        </p:txBody>
      </p:sp>
    </p:spTree>
    <p:extLst>
      <p:ext uri="{BB962C8B-B14F-4D97-AF65-F5344CB8AC3E}">
        <p14:creationId xmlns:p14="http://schemas.microsoft.com/office/powerpoint/2010/main" val="917551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F5043-946B-79AA-7381-0363EB1D7595}"/>
              </a:ext>
            </a:extLst>
          </p:cNvPr>
          <p:cNvSpPr>
            <a:spLocks noGrp="1"/>
          </p:cNvSpPr>
          <p:nvPr>
            <p:ph type="title"/>
          </p:nvPr>
        </p:nvSpPr>
        <p:spPr/>
        <p:txBody>
          <a:bodyPr/>
          <a:lstStyle/>
          <a:p>
            <a:r>
              <a:rPr lang="en-CA" dirty="0"/>
              <a:t>Built-In Objects in JavaScript</a:t>
            </a:r>
          </a:p>
        </p:txBody>
      </p:sp>
      <p:sp>
        <p:nvSpPr>
          <p:cNvPr id="3" name="Content Placeholder 2">
            <a:extLst>
              <a:ext uri="{FF2B5EF4-FFF2-40B4-BE49-F238E27FC236}">
                <a16:creationId xmlns:a16="http://schemas.microsoft.com/office/drawing/2014/main" id="{08842AB6-05FE-43E8-F86F-D1E290E71DDF}"/>
              </a:ext>
            </a:extLst>
          </p:cNvPr>
          <p:cNvSpPr>
            <a:spLocks noGrp="1"/>
          </p:cNvSpPr>
          <p:nvPr>
            <p:ph idx="1"/>
          </p:nvPr>
        </p:nvSpPr>
        <p:spPr>
          <a:xfrm>
            <a:off x="838200" y="1825625"/>
            <a:ext cx="10515600" cy="3744996"/>
          </a:xfrm>
        </p:spPr>
        <p:txBody>
          <a:bodyPr/>
          <a:lstStyle/>
          <a:p>
            <a:pPr>
              <a:lnSpc>
                <a:spcPct val="110000"/>
              </a:lnSpc>
            </a:pPr>
            <a:r>
              <a:rPr lang="en-CA" b="0" i="0" u="none" strike="noStrike" dirty="0">
                <a:solidFill>
                  <a:srgbClr val="374151"/>
                </a:solidFill>
                <a:effectLst/>
                <a:latin typeface="Söhne"/>
              </a:rPr>
              <a:t>In JavaScript, built-in objects are objects that are provided by the language itself and are available for use in any JavaScript program. These objects include things like arrays, strings, numbers, and dates, as well as more complex objects like the Math object, the Date object, and the </a:t>
            </a:r>
            <a:r>
              <a:rPr lang="en-CA" b="0" i="0" u="none" strike="noStrike" dirty="0" err="1">
                <a:solidFill>
                  <a:srgbClr val="374151"/>
                </a:solidFill>
                <a:effectLst/>
                <a:latin typeface="Söhne"/>
              </a:rPr>
              <a:t>RegExp</a:t>
            </a:r>
            <a:r>
              <a:rPr lang="en-CA" b="0" i="0" u="none" strike="noStrike" dirty="0">
                <a:solidFill>
                  <a:srgbClr val="374151"/>
                </a:solidFill>
                <a:effectLst/>
                <a:latin typeface="Söhne"/>
              </a:rPr>
              <a:t> object</a:t>
            </a:r>
            <a:r>
              <a:rPr lang="en-CA" b="0" i="0" u="none" strike="noStrike" baseline="30000" dirty="0">
                <a:solidFill>
                  <a:srgbClr val="374151"/>
                </a:solidFill>
                <a:effectLst/>
                <a:latin typeface="Söhne"/>
              </a:rPr>
              <a:t>1</a:t>
            </a:r>
          </a:p>
          <a:p>
            <a:pPr>
              <a:lnSpc>
                <a:spcPct val="110000"/>
              </a:lnSpc>
            </a:pPr>
            <a:r>
              <a:rPr lang="en-CA" dirty="0">
                <a:solidFill>
                  <a:srgbClr val="374151"/>
                </a:solidFill>
                <a:latin typeface="Söhne"/>
              </a:rPr>
              <a:t>For JavaScript that runs in the browser, built-in objects include the Window object, the Document object, </a:t>
            </a:r>
            <a:r>
              <a:rPr lang="en-CA" dirty="0" err="1">
                <a:solidFill>
                  <a:srgbClr val="374151"/>
                </a:solidFill>
                <a:latin typeface="Söhne"/>
              </a:rPr>
              <a:t>HTMLElement</a:t>
            </a:r>
            <a:r>
              <a:rPr lang="en-CA" dirty="0">
                <a:solidFill>
                  <a:srgbClr val="374151"/>
                </a:solidFill>
                <a:latin typeface="Söhne"/>
              </a:rPr>
              <a:t> object</a:t>
            </a:r>
            <a:endParaRPr lang="en-CA" dirty="0"/>
          </a:p>
        </p:txBody>
      </p:sp>
      <p:sp>
        <p:nvSpPr>
          <p:cNvPr id="4" name="TextBox 3">
            <a:extLst>
              <a:ext uri="{FF2B5EF4-FFF2-40B4-BE49-F238E27FC236}">
                <a16:creationId xmlns:a16="http://schemas.microsoft.com/office/drawing/2014/main" id="{D20184BE-D496-2D07-B373-84D79AFCADB9}"/>
              </a:ext>
            </a:extLst>
          </p:cNvPr>
          <p:cNvSpPr txBox="1"/>
          <p:nvPr/>
        </p:nvSpPr>
        <p:spPr>
          <a:xfrm>
            <a:off x="838200" y="6476666"/>
            <a:ext cx="8301037" cy="276999"/>
          </a:xfrm>
          <a:prstGeom prst="rect">
            <a:avLst/>
          </a:prstGeom>
          <a:noFill/>
        </p:spPr>
        <p:txBody>
          <a:bodyPr wrap="square" rtlCol="0">
            <a:spAutoFit/>
          </a:bodyPr>
          <a:lstStyle/>
          <a:p>
            <a:r>
              <a:rPr lang="en-US" sz="1200" dirty="0"/>
              <a:t>1: </a:t>
            </a:r>
            <a:r>
              <a:rPr lang="en-US" sz="1200" dirty="0">
                <a:hlinkClick r:id="rId2"/>
              </a:rPr>
              <a:t>https://chat.openai.com/chat</a:t>
            </a:r>
            <a:endParaRPr lang="en-US" sz="1200" dirty="0"/>
          </a:p>
        </p:txBody>
      </p:sp>
    </p:spTree>
    <p:extLst>
      <p:ext uri="{BB962C8B-B14F-4D97-AF65-F5344CB8AC3E}">
        <p14:creationId xmlns:p14="http://schemas.microsoft.com/office/powerpoint/2010/main" val="1332272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6F2B7-9D0A-0BC5-E7D7-96DA03F34429}"/>
              </a:ext>
            </a:extLst>
          </p:cNvPr>
          <p:cNvSpPr>
            <a:spLocks noGrp="1"/>
          </p:cNvSpPr>
          <p:nvPr>
            <p:ph type="title"/>
          </p:nvPr>
        </p:nvSpPr>
        <p:spPr>
          <a:xfrm>
            <a:off x="838200" y="365125"/>
            <a:ext cx="10633364" cy="1325563"/>
          </a:xfrm>
        </p:spPr>
        <p:txBody>
          <a:bodyPr/>
          <a:lstStyle/>
          <a:p>
            <a:r>
              <a:rPr lang="en-CA" dirty="0"/>
              <a:t>Accessing an Object’s Properties and Methods</a:t>
            </a:r>
          </a:p>
        </p:txBody>
      </p:sp>
      <p:sp>
        <p:nvSpPr>
          <p:cNvPr id="3" name="Content Placeholder 2">
            <a:extLst>
              <a:ext uri="{FF2B5EF4-FFF2-40B4-BE49-F238E27FC236}">
                <a16:creationId xmlns:a16="http://schemas.microsoft.com/office/drawing/2014/main" id="{86D0D76A-85B2-4C88-3B1A-8D04D9E8C3D2}"/>
              </a:ext>
            </a:extLst>
          </p:cNvPr>
          <p:cNvSpPr>
            <a:spLocks noGrp="1"/>
          </p:cNvSpPr>
          <p:nvPr>
            <p:ph idx="1"/>
          </p:nvPr>
        </p:nvSpPr>
        <p:spPr>
          <a:xfrm>
            <a:off x="838200" y="1825625"/>
            <a:ext cx="10014284" cy="4351338"/>
          </a:xfrm>
        </p:spPr>
        <p:txBody>
          <a:bodyPr/>
          <a:lstStyle/>
          <a:p>
            <a:pPr>
              <a:lnSpc>
                <a:spcPct val="110000"/>
              </a:lnSpc>
            </a:pPr>
            <a:r>
              <a:rPr lang="en-CA" dirty="0"/>
              <a:t>You can access an object’s properties and methods using either dot notation or square bracket notation</a:t>
            </a:r>
          </a:p>
          <a:p>
            <a:pPr>
              <a:lnSpc>
                <a:spcPct val="110000"/>
              </a:lnSpc>
            </a:pPr>
            <a:r>
              <a:rPr lang="en-CA" dirty="0"/>
              <a:t>The dot notation is more common</a:t>
            </a:r>
          </a:p>
          <a:p>
            <a:pPr>
              <a:lnSpc>
                <a:spcPct val="110000"/>
              </a:lnSpc>
            </a:pPr>
            <a:r>
              <a:rPr lang="en-CA" dirty="0"/>
              <a:t>The square-bracket notation can be useful if you need to access a property name dynamically or the property name has characters that can not be used in JavaScript variable names such as the “-” character</a:t>
            </a:r>
          </a:p>
        </p:txBody>
      </p:sp>
    </p:spTree>
    <p:extLst>
      <p:ext uri="{BB962C8B-B14F-4D97-AF65-F5344CB8AC3E}">
        <p14:creationId xmlns:p14="http://schemas.microsoft.com/office/powerpoint/2010/main" val="261523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6F2B7-9D0A-0BC5-E7D7-96DA03F34429}"/>
              </a:ext>
            </a:extLst>
          </p:cNvPr>
          <p:cNvSpPr>
            <a:spLocks noGrp="1"/>
          </p:cNvSpPr>
          <p:nvPr>
            <p:ph type="title"/>
          </p:nvPr>
        </p:nvSpPr>
        <p:spPr>
          <a:xfrm>
            <a:off x="838200" y="365125"/>
            <a:ext cx="10692740" cy="1325563"/>
          </a:xfrm>
        </p:spPr>
        <p:txBody>
          <a:bodyPr/>
          <a:lstStyle/>
          <a:p>
            <a:r>
              <a:rPr lang="en-CA" dirty="0"/>
              <a:t>Accessing an Object’s Properties and Methods</a:t>
            </a:r>
          </a:p>
        </p:txBody>
      </p:sp>
      <p:sp>
        <p:nvSpPr>
          <p:cNvPr id="5" name="TextBox 4">
            <a:extLst>
              <a:ext uri="{FF2B5EF4-FFF2-40B4-BE49-F238E27FC236}">
                <a16:creationId xmlns:a16="http://schemas.microsoft.com/office/drawing/2014/main" id="{DBA6D7B7-283E-0F30-1E04-FE1B5B49E9A7}"/>
              </a:ext>
            </a:extLst>
          </p:cNvPr>
          <p:cNvSpPr txBox="1"/>
          <p:nvPr/>
        </p:nvSpPr>
        <p:spPr>
          <a:xfrm>
            <a:off x="838200" y="2247680"/>
            <a:ext cx="8620627" cy="923330"/>
          </a:xfrm>
          <a:prstGeom prst="rect">
            <a:avLst/>
          </a:prstGeom>
          <a:solidFill>
            <a:schemeClr val="tx1"/>
          </a:solidFill>
        </p:spPr>
        <p:txBody>
          <a:bodyPr wrap="square">
            <a:spAutoFit/>
          </a:bodyPr>
          <a:lstStyle/>
          <a:p>
            <a:r>
              <a:rPr lang="en-CA" b="0" dirty="0">
                <a:solidFill>
                  <a:srgbClr val="569CD6"/>
                </a:solidFill>
                <a:effectLst/>
                <a:latin typeface="Menlo" panose="020B0609030804020204" pitchFamily="49" charset="0"/>
              </a:rPr>
              <a:t>const</a:t>
            </a:r>
            <a:r>
              <a:rPr lang="en-CA" b="0" dirty="0">
                <a:solidFill>
                  <a:srgbClr val="D4D4D4"/>
                </a:solidFill>
                <a:effectLst/>
                <a:latin typeface="Menlo" panose="020B0609030804020204" pitchFamily="49" charset="0"/>
              </a:rPr>
              <a:t> </a:t>
            </a:r>
            <a:r>
              <a:rPr lang="en-CA" b="0" dirty="0">
                <a:solidFill>
                  <a:srgbClr val="4FC1FF"/>
                </a:solidFill>
                <a:effectLst/>
                <a:latin typeface="Menlo" panose="020B0609030804020204" pitchFamily="49" charset="0"/>
              </a:rPr>
              <a:t>car</a:t>
            </a:r>
            <a:r>
              <a:rPr lang="en-CA" b="0" dirty="0">
                <a:solidFill>
                  <a:srgbClr val="D4D4D4"/>
                </a:solidFill>
                <a:effectLst/>
                <a:latin typeface="Menlo" panose="020B0609030804020204" pitchFamily="49" charset="0"/>
              </a:rPr>
              <a:t> = { </a:t>
            </a:r>
            <a:r>
              <a:rPr lang="en-CA" b="0" dirty="0">
                <a:solidFill>
                  <a:srgbClr val="9CDCFE"/>
                </a:solidFill>
                <a:effectLst/>
                <a:latin typeface="Menlo" panose="020B0609030804020204" pitchFamily="49" charset="0"/>
              </a:rPr>
              <a:t>make:</a:t>
            </a:r>
            <a:r>
              <a:rPr lang="en-CA" b="0" dirty="0">
                <a:solidFill>
                  <a:srgbClr val="D4D4D4"/>
                </a:solidFill>
                <a:effectLst/>
                <a:latin typeface="Menlo" panose="020B0609030804020204" pitchFamily="49" charset="0"/>
              </a:rPr>
              <a:t> </a:t>
            </a:r>
            <a:r>
              <a:rPr lang="en-CA" b="0" dirty="0">
                <a:solidFill>
                  <a:srgbClr val="CE9178"/>
                </a:solidFill>
                <a:effectLst/>
                <a:latin typeface="Menlo" panose="020B0609030804020204" pitchFamily="49" charset="0"/>
              </a:rPr>
              <a:t>"Toyota"</a:t>
            </a:r>
            <a:r>
              <a:rPr lang="en-CA" b="0" dirty="0">
                <a:solidFill>
                  <a:srgbClr val="D4D4D4"/>
                </a:solidFill>
                <a:effectLst/>
                <a:latin typeface="Menlo" panose="020B0609030804020204" pitchFamily="49" charset="0"/>
              </a:rPr>
              <a:t>, </a:t>
            </a:r>
            <a:r>
              <a:rPr lang="en-CA" b="0" dirty="0">
                <a:solidFill>
                  <a:srgbClr val="9CDCFE"/>
                </a:solidFill>
                <a:effectLst/>
                <a:latin typeface="Menlo" panose="020B0609030804020204" pitchFamily="49" charset="0"/>
              </a:rPr>
              <a:t>model:</a:t>
            </a:r>
            <a:r>
              <a:rPr lang="en-CA" b="0" dirty="0">
                <a:solidFill>
                  <a:srgbClr val="D4D4D4"/>
                </a:solidFill>
                <a:effectLst/>
                <a:latin typeface="Menlo" panose="020B0609030804020204" pitchFamily="49" charset="0"/>
              </a:rPr>
              <a:t> </a:t>
            </a:r>
            <a:r>
              <a:rPr lang="en-CA" b="0" dirty="0">
                <a:solidFill>
                  <a:srgbClr val="CE9178"/>
                </a:solidFill>
                <a:effectLst/>
                <a:latin typeface="Menlo" panose="020B0609030804020204" pitchFamily="49" charset="0"/>
              </a:rPr>
              <a:t>"Camry"</a:t>
            </a:r>
            <a:r>
              <a:rPr lang="en-CA" b="0" dirty="0">
                <a:solidFill>
                  <a:srgbClr val="D4D4D4"/>
                </a:solidFill>
                <a:effectLst/>
                <a:latin typeface="Menlo" panose="020B0609030804020204" pitchFamily="49" charset="0"/>
              </a:rPr>
              <a:t>, </a:t>
            </a:r>
            <a:r>
              <a:rPr lang="en-CA" b="0" dirty="0">
                <a:solidFill>
                  <a:srgbClr val="9CDCFE"/>
                </a:solidFill>
                <a:effectLst/>
                <a:latin typeface="Menlo" panose="020B0609030804020204" pitchFamily="49" charset="0"/>
              </a:rPr>
              <a:t>year:</a:t>
            </a:r>
            <a:r>
              <a:rPr lang="en-CA" b="0" dirty="0">
                <a:solidFill>
                  <a:srgbClr val="D4D4D4"/>
                </a:solidFill>
                <a:effectLst/>
                <a:latin typeface="Menlo" panose="020B0609030804020204" pitchFamily="49" charset="0"/>
              </a:rPr>
              <a:t> </a:t>
            </a:r>
            <a:r>
              <a:rPr lang="en-CA" b="0" dirty="0">
                <a:solidFill>
                  <a:srgbClr val="B5CEA8"/>
                </a:solidFill>
                <a:effectLst/>
                <a:latin typeface="Menlo" panose="020B0609030804020204" pitchFamily="49" charset="0"/>
              </a:rPr>
              <a:t>2020</a:t>
            </a:r>
            <a:r>
              <a:rPr lang="en-CA" b="0" dirty="0">
                <a:solidFill>
                  <a:srgbClr val="D4D4D4"/>
                </a:solidFill>
                <a:effectLst/>
                <a:latin typeface="Menlo" panose="020B0609030804020204" pitchFamily="49" charset="0"/>
              </a:rPr>
              <a:t> };</a:t>
            </a:r>
          </a:p>
          <a:p>
            <a:br>
              <a:rPr lang="en-CA" b="0" dirty="0">
                <a:solidFill>
                  <a:srgbClr val="D4D4D4"/>
                </a:solidFill>
                <a:effectLst/>
                <a:latin typeface="Menlo" panose="020B0609030804020204" pitchFamily="49" charset="0"/>
              </a:rPr>
            </a:br>
            <a:r>
              <a:rPr lang="en-CA" b="0" dirty="0" err="1">
                <a:solidFill>
                  <a:srgbClr val="9CDCFE"/>
                </a:solidFill>
                <a:effectLst/>
                <a:latin typeface="Menlo" panose="020B0609030804020204" pitchFamily="49" charset="0"/>
              </a:rPr>
              <a:t>console</a:t>
            </a:r>
            <a:r>
              <a:rPr lang="en-CA" b="0" dirty="0" err="1">
                <a:solidFill>
                  <a:srgbClr val="D4D4D4"/>
                </a:solidFill>
                <a:effectLst/>
                <a:latin typeface="Menlo" panose="020B0609030804020204" pitchFamily="49" charset="0"/>
              </a:rPr>
              <a:t>.</a:t>
            </a:r>
            <a:r>
              <a:rPr lang="en-CA" b="0" dirty="0" err="1">
                <a:solidFill>
                  <a:srgbClr val="DCDCAA"/>
                </a:solidFill>
                <a:effectLst/>
                <a:latin typeface="Menlo" panose="020B0609030804020204" pitchFamily="49" charset="0"/>
              </a:rPr>
              <a:t>log</a:t>
            </a:r>
            <a:r>
              <a:rPr lang="en-CA" b="0" dirty="0">
                <a:solidFill>
                  <a:srgbClr val="D4D4D4"/>
                </a:solidFill>
                <a:effectLst/>
                <a:latin typeface="Menlo" panose="020B0609030804020204" pitchFamily="49" charset="0"/>
              </a:rPr>
              <a:t>(</a:t>
            </a:r>
            <a:r>
              <a:rPr lang="en-CA" b="0" dirty="0" err="1">
                <a:solidFill>
                  <a:srgbClr val="4FC1FF"/>
                </a:solidFill>
                <a:effectLst/>
                <a:latin typeface="Menlo" panose="020B0609030804020204" pitchFamily="49" charset="0"/>
              </a:rPr>
              <a:t>car</a:t>
            </a:r>
            <a:r>
              <a:rPr lang="en-CA" b="0" dirty="0" err="1">
                <a:solidFill>
                  <a:srgbClr val="D4D4D4"/>
                </a:solidFill>
                <a:effectLst/>
                <a:latin typeface="Menlo" panose="020B0609030804020204" pitchFamily="49" charset="0"/>
              </a:rPr>
              <a:t>.</a:t>
            </a:r>
            <a:r>
              <a:rPr lang="en-CA" b="0" dirty="0" err="1">
                <a:solidFill>
                  <a:srgbClr val="9CDCFE"/>
                </a:solidFill>
                <a:effectLst/>
                <a:latin typeface="Menlo" panose="020B0609030804020204" pitchFamily="49" charset="0"/>
              </a:rPr>
              <a:t>make</a:t>
            </a:r>
            <a:r>
              <a:rPr lang="en-CA" b="0" dirty="0">
                <a:solidFill>
                  <a:srgbClr val="D4D4D4"/>
                </a:solidFill>
                <a:effectLst/>
                <a:latin typeface="Menlo" panose="020B0609030804020204" pitchFamily="49" charset="0"/>
              </a:rPr>
              <a:t>); </a:t>
            </a:r>
            <a:r>
              <a:rPr lang="en-CA" b="0" dirty="0">
                <a:solidFill>
                  <a:srgbClr val="6A9955"/>
                </a:solidFill>
                <a:effectLst/>
                <a:latin typeface="Menlo" panose="020B0609030804020204" pitchFamily="49" charset="0"/>
              </a:rPr>
              <a:t>// Output: Toyota</a:t>
            </a:r>
            <a:endParaRPr lang="en-CA" b="0" dirty="0">
              <a:solidFill>
                <a:srgbClr val="D4D4D4"/>
              </a:solidFill>
              <a:effectLst/>
              <a:latin typeface="Menlo" panose="020B0609030804020204" pitchFamily="49" charset="0"/>
            </a:endParaRPr>
          </a:p>
        </p:txBody>
      </p:sp>
      <p:sp>
        <p:nvSpPr>
          <p:cNvPr id="8" name="TextBox 7">
            <a:extLst>
              <a:ext uri="{FF2B5EF4-FFF2-40B4-BE49-F238E27FC236}">
                <a16:creationId xmlns:a16="http://schemas.microsoft.com/office/drawing/2014/main" id="{02433B8F-0C76-4FEE-65DC-F48C7D3596E9}"/>
              </a:ext>
            </a:extLst>
          </p:cNvPr>
          <p:cNvSpPr txBox="1"/>
          <p:nvPr/>
        </p:nvSpPr>
        <p:spPr>
          <a:xfrm>
            <a:off x="838200" y="4171281"/>
            <a:ext cx="8416493" cy="923330"/>
          </a:xfrm>
          <a:prstGeom prst="rect">
            <a:avLst/>
          </a:prstGeom>
          <a:solidFill>
            <a:schemeClr val="tx1"/>
          </a:solidFill>
        </p:spPr>
        <p:txBody>
          <a:bodyPr wrap="square">
            <a:spAutoFit/>
          </a:bodyPr>
          <a:lstStyle/>
          <a:p>
            <a:r>
              <a:rPr lang="en-CA" b="0" dirty="0">
                <a:solidFill>
                  <a:srgbClr val="569CD6"/>
                </a:solidFill>
                <a:effectLst/>
                <a:latin typeface="Menlo" panose="020B0609030804020204" pitchFamily="49" charset="0"/>
              </a:rPr>
              <a:t>let</a:t>
            </a:r>
            <a:r>
              <a:rPr lang="en-CA" b="0" dirty="0">
                <a:solidFill>
                  <a:srgbClr val="D4D4D4"/>
                </a:solidFill>
                <a:effectLst/>
                <a:latin typeface="Menlo" panose="020B0609030804020204" pitchFamily="49" charset="0"/>
              </a:rPr>
              <a:t> </a:t>
            </a:r>
            <a:r>
              <a:rPr lang="en-CA" b="0" dirty="0">
                <a:solidFill>
                  <a:srgbClr val="9CDCFE"/>
                </a:solidFill>
                <a:effectLst/>
                <a:latin typeface="Menlo" panose="020B0609030804020204" pitchFamily="49" charset="0"/>
              </a:rPr>
              <a:t>car</a:t>
            </a:r>
            <a:r>
              <a:rPr lang="en-CA" b="0" dirty="0">
                <a:solidFill>
                  <a:srgbClr val="D4D4D4"/>
                </a:solidFill>
                <a:effectLst/>
                <a:latin typeface="Menlo" panose="020B0609030804020204" pitchFamily="49" charset="0"/>
              </a:rPr>
              <a:t> = { </a:t>
            </a:r>
            <a:r>
              <a:rPr lang="en-CA" b="0" dirty="0">
                <a:solidFill>
                  <a:srgbClr val="9CDCFE"/>
                </a:solidFill>
                <a:effectLst/>
                <a:latin typeface="Menlo" panose="020B0609030804020204" pitchFamily="49" charset="0"/>
              </a:rPr>
              <a:t>make:</a:t>
            </a:r>
            <a:r>
              <a:rPr lang="en-CA" b="0" dirty="0">
                <a:solidFill>
                  <a:srgbClr val="D4D4D4"/>
                </a:solidFill>
                <a:effectLst/>
                <a:latin typeface="Menlo" panose="020B0609030804020204" pitchFamily="49" charset="0"/>
              </a:rPr>
              <a:t> </a:t>
            </a:r>
            <a:r>
              <a:rPr lang="en-CA" b="0" dirty="0">
                <a:solidFill>
                  <a:srgbClr val="CE9178"/>
                </a:solidFill>
                <a:effectLst/>
                <a:latin typeface="Menlo" panose="020B0609030804020204" pitchFamily="49" charset="0"/>
              </a:rPr>
              <a:t>"Toyota"</a:t>
            </a:r>
            <a:r>
              <a:rPr lang="en-CA" b="0" dirty="0">
                <a:solidFill>
                  <a:srgbClr val="D4D4D4"/>
                </a:solidFill>
                <a:effectLst/>
                <a:latin typeface="Menlo" panose="020B0609030804020204" pitchFamily="49" charset="0"/>
              </a:rPr>
              <a:t>, </a:t>
            </a:r>
            <a:r>
              <a:rPr lang="en-CA" b="0" dirty="0">
                <a:solidFill>
                  <a:srgbClr val="9CDCFE"/>
                </a:solidFill>
                <a:effectLst/>
                <a:latin typeface="Menlo" panose="020B0609030804020204" pitchFamily="49" charset="0"/>
              </a:rPr>
              <a:t>model:</a:t>
            </a:r>
            <a:r>
              <a:rPr lang="en-CA" b="0" dirty="0">
                <a:solidFill>
                  <a:srgbClr val="D4D4D4"/>
                </a:solidFill>
                <a:effectLst/>
                <a:latin typeface="Menlo" panose="020B0609030804020204" pitchFamily="49" charset="0"/>
              </a:rPr>
              <a:t> </a:t>
            </a:r>
            <a:r>
              <a:rPr lang="en-CA" b="0" dirty="0">
                <a:solidFill>
                  <a:srgbClr val="CE9178"/>
                </a:solidFill>
                <a:effectLst/>
                <a:latin typeface="Menlo" panose="020B0609030804020204" pitchFamily="49" charset="0"/>
              </a:rPr>
              <a:t>"Camry"</a:t>
            </a:r>
            <a:r>
              <a:rPr lang="en-CA" b="0" dirty="0">
                <a:solidFill>
                  <a:srgbClr val="D4D4D4"/>
                </a:solidFill>
                <a:effectLst/>
                <a:latin typeface="Menlo" panose="020B0609030804020204" pitchFamily="49" charset="0"/>
              </a:rPr>
              <a:t>, </a:t>
            </a:r>
            <a:r>
              <a:rPr lang="en-CA" b="0" dirty="0">
                <a:solidFill>
                  <a:srgbClr val="9CDCFE"/>
                </a:solidFill>
                <a:effectLst/>
                <a:latin typeface="Menlo" panose="020B0609030804020204" pitchFamily="49" charset="0"/>
              </a:rPr>
              <a:t>year:</a:t>
            </a:r>
            <a:r>
              <a:rPr lang="en-CA" b="0" dirty="0">
                <a:solidFill>
                  <a:srgbClr val="D4D4D4"/>
                </a:solidFill>
                <a:effectLst/>
                <a:latin typeface="Menlo" panose="020B0609030804020204" pitchFamily="49" charset="0"/>
              </a:rPr>
              <a:t> </a:t>
            </a:r>
            <a:r>
              <a:rPr lang="en-CA" b="0" dirty="0">
                <a:solidFill>
                  <a:srgbClr val="B5CEA8"/>
                </a:solidFill>
                <a:effectLst/>
                <a:latin typeface="Menlo" panose="020B0609030804020204" pitchFamily="49" charset="0"/>
              </a:rPr>
              <a:t>2020</a:t>
            </a:r>
            <a:r>
              <a:rPr lang="en-CA" b="0" dirty="0">
                <a:solidFill>
                  <a:srgbClr val="D4D4D4"/>
                </a:solidFill>
                <a:effectLst/>
                <a:latin typeface="Menlo" panose="020B0609030804020204" pitchFamily="49" charset="0"/>
              </a:rPr>
              <a:t> };</a:t>
            </a:r>
          </a:p>
          <a:p>
            <a:br>
              <a:rPr lang="en-CA" b="0" dirty="0">
                <a:solidFill>
                  <a:srgbClr val="D4D4D4"/>
                </a:solidFill>
                <a:effectLst/>
                <a:latin typeface="Menlo" panose="020B0609030804020204" pitchFamily="49" charset="0"/>
              </a:rPr>
            </a:br>
            <a:r>
              <a:rPr lang="en-CA" b="0" dirty="0" err="1">
                <a:solidFill>
                  <a:srgbClr val="9CDCFE"/>
                </a:solidFill>
                <a:effectLst/>
                <a:latin typeface="Menlo" panose="020B0609030804020204" pitchFamily="49" charset="0"/>
              </a:rPr>
              <a:t>console</a:t>
            </a:r>
            <a:r>
              <a:rPr lang="en-CA" b="0" dirty="0" err="1">
                <a:solidFill>
                  <a:srgbClr val="D4D4D4"/>
                </a:solidFill>
                <a:effectLst/>
                <a:latin typeface="Menlo" panose="020B0609030804020204" pitchFamily="49" charset="0"/>
              </a:rPr>
              <a:t>.</a:t>
            </a:r>
            <a:r>
              <a:rPr lang="en-CA" b="0" dirty="0" err="1">
                <a:solidFill>
                  <a:srgbClr val="DCDCAA"/>
                </a:solidFill>
                <a:effectLst/>
                <a:latin typeface="Menlo" panose="020B0609030804020204" pitchFamily="49" charset="0"/>
              </a:rPr>
              <a:t>log</a:t>
            </a:r>
            <a:r>
              <a:rPr lang="en-CA" b="0" dirty="0">
                <a:solidFill>
                  <a:srgbClr val="D4D4D4"/>
                </a:solidFill>
                <a:effectLst/>
                <a:latin typeface="Menlo" panose="020B0609030804020204" pitchFamily="49" charset="0"/>
              </a:rPr>
              <a:t>(</a:t>
            </a:r>
            <a:r>
              <a:rPr lang="en-CA" b="0" dirty="0">
                <a:solidFill>
                  <a:srgbClr val="9CDCFE"/>
                </a:solidFill>
                <a:effectLst/>
                <a:latin typeface="Menlo" panose="020B0609030804020204" pitchFamily="49" charset="0"/>
              </a:rPr>
              <a:t>car</a:t>
            </a:r>
            <a:r>
              <a:rPr lang="en-CA" b="0" dirty="0">
                <a:solidFill>
                  <a:srgbClr val="D4D4D4"/>
                </a:solidFill>
                <a:effectLst/>
                <a:latin typeface="Menlo" panose="020B0609030804020204" pitchFamily="49" charset="0"/>
              </a:rPr>
              <a:t>[</a:t>
            </a:r>
            <a:r>
              <a:rPr lang="en-CA" b="0" dirty="0">
                <a:solidFill>
                  <a:srgbClr val="CE9178"/>
                </a:solidFill>
                <a:effectLst/>
                <a:latin typeface="Menlo" panose="020B0609030804020204" pitchFamily="49" charset="0"/>
              </a:rPr>
              <a:t>"make"</a:t>
            </a:r>
            <a:r>
              <a:rPr lang="en-CA" b="0" dirty="0">
                <a:solidFill>
                  <a:srgbClr val="D4D4D4"/>
                </a:solidFill>
                <a:effectLst/>
                <a:latin typeface="Menlo" panose="020B0609030804020204" pitchFamily="49" charset="0"/>
              </a:rPr>
              <a:t>]); </a:t>
            </a:r>
            <a:r>
              <a:rPr lang="en-CA" b="0" dirty="0">
                <a:solidFill>
                  <a:srgbClr val="6A9955"/>
                </a:solidFill>
                <a:effectLst/>
                <a:latin typeface="Menlo" panose="020B0609030804020204" pitchFamily="49" charset="0"/>
              </a:rPr>
              <a:t>// Output: Toyota</a:t>
            </a:r>
            <a:endParaRPr lang="en-CA" b="0" dirty="0">
              <a:solidFill>
                <a:srgbClr val="D4D4D4"/>
              </a:solidFill>
              <a:effectLst/>
              <a:latin typeface="Menlo" panose="020B0609030804020204" pitchFamily="49" charset="0"/>
            </a:endParaRPr>
          </a:p>
        </p:txBody>
      </p:sp>
      <p:sp>
        <p:nvSpPr>
          <p:cNvPr id="9" name="TextBox 8">
            <a:extLst>
              <a:ext uri="{FF2B5EF4-FFF2-40B4-BE49-F238E27FC236}">
                <a16:creationId xmlns:a16="http://schemas.microsoft.com/office/drawing/2014/main" id="{61E2CEC3-BB85-A8E8-A8A6-0E696A51C570}"/>
              </a:ext>
            </a:extLst>
          </p:cNvPr>
          <p:cNvSpPr txBox="1"/>
          <p:nvPr/>
        </p:nvSpPr>
        <p:spPr>
          <a:xfrm>
            <a:off x="778823" y="1878348"/>
            <a:ext cx="5740730" cy="369332"/>
          </a:xfrm>
          <a:prstGeom prst="rect">
            <a:avLst/>
          </a:prstGeom>
          <a:noFill/>
        </p:spPr>
        <p:txBody>
          <a:bodyPr wrap="square" rtlCol="0">
            <a:spAutoFit/>
          </a:bodyPr>
          <a:lstStyle/>
          <a:p>
            <a:r>
              <a:rPr lang="en-US" dirty="0"/>
              <a:t>Dot notation for accessing an object’s properties</a:t>
            </a:r>
          </a:p>
        </p:txBody>
      </p:sp>
      <p:sp>
        <p:nvSpPr>
          <p:cNvPr id="10" name="TextBox 9">
            <a:extLst>
              <a:ext uri="{FF2B5EF4-FFF2-40B4-BE49-F238E27FC236}">
                <a16:creationId xmlns:a16="http://schemas.microsoft.com/office/drawing/2014/main" id="{654CB551-BCBA-B098-4799-AFD5A8C70BEE}"/>
              </a:ext>
            </a:extLst>
          </p:cNvPr>
          <p:cNvSpPr txBox="1"/>
          <p:nvPr/>
        </p:nvSpPr>
        <p:spPr>
          <a:xfrm>
            <a:off x="772611" y="3801949"/>
            <a:ext cx="5853820" cy="369332"/>
          </a:xfrm>
          <a:prstGeom prst="rect">
            <a:avLst/>
          </a:prstGeom>
          <a:noFill/>
        </p:spPr>
        <p:txBody>
          <a:bodyPr wrap="square" rtlCol="0">
            <a:spAutoFit/>
          </a:bodyPr>
          <a:lstStyle/>
          <a:p>
            <a:r>
              <a:rPr lang="en-US" dirty="0"/>
              <a:t>Square bracket notation for accessing an object’s properties</a:t>
            </a:r>
          </a:p>
        </p:txBody>
      </p:sp>
    </p:spTree>
    <p:extLst>
      <p:ext uri="{BB962C8B-B14F-4D97-AF65-F5344CB8AC3E}">
        <p14:creationId xmlns:p14="http://schemas.microsoft.com/office/powerpoint/2010/main" val="2249181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6F2B7-9D0A-0BC5-E7D7-96DA03F34429}"/>
              </a:ext>
            </a:extLst>
          </p:cNvPr>
          <p:cNvSpPr>
            <a:spLocks noGrp="1"/>
          </p:cNvSpPr>
          <p:nvPr>
            <p:ph type="title"/>
          </p:nvPr>
        </p:nvSpPr>
        <p:spPr>
          <a:xfrm>
            <a:off x="838200" y="365125"/>
            <a:ext cx="10692740" cy="1325563"/>
          </a:xfrm>
        </p:spPr>
        <p:txBody>
          <a:bodyPr/>
          <a:lstStyle/>
          <a:p>
            <a:r>
              <a:rPr lang="en-CA" dirty="0"/>
              <a:t>Accessing an Object’s Properties and Methods</a:t>
            </a:r>
          </a:p>
        </p:txBody>
      </p:sp>
      <p:sp>
        <p:nvSpPr>
          <p:cNvPr id="9" name="TextBox 8">
            <a:extLst>
              <a:ext uri="{FF2B5EF4-FFF2-40B4-BE49-F238E27FC236}">
                <a16:creationId xmlns:a16="http://schemas.microsoft.com/office/drawing/2014/main" id="{61E2CEC3-BB85-A8E8-A8A6-0E696A51C570}"/>
              </a:ext>
            </a:extLst>
          </p:cNvPr>
          <p:cNvSpPr txBox="1"/>
          <p:nvPr/>
        </p:nvSpPr>
        <p:spPr>
          <a:xfrm>
            <a:off x="2790210" y="5027152"/>
            <a:ext cx="5249385" cy="923330"/>
          </a:xfrm>
          <a:prstGeom prst="rect">
            <a:avLst/>
          </a:prstGeom>
          <a:noFill/>
        </p:spPr>
        <p:txBody>
          <a:bodyPr wrap="square" rtlCol="0">
            <a:spAutoFit/>
          </a:bodyPr>
          <a:lstStyle/>
          <a:p>
            <a:r>
              <a:rPr lang="en-US" dirty="0"/>
              <a:t>Object methods are similar to regular functions which means we call them use the method name plus “()”. The round brackets can be used for parameters</a:t>
            </a:r>
          </a:p>
        </p:txBody>
      </p:sp>
      <p:sp>
        <p:nvSpPr>
          <p:cNvPr id="4" name="TextBox 3">
            <a:extLst>
              <a:ext uri="{FF2B5EF4-FFF2-40B4-BE49-F238E27FC236}">
                <a16:creationId xmlns:a16="http://schemas.microsoft.com/office/drawing/2014/main" id="{BFCF1377-016C-DF48-54F4-898634BF620D}"/>
              </a:ext>
            </a:extLst>
          </p:cNvPr>
          <p:cNvSpPr txBox="1"/>
          <p:nvPr/>
        </p:nvSpPr>
        <p:spPr>
          <a:xfrm>
            <a:off x="778823" y="2437087"/>
            <a:ext cx="7486403" cy="2031325"/>
          </a:xfrm>
          <a:prstGeom prst="rect">
            <a:avLst/>
          </a:prstGeom>
          <a:solidFill>
            <a:schemeClr val="tx1"/>
          </a:solidFill>
        </p:spPr>
        <p:txBody>
          <a:bodyPr wrap="square">
            <a:spAutoFit/>
          </a:bodyPr>
          <a:lstStyle/>
          <a:p>
            <a:r>
              <a:rPr lang="en-CA" b="0" dirty="0">
                <a:solidFill>
                  <a:srgbClr val="569CD6"/>
                </a:solidFill>
                <a:effectLst/>
                <a:latin typeface="Menlo" panose="020B0609030804020204" pitchFamily="49" charset="0"/>
              </a:rPr>
              <a:t>let</a:t>
            </a:r>
            <a:r>
              <a:rPr lang="en-CA" b="0" dirty="0">
                <a:solidFill>
                  <a:srgbClr val="D4D4D4"/>
                </a:solidFill>
                <a:effectLst/>
                <a:latin typeface="Menlo" panose="020B0609030804020204" pitchFamily="49" charset="0"/>
              </a:rPr>
              <a:t> </a:t>
            </a:r>
            <a:r>
              <a:rPr lang="en-CA" b="0" dirty="0">
                <a:solidFill>
                  <a:srgbClr val="9CDCFE"/>
                </a:solidFill>
                <a:effectLst/>
                <a:latin typeface="Menlo" panose="020B0609030804020204" pitchFamily="49" charset="0"/>
              </a:rPr>
              <a:t>car</a:t>
            </a:r>
            <a:r>
              <a:rPr lang="en-CA" b="0" dirty="0">
                <a:solidFill>
                  <a:srgbClr val="D4D4D4"/>
                </a:solidFill>
                <a:effectLst/>
                <a:latin typeface="Menlo" panose="020B0609030804020204" pitchFamily="49" charset="0"/>
              </a:rPr>
              <a:t> = { </a:t>
            </a:r>
          </a:p>
          <a:p>
            <a:r>
              <a:rPr lang="en-CA" b="0" dirty="0">
                <a:solidFill>
                  <a:srgbClr val="9CDCFE"/>
                </a:solidFill>
                <a:effectLst/>
                <a:latin typeface="Menlo" panose="020B0609030804020204" pitchFamily="49" charset="0"/>
              </a:rPr>
              <a:t>   make:</a:t>
            </a:r>
            <a:r>
              <a:rPr lang="en-CA" b="0" dirty="0">
                <a:solidFill>
                  <a:srgbClr val="D4D4D4"/>
                </a:solidFill>
                <a:effectLst/>
                <a:latin typeface="Menlo" panose="020B0609030804020204" pitchFamily="49" charset="0"/>
              </a:rPr>
              <a:t> </a:t>
            </a:r>
            <a:r>
              <a:rPr lang="en-CA" b="0" dirty="0">
                <a:solidFill>
                  <a:srgbClr val="CE9178"/>
                </a:solidFill>
                <a:effectLst/>
                <a:latin typeface="Menlo" panose="020B0609030804020204" pitchFamily="49" charset="0"/>
              </a:rPr>
              <a:t>"Toyota"</a:t>
            </a:r>
            <a:r>
              <a:rPr lang="en-CA" b="0" dirty="0">
                <a:solidFill>
                  <a:srgbClr val="D4D4D4"/>
                </a:solidFill>
                <a:effectLst/>
                <a:latin typeface="Menlo" panose="020B0609030804020204" pitchFamily="49" charset="0"/>
              </a:rPr>
              <a:t>, </a:t>
            </a:r>
          </a:p>
          <a:p>
            <a:r>
              <a:rPr lang="en-CA" b="0" dirty="0">
                <a:solidFill>
                  <a:srgbClr val="9CDCFE"/>
                </a:solidFill>
                <a:effectLst/>
                <a:latin typeface="Menlo" panose="020B0609030804020204" pitchFamily="49" charset="0"/>
              </a:rPr>
              <a:t>   model:</a:t>
            </a:r>
            <a:r>
              <a:rPr lang="en-CA" b="0" dirty="0">
                <a:solidFill>
                  <a:srgbClr val="D4D4D4"/>
                </a:solidFill>
                <a:effectLst/>
                <a:latin typeface="Menlo" panose="020B0609030804020204" pitchFamily="49" charset="0"/>
              </a:rPr>
              <a:t> </a:t>
            </a:r>
            <a:r>
              <a:rPr lang="en-CA" b="0" dirty="0">
                <a:solidFill>
                  <a:srgbClr val="CE9178"/>
                </a:solidFill>
                <a:effectLst/>
                <a:latin typeface="Menlo" panose="020B0609030804020204" pitchFamily="49" charset="0"/>
              </a:rPr>
              <a:t>"Camry"</a:t>
            </a:r>
            <a:r>
              <a:rPr lang="en-CA" b="0" dirty="0">
                <a:solidFill>
                  <a:srgbClr val="D4D4D4"/>
                </a:solidFill>
                <a:effectLst/>
                <a:latin typeface="Menlo" panose="020B0609030804020204" pitchFamily="49" charset="0"/>
              </a:rPr>
              <a:t>, </a:t>
            </a:r>
          </a:p>
          <a:p>
            <a:r>
              <a:rPr lang="en-CA" b="0" dirty="0">
                <a:solidFill>
                  <a:srgbClr val="9CDCFE"/>
                </a:solidFill>
                <a:effectLst/>
                <a:latin typeface="Menlo" panose="020B0609030804020204" pitchFamily="49" charset="0"/>
              </a:rPr>
              <a:t>   year:</a:t>
            </a:r>
            <a:r>
              <a:rPr lang="en-CA" b="0" dirty="0">
                <a:solidFill>
                  <a:srgbClr val="D4D4D4"/>
                </a:solidFill>
                <a:effectLst/>
                <a:latin typeface="Menlo" panose="020B0609030804020204" pitchFamily="49" charset="0"/>
              </a:rPr>
              <a:t> </a:t>
            </a:r>
            <a:r>
              <a:rPr lang="en-CA" b="0" dirty="0">
                <a:solidFill>
                  <a:srgbClr val="B5CEA8"/>
                </a:solidFill>
                <a:effectLst/>
                <a:latin typeface="Menlo" panose="020B0609030804020204" pitchFamily="49" charset="0"/>
              </a:rPr>
              <a:t>2020</a:t>
            </a:r>
            <a:r>
              <a:rPr lang="en-CA" b="0" dirty="0">
                <a:solidFill>
                  <a:srgbClr val="D4D4D4"/>
                </a:solidFill>
                <a:effectLst/>
                <a:latin typeface="Menlo" panose="020B0609030804020204" pitchFamily="49" charset="0"/>
              </a:rPr>
              <a:t>,</a:t>
            </a:r>
          </a:p>
          <a:p>
            <a:r>
              <a:rPr lang="en-CA" b="0" dirty="0">
                <a:solidFill>
                  <a:srgbClr val="DCDCAA"/>
                </a:solidFill>
                <a:effectLst/>
                <a:latin typeface="Menlo" panose="020B0609030804020204" pitchFamily="49" charset="0"/>
              </a:rPr>
              <a:t>   start</a:t>
            </a:r>
            <a:r>
              <a:rPr lang="en-CA" b="0" dirty="0">
                <a:solidFill>
                  <a:srgbClr val="9CDCFE"/>
                </a:solidFill>
                <a:effectLst/>
                <a:latin typeface="Menlo" panose="020B0609030804020204" pitchFamily="49" charset="0"/>
              </a:rPr>
              <a:t>:</a:t>
            </a:r>
            <a:r>
              <a:rPr lang="en-CA" b="0" dirty="0">
                <a:solidFill>
                  <a:srgbClr val="D4D4D4"/>
                </a:solidFill>
                <a:effectLst/>
                <a:latin typeface="Menlo" panose="020B0609030804020204" pitchFamily="49" charset="0"/>
              </a:rPr>
              <a:t> </a:t>
            </a:r>
            <a:r>
              <a:rPr lang="en-CA" b="0" dirty="0">
                <a:solidFill>
                  <a:srgbClr val="569CD6"/>
                </a:solidFill>
                <a:effectLst/>
                <a:latin typeface="Menlo" panose="020B0609030804020204" pitchFamily="49" charset="0"/>
              </a:rPr>
              <a:t>function</a:t>
            </a:r>
            <a:r>
              <a:rPr lang="en-CA" b="0" dirty="0">
                <a:solidFill>
                  <a:srgbClr val="D4D4D4"/>
                </a:solidFill>
                <a:effectLst/>
                <a:latin typeface="Menlo" panose="020B0609030804020204" pitchFamily="49" charset="0"/>
              </a:rPr>
              <a:t>() { </a:t>
            </a:r>
            <a:r>
              <a:rPr lang="en-CA" b="0" dirty="0" err="1">
                <a:solidFill>
                  <a:srgbClr val="9CDCFE"/>
                </a:solidFill>
                <a:effectLst/>
                <a:latin typeface="Menlo" panose="020B0609030804020204" pitchFamily="49" charset="0"/>
              </a:rPr>
              <a:t>console</a:t>
            </a:r>
            <a:r>
              <a:rPr lang="en-CA" b="0" dirty="0" err="1">
                <a:solidFill>
                  <a:srgbClr val="D4D4D4"/>
                </a:solidFill>
                <a:effectLst/>
                <a:latin typeface="Menlo" panose="020B0609030804020204" pitchFamily="49" charset="0"/>
              </a:rPr>
              <a:t>.</a:t>
            </a:r>
            <a:r>
              <a:rPr lang="en-CA" b="0" dirty="0" err="1">
                <a:solidFill>
                  <a:srgbClr val="DCDCAA"/>
                </a:solidFill>
                <a:effectLst/>
                <a:latin typeface="Menlo" panose="020B0609030804020204" pitchFamily="49" charset="0"/>
              </a:rPr>
              <a:t>log</a:t>
            </a:r>
            <a:r>
              <a:rPr lang="en-CA" b="0" dirty="0">
                <a:solidFill>
                  <a:srgbClr val="D4D4D4"/>
                </a:solidFill>
                <a:effectLst/>
                <a:latin typeface="Menlo" panose="020B0609030804020204" pitchFamily="49" charset="0"/>
              </a:rPr>
              <a:t>(</a:t>
            </a:r>
            <a:r>
              <a:rPr lang="en-CA" b="0" dirty="0">
                <a:solidFill>
                  <a:srgbClr val="CE9178"/>
                </a:solidFill>
                <a:effectLst/>
                <a:latin typeface="Menlo" panose="020B0609030804020204" pitchFamily="49" charset="0"/>
              </a:rPr>
              <a:t>"Car started"</a:t>
            </a:r>
            <a:r>
              <a:rPr lang="en-CA" b="0" dirty="0">
                <a:solidFill>
                  <a:srgbClr val="D4D4D4"/>
                </a:solidFill>
                <a:effectLst/>
                <a:latin typeface="Menlo" panose="020B0609030804020204" pitchFamily="49" charset="0"/>
              </a:rPr>
              <a:t>); } </a:t>
            </a:r>
          </a:p>
          <a:p>
            <a:r>
              <a:rPr lang="en-CA" b="0" dirty="0">
                <a:solidFill>
                  <a:srgbClr val="D4D4D4"/>
                </a:solidFill>
                <a:effectLst/>
                <a:latin typeface="Menlo" panose="020B0609030804020204" pitchFamily="49" charset="0"/>
              </a:rPr>
              <a:t>};</a:t>
            </a:r>
          </a:p>
          <a:p>
            <a:r>
              <a:rPr lang="en-CA" b="0" dirty="0" err="1">
                <a:solidFill>
                  <a:srgbClr val="9CDCFE"/>
                </a:solidFill>
                <a:effectLst/>
                <a:latin typeface="Menlo" panose="020B0609030804020204" pitchFamily="49" charset="0"/>
              </a:rPr>
              <a:t>car</a:t>
            </a:r>
            <a:r>
              <a:rPr lang="en-CA" b="0" dirty="0" err="1">
                <a:solidFill>
                  <a:srgbClr val="D4D4D4"/>
                </a:solidFill>
                <a:effectLst/>
                <a:latin typeface="Menlo" panose="020B0609030804020204" pitchFamily="49" charset="0"/>
              </a:rPr>
              <a:t>.</a:t>
            </a:r>
            <a:r>
              <a:rPr lang="en-CA" b="0" dirty="0" err="1">
                <a:solidFill>
                  <a:srgbClr val="DCDCAA"/>
                </a:solidFill>
                <a:effectLst/>
                <a:latin typeface="Menlo" panose="020B0609030804020204" pitchFamily="49" charset="0"/>
              </a:rPr>
              <a:t>start</a:t>
            </a:r>
            <a:r>
              <a:rPr lang="en-CA" b="0" dirty="0">
                <a:solidFill>
                  <a:srgbClr val="D4D4D4"/>
                </a:solidFill>
                <a:effectLst/>
                <a:latin typeface="Menlo" panose="020B0609030804020204" pitchFamily="49" charset="0"/>
              </a:rPr>
              <a:t>(); </a:t>
            </a:r>
            <a:r>
              <a:rPr lang="en-CA" b="0" dirty="0">
                <a:solidFill>
                  <a:srgbClr val="6A9955"/>
                </a:solidFill>
                <a:effectLst/>
                <a:latin typeface="Menlo" panose="020B0609030804020204" pitchFamily="49" charset="0"/>
              </a:rPr>
              <a:t>// Output: Car started</a:t>
            </a:r>
            <a:endParaRPr lang="en-CA" b="0" dirty="0">
              <a:solidFill>
                <a:srgbClr val="D4D4D4"/>
              </a:solidFill>
              <a:effectLst/>
              <a:latin typeface="Menlo" panose="020B0609030804020204" pitchFamily="49" charset="0"/>
            </a:endParaRPr>
          </a:p>
        </p:txBody>
      </p:sp>
      <p:sp>
        <p:nvSpPr>
          <p:cNvPr id="3" name="Arrow: Right 16">
            <a:extLst>
              <a:ext uri="{FF2B5EF4-FFF2-40B4-BE49-F238E27FC236}">
                <a16:creationId xmlns:a16="http://schemas.microsoft.com/office/drawing/2014/main" id="{0E2B213B-161F-EEC5-0DFC-33EF7CF6FE4F}"/>
              </a:ext>
            </a:extLst>
          </p:cNvPr>
          <p:cNvSpPr/>
          <p:nvPr/>
        </p:nvSpPr>
        <p:spPr>
          <a:xfrm rot="13565559">
            <a:off x="1613999" y="4893850"/>
            <a:ext cx="1190201" cy="17217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779E955B-1D2C-A329-07AE-6C567FB72634}"/>
              </a:ext>
            </a:extLst>
          </p:cNvPr>
          <p:cNvSpPr txBox="1"/>
          <p:nvPr/>
        </p:nvSpPr>
        <p:spPr>
          <a:xfrm>
            <a:off x="731900" y="1973051"/>
            <a:ext cx="5740730" cy="369332"/>
          </a:xfrm>
          <a:prstGeom prst="rect">
            <a:avLst/>
          </a:prstGeom>
          <a:noFill/>
        </p:spPr>
        <p:txBody>
          <a:bodyPr wrap="square" rtlCol="0">
            <a:spAutoFit/>
          </a:bodyPr>
          <a:lstStyle/>
          <a:p>
            <a:r>
              <a:rPr lang="en-US" dirty="0"/>
              <a:t>Dot notation for accessing an object’s methods</a:t>
            </a:r>
          </a:p>
        </p:txBody>
      </p:sp>
    </p:spTree>
    <p:extLst>
      <p:ext uri="{BB962C8B-B14F-4D97-AF65-F5344CB8AC3E}">
        <p14:creationId xmlns:p14="http://schemas.microsoft.com/office/powerpoint/2010/main" val="2965973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6F2B7-9D0A-0BC5-E7D7-96DA03F34429}"/>
              </a:ext>
            </a:extLst>
          </p:cNvPr>
          <p:cNvSpPr>
            <a:spLocks noGrp="1"/>
          </p:cNvSpPr>
          <p:nvPr>
            <p:ph type="title"/>
          </p:nvPr>
        </p:nvSpPr>
        <p:spPr>
          <a:xfrm>
            <a:off x="838200" y="365125"/>
            <a:ext cx="10692740" cy="1325563"/>
          </a:xfrm>
        </p:spPr>
        <p:txBody>
          <a:bodyPr/>
          <a:lstStyle/>
          <a:p>
            <a:r>
              <a:rPr lang="en-CA" dirty="0"/>
              <a:t>Accessing an Object’s Properties and Methods</a:t>
            </a:r>
          </a:p>
        </p:txBody>
      </p:sp>
      <p:sp>
        <p:nvSpPr>
          <p:cNvPr id="4" name="TextBox 3">
            <a:extLst>
              <a:ext uri="{FF2B5EF4-FFF2-40B4-BE49-F238E27FC236}">
                <a16:creationId xmlns:a16="http://schemas.microsoft.com/office/drawing/2014/main" id="{BFCF1377-016C-DF48-54F4-898634BF620D}"/>
              </a:ext>
            </a:extLst>
          </p:cNvPr>
          <p:cNvSpPr txBox="1"/>
          <p:nvPr/>
        </p:nvSpPr>
        <p:spPr>
          <a:xfrm>
            <a:off x="838200" y="2174728"/>
            <a:ext cx="8068294" cy="3139321"/>
          </a:xfrm>
          <a:prstGeom prst="rect">
            <a:avLst/>
          </a:prstGeom>
          <a:solidFill>
            <a:schemeClr val="tx1"/>
          </a:solidFill>
        </p:spPr>
        <p:txBody>
          <a:bodyPr wrap="square">
            <a:spAutoFit/>
          </a:bodyPr>
          <a:lstStyle/>
          <a:p>
            <a:r>
              <a:rPr lang="en-CA" b="0" dirty="0">
                <a:solidFill>
                  <a:srgbClr val="569CD6"/>
                </a:solidFill>
                <a:effectLst/>
                <a:latin typeface="Menlo" panose="020B0609030804020204" pitchFamily="49" charset="0"/>
              </a:rPr>
              <a:t>const</a:t>
            </a:r>
            <a:r>
              <a:rPr lang="en-CA" b="0" dirty="0">
                <a:solidFill>
                  <a:srgbClr val="D4D4D4"/>
                </a:solidFill>
                <a:effectLst/>
                <a:latin typeface="Menlo" panose="020B0609030804020204" pitchFamily="49" charset="0"/>
              </a:rPr>
              <a:t> </a:t>
            </a:r>
            <a:r>
              <a:rPr lang="en-CA" b="0" dirty="0">
                <a:solidFill>
                  <a:srgbClr val="4FC1FF"/>
                </a:solidFill>
                <a:effectLst/>
                <a:latin typeface="Menlo" panose="020B0609030804020204" pitchFamily="49" charset="0"/>
              </a:rPr>
              <a:t>stats</a:t>
            </a:r>
            <a:r>
              <a:rPr lang="en-CA" b="0" dirty="0">
                <a:solidFill>
                  <a:srgbClr val="D4D4D4"/>
                </a:solidFill>
                <a:effectLst/>
                <a:latin typeface="Menlo" panose="020B0609030804020204" pitchFamily="49" charset="0"/>
              </a:rPr>
              <a:t> = { </a:t>
            </a:r>
            <a:r>
              <a:rPr lang="en-CA" b="0" dirty="0">
                <a:solidFill>
                  <a:srgbClr val="9CDCFE"/>
                </a:solidFill>
                <a:effectLst/>
                <a:latin typeface="Menlo" panose="020B0609030804020204" pitchFamily="49" charset="0"/>
              </a:rPr>
              <a:t>points:</a:t>
            </a:r>
            <a:r>
              <a:rPr lang="en-CA" b="0" dirty="0">
                <a:solidFill>
                  <a:srgbClr val="D4D4D4"/>
                </a:solidFill>
                <a:effectLst/>
                <a:latin typeface="Menlo" panose="020B0609030804020204" pitchFamily="49" charset="0"/>
              </a:rPr>
              <a:t> </a:t>
            </a:r>
            <a:r>
              <a:rPr lang="en-CA" b="0" dirty="0">
                <a:solidFill>
                  <a:srgbClr val="B5CEA8"/>
                </a:solidFill>
                <a:effectLst/>
                <a:latin typeface="Menlo" panose="020B0609030804020204" pitchFamily="49" charset="0"/>
              </a:rPr>
              <a:t>23</a:t>
            </a:r>
            <a:r>
              <a:rPr lang="en-CA" b="0" dirty="0">
                <a:solidFill>
                  <a:srgbClr val="D4D4D4"/>
                </a:solidFill>
                <a:effectLst/>
                <a:latin typeface="Menlo" panose="020B0609030804020204" pitchFamily="49" charset="0"/>
              </a:rPr>
              <a:t>, </a:t>
            </a:r>
            <a:r>
              <a:rPr lang="en-CA" b="0" dirty="0">
                <a:solidFill>
                  <a:srgbClr val="9CDCFE"/>
                </a:solidFill>
                <a:effectLst/>
                <a:latin typeface="Menlo" panose="020B0609030804020204" pitchFamily="49" charset="0"/>
              </a:rPr>
              <a:t>health:</a:t>
            </a:r>
            <a:r>
              <a:rPr lang="en-CA" b="0" dirty="0">
                <a:solidFill>
                  <a:srgbClr val="D4D4D4"/>
                </a:solidFill>
                <a:effectLst/>
                <a:latin typeface="Menlo" panose="020B0609030804020204" pitchFamily="49" charset="0"/>
              </a:rPr>
              <a:t> </a:t>
            </a:r>
            <a:r>
              <a:rPr lang="en-CA" b="0" dirty="0">
                <a:solidFill>
                  <a:srgbClr val="B5CEA8"/>
                </a:solidFill>
                <a:effectLst/>
                <a:latin typeface="Menlo" panose="020B0609030804020204" pitchFamily="49" charset="0"/>
              </a:rPr>
              <a:t>78</a:t>
            </a:r>
            <a:r>
              <a:rPr lang="en-CA" b="0" dirty="0">
                <a:solidFill>
                  <a:srgbClr val="D4D4D4"/>
                </a:solidFill>
                <a:effectLst/>
                <a:latin typeface="Menlo" panose="020B0609030804020204" pitchFamily="49" charset="0"/>
              </a:rPr>
              <a:t>, </a:t>
            </a:r>
            <a:r>
              <a:rPr lang="en-CA" b="0" dirty="0">
                <a:solidFill>
                  <a:srgbClr val="9CDCFE"/>
                </a:solidFill>
                <a:effectLst/>
                <a:latin typeface="Menlo" panose="020B0609030804020204" pitchFamily="49" charset="0"/>
              </a:rPr>
              <a:t>experience:</a:t>
            </a:r>
            <a:r>
              <a:rPr lang="en-CA" b="0" dirty="0">
                <a:solidFill>
                  <a:srgbClr val="D4D4D4"/>
                </a:solidFill>
                <a:effectLst/>
                <a:latin typeface="Menlo" panose="020B0609030804020204" pitchFamily="49" charset="0"/>
              </a:rPr>
              <a:t> </a:t>
            </a:r>
            <a:r>
              <a:rPr lang="en-CA" b="0" dirty="0">
                <a:solidFill>
                  <a:srgbClr val="B5CEA8"/>
                </a:solidFill>
                <a:effectLst/>
                <a:latin typeface="Menlo" panose="020B0609030804020204" pitchFamily="49" charset="0"/>
              </a:rPr>
              <a:t>325</a:t>
            </a:r>
            <a:r>
              <a:rPr lang="en-CA" b="0" dirty="0">
                <a:solidFill>
                  <a:srgbClr val="D4D4D4"/>
                </a:solidFill>
                <a:effectLst/>
                <a:latin typeface="Menlo" panose="020B0609030804020204" pitchFamily="49" charset="0"/>
              </a:rPr>
              <a:t> }</a:t>
            </a:r>
          </a:p>
          <a:p>
            <a:br>
              <a:rPr lang="en-CA" b="0" dirty="0">
                <a:solidFill>
                  <a:srgbClr val="D4D4D4"/>
                </a:solidFill>
                <a:effectLst/>
                <a:latin typeface="Menlo" panose="020B0609030804020204" pitchFamily="49" charset="0"/>
              </a:rPr>
            </a:br>
            <a:r>
              <a:rPr lang="en-CA" b="0" dirty="0">
                <a:solidFill>
                  <a:srgbClr val="569CD6"/>
                </a:solidFill>
                <a:effectLst/>
                <a:latin typeface="Menlo" panose="020B0609030804020204" pitchFamily="49" charset="0"/>
              </a:rPr>
              <a:t>function</a:t>
            </a:r>
            <a:r>
              <a:rPr lang="en-CA" b="0" dirty="0">
                <a:solidFill>
                  <a:srgbClr val="D4D4D4"/>
                </a:solidFill>
                <a:effectLst/>
                <a:latin typeface="Menlo" panose="020B0609030804020204" pitchFamily="49" charset="0"/>
              </a:rPr>
              <a:t> </a:t>
            </a:r>
            <a:r>
              <a:rPr lang="en-CA" b="0" dirty="0" err="1">
                <a:solidFill>
                  <a:srgbClr val="DCDCAA"/>
                </a:solidFill>
                <a:effectLst/>
                <a:latin typeface="Menlo" panose="020B0609030804020204" pitchFamily="49" charset="0"/>
              </a:rPr>
              <a:t>outputScore</a:t>
            </a:r>
            <a:r>
              <a:rPr lang="en-CA" b="0" dirty="0">
                <a:solidFill>
                  <a:srgbClr val="D4D4D4"/>
                </a:solidFill>
                <a:effectLst/>
                <a:latin typeface="Menlo" panose="020B0609030804020204" pitchFamily="49" charset="0"/>
              </a:rPr>
              <a:t>(</a:t>
            </a:r>
            <a:r>
              <a:rPr lang="en-CA" b="0" dirty="0">
                <a:solidFill>
                  <a:srgbClr val="9CDCFE"/>
                </a:solidFill>
                <a:effectLst/>
                <a:latin typeface="Menlo" panose="020B0609030804020204" pitchFamily="49" charset="0"/>
              </a:rPr>
              <a:t>score</a:t>
            </a:r>
            <a:r>
              <a:rPr lang="en-CA" b="0" dirty="0">
                <a:solidFill>
                  <a:srgbClr val="D4D4D4"/>
                </a:solidFill>
                <a:effectLst/>
                <a:latin typeface="Menlo" panose="020B0609030804020204" pitchFamily="49" charset="0"/>
              </a:rPr>
              <a:t>, </a:t>
            </a:r>
            <a:r>
              <a:rPr lang="en-CA" b="0" dirty="0">
                <a:solidFill>
                  <a:srgbClr val="9CDCFE"/>
                </a:solidFill>
                <a:effectLst/>
                <a:latin typeface="Menlo" panose="020B0609030804020204" pitchFamily="49" charset="0"/>
              </a:rPr>
              <a:t>type</a:t>
            </a:r>
            <a:r>
              <a:rPr lang="en-CA" b="0" dirty="0">
                <a:solidFill>
                  <a:srgbClr val="D4D4D4"/>
                </a:solidFill>
                <a:effectLst/>
                <a:latin typeface="Menlo" panose="020B0609030804020204" pitchFamily="49" charset="0"/>
              </a:rPr>
              <a:t>){</a:t>
            </a:r>
          </a:p>
          <a:p>
            <a:br>
              <a:rPr lang="en-CA" b="0" dirty="0">
                <a:solidFill>
                  <a:srgbClr val="D4D4D4"/>
                </a:solidFill>
                <a:effectLst/>
                <a:latin typeface="Menlo" panose="020B0609030804020204" pitchFamily="49" charset="0"/>
              </a:rPr>
            </a:br>
            <a:r>
              <a:rPr lang="en-CA" b="0" dirty="0">
                <a:solidFill>
                  <a:srgbClr val="D4D4D4"/>
                </a:solidFill>
                <a:effectLst/>
                <a:latin typeface="Menlo" panose="020B0609030804020204" pitchFamily="49" charset="0"/>
              </a:rPr>
              <a:t>   </a:t>
            </a:r>
            <a:r>
              <a:rPr lang="en-CA" b="0" dirty="0">
                <a:solidFill>
                  <a:srgbClr val="4FC1FF"/>
                </a:solidFill>
                <a:effectLst/>
                <a:latin typeface="Menlo" panose="020B0609030804020204" pitchFamily="49" charset="0"/>
              </a:rPr>
              <a:t>stats</a:t>
            </a:r>
            <a:r>
              <a:rPr lang="en-CA" b="0" dirty="0">
                <a:solidFill>
                  <a:srgbClr val="D4D4D4"/>
                </a:solidFill>
                <a:effectLst/>
                <a:latin typeface="Menlo" panose="020B0609030804020204" pitchFamily="49" charset="0"/>
              </a:rPr>
              <a:t>[</a:t>
            </a:r>
            <a:r>
              <a:rPr lang="en-CA" b="0" dirty="0">
                <a:solidFill>
                  <a:srgbClr val="9CDCFE"/>
                </a:solidFill>
                <a:effectLst/>
                <a:latin typeface="Menlo" panose="020B0609030804020204" pitchFamily="49" charset="0"/>
              </a:rPr>
              <a:t>type</a:t>
            </a:r>
            <a:r>
              <a:rPr lang="en-CA" b="0" dirty="0">
                <a:solidFill>
                  <a:srgbClr val="D4D4D4"/>
                </a:solidFill>
                <a:effectLst/>
                <a:latin typeface="Menlo" panose="020B0609030804020204" pitchFamily="49" charset="0"/>
              </a:rPr>
              <a:t>] = </a:t>
            </a:r>
            <a:r>
              <a:rPr lang="en-CA" b="0" dirty="0">
                <a:solidFill>
                  <a:srgbClr val="4FC1FF"/>
                </a:solidFill>
                <a:effectLst/>
                <a:latin typeface="Menlo" panose="020B0609030804020204" pitchFamily="49" charset="0"/>
              </a:rPr>
              <a:t>stats</a:t>
            </a:r>
            <a:r>
              <a:rPr lang="en-CA" b="0" dirty="0">
                <a:solidFill>
                  <a:srgbClr val="D4D4D4"/>
                </a:solidFill>
                <a:effectLst/>
                <a:latin typeface="Menlo" panose="020B0609030804020204" pitchFamily="49" charset="0"/>
              </a:rPr>
              <a:t>[</a:t>
            </a:r>
            <a:r>
              <a:rPr lang="en-CA" b="0" dirty="0">
                <a:solidFill>
                  <a:srgbClr val="9CDCFE"/>
                </a:solidFill>
                <a:effectLst/>
                <a:latin typeface="Menlo" panose="020B0609030804020204" pitchFamily="49" charset="0"/>
              </a:rPr>
              <a:t>type</a:t>
            </a:r>
            <a:r>
              <a:rPr lang="en-CA" b="0" dirty="0">
                <a:solidFill>
                  <a:srgbClr val="D4D4D4"/>
                </a:solidFill>
                <a:effectLst/>
                <a:latin typeface="Menlo" panose="020B0609030804020204" pitchFamily="49" charset="0"/>
              </a:rPr>
              <a:t>] + </a:t>
            </a:r>
            <a:r>
              <a:rPr lang="en-CA" b="0" dirty="0">
                <a:solidFill>
                  <a:srgbClr val="9CDCFE"/>
                </a:solidFill>
                <a:effectLst/>
                <a:latin typeface="Menlo" panose="020B0609030804020204" pitchFamily="49" charset="0"/>
              </a:rPr>
              <a:t>score</a:t>
            </a:r>
            <a:r>
              <a:rPr lang="en-CA" b="0" dirty="0">
                <a:solidFill>
                  <a:srgbClr val="D4D4D4"/>
                </a:solidFill>
                <a:effectLst/>
                <a:latin typeface="Menlo" panose="020B0609030804020204" pitchFamily="49" charset="0"/>
              </a:rPr>
              <a:t>;</a:t>
            </a:r>
          </a:p>
          <a:p>
            <a:br>
              <a:rPr lang="en-CA" b="0" dirty="0">
                <a:solidFill>
                  <a:srgbClr val="D4D4D4"/>
                </a:solidFill>
                <a:effectLst/>
                <a:latin typeface="Menlo" panose="020B0609030804020204" pitchFamily="49" charset="0"/>
              </a:rPr>
            </a:br>
            <a:r>
              <a:rPr lang="en-CA" b="0" dirty="0">
                <a:solidFill>
                  <a:srgbClr val="D4D4D4"/>
                </a:solidFill>
                <a:effectLst/>
                <a:latin typeface="Menlo" panose="020B0609030804020204" pitchFamily="49" charset="0"/>
              </a:rPr>
              <a:t>   </a:t>
            </a:r>
            <a:r>
              <a:rPr lang="en-CA" b="0" dirty="0">
                <a:solidFill>
                  <a:srgbClr val="C586C0"/>
                </a:solidFill>
                <a:effectLst/>
                <a:latin typeface="Menlo" panose="020B0609030804020204" pitchFamily="49" charset="0"/>
              </a:rPr>
              <a:t>return</a:t>
            </a:r>
            <a:r>
              <a:rPr lang="en-CA" b="0" dirty="0">
                <a:solidFill>
                  <a:srgbClr val="D4D4D4"/>
                </a:solidFill>
                <a:effectLst/>
                <a:latin typeface="Menlo" panose="020B0609030804020204" pitchFamily="49" charset="0"/>
              </a:rPr>
              <a:t> </a:t>
            </a:r>
            <a:r>
              <a:rPr lang="en-CA" b="0" dirty="0">
                <a:solidFill>
                  <a:srgbClr val="4FC1FF"/>
                </a:solidFill>
                <a:effectLst/>
                <a:latin typeface="Menlo" panose="020B0609030804020204" pitchFamily="49" charset="0"/>
              </a:rPr>
              <a:t>stats</a:t>
            </a:r>
            <a:r>
              <a:rPr lang="en-CA" b="0" dirty="0">
                <a:solidFill>
                  <a:srgbClr val="D4D4D4"/>
                </a:solidFill>
                <a:effectLst/>
                <a:latin typeface="Menlo" panose="020B0609030804020204" pitchFamily="49" charset="0"/>
              </a:rPr>
              <a:t>[</a:t>
            </a:r>
            <a:r>
              <a:rPr lang="en-CA" b="0" dirty="0">
                <a:solidFill>
                  <a:srgbClr val="9CDCFE"/>
                </a:solidFill>
                <a:effectLst/>
                <a:latin typeface="Menlo" panose="020B0609030804020204" pitchFamily="49" charset="0"/>
              </a:rPr>
              <a:t>type</a:t>
            </a:r>
            <a:r>
              <a:rPr lang="en-CA" b="0" dirty="0">
                <a:solidFill>
                  <a:srgbClr val="D4D4D4"/>
                </a:solidFill>
                <a:effectLst/>
                <a:latin typeface="Menlo" panose="020B0609030804020204" pitchFamily="49" charset="0"/>
              </a:rPr>
              <a:t>];</a:t>
            </a:r>
          </a:p>
          <a:p>
            <a:br>
              <a:rPr lang="en-CA" b="0" dirty="0">
                <a:solidFill>
                  <a:srgbClr val="D4D4D4"/>
                </a:solidFill>
                <a:effectLst/>
                <a:latin typeface="Menlo" panose="020B0609030804020204" pitchFamily="49" charset="0"/>
              </a:rPr>
            </a:br>
            <a:r>
              <a:rPr lang="en-CA" b="0" dirty="0">
                <a:solidFill>
                  <a:srgbClr val="D4D4D4"/>
                </a:solidFill>
                <a:effectLst/>
                <a:latin typeface="Menlo" panose="020B0609030804020204" pitchFamily="49" charset="0"/>
              </a:rPr>
              <a:t>}</a:t>
            </a:r>
          </a:p>
          <a:p>
            <a:endParaRPr lang="en-CA" dirty="0">
              <a:solidFill>
                <a:srgbClr val="D4D4D4"/>
              </a:solidFill>
              <a:latin typeface="Menlo" panose="020B0609030804020204" pitchFamily="49" charset="0"/>
            </a:endParaRPr>
          </a:p>
          <a:p>
            <a:r>
              <a:rPr lang="en-CA" b="0" dirty="0" err="1">
                <a:solidFill>
                  <a:srgbClr val="DCDCAA"/>
                </a:solidFill>
                <a:effectLst/>
                <a:latin typeface="Menlo" panose="020B0609030804020204" pitchFamily="49" charset="0"/>
              </a:rPr>
              <a:t>outputScore</a:t>
            </a:r>
            <a:r>
              <a:rPr lang="en-CA" b="0" dirty="0">
                <a:solidFill>
                  <a:srgbClr val="D4D4D4"/>
                </a:solidFill>
                <a:effectLst/>
                <a:latin typeface="Menlo" panose="020B0609030804020204" pitchFamily="49" charset="0"/>
              </a:rPr>
              <a:t>(</a:t>
            </a:r>
            <a:r>
              <a:rPr lang="en-CA" b="0" dirty="0">
                <a:solidFill>
                  <a:srgbClr val="B5CEA8"/>
                </a:solidFill>
                <a:effectLst/>
                <a:latin typeface="Menlo" panose="020B0609030804020204" pitchFamily="49" charset="0"/>
              </a:rPr>
              <a:t>52</a:t>
            </a:r>
            <a:r>
              <a:rPr lang="en-CA" b="0" dirty="0">
                <a:solidFill>
                  <a:srgbClr val="D4D4D4"/>
                </a:solidFill>
                <a:effectLst/>
                <a:latin typeface="Menlo" panose="020B0609030804020204" pitchFamily="49" charset="0"/>
              </a:rPr>
              <a:t>, </a:t>
            </a:r>
            <a:r>
              <a:rPr lang="en-CA" b="0" dirty="0">
                <a:solidFill>
                  <a:srgbClr val="CE9178"/>
                </a:solidFill>
                <a:effectLst/>
                <a:latin typeface="Menlo" panose="020B0609030804020204" pitchFamily="49" charset="0"/>
              </a:rPr>
              <a:t>'points'</a:t>
            </a:r>
            <a:r>
              <a:rPr lang="en-CA" b="0" dirty="0">
                <a:solidFill>
                  <a:srgbClr val="D4D4D4"/>
                </a:solidFill>
                <a:effectLst/>
                <a:latin typeface="Menlo" panose="020B0609030804020204" pitchFamily="49" charset="0"/>
              </a:rPr>
              <a:t>);</a:t>
            </a:r>
          </a:p>
        </p:txBody>
      </p:sp>
      <p:sp>
        <p:nvSpPr>
          <p:cNvPr id="5" name="TextBox 4">
            <a:extLst>
              <a:ext uri="{FF2B5EF4-FFF2-40B4-BE49-F238E27FC236}">
                <a16:creationId xmlns:a16="http://schemas.microsoft.com/office/drawing/2014/main" id="{779E955B-1D2C-A329-07AE-6C567FB72634}"/>
              </a:ext>
            </a:extLst>
          </p:cNvPr>
          <p:cNvSpPr txBox="1"/>
          <p:nvPr/>
        </p:nvSpPr>
        <p:spPr>
          <a:xfrm>
            <a:off x="788474" y="1774162"/>
            <a:ext cx="8118020" cy="369332"/>
          </a:xfrm>
          <a:prstGeom prst="rect">
            <a:avLst/>
          </a:prstGeom>
          <a:noFill/>
        </p:spPr>
        <p:txBody>
          <a:bodyPr wrap="square" rtlCol="0">
            <a:spAutoFit/>
          </a:bodyPr>
          <a:lstStyle/>
          <a:p>
            <a:r>
              <a:rPr lang="en-US" dirty="0"/>
              <a:t>Square bracket notation for accessing an object’s properties and methods</a:t>
            </a:r>
          </a:p>
        </p:txBody>
      </p:sp>
      <p:sp>
        <p:nvSpPr>
          <p:cNvPr id="6" name="TextBox 5">
            <a:extLst>
              <a:ext uri="{FF2B5EF4-FFF2-40B4-BE49-F238E27FC236}">
                <a16:creationId xmlns:a16="http://schemas.microsoft.com/office/drawing/2014/main" id="{74BE8DFC-C2FE-E1F4-4F89-51C3B7C327AE}"/>
              </a:ext>
            </a:extLst>
          </p:cNvPr>
          <p:cNvSpPr txBox="1"/>
          <p:nvPr/>
        </p:nvSpPr>
        <p:spPr>
          <a:xfrm>
            <a:off x="6529204" y="3935550"/>
            <a:ext cx="4754580" cy="2308324"/>
          </a:xfrm>
          <a:prstGeom prst="rect">
            <a:avLst/>
          </a:prstGeom>
          <a:solidFill>
            <a:schemeClr val="bg1"/>
          </a:solidFill>
          <a:ln w="38100">
            <a:solidFill>
              <a:schemeClr val="accent2"/>
            </a:solidFill>
          </a:ln>
        </p:spPr>
        <p:txBody>
          <a:bodyPr wrap="square" rtlCol="0">
            <a:spAutoFit/>
          </a:bodyPr>
          <a:lstStyle/>
          <a:p>
            <a:r>
              <a:rPr lang="en-US" dirty="0"/>
              <a:t>Square brackets allow you to access an object's</a:t>
            </a:r>
          </a:p>
          <a:p>
            <a:r>
              <a:rPr lang="en-US" dirty="0"/>
              <a:t>properties or methods dynamically by using</a:t>
            </a:r>
          </a:p>
          <a:p>
            <a:r>
              <a:rPr lang="en-US" dirty="0"/>
              <a:t>strings that match a property's name.</a:t>
            </a:r>
          </a:p>
          <a:p>
            <a:endParaRPr lang="en-US" dirty="0"/>
          </a:p>
          <a:p>
            <a:r>
              <a:rPr lang="en-US" dirty="0"/>
              <a:t>When this function gets called, the</a:t>
            </a:r>
          </a:p>
          <a:p>
            <a:r>
              <a:rPr lang="en-US" dirty="0"/>
              <a:t>variable type is equal to "points", which </a:t>
            </a:r>
          </a:p>
          <a:p>
            <a:r>
              <a:rPr lang="en-US" dirty="0"/>
              <a:t>allows the code to access the "points" </a:t>
            </a:r>
          </a:p>
          <a:p>
            <a:r>
              <a:rPr lang="en-US" dirty="0"/>
              <a:t>property of the stats objects.</a:t>
            </a:r>
          </a:p>
        </p:txBody>
      </p:sp>
      <p:sp>
        <p:nvSpPr>
          <p:cNvPr id="7" name="Arrow: Right 16">
            <a:extLst>
              <a:ext uri="{FF2B5EF4-FFF2-40B4-BE49-F238E27FC236}">
                <a16:creationId xmlns:a16="http://schemas.microsoft.com/office/drawing/2014/main" id="{F3C5E08B-0AE9-7A1E-DAAD-D7F1B6B822F7}"/>
              </a:ext>
            </a:extLst>
          </p:cNvPr>
          <p:cNvSpPr/>
          <p:nvPr/>
        </p:nvSpPr>
        <p:spPr>
          <a:xfrm rot="11849482">
            <a:off x="4231350" y="3986271"/>
            <a:ext cx="2087594" cy="20731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997364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0ED14-6A95-0859-6EDB-3678D72D4ACD}"/>
              </a:ext>
            </a:extLst>
          </p:cNvPr>
          <p:cNvSpPr>
            <a:spLocks noGrp="1"/>
          </p:cNvSpPr>
          <p:nvPr>
            <p:ph type="title"/>
          </p:nvPr>
        </p:nvSpPr>
        <p:spPr/>
        <p:txBody>
          <a:bodyPr/>
          <a:lstStyle/>
          <a:p>
            <a:r>
              <a:rPr lang="en-CA" dirty="0"/>
              <a:t>Constructor Functions</a:t>
            </a:r>
          </a:p>
        </p:txBody>
      </p:sp>
      <p:sp>
        <p:nvSpPr>
          <p:cNvPr id="3" name="Content Placeholder 2">
            <a:extLst>
              <a:ext uri="{FF2B5EF4-FFF2-40B4-BE49-F238E27FC236}">
                <a16:creationId xmlns:a16="http://schemas.microsoft.com/office/drawing/2014/main" id="{47B81DB3-DA7F-D75A-3DC0-6DEA984A065C}"/>
              </a:ext>
            </a:extLst>
          </p:cNvPr>
          <p:cNvSpPr>
            <a:spLocks noGrp="1"/>
          </p:cNvSpPr>
          <p:nvPr>
            <p:ph idx="1"/>
          </p:nvPr>
        </p:nvSpPr>
        <p:spPr>
          <a:xfrm>
            <a:off x="838201" y="1825625"/>
            <a:ext cx="5740730" cy="4351338"/>
          </a:xfrm>
        </p:spPr>
        <p:txBody>
          <a:bodyPr>
            <a:normAutofit fontScale="77500" lnSpcReduction="20000"/>
          </a:bodyPr>
          <a:lstStyle/>
          <a:p>
            <a:pPr algn="l">
              <a:lnSpc>
                <a:spcPct val="120000"/>
              </a:lnSpc>
            </a:pPr>
            <a:r>
              <a:rPr lang="en-CA" b="0" i="0" u="none" strike="noStrike" dirty="0">
                <a:solidFill>
                  <a:srgbClr val="374151"/>
                </a:solidFill>
                <a:effectLst/>
                <a:latin typeface="Söhne"/>
              </a:rPr>
              <a:t>In JavaScript, a constructor function is a special type of function that is used to create and initialize objects </a:t>
            </a:r>
          </a:p>
          <a:p>
            <a:pPr algn="l">
              <a:lnSpc>
                <a:spcPct val="120000"/>
              </a:lnSpc>
            </a:pPr>
            <a:r>
              <a:rPr lang="en-CA" dirty="0">
                <a:solidFill>
                  <a:srgbClr val="374151"/>
                </a:solidFill>
                <a:latin typeface="Söhne"/>
              </a:rPr>
              <a:t>Think of constructor functions as object factories that create objects</a:t>
            </a:r>
            <a:endParaRPr lang="en-CA" b="0" i="0" u="none" strike="noStrike" dirty="0">
              <a:solidFill>
                <a:srgbClr val="374151"/>
              </a:solidFill>
              <a:effectLst/>
              <a:latin typeface="Söhne"/>
            </a:endParaRPr>
          </a:p>
          <a:p>
            <a:pPr algn="l">
              <a:lnSpc>
                <a:spcPct val="120000"/>
              </a:lnSpc>
            </a:pPr>
            <a:r>
              <a:rPr lang="en-CA" b="0" i="0" u="none" strike="noStrike" dirty="0">
                <a:solidFill>
                  <a:srgbClr val="374151"/>
                </a:solidFill>
                <a:effectLst/>
                <a:latin typeface="Söhne"/>
              </a:rPr>
              <a:t>A constructor function is invoked using the new keyword. When a constructor function is invoked, it creates a new object, and sets the this keyword to point to that new object</a:t>
            </a:r>
            <a:endParaRPr lang="en-CA" b="0" i="0" u="none" strike="noStrike" baseline="30000" dirty="0">
              <a:solidFill>
                <a:srgbClr val="374151"/>
              </a:solidFill>
              <a:effectLst/>
              <a:latin typeface="Söhne"/>
            </a:endParaRPr>
          </a:p>
          <a:p>
            <a:pPr marL="0" indent="0">
              <a:buNone/>
            </a:pPr>
            <a:br>
              <a:rPr lang="en-CA" dirty="0"/>
            </a:br>
            <a:endParaRPr lang="en-CA" dirty="0"/>
          </a:p>
        </p:txBody>
      </p:sp>
      <p:pic>
        <p:nvPicPr>
          <p:cNvPr id="6" name="Picture 5" descr="Honda car factor done in the style of pixel are and isometric art">
            <a:extLst>
              <a:ext uri="{FF2B5EF4-FFF2-40B4-BE49-F238E27FC236}">
                <a16:creationId xmlns:a16="http://schemas.microsoft.com/office/drawing/2014/main" id="{50F211D7-0B26-8147-97F8-B2B7123D25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4229" y="1690688"/>
            <a:ext cx="4331085" cy="3096621"/>
          </a:xfrm>
          <a:prstGeom prst="rect">
            <a:avLst/>
          </a:prstGeom>
        </p:spPr>
      </p:pic>
      <p:sp>
        <p:nvSpPr>
          <p:cNvPr id="7" name="TextBox 6">
            <a:extLst>
              <a:ext uri="{FF2B5EF4-FFF2-40B4-BE49-F238E27FC236}">
                <a16:creationId xmlns:a16="http://schemas.microsoft.com/office/drawing/2014/main" id="{AD490198-306E-199A-BF7E-7F98A3DB6E0A}"/>
              </a:ext>
            </a:extLst>
          </p:cNvPr>
          <p:cNvSpPr txBox="1"/>
          <p:nvPr/>
        </p:nvSpPr>
        <p:spPr>
          <a:xfrm>
            <a:off x="7105067" y="4938026"/>
            <a:ext cx="4284357" cy="369332"/>
          </a:xfrm>
          <a:prstGeom prst="rect">
            <a:avLst/>
          </a:prstGeom>
          <a:noFill/>
        </p:spPr>
        <p:txBody>
          <a:bodyPr wrap="square" rtlCol="0">
            <a:spAutoFit/>
          </a:bodyPr>
          <a:lstStyle/>
          <a:p>
            <a:r>
              <a:rPr lang="en-CA" sz="900" dirty="0"/>
              <a:t>Photo from: </a:t>
            </a:r>
            <a:r>
              <a:rPr lang="en-CA" sz="900" dirty="0">
                <a:hlinkClick r:id="rId3"/>
              </a:rPr>
              <a:t>https://www.deviantart.com/gunstar-red/art/Honda-Factory-24239636</a:t>
            </a:r>
            <a:endParaRPr lang="en-CA" sz="900" dirty="0"/>
          </a:p>
          <a:p>
            <a:endParaRPr lang="en-CA" sz="900" dirty="0"/>
          </a:p>
        </p:txBody>
      </p:sp>
      <p:sp>
        <p:nvSpPr>
          <p:cNvPr id="8" name="TextBox 7">
            <a:extLst>
              <a:ext uri="{FF2B5EF4-FFF2-40B4-BE49-F238E27FC236}">
                <a16:creationId xmlns:a16="http://schemas.microsoft.com/office/drawing/2014/main" id="{F4FA9809-4C75-F1EB-CC41-46EEC8921107}"/>
              </a:ext>
            </a:extLst>
          </p:cNvPr>
          <p:cNvSpPr txBox="1"/>
          <p:nvPr/>
        </p:nvSpPr>
        <p:spPr>
          <a:xfrm>
            <a:off x="838200" y="6492875"/>
            <a:ext cx="8301037" cy="276999"/>
          </a:xfrm>
          <a:prstGeom prst="rect">
            <a:avLst/>
          </a:prstGeom>
          <a:noFill/>
        </p:spPr>
        <p:txBody>
          <a:bodyPr wrap="square" rtlCol="0">
            <a:spAutoFit/>
          </a:bodyPr>
          <a:lstStyle/>
          <a:p>
            <a:r>
              <a:rPr lang="en-US" sz="1200" dirty="0"/>
              <a:t>Text modified from text generated at: </a:t>
            </a:r>
            <a:r>
              <a:rPr lang="en-US" sz="1200" dirty="0">
                <a:hlinkClick r:id="rId4"/>
              </a:rPr>
              <a:t>https://chat.openai.com/chat</a:t>
            </a:r>
            <a:endParaRPr lang="en-US" sz="1200" dirty="0"/>
          </a:p>
        </p:txBody>
      </p:sp>
    </p:spTree>
    <p:extLst>
      <p:ext uri="{BB962C8B-B14F-4D97-AF65-F5344CB8AC3E}">
        <p14:creationId xmlns:p14="http://schemas.microsoft.com/office/powerpoint/2010/main" val="1011862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1F94B-A83B-06FC-D775-FEE0990AE6F0}"/>
              </a:ext>
            </a:extLst>
          </p:cNvPr>
          <p:cNvSpPr>
            <a:spLocks noGrp="1"/>
          </p:cNvSpPr>
          <p:nvPr>
            <p:ph type="title"/>
          </p:nvPr>
        </p:nvSpPr>
        <p:spPr/>
        <p:txBody>
          <a:bodyPr/>
          <a:lstStyle/>
          <a:p>
            <a:r>
              <a:rPr lang="en-CA" dirty="0"/>
              <a:t>Constructor Functions</a:t>
            </a:r>
          </a:p>
        </p:txBody>
      </p:sp>
      <p:sp>
        <p:nvSpPr>
          <p:cNvPr id="5" name="TextBox 4">
            <a:extLst>
              <a:ext uri="{FF2B5EF4-FFF2-40B4-BE49-F238E27FC236}">
                <a16:creationId xmlns:a16="http://schemas.microsoft.com/office/drawing/2014/main" id="{32ACAC7F-6D78-C415-1549-946F6D3BD9D8}"/>
              </a:ext>
            </a:extLst>
          </p:cNvPr>
          <p:cNvSpPr txBox="1"/>
          <p:nvPr/>
        </p:nvSpPr>
        <p:spPr>
          <a:xfrm>
            <a:off x="838200" y="2313572"/>
            <a:ext cx="6475021" cy="3139321"/>
          </a:xfrm>
          <a:prstGeom prst="rect">
            <a:avLst/>
          </a:prstGeom>
          <a:solidFill>
            <a:schemeClr val="tx1"/>
          </a:solidFill>
        </p:spPr>
        <p:txBody>
          <a:bodyPr wrap="square">
            <a:spAutoFit/>
          </a:bodyPr>
          <a:lstStyle/>
          <a:p>
            <a:r>
              <a:rPr lang="en-CA" b="0" dirty="0">
                <a:solidFill>
                  <a:srgbClr val="569CD6"/>
                </a:solidFill>
                <a:effectLst/>
                <a:latin typeface="Menlo" panose="020B0609030804020204" pitchFamily="49" charset="0"/>
              </a:rPr>
              <a:t>function</a:t>
            </a:r>
            <a:r>
              <a:rPr lang="en-CA" b="0" dirty="0">
                <a:solidFill>
                  <a:srgbClr val="D4D4D4"/>
                </a:solidFill>
                <a:effectLst/>
                <a:latin typeface="Menlo" panose="020B0609030804020204" pitchFamily="49" charset="0"/>
              </a:rPr>
              <a:t> </a:t>
            </a:r>
            <a:r>
              <a:rPr lang="en-CA" b="0" dirty="0">
                <a:solidFill>
                  <a:srgbClr val="4EC9B0"/>
                </a:solidFill>
                <a:effectLst/>
                <a:latin typeface="Menlo" panose="020B0609030804020204" pitchFamily="49" charset="0"/>
              </a:rPr>
              <a:t>Car</a:t>
            </a:r>
            <a:r>
              <a:rPr lang="en-CA" b="0" dirty="0">
                <a:solidFill>
                  <a:srgbClr val="D4D4D4"/>
                </a:solidFill>
                <a:effectLst/>
                <a:latin typeface="Menlo" panose="020B0609030804020204" pitchFamily="49" charset="0"/>
              </a:rPr>
              <a:t>(</a:t>
            </a:r>
            <a:r>
              <a:rPr lang="en-CA" b="0" dirty="0">
                <a:solidFill>
                  <a:srgbClr val="9CDCFE"/>
                </a:solidFill>
                <a:effectLst/>
                <a:latin typeface="Menlo" panose="020B0609030804020204" pitchFamily="49" charset="0"/>
              </a:rPr>
              <a:t>make</a:t>
            </a:r>
            <a:r>
              <a:rPr lang="en-CA" b="0" dirty="0">
                <a:solidFill>
                  <a:srgbClr val="D4D4D4"/>
                </a:solidFill>
                <a:effectLst/>
                <a:latin typeface="Menlo" panose="020B0609030804020204" pitchFamily="49" charset="0"/>
              </a:rPr>
              <a:t>, </a:t>
            </a:r>
            <a:r>
              <a:rPr lang="en-CA" b="0" dirty="0">
                <a:solidFill>
                  <a:srgbClr val="9CDCFE"/>
                </a:solidFill>
                <a:effectLst/>
                <a:latin typeface="Menlo" panose="020B0609030804020204" pitchFamily="49" charset="0"/>
              </a:rPr>
              <a:t>model</a:t>
            </a:r>
            <a:r>
              <a:rPr lang="en-CA" b="0" dirty="0">
                <a:solidFill>
                  <a:srgbClr val="D4D4D4"/>
                </a:solidFill>
                <a:effectLst/>
                <a:latin typeface="Menlo" panose="020B0609030804020204" pitchFamily="49" charset="0"/>
              </a:rPr>
              <a:t>, </a:t>
            </a:r>
            <a:r>
              <a:rPr lang="en-CA" b="0" dirty="0">
                <a:solidFill>
                  <a:srgbClr val="9CDCFE"/>
                </a:solidFill>
                <a:effectLst/>
                <a:latin typeface="Menlo" panose="020B0609030804020204" pitchFamily="49" charset="0"/>
              </a:rPr>
              <a:t>year</a:t>
            </a:r>
            <a:r>
              <a:rPr lang="en-CA" b="0" dirty="0">
                <a:solidFill>
                  <a:srgbClr val="D4D4D4"/>
                </a:solidFill>
                <a:effectLst/>
                <a:latin typeface="Menlo" panose="020B0609030804020204" pitchFamily="49" charset="0"/>
              </a:rPr>
              <a:t>) {</a:t>
            </a:r>
          </a:p>
          <a:p>
            <a:r>
              <a:rPr lang="en-CA" b="0" dirty="0">
                <a:solidFill>
                  <a:srgbClr val="569CD6"/>
                </a:solidFill>
                <a:effectLst/>
                <a:latin typeface="Menlo" panose="020B0609030804020204" pitchFamily="49" charset="0"/>
              </a:rPr>
              <a:t>   </a:t>
            </a:r>
            <a:r>
              <a:rPr lang="en-CA" b="0" dirty="0" err="1">
                <a:solidFill>
                  <a:srgbClr val="569CD6"/>
                </a:solidFill>
                <a:effectLst/>
                <a:latin typeface="Menlo" panose="020B0609030804020204" pitchFamily="49" charset="0"/>
              </a:rPr>
              <a:t>this</a:t>
            </a:r>
            <a:r>
              <a:rPr lang="en-CA" b="0" dirty="0" err="1">
                <a:solidFill>
                  <a:srgbClr val="D4D4D4"/>
                </a:solidFill>
                <a:effectLst/>
                <a:latin typeface="Menlo" panose="020B0609030804020204" pitchFamily="49" charset="0"/>
              </a:rPr>
              <a:t>.</a:t>
            </a:r>
            <a:r>
              <a:rPr lang="en-CA" b="0" dirty="0" err="1">
                <a:solidFill>
                  <a:srgbClr val="9CDCFE"/>
                </a:solidFill>
                <a:effectLst/>
                <a:latin typeface="Menlo" panose="020B0609030804020204" pitchFamily="49" charset="0"/>
              </a:rPr>
              <a:t>make</a:t>
            </a:r>
            <a:r>
              <a:rPr lang="en-CA" b="0" dirty="0">
                <a:solidFill>
                  <a:srgbClr val="D4D4D4"/>
                </a:solidFill>
                <a:effectLst/>
                <a:latin typeface="Menlo" panose="020B0609030804020204" pitchFamily="49" charset="0"/>
              </a:rPr>
              <a:t> = </a:t>
            </a:r>
            <a:r>
              <a:rPr lang="en-CA" b="0" dirty="0">
                <a:solidFill>
                  <a:srgbClr val="9CDCFE"/>
                </a:solidFill>
                <a:effectLst/>
                <a:latin typeface="Menlo" panose="020B0609030804020204" pitchFamily="49" charset="0"/>
              </a:rPr>
              <a:t>make</a:t>
            </a:r>
            <a:r>
              <a:rPr lang="en-CA" b="0" dirty="0">
                <a:solidFill>
                  <a:srgbClr val="D4D4D4"/>
                </a:solidFill>
                <a:effectLst/>
                <a:latin typeface="Menlo" panose="020B0609030804020204" pitchFamily="49" charset="0"/>
              </a:rPr>
              <a:t>;</a:t>
            </a:r>
          </a:p>
          <a:p>
            <a:r>
              <a:rPr lang="en-CA" b="0" dirty="0">
                <a:solidFill>
                  <a:srgbClr val="569CD6"/>
                </a:solidFill>
                <a:effectLst/>
                <a:latin typeface="Menlo" panose="020B0609030804020204" pitchFamily="49" charset="0"/>
              </a:rPr>
              <a:t>   </a:t>
            </a:r>
            <a:r>
              <a:rPr lang="en-CA" b="0" dirty="0" err="1">
                <a:solidFill>
                  <a:srgbClr val="569CD6"/>
                </a:solidFill>
                <a:effectLst/>
                <a:latin typeface="Menlo" panose="020B0609030804020204" pitchFamily="49" charset="0"/>
              </a:rPr>
              <a:t>this</a:t>
            </a:r>
            <a:r>
              <a:rPr lang="en-CA" b="0" dirty="0" err="1">
                <a:solidFill>
                  <a:srgbClr val="D4D4D4"/>
                </a:solidFill>
                <a:effectLst/>
                <a:latin typeface="Menlo" panose="020B0609030804020204" pitchFamily="49" charset="0"/>
              </a:rPr>
              <a:t>.</a:t>
            </a:r>
            <a:r>
              <a:rPr lang="en-CA" b="0" dirty="0" err="1">
                <a:solidFill>
                  <a:srgbClr val="9CDCFE"/>
                </a:solidFill>
                <a:effectLst/>
                <a:latin typeface="Menlo" panose="020B0609030804020204" pitchFamily="49" charset="0"/>
              </a:rPr>
              <a:t>model</a:t>
            </a:r>
            <a:r>
              <a:rPr lang="en-CA" b="0" dirty="0">
                <a:solidFill>
                  <a:srgbClr val="D4D4D4"/>
                </a:solidFill>
                <a:effectLst/>
                <a:latin typeface="Menlo" panose="020B0609030804020204" pitchFamily="49" charset="0"/>
              </a:rPr>
              <a:t> = </a:t>
            </a:r>
            <a:r>
              <a:rPr lang="en-CA" b="0" dirty="0">
                <a:solidFill>
                  <a:srgbClr val="9CDCFE"/>
                </a:solidFill>
                <a:effectLst/>
                <a:latin typeface="Menlo" panose="020B0609030804020204" pitchFamily="49" charset="0"/>
              </a:rPr>
              <a:t>model</a:t>
            </a:r>
            <a:r>
              <a:rPr lang="en-CA" b="0" dirty="0">
                <a:solidFill>
                  <a:srgbClr val="D4D4D4"/>
                </a:solidFill>
                <a:effectLst/>
                <a:latin typeface="Menlo" panose="020B0609030804020204" pitchFamily="49" charset="0"/>
              </a:rPr>
              <a:t>;</a:t>
            </a:r>
          </a:p>
          <a:p>
            <a:r>
              <a:rPr lang="en-CA" b="0" dirty="0">
                <a:solidFill>
                  <a:srgbClr val="569CD6"/>
                </a:solidFill>
                <a:effectLst/>
                <a:latin typeface="Menlo" panose="020B0609030804020204" pitchFamily="49" charset="0"/>
              </a:rPr>
              <a:t>   </a:t>
            </a:r>
            <a:r>
              <a:rPr lang="en-CA" b="0" dirty="0" err="1">
                <a:solidFill>
                  <a:srgbClr val="569CD6"/>
                </a:solidFill>
                <a:effectLst/>
                <a:latin typeface="Menlo" panose="020B0609030804020204" pitchFamily="49" charset="0"/>
              </a:rPr>
              <a:t>this</a:t>
            </a:r>
            <a:r>
              <a:rPr lang="en-CA" b="0" dirty="0" err="1">
                <a:solidFill>
                  <a:srgbClr val="D4D4D4"/>
                </a:solidFill>
                <a:effectLst/>
                <a:latin typeface="Menlo" panose="020B0609030804020204" pitchFamily="49" charset="0"/>
              </a:rPr>
              <a:t>.</a:t>
            </a:r>
            <a:r>
              <a:rPr lang="en-CA" b="0" dirty="0" err="1">
                <a:solidFill>
                  <a:srgbClr val="9CDCFE"/>
                </a:solidFill>
                <a:effectLst/>
                <a:latin typeface="Menlo" panose="020B0609030804020204" pitchFamily="49" charset="0"/>
              </a:rPr>
              <a:t>year</a:t>
            </a:r>
            <a:r>
              <a:rPr lang="en-CA" b="0" dirty="0">
                <a:solidFill>
                  <a:srgbClr val="D4D4D4"/>
                </a:solidFill>
                <a:effectLst/>
                <a:latin typeface="Menlo" panose="020B0609030804020204" pitchFamily="49" charset="0"/>
              </a:rPr>
              <a:t> = </a:t>
            </a:r>
            <a:r>
              <a:rPr lang="en-CA" b="0" dirty="0">
                <a:solidFill>
                  <a:srgbClr val="9CDCFE"/>
                </a:solidFill>
                <a:effectLst/>
                <a:latin typeface="Menlo" panose="020B0609030804020204" pitchFamily="49" charset="0"/>
              </a:rPr>
              <a:t>year</a:t>
            </a:r>
            <a:r>
              <a:rPr lang="en-CA" b="0" dirty="0">
                <a:solidFill>
                  <a:srgbClr val="D4D4D4"/>
                </a:solidFill>
                <a:effectLst/>
                <a:latin typeface="Menlo" panose="020B0609030804020204" pitchFamily="49" charset="0"/>
              </a:rPr>
              <a:t>;</a:t>
            </a:r>
          </a:p>
          <a:p>
            <a:r>
              <a:rPr lang="en-CA" b="0" dirty="0">
                <a:solidFill>
                  <a:srgbClr val="D4D4D4"/>
                </a:solidFill>
                <a:effectLst/>
                <a:latin typeface="Menlo" panose="020B0609030804020204" pitchFamily="49" charset="0"/>
              </a:rPr>
              <a:t>}</a:t>
            </a:r>
          </a:p>
          <a:p>
            <a:br>
              <a:rPr lang="en-CA" b="0" dirty="0">
                <a:solidFill>
                  <a:srgbClr val="D4D4D4"/>
                </a:solidFill>
                <a:effectLst/>
                <a:latin typeface="Menlo" panose="020B0609030804020204" pitchFamily="49" charset="0"/>
              </a:rPr>
            </a:br>
            <a:r>
              <a:rPr lang="en-CA" b="0" dirty="0">
                <a:solidFill>
                  <a:srgbClr val="569CD6"/>
                </a:solidFill>
                <a:effectLst/>
                <a:latin typeface="Menlo" panose="020B0609030804020204" pitchFamily="49" charset="0"/>
              </a:rPr>
              <a:t>let</a:t>
            </a:r>
            <a:r>
              <a:rPr lang="en-CA" b="0" dirty="0">
                <a:solidFill>
                  <a:srgbClr val="D4D4D4"/>
                </a:solidFill>
                <a:effectLst/>
                <a:latin typeface="Menlo" panose="020B0609030804020204" pitchFamily="49" charset="0"/>
              </a:rPr>
              <a:t> </a:t>
            </a:r>
            <a:r>
              <a:rPr lang="en-CA" b="0" dirty="0" err="1">
                <a:solidFill>
                  <a:srgbClr val="9CDCFE"/>
                </a:solidFill>
                <a:effectLst/>
                <a:latin typeface="Menlo" panose="020B0609030804020204" pitchFamily="49" charset="0"/>
              </a:rPr>
              <a:t>myCar</a:t>
            </a:r>
            <a:r>
              <a:rPr lang="en-CA" b="0" dirty="0">
                <a:solidFill>
                  <a:srgbClr val="D4D4D4"/>
                </a:solidFill>
                <a:effectLst/>
                <a:latin typeface="Menlo" panose="020B0609030804020204" pitchFamily="49" charset="0"/>
              </a:rPr>
              <a:t> = </a:t>
            </a:r>
            <a:r>
              <a:rPr lang="en-CA" b="0" dirty="0">
                <a:solidFill>
                  <a:srgbClr val="569CD6"/>
                </a:solidFill>
                <a:effectLst/>
                <a:latin typeface="Menlo" panose="020B0609030804020204" pitchFamily="49" charset="0"/>
              </a:rPr>
              <a:t>new</a:t>
            </a:r>
            <a:r>
              <a:rPr lang="en-CA" b="0" dirty="0">
                <a:solidFill>
                  <a:srgbClr val="D4D4D4"/>
                </a:solidFill>
                <a:effectLst/>
                <a:latin typeface="Menlo" panose="020B0609030804020204" pitchFamily="49" charset="0"/>
              </a:rPr>
              <a:t> </a:t>
            </a:r>
            <a:r>
              <a:rPr lang="en-CA" b="0" dirty="0">
                <a:solidFill>
                  <a:srgbClr val="4EC9B0"/>
                </a:solidFill>
                <a:effectLst/>
                <a:latin typeface="Menlo" panose="020B0609030804020204" pitchFamily="49" charset="0"/>
              </a:rPr>
              <a:t>Car</a:t>
            </a:r>
            <a:r>
              <a:rPr lang="en-CA" b="0" dirty="0">
                <a:solidFill>
                  <a:srgbClr val="D4D4D4"/>
                </a:solidFill>
                <a:effectLst/>
                <a:latin typeface="Menlo" panose="020B0609030804020204" pitchFamily="49" charset="0"/>
              </a:rPr>
              <a:t>(</a:t>
            </a:r>
            <a:r>
              <a:rPr lang="en-CA" b="0" dirty="0">
                <a:solidFill>
                  <a:srgbClr val="CE9178"/>
                </a:solidFill>
                <a:effectLst/>
                <a:latin typeface="Menlo" panose="020B0609030804020204" pitchFamily="49" charset="0"/>
              </a:rPr>
              <a:t>"Toyota"</a:t>
            </a:r>
            <a:r>
              <a:rPr lang="en-CA" b="0" dirty="0">
                <a:solidFill>
                  <a:srgbClr val="D4D4D4"/>
                </a:solidFill>
                <a:effectLst/>
                <a:latin typeface="Menlo" panose="020B0609030804020204" pitchFamily="49" charset="0"/>
              </a:rPr>
              <a:t>, </a:t>
            </a:r>
            <a:r>
              <a:rPr lang="en-CA" b="0" dirty="0">
                <a:solidFill>
                  <a:srgbClr val="CE9178"/>
                </a:solidFill>
                <a:effectLst/>
                <a:latin typeface="Menlo" panose="020B0609030804020204" pitchFamily="49" charset="0"/>
              </a:rPr>
              <a:t>"Camry"</a:t>
            </a:r>
            <a:r>
              <a:rPr lang="en-CA" b="0" dirty="0">
                <a:solidFill>
                  <a:srgbClr val="D4D4D4"/>
                </a:solidFill>
                <a:effectLst/>
                <a:latin typeface="Menlo" panose="020B0609030804020204" pitchFamily="49" charset="0"/>
              </a:rPr>
              <a:t>, </a:t>
            </a:r>
            <a:r>
              <a:rPr lang="en-CA" b="0" dirty="0">
                <a:solidFill>
                  <a:srgbClr val="B5CEA8"/>
                </a:solidFill>
                <a:effectLst/>
                <a:latin typeface="Menlo" panose="020B0609030804020204" pitchFamily="49" charset="0"/>
              </a:rPr>
              <a:t>2020</a:t>
            </a:r>
            <a:r>
              <a:rPr lang="en-CA" b="0" dirty="0">
                <a:solidFill>
                  <a:srgbClr val="D4D4D4"/>
                </a:solidFill>
                <a:effectLst/>
                <a:latin typeface="Menlo" panose="020B0609030804020204" pitchFamily="49" charset="0"/>
              </a:rPr>
              <a:t>);</a:t>
            </a:r>
          </a:p>
          <a:p>
            <a:endParaRPr lang="en-CA" b="0" dirty="0">
              <a:solidFill>
                <a:srgbClr val="9CDCFE"/>
              </a:solidFill>
              <a:effectLst/>
              <a:latin typeface="Menlo" panose="020B0609030804020204" pitchFamily="49" charset="0"/>
            </a:endParaRPr>
          </a:p>
          <a:p>
            <a:r>
              <a:rPr lang="en-CA" b="0" dirty="0" err="1">
                <a:solidFill>
                  <a:srgbClr val="9CDCFE"/>
                </a:solidFill>
                <a:effectLst/>
                <a:latin typeface="Menlo" panose="020B0609030804020204" pitchFamily="49" charset="0"/>
              </a:rPr>
              <a:t>console</a:t>
            </a:r>
            <a:r>
              <a:rPr lang="en-CA" b="0" dirty="0" err="1">
                <a:solidFill>
                  <a:srgbClr val="D4D4D4"/>
                </a:solidFill>
                <a:effectLst/>
                <a:latin typeface="Menlo" panose="020B0609030804020204" pitchFamily="49" charset="0"/>
              </a:rPr>
              <a:t>.</a:t>
            </a:r>
            <a:r>
              <a:rPr lang="en-CA" b="0" dirty="0" err="1">
                <a:solidFill>
                  <a:srgbClr val="DCDCAA"/>
                </a:solidFill>
                <a:effectLst/>
                <a:latin typeface="Menlo" panose="020B0609030804020204" pitchFamily="49" charset="0"/>
              </a:rPr>
              <a:t>log</a:t>
            </a:r>
            <a:r>
              <a:rPr lang="en-CA" b="0" dirty="0">
                <a:solidFill>
                  <a:srgbClr val="D4D4D4"/>
                </a:solidFill>
                <a:effectLst/>
                <a:latin typeface="Menlo" panose="020B0609030804020204" pitchFamily="49" charset="0"/>
              </a:rPr>
              <a:t>(</a:t>
            </a:r>
            <a:r>
              <a:rPr lang="en-CA" b="0" dirty="0" err="1">
                <a:solidFill>
                  <a:srgbClr val="9CDCFE"/>
                </a:solidFill>
                <a:effectLst/>
                <a:latin typeface="Menlo" panose="020B0609030804020204" pitchFamily="49" charset="0"/>
              </a:rPr>
              <a:t>myCar</a:t>
            </a:r>
            <a:r>
              <a:rPr lang="en-CA" b="0" dirty="0" err="1">
                <a:solidFill>
                  <a:srgbClr val="D4D4D4"/>
                </a:solidFill>
                <a:effectLst/>
                <a:latin typeface="Menlo" panose="020B0609030804020204" pitchFamily="49" charset="0"/>
              </a:rPr>
              <a:t>.</a:t>
            </a:r>
            <a:r>
              <a:rPr lang="en-CA" b="0" dirty="0" err="1">
                <a:solidFill>
                  <a:srgbClr val="9CDCFE"/>
                </a:solidFill>
                <a:effectLst/>
                <a:latin typeface="Menlo" panose="020B0609030804020204" pitchFamily="49" charset="0"/>
              </a:rPr>
              <a:t>make</a:t>
            </a:r>
            <a:r>
              <a:rPr lang="en-CA" b="0" dirty="0">
                <a:solidFill>
                  <a:srgbClr val="D4D4D4"/>
                </a:solidFill>
                <a:effectLst/>
                <a:latin typeface="Menlo" panose="020B0609030804020204" pitchFamily="49" charset="0"/>
              </a:rPr>
              <a:t>); </a:t>
            </a:r>
            <a:r>
              <a:rPr lang="en-CA" b="0" dirty="0">
                <a:solidFill>
                  <a:srgbClr val="6A9955"/>
                </a:solidFill>
                <a:effectLst/>
                <a:latin typeface="Menlo" panose="020B0609030804020204" pitchFamily="49" charset="0"/>
              </a:rPr>
              <a:t>// Output: Toyota</a:t>
            </a:r>
            <a:endParaRPr lang="en-CA" b="0" dirty="0">
              <a:solidFill>
                <a:srgbClr val="D4D4D4"/>
              </a:solidFill>
              <a:effectLst/>
              <a:latin typeface="Menlo" panose="020B0609030804020204" pitchFamily="49" charset="0"/>
            </a:endParaRPr>
          </a:p>
          <a:p>
            <a:r>
              <a:rPr lang="en-CA" b="0" dirty="0" err="1">
                <a:solidFill>
                  <a:srgbClr val="9CDCFE"/>
                </a:solidFill>
                <a:effectLst/>
                <a:latin typeface="Menlo" panose="020B0609030804020204" pitchFamily="49" charset="0"/>
              </a:rPr>
              <a:t>console</a:t>
            </a:r>
            <a:r>
              <a:rPr lang="en-CA" b="0" dirty="0" err="1">
                <a:solidFill>
                  <a:srgbClr val="D4D4D4"/>
                </a:solidFill>
                <a:effectLst/>
                <a:latin typeface="Menlo" panose="020B0609030804020204" pitchFamily="49" charset="0"/>
              </a:rPr>
              <a:t>.</a:t>
            </a:r>
            <a:r>
              <a:rPr lang="en-CA" b="0" dirty="0" err="1">
                <a:solidFill>
                  <a:srgbClr val="DCDCAA"/>
                </a:solidFill>
                <a:effectLst/>
                <a:latin typeface="Menlo" panose="020B0609030804020204" pitchFamily="49" charset="0"/>
              </a:rPr>
              <a:t>log</a:t>
            </a:r>
            <a:r>
              <a:rPr lang="en-CA" b="0" dirty="0">
                <a:solidFill>
                  <a:srgbClr val="D4D4D4"/>
                </a:solidFill>
                <a:effectLst/>
                <a:latin typeface="Menlo" panose="020B0609030804020204" pitchFamily="49" charset="0"/>
              </a:rPr>
              <a:t>(</a:t>
            </a:r>
            <a:r>
              <a:rPr lang="en-CA" b="0" dirty="0" err="1">
                <a:solidFill>
                  <a:srgbClr val="9CDCFE"/>
                </a:solidFill>
                <a:effectLst/>
                <a:latin typeface="Menlo" panose="020B0609030804020204" pitchFamily="49" charset="0"/>
              </a:rPr>
              <a:t>myCar</a:t>
            </a:r>
            <a:r>
              <a:rPr lang="en-CA" b="0" dirty="0" err="1">
                <a:solidFill>
                  <a:srgbClr val="D4D4D4"/>
                </a:solidFill>
                <a:effectLst/>
                <a:latin typeface="Menlo" panose="020B0609030804020204" pitchFamily="49" charset="0"/>
              </a:rPr>
              <a:t>.</a:t>
            </a:r>
            <a:r>
              <a:rPr lang="en-CA" b="0" dirty="0" err="1">
                <a:solidFill>
                  <a:srgbClr val="9CDCFE"/>
                </a:solidFill>
                <a:effectLst/>
                <a:latin typeface="Menlo" panose="020B0609030804020204" pitchFamily="49" charset="0"/>
              </a:rPr>
              <a:t>model</a:t>
            </a:r>
            <a:r>
              <a:rPr lang="en-CA" b="0" dirty="0">
                <a:solidFill>
                  <a:srgbClr val="D4D4D4"/>
                </a:solidFill>
                <a:effectLst/>
                <a:latin typeface="Menlo" panose="020B0609030804020204" pitchFamily="49" charset="0"/>
              </a:rPr>
              <a:t>); </a:t>
            </a:r>
            <a:r>
              <a:rPr lang="en-CA" b="0" dirty="0">
                <a:solidFill>
                  <a:srgbClr val="6A9955"/>
                </a:solidFill>
                <a:effectLst/>
                <a:latin typeface="Menlo" panose="020B0609030804020204" pitchFamily="49" charset="0"/>
              </a:rPr>
              <a:t>// Output: Camry</a:t>
            </a:r>
            <a:endParaRPr lang="en-CA" b="0" dirty="0">
              <a:solidFill>
                <a:srgbClr val="D4D4D4"/>
              </a:solidFill>
              <a:effectLst/>
              <a:latin typeface="Menlo" panose="020B0609030804020204" pitchFamily="49" charset="0"/>
            </a:endParaRPr>
          </a:p>
          <a:p>
            <a:r>
              <a:rPr lang="en-CA" b="0" dirty="0" err="1">
                <a:solidFill>
                  <a:srgbClr val="9CDCFE"/>
                </a:solidFill>
                <a:effectLst/>
                <a:latin typeface="Menlo" panose="020B0609030804020204" pitchFamily="49" charset="0"/>
              </a:rPr>
              <a:t>console</a:t>
            </a:r>
            <a:r>
              <a:rPr lang="en-CA" b="0" dirty="0" err="1">
                <a:solidFill>
                  <a:srgbClr val="D4D4D4"/>
                </a:solidFill>
                <a:effectLst/>
                <a:latin typeface="Menlo" panose="020B0609030804020204" pitchFamily="49" charset="0"/>
              </a:rPr>
              <a:t>.</a:t>
            </a:r>
            <a:r>
              <a:rPr lang="en-CA" b="0" dirty="0" err="1">
                <a:solidFill>
                  <a:srgbClr val="DCDCAA"/>
                </a:solidFill>
                <a:effectLst/>
                <a:latin typeface="Menlo" panose="020B0609030804020204" pitchFamily="49" charset="0"/>
              </a:rPr>
              <a:t>log</a:t>
            </a:r>
            <a:r>
              <a:rPr lang="en-CA" b="0" dirty="0">
                <a:solidFill>
                  <a:srgbClr val="D4D4D4"/>
                </a:solidFill>
                <a:effectLst/>
                <a:latin typeface="Menlo" panose="020B0609030804020204" pitchFamily="49" charset="0"/>
              </a:rPr>
              <a:t>(</a:t>
            </a:r>
            <a:r>
              <a:rPr lang="en-CA" b="0" dirty="0" err="1">
                <a:solidFill>
                  <a:srgbClr val="9CDCFE"/>
                </a:solidFill>
                <a:effectLst/>
                <a:latin typeface="Menlo" panose="020B0609030804020204" pitchFamily="49" charset="0"/>
              </a:rPr>
              <a:t>myCar</a:t>
            </a:r>
            <a:r>
              <a:rPr lang="en-CA" b="0" dirty="0" err="1">
                <a:solidFill>
                  <a:srgbClr val="D4D4D4"/>
                </a:solidFill>
                <a:effectLst/>
                <a:latin typeface="Menlo" panose="020B0609030804020204" pitchFamily="49" charset="0"/>
              </a:rPr>
              <a:t>.</a:t>
            </a:r>
            <a:r>
              <a:rPr lang="en-CA" b="0" dirty="0" err="1">
                <a:solidFill>
                  <a:srgbClr val="9CDCFE"/>
                </a:solidFill>
                <a:effectLst/>
                <a:latin typeface="Menlo" panose="020B0609030804020204" pitchFamily="49" charset="0"/>
              </a:rPr>
              <a:t>year</a:t>
            </a:r>
            <a:r>
              <a:rPr lang="en-CA" b="0" dirty="0">
                <a:solidFill>
                  <a:srgbClr val="D4D4D4"/>
                </a:solidFill>
                <a:effectLst/>
                <a:latin typeface="Menlo" panose="020B0609030804020204" pitchFamily="49" charset="0"/>
              </a:rPr>
              <a:t>); </a:t>
            </a:r>
            <a:r>
              <a:rPr lang="en-CA" b="0" dirty="0">
                <a:solidFill>
                  <a:srgbClr val="6A9955"/>
                </a:solidFill>
                <a:effectLst/>
                <a:latin typeface="Menlo" panose="020B0609030804020204" pitchFamily="49" charset="0"/>
              </a:rPr>
              <a:t>// Output: 2020</a:t>
            </a:r>
            <a:endParaRPr lang="en-CA" b="0" dirty="0">
              <a:solidFill>
                <a:srgbClr val="D4D4D4"/>
              </a:solidFill>
              <a:effectLst/>
              <a:latin typeface="Menlo" panose="020B0609030804020204" pitchFamily="49" charset="0"/>
            </a:endParaRPr>
          </a:p>
        </p:txBody>
      </p:sp>
      <p:sp>
        <p:nvSpPr>
          <p:cNvPr id="6" name="TextBox 5">
            <a:extLst>
              <a:ext uri="{FF2B5EF4-FFF2-40B4-BE49-F238E27FC236}">
                <a16:creationId xmlns:a16="http://schemas.microsoft.com/office/drawing/2014/main" id="{BDC76F71-4248-C2A1-AB84-538BBAD047F9}"/>
              </a:ext>
            </a:extLst>
          </p:cNvPr>
          <p:cNvSpPr txBox="1"/>
          <p:nvPr/>
        </p:nvSpPr>
        <p:spPr>
          <a:xfrm>
            <a:off x="8356027" y="1915150"/>
            <a:ext cx="2709799" cy="1754326"/>
          </a:xfrm>
          <a:prstGeom prst="rect">
            <a:avLst/>
          </a:prstGeom>
          <a:solidFill>
            <a:schemeClr val="bg1"/>
          </a:solidFill>
          <a:ln w="38100">
            <a:noFill/>
          </a:ln>
        </p:spPr>
        <p:txBody>
          <a:bodyPr wrap="square" rtlCol="0">
            <a:spAutoFit/>
          </a:bodyPr>
          <a:lstStyle/>
          <a:p>
            <a:r>
              <a:rPr lang="en-CA" dirty="0">
                <a:solidFill>
                  <a:srgbClr val="374151"/>
                </a:solidFill>
                <a:latin typeface="Söhne"/>
              </a:rPr>
              <a:t>B</a:t>
            </a:r>
            <a:r>
              <a:rPr lang="en-CA" b="0" i="0" u="none" strike="noStrike" dirty="0">
                <a:solidFill>
                  <a:srgbClr val="374151"/>
                </a:solidFill>
                <a:effectLst/>
                <a:latin typeface="Söhne"/>
              </a:rPr>
              <a:t>y convention, constructor functions are named with an uppercase letter at the beginning, indicating that they are constructor functions</a:t>
            </a:r>
            <a:endParaRPr lang="en-US" dirty="0"/>
          </a:p>
        </p:txBody>
      </p:sp>
      <p:sp>
        <p:nvSpPr>
          <p:cNvPr id="7" name="Arrow: Right 16">
            <a:extLst>
              <a:ext uri="{FF2B5EF4-FFF2-40B4-BE49-F238E27FC236}">
                <a16:creationId xmlns:a16="http://schemas.microsoft.com/office/drawing/2014/main" id="{DF692824-F35C-3707-1F2B-602C8982350B}"/>
              </a:ext>
            </a:extLst>
          </p:cNvPr>
          <p:cNvSpPr/>
          <p:nvPr/>
        </p:nvSpPr>
        <p:spPr>
          <a:xfrm rot="10075483">
            <a:off x="3303056" y="3207214"/>
            <a:ext cx="4902720" cy="26322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7ED51C1E-CEF6-48DF-A917-0D44957E7580}"/>
              </a:ext>
            </a:extLst>
          </p:cNvPr>
          <p:cNvSpPr txBox="1"/>
          <p:nvPr/>
        </p:nvSpPr>
        <p:spPr>
          <a:xfrm>
            <a:off x="838200" y="6456586"/>
            <a:ext cx="8301037" cy="276999"/>
          </a:xfrm>
          <a:prstGeom prst="rect">
            <a:avLst/>
          </a:prstGeom>
          <a:noFill/>
        </p:spPr>
        <p:txBody>
          <a:bodyPr wrap="square" rtlCol="0">
            <a:spAutoFit/>
          </a:bodyPr>
          <a:lstStyle/>
          <a:p>
            <a:r>
              <a:rPr lang="en-US" sz="1200" dirty="0"/>
              <a:t> Text and code from: </a:t>
            </a:r>
            <a:r>
              <a:rPr lang="en-US" sz="1200" dirty="0">
                <a:hlinkClick r:id="rId2"/>
              </a:rPr>
              <a:t>https://chat.openai.com/chat</a:t>
            </a:r>
            <a:endParaRPr lang="en-US" sz="1200" dirty="0"/>
          </a:p>
        </p:txBody>
      </p:sp>
    </p:spTree>
    <p:extLst>
      <p:ext uri="{BB962C8B-B14F-4D97-AF65-F5344CB8AC3E}">
        <p14:creationId xmlns:p14="http://schemas.microsoft.com/office/powerpoint/2010/main" val="3321637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10158-4902-E6AB-1172-1BD5C3217992}"/>
              </a:ext>
            </a:extLst>
          </p:cNvPr>
          <p:cNvSpPr>
            <a:spLocks noGrp="1"/>
          </p:cNvSpPr>
          <p:nvPr>
            <p:ph type="title"/>
          </p:nvPr>
        </p:nvSpPr>
        <p:spPr/>
        <p:txBody>
          <a:bodyPr/>
          <a:lstStyle/>
          <a:p>
            <a:r>
              <a:rPr lang="en-CA" dirty="0"/>
              <a:t>Class Syntax</a:t>
            </a:r>
          </a:p>
        </p:txBody>
      </p:sp>
      <p:sp>
        <p:nvSpPr>
          <p:cNvPr id="3" name="Content Placeholder 2">
            <a:extLst>
              <a:ext uri="{FF2B5EF4-FFF2-40B4-BE49-F238E27FC236}">
                <a16:creationId xmlns:a16="http://schemas.microsoft.com/office/drawing/2014/main" id="{FDE1BDCA-6A95-2F7C-6AFE-94804214CE0E}"/>
              </a:ext>
            </a:extLst>
          </p:cNvPr>
          <p:cNvSpPr>
            <a:spLocks noGrp="1"/>
          </p:cNvSpPr>
          <p:nvPr>
            <p:ph idx="1"/>
          </p:nvPr>
        </p:nvSpPr>
        <p:spPr/>
        <p:txBody>
          <a:bodyPr/>
          <a:lstStyle/>
          <a:p>
            <a:pPr>
              <a:lnSpc>
                <a:spcPct val="110000"/>
              </a:lnSpc>
            </a:pPr>
            <a:r>
              <a:rPr lang="en-CA" b="0" i="0" u="none" strike="noStrike" dirty="0">
                <a:solidFill>
                  <a:srgbClr val="374151"/>
                </a:solidFill>
                <a:effectLst/>
                <a:latin typeface="Söhne"/>
              </a:rPr>
              <a:t>ES6 introduced the </a:t>
            </a:r>
            <a:r>
              <a:rPr lang="en-CA" dirty="0"/>
              <a:t>class</a:t>
            </a:r>
            <a:r>
              <a:rPr lang="en-CA" b="0" i="0" u="none" strike="noStrike" dirty="0">
                <a:solidFill>
                  <a:srgbClr val="374151"/>
                </a:solidFill>
                <a:effectLst/>
                <a:latin typeface="Söhne"/>
              </a:rPr>
              <a:t> keyword, which is a more convenient and easier way to create constructor functions and objects</a:t>
            </a:r>
          </a:p>
          <a:p>
            <a:pPr>
              <a:lnSpc>
                <a:spcPct val="110000"/>
              </a:lnSpc>
            </a:pPr>
            <a:r>
              <a:rPr lang="en-CA" dirty="0">
                <a:solidFill>
                  <a:srgbClr val="374151"/>
                </a:solidFill>
                <a:latin typeface="Söhne"/>
              </a:rPr>
              <a:t>C</a:t>
            </a:r>
            <a:r>
              <a:rPr lang="en-CA" b="0" i="0" u="none" strike="noStrike" dirty="0">
                <a:solidFill>
                  <a:srgbClr val="374151"/>
                </a:solidFill>
                <a:effectLst/>
                <a:latin typeface="Söhne"/>
              </a:rPr>
              <a:t>lasses are just syntactic sugar over the prototype-based object-oriented approach of JavaScript, and the </a:t>
            </a:r>
            <a:r>
              <a:rPr lang="en-CA" dirty="0"/>
              <a:t>class</a:t>
            </a:r>
            <a:r>
              <a:rPr lang="en-CA" b="0" i="0" u="none" strike="noStrike" dirty="0">
                <a:solidFill>
                  <a:srgbClr val="374151"/>
                </a:solidFill>
                <a:effectLst/>
                <a:latin typeface="Söhne"/>
              </a:rPr>
              <a:t> syntax is transpiled to the constructor function and prototype-based approach</a:t>
            </a:r>
          </a:p>
          <a:p>
            <a:pPr>
              <a:lnSpc>
                <a:spcPct val="110000"/>
              </a:lnSpc>
            </a:pPr>
            <a:r>
              <a:rPr lang="en-CA" dirty="0">
                <a:solidFill>
                  <a:srgbClr val="374151"/>
                </a:solidFill>
                <a:latin typeface="Söhne"/>
              </a:rPr>
              <a:t>C</a:t>
            </a:r>
            <a:r>
              <a:rPr lang="en-CA" b="0" i="0" u="none" strike="noStrike" dirty="0">
                <a:solidFill>
                  <a:srgbClr val="374151"/>
                </a:solidFill>
                <a:effectLst/>
                <a:latin typeface="Söhne"/>
              </a:rPr>
              <a:t>lasses in </a:t>
            </a:r>
            <a:r>
              <a:rPr lang="en-CA" dirty="0">
                <a:solidFill>
                  <a:srgbClr val="374151"/>
                </a:solidFill>
                <a:latin typeface="Söhne"/>
              </a:rPr>
              <a:t>J</a:t>
            </a:r>
            <a:r>
              <a:rPr lang="en-CA" b="0" i="0" u="none" strike="noStrike" dirty="0">
                <a:solidFill>
                  <a:srgbClr val="374151"/>
                </a:solidFill>
                <a:effectLst/>
                <a:latin typeface="Söhne"/>
              </a:rPr>
              <a:t>avaScript are not like classes in other languages like Java or C#. As mentioned above, JavaScript classes are just a shorthand for constructor functions and prototypes.</a:t>
            </a:r>
            <a:endParaRPr lang="en-CA" dirty="0"/>
          </a:p>
        </p:txBody>
      </p:sp>
      <p:sp>
        <p:nvSpPr>
          <p:cNvPr id="4" name="TextBox 3">
            <a:extLst>
              <a:ext uri="{FF2B5EF4-FFF2-40B4-BE49-F238E27FC236}">
                <a16:creationId xmlns:a16="http://schemas.microsoft.com/office/drawing/2014/main" id="{0277E6BB-C15A-545C-3AC2-9E50A14B8260}"/>
              </a:ext>
            </a:extLst>
          </p:cNvPr>
          <p:cNvSpPr txBox="1"/>
          <p:nvPr/>
        </p:nvSpPr>
        <p:spPr>
          <a:xfrm>
            <a:off x="838200" y="6492875"/>
            <a:ext cx="8301037" cy="276999"/>
          </a:xfrm>
          <a:prstGeom prst="rect">
            <a:avLst/>
          </a:prstGeom>
          <a:noFill/>
        </p:spPr>
        <p:txBody>
          <a:bodyPr wrap="square" rtlCol="0">
            <a:spAutoFit/>
          </a:bodyPr>
          <a:lstStyle/>
          <a:p>
            <a:r>
              <a:rPr lang="en-US" sz="1200" dirty="0"/>
              <a:t>The above text is modified from text generated at: </a:t>
            </a:r>
            <a:r>
              <a:rPr lang="en-US" sz="1200" dirty="0">
                <a:hlinkClick r:id="rId2"/>
              </a:rPr>
              <a:t>https://chat.openai.com/chat</a:t>
            </a:r>
            <a:endParaRPr lang="en-US" sz="1200" dirty="0"/>
          </a:p>
        </p:txBody>
      </p:sp>
    </p:spTree>
    <p:extLst>
      <p:ext uri="{BB962C8B-B14F-4D97-AF65-F5344CB8AC3E}">
        <p14:creationId xmlns:p14="http://schemas.microsoft.com/office/powerpoint/2010/main" val="127776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67801-6C7E-0FBA-E877-73D0A01DAA94}"/>
              </a:ext>
            </a:extLst>
          </p:cNvPr>
          <p:cNvSpPr>
            <a:spLocks noGrp="1"/>
          </p:cNvSpPr>
          <p:nvPr>
            <p:ph type="title"/>
          </p:nvPr>
        </p:nvSpPr>
        <p:spPr/>
        <p:txBody>
          <a:bodyPr/>
          <a:lstStyle/>
          <a:p>
            <a:r>
              <a:rPr lang="en-CA" dirty="0"/>
              <a:t>Class Syntax</a:t>
            </a:r>
          </a:p>
        </p:txBody>
      </p:sp>
      <p:sp>
        <p:nvSpPr>
          <p:cNvPr id="5" name="TextBox 4">
            <a:extLst>
              <a:ext uri="{FF2B5EF4-FFF2-40B4-BE49-F238E27FC236}">
                <a16:creationId xmlns:a16="http://schemas.microsoft.com/office/drawing/2014/main" id="{69E4D42B-180C-A2EE-881E-4CF5C00AB443}"/>
              </a:ext>
            </a:extLst>
          </p:cNvPr>
          <p:cNvSpPr txBox="1"/>
          <p:nvPr/>
        </p:nvSpPr>
        <p:spPr>
          <a:xfrm>
            <a:off x="2752106" y="1858443"/>
            <a:ext cx="7650678" cy="3693319"/>
          </a:xfrm>
          <a:prstGeom prst="rect">
            <a:avLst/>
          </a:prstGeom>
          <a:solidFill>
            <a:schemeClr val="tx1"/>
          </a:solidFill>
        </p:spPr>
        <p:txBody>
          <a:bodyPr wrap="square">
            <a:spAutoFit/>
          </a:bodyPr>
          <a:lstStyle/>
          <a:p>
            <a:r>
              <a:rPr lang="en-CA" b="0" dirty="0">
                <a:solidFill>
                  <a:srgbClr val="569CD6"/>
                </a:solidFill>
                <a:effectLst/>
                <a:latin typeface="Menlo" panose="020B0609030804020204" pitchFamily="49" charset="0"/>
              </a:rPr>
              <a:t>class</a:t>
            </a:r>
            <a:r>
              <a:rPr lang="en-CA" b="0" dirty="0">
                <a:solidFill>
                  <a:srgbClr val="D4D4D4"/>
                </a:solidFill>
                <a:effectLst/>
                <a:latin typeface="Menlo" panose="020B0609030804020204" pitchFamily="49" charset="0"/>
              </a:rPr>
              <a:t> </a:t>
            </a:r>
            <a:r>
              <a:rPr lang="en-CA" b="0" dirty="0">
                <a:solidFill>
                  <a:srgbClr val="4EC9B0"/>
                </a:solidFill>
                <a:effectLst/>
                <a:latin typeface="Menlo" panose="020B0609030804020204" pitchFamily="49" charset="0"/>
              </a:rPr>
              <a:t>Car</a:t>
            </a:r>
            <a:r>
              <a:rPr lang="en-CA" b="0" dirty="0">
                <a:solidFill>
                  <a:srgbClr val="D4D4D4"/>
                </a:solidFill>
                <a:effectLst/>
                <a:latin typeface="Menlo" panose="020B0609030804020204" pitchFamily="49" charset="0"/>
              </a:rPr>
              <a:t> {</a:t>
            </a:r>
          </a:p>
          <a:p>
            <a:r>
              <a:rPr lang="en-CA" b="0" dirty="0">
                <a:solidFill>
                  <a:srgbClr val="569CD6"/>
                </a:solidFill>
                <a:effectLst/>
                <a:latin typeface="Menlo" panose="020B0609030804020204" pitchFamily="49" charset="0"/>
              </a:rPr>
              <a:t>   constructor</a:t>
            </a:r>
            <a:r>
              <a:rPr lang="en-CA" b="0" dirty="0">
                <a:solidFill>
                  <a:srgbClr val="D4D4D4"/>
                </a:solidFill>
                <a:effectLst/>
                <a:latin typeface="Menlo" panose="020B0609030804020204" pitchFamily="49" charset="0"/>
              </a:rPr>
              <a:t>(</a:t>
            </a:r>
            <a:r>
              <a:rPr lang="en-CA" b="0" dirty="0">
                <a:solidFill>
                  <a:srgbClr val="9CDCFE"/>
                </a:solidFill>
                <a:effectLst/>
                <a:latin typeface="Menlo" panose="020B0609030804020204" pitchFamily="49" charset="0"/>
              </a:rPr>
              <a:t>make</a:t>
            </a:r>
            <a:r>
              <a:rPr lang="en-CA" b="0" dirty="0">
                <a:solidFill>
                  <a:srgbClr val="D4D4D4"/>
                </a:solidFill>
                <a:effectLst/>
                <a:latin typeface="Menlo" panose="020B0609030804020204" pitchFamily="49" charset="0"/>
              </a:rPr>
              <a:t>, </a:t>
            </a:r>
            <a:r>
              <a:rPr lang="en-CA" b="0" dirty="0">
                <a:solidFill>
                  <a:srgbClr val="9CDCFE"/>
                </a:solidFill>
                <a:effectLst/>
                <a:latin typeface="Menlo" panose="020B0609030804020204" pitchFamily="49" charset="0"/>
              </a:rPr>
              <a:t>model</a:t>
            </a:r>
            <a:r>
              <a:rPr lang="en-CA" b="0" dirty="0">
                <a:solidFill>
                  <a:srgbClr val="D4D4D4"/>
                </a:solidFill>
                <a:effectLst/>
                <a:latin typeface="Menlo" panose="020B0609030804020204" pitchFamily="49" charset="0"/>
              </a:rPr>
              <a:t>, </a:t>
            </a:r>
            <a:r>
              <a:rPr lang="en-CA" b="0" dirty="0">
                <a:solidFill>
                  <a:srgbClr val="9CDCFE"/>
                </a:solidFill>
                <a:effectLst/>
                <a:latin typeface="Menlo" panose="020B0609030804020204" pitchFamily="49" charset="0"/>
              </a:rPr>
              <a:t>year</a:t>
            </a:r>
            <a:r>
              <a:rPr lang="en-CA" b="0" dirty="0">
                <a:solidFill>
                  <a:srgbClr val="D4D4D4"/>
                </a:solidFill>
                <a:effectLst/>
                <a:latin typeface="Menlo" panose="020B0609030804020204" pitchFamily="49" charset="0"/>
              </a:rPr>
              <a:t>) {</a:t>
            </a:r>
          </a:p>
          <a:p>
            <a:r>
              <a:rPr lang="en-CA" b="0" dirty="0">
                <a:solidFill>
                  <a:srgbClr val="569CD6"/>
                </a:solidFill>
                <a:effectLst/>
                <a:latin typeface="Menlo" panose="020B0609030804020204" pitchFamily="49" charset="0"/>
              </a:rPr>
              <a:t>      </a:t>
            </a:r>
            <a:r>
              <a:rPr lang="en-CA" b="0" dirty="0" err="1">
                <a:solidFill>
                  <a:srgbClr val="569CD6"/>
                </a:solidFill>
                <a:effectLst/>
                <a:latin typeface="Menlo" panose="020B0609030804020204" pitchFamily="49" charset="0"/>
              </a:rPr>
              <a:t>this</a:t>
            </a:r>
            <a:r>
              <a:rPr lang="en-CA" b="0" dirty="0" err="1">
                <a:solidFill>
                  <a:srgbClr val="D4D4D4"/>
                </a:solidFill>
                <a:effectLst/>
                <a:latin typeface="Menlo" panose="020B0609030804020204" pitchFamily="49" charset="0"/>
              </a:rPr>
              <a:t>.</a:t>
            </a:r>
            <a:r>
              <a:rPr lang="en-CA" b="0" dirty="0" err="1">
                <a:solidFill>
                  <a:srgbClr val="9CDCFE"/>
                </a:solidFill>
                <a:effectLst/>
                <a:latin typeface="Menlo" panose="020B0609030804020204" pitchFamily="49" charset="0"/>
              </a:rPr>
              <a:t>make</a:t>
            </a:r>
            <a:r>
              <a:rPr lang="en-CA" b="0" dirty="0">
                <a:solidFill>
                  <a:srgbClr val="D4D4D4"/>
                </a:solidFill>
                <a:effectLst/>
                <a:latin typeface="Menlo" panose="020B0609030804020204" pitchFamily="49" charset="0"/>
              </a:rPr>
              <a:t> = </a:t>
            </a:r>
            <a:r>
              <a:rPr lang="en-CA" b="0" dirty="0">
                <a:solidFill>
                  <a:srgbClr val="9CDCFE"/>
                </a:solidFill>
                <a:effectLst/>
                <a:latin typeface="Menlo" panose="020B0609030804020204" pitchFamily="49" charset="0"/>
              </a:rPr>
              <a:t>make</a:t>
            </a:r>
            <a:r>
              <a:rPr lang="en-CA" b="0" dirty="0">
                <a:solidFill>
                  <a:srgbClr val="D4D4D4"/>
                </a:solidFill>
                <a:effectLst/>
                <a:latin typeface="Menlo" panose="020B0609030804020204" pitchFamily="49" charset="0"/>
              </a:rPr>
              <a:t>;</a:t>
            </a:r>
          </a:p>
          <a:p>
            <a:r>
              <a:rPr lang="en-CA" b="0" dirty="0">
                <a:solidFill>
                  <a:srgbClr val="569CD6"/>
                </a:solidFill>
                <a:effectLst/>
                <a:latin typeface="Menlo" panose="020B0609030804020204" pitchFamily="49" charset="0"/>
              </a:rPr>
              <a:t>      </a:t>
            </a:r>
            <a:r>
              <a:rPr lang="en-CA" b="0" dirty="0" err="1">
                <a:solidFill>
                  <a:srgbClr val="569CD6"/>
                </a:solidFill>
                <a:effectLst/>
                <a:latin typeface="Menlo" panose="020B0609030804020204" pitchFamily="49" charset="0"/>
              </a:rPr>
              <a:t>this</a:t>
            </a:r>
            <a:r>
              <a:rPr lang="en-CA" b="0" dirty="0" err="1">
                <a:solidFill>
                  <a:srgbClr val="D4D4D4"/>
                </a:solidFill>
                <a:effectLst/>
                <a:latin typeface="Menlo" panose="020B0609030804020204" pitchFamily="49" charset="0"/>
              </a:rPr>
              <a:t>.</a:t>
            </a:r>
            <a:r>
              <a:rPr lang="en-CA" b="0" dirty="0" err="1">
                <a:solidFill>
                  <a:srgbClr val="9CDCFE"/>
                </a:solidFill>
                <a:effectLst/>
                <a:latin typeface="Menlo" panose="020B0609030804020204" pitchFamily="49" charset="0"/>
              </a:rPr>
              <a:t>model</a:t>
            </a:r>
            <a:r>
              <a:rPr lang="en-CA" b="0" dirty="0">
                <a:solidFill>
                  <a:srgbClr val="D4D4D4"/>
                </a:solidFill>
                <a:effectLst/>
                <a:latin typeface="Menlo" panose="020B0609030804020204" pitchFamily="49" charset="0"/>
              </a:rPr>
              <a:t> = </a:t>
            </a:r>
            <a:r>
              <a:rPr lang="en-CA" b="0" dirty="0">
                <a:solidFill>
                  <a:srgbClr val="9CDCFE"/>
                </a:solidFill>
                <a:effectLst/>
                <a:latin typeface="Menlo" panose="020B0609030804020204" pitchFamily="49" charset="0"/>
              </a:rPr>
              <a:t>model</a:t>
            </a:r>
            <a:r>
              <a:rPr lang="en-CA" b="0" dirty="0">
                <a:solidFill>
                  <a:srgbClr val="D4D4D4"/>
                </a:solidFill>
                <a:effectLst/>
                <a:latin typeface="Menlo" panose="020B0609030804020204" pitchFamily="49" charset="0"/>
              </a:rPr>
              <a:t>;</a:t>
            </a:r>
          </a:p>
          <a:p>
            <a:r>
              <a:rPr lang="en-CA" b="0" dirty="0">
                <a:solidFill>
                  <a:srgbClr val="569CD6"/>
                </a:solidFill>
                <a:effectLst/>
                <a:latin typeface="Menlo" panose="020B0609030804020204" pitchFamily="49" charset="0"/>
              </a:rPr>
              <a:t>      </a:t>
            </a:r>
            <a:r>
              <a:rPr lang="en-CA" b="0" dirty="0" err="1">
                <a:solidFill>
                  <a:srgbClr val="569CD6"/>
                </a:solidFill>
                <a:effectLst/>
                <a:latin typeface="Menlo" panose="020B0609030804020204" pitchFamily="49" charset="0"/>
              </a:rPr>
              <a:t>this</a:t>
            </a:r>
            <a:r>
              <a:rPr lang="en-CA" b="0" dirty="0" err="1">
                <a:solidFill>
                  <a:srgbClr val="D4D4D4"/>
                </a:solidFill>
                <a:effectLst/>
                <a:latin typeface="Menlo" panose="020B0609030804020204" pitchFamily="49" charset="0"/>
              </a:rPr>
              <a:t>.</a:t>
            </a:r>
            <a:r>
              <a:rPr lang="en-CA" b="0" dirty="0" err="1">
                <a:solidFill>
                  <a:srgbClr val="9CDCFE"/>
                </a:solidFill>
                <a:effectLst/>
                <a:latin typeface="Menlo" panose="020B0609030804020204" pitchFamily="49" charset="0"/>
              </a:rPr>
              <a:t>year</a:t>
            </a:r>
            <a:r>
              <a:rPr lang="en-CA" b="0" dirty="0">
                <a:solidFill>
                  <a:srgbClr val="D4D4D4"/>
                </a:solidFill>
                <a:effectLst/>
                <a:latin typeface="Menlo" panose="020B0609030804020204" pitchFamily="49" charset="0"/>
              </a:rPr>
              <a:t> = </a:t>
            </a:r>
            <a:r>
              <a:rPr lang="en-CA" b="0" dirty="0">
                <a:solidFill>
                  <a:srgbClr val="9CDCFE"/>
                </a:solidFill>
                <a:effectLst/>
                <a:latin typeface="Menlo" panose="020B0609030804020204" pitchFamily="49" charset="0"/>
              </a:rPr>
              <a:t>year</a:t>
            </a:r>
            <a:r>
              <a:rPr lang="en-CA" b="0" dirty="0">
                <a:solidFill>
                  <a:srgbClr val="D4D4D4"/>
                </a:solidFill>
                <a:effectLst/>
                <a:latin typeface="Menlo" panose="020B0609030804020204" pitchFamily="49" charset="0"/>
              </a:rPr>
              <a:t>;</a:t>
            </a:r>
          </a:p>
          <a:p>
            <a:r>
              <a:rPr lang="en-CA" b="0" dirty="0">
                <a:solidFill>
                  <a:srgbClr val="D4D4D4"/>
                </a:solidFill>
                <a:effectLst/>
                <a:latin typeface="Menlo" panose="020B0609030804020204" pitchFamily="49" charset="0"/>
              </a:rPr>
              <a:t>  }</a:t>
            </a:r>
          </a:p>
          <a:p>
            <a:r>
              <a:rPr lang="en-CA" b="0" dirty="0">
                <a:solidFill>
                  <a:srgbClr val="DCDCAA"/>
                </a:solidFill>
                <a:effectLst/>
                <a:latin typeface="Menlo" panose="020B0609030804020204" pitchFamily="49" charset="0"/>
              </a:rPr>
              <a:t>  start</a:t>
            </a:r>
            <a:r>
              <a:rPr lang="en-CA" b="0" dirty="0">
                <a:solidFill>
                  <a:srgbClr val="D4D4D4"/>
                </a:solidFill>
                <a:effectLst/>
                <a:latin typeface="Menlo" panose="020B0609030804020204" pitchFamily="49" charset="0"/>
              </a:rPr>
              <a:t>(){</a:t>
            </a:r>
          </a:p>
          <a:p>
            <a:r>
              <a:rPr lang="en-CA" b="0" dirty="0">
                <a:solidFill>
                  <a:srgbClr val="9CDCFE"/>
                </a:solidFill>
                <a:effectLst/>
                <a:latin typeface="Menlo" panose="020B0609030804020204" pitchFamily="49" charset="0"/>
              </a:rPr>
              <a:t>     </a:t>
            </a:r>
            <a:r>
              <a:rPr lang="en-CA" b="0" dirty="0" err="1">
                <a:solidFill>
                  <a:srgbClr val="9CDCFE"/>
                </a:solidFill>
                <a:effectLst/>
                <a:latin typeface="Menlo" panose="020B0609030804020204" pitchFamily="49" charset="0"/>
              </a:rPr>
              <a:t>console</a:t>
            </a:r>
            <a:r>
              <a:rPr lang="en-CA" b="0" dirty="0" err="1">
                <a:solidFill>
                  <a:srgbClr val="D4D4D4"/>
                </a:solidFill>
                <a:effectLst/>
                <a:latin typeface="Menlo" panose="020B0609030804020204" pitchFamily="49" charset="0"/>
              </a:rPr>
              <a:t>.</a:t>
            </a:r>
            <a:r>
              <a:rPr lang="en-CA" b="0" dirty="0" err="1">
                <a:solidFill>
                  <a:srgbClr val="DCDCAA"/>
                </a:solidFill>
                <a:effectLst/>
                <a:latin typeface="Menlo" panose="020B0609030804020204" pitchFamily="49" charset="0"/>
              </a:rPr>
              <a:t>log</a:t>
            </a:r>
            <a:r>
              <a:rPr lang="en-CA" b="0" dirty="0">
                <a:solidFill>
                  <a:srgbClr val="D4D4D4"/>
                </a:solidFill>
                <a:effectLst/>
                <a:latin typeface="Menlo" panose="020B0609030804020204" pitchFamily="49" charset="0"/>
              </a:rPr>
              <a:t>(</a:t>
            </a:r>
            <a:r>
              <a:rPr lang="en-CA" b="0" dirty="0">
                <a:solidFill>
                  <a:srgbClr val="CE9178"/>
                </a:solidFill>
                <a:effectLst/>
                <a:latin typeface="Menlo" panose="020B0609030804020204" pitchFamily="49" charset="0"/>
              </a:rPr>
              <a:t>"Car started"</a:t>
            </a:r>
            <a:r>
              <a:rPr lang="en-CA" b="0" dirty="0">
                <a:solidFill>
                  <a:srgbClr val="D4D4D4"/>
                </a:solidFill>
                <a:effectLst/>
                <a:latin typeface="Menlo" panose="020B0609030804020204" pitchFamily="49" charset="0"/>
              </a:rPr>
              <a:t>)</a:t>
            </a:r>
          </a:p>
          <a:p>
            <a:r>
              <a:rPr lang="en-CA" b="0" dirty="0">
                <a:solidFill>
                  <a:srgbClr val="D4D4D4"/>
                </a:solidFill>
                <a:effectLst/>
                <a:latin typeface="Menlo" panose="020B0609030804020204" pitchFamily="49" charset="0"/>
              </a:rPr>
              <a:t>  }</a:t>
            </a:r>
          </a:p>
          <a:p>
            <a:r>
              <a:rPr lang="en-CA" b="0" dirty="0">
                <a:solidFill>
                  <a:srgbClr val="D4D4D4"/>
                </a:solidFill>
                <a:effectLst/>
                <a:latin typeface="Menlo" panose="020B0609030804020204" pitchFamily="49" charset="0"/>
              </a:rPr>
              <a:t>}</a:t>
            </a:r>
          </a:p>
          <a:p>
            <a:endParaRPr lang="en-CA" b="0" dirty="0">
              <a:solidFill>
                <a:srgbClr val="D4D4D4"/>
              </a:solidFill>
              <a:effectLst/>
              <a:latin typeface="Menlo" panose="020B0609030804020204" pitchFamily="49" charset="0"/>
            </a:endParaRPr>
          </a:p>
          <a:p>
            <a:r>
              <a:rPr lang="en-CA" b="0" dirty="0">
                <a:solidFill>
                  <a:srgbClr val="569CD6"/>
                </a:solidFill>
                <a:effectLst/>
                <a:latin typeface="Menlo" panose="020B0609030804020204" pitchFamily="49" charset="0"/>
              </a:rPr>
              <a:t>let</a:t>
            </a:r>
            <a:r>
              <a:rPr lang="en-CA" b="0" dirty="0">
                <a:solidFill>
                  <a:srgbClr val="D4D4D4"/>
                </a:solidFill>
                <a:effectLst/>
                <a:latin typeface="Menlo" panose="020B0609030804020204" pitchFamily="49" charset="0"/>
              </a:rPr>
              <a:t> </a:t>
            </a:r>
            <a:r>
              <a:rPr lang="en-CA" b="0" dirty="0" err="1">
                <a:solidFill>
                  <a:srgbClr val="9CDCFE"/>
                </a:solidFill>
                <a:effectLst/>
                <a:latin typeface="Menlo" panose="020B0609030804020204" pitchFamily="49" charset="0"/>
              </a:rPr>
              <a:t>myCar</a:t>
            </a:r>
            <a:r>
              <a:rPr lang="en-CA" b="0" dirty="0">
                <a:solidFill>
                  <a:srgbClr val="D4D4D4"/>
                </a:solidFill>
                <a:effectLst/>
                <a:latin typeface="Menlo" panose="020B0609030804020204" pitchFamily="49" charset="0"/>
              </a:rPr>
              <a:t> = </a:t>
            </a:r>
            <a:r>
              <a:rPr lang="en-CA" b="0" dirty="0">
                <a:solidFill>
                  <a:srgbClr val="569CD6"/>
                </a:solidFill>
                <a:effectLst/>
                <a:latin typeface="Menlo" panose="020B0609030804020204" pitchFamily="49" charset="0"/>
              </a:rPr>
              <a:t>new</a:t>
            </a:r>
            <a:r>
              <a:rPr lang="en-CA" b="0" dirty="0">
                <a:solidFill>
                  <a:srgbClr val="D4D4D4"/>
                </a:solidFill>
                <a:effectLst/>
                <a:latin typeface="Menlo" panose="020B0609030804020204" pitchFamily="49" charset="0"/>
              </a:rPr>
              <a:t> </a:t>
            </a:r>
            <a:r>
              <a:rPr lang="en-CA" b="0" dirty="0">
                <a:solidFill>
                  <a:srgbClr val="4EC9B0"/>
                </a:solidFill>
                <a:effectLst/>
                <a:latin typeface="Menlo" panose="020B0609030804020204" pitchFamily="49" charset="0"/>
              </a:rPr>
              <a:t>Car</a:t>
            </a:r>
            <a:r>
              <a:rPr lang="en-CA" b="0" dirty="0">
                <a:solidFill>
                  <a:srgbClr val="D4D4D4"/>
                </a:solidFill>
                <a:effectLst/>
                <a:latin typeface="Menlo" panose="020B0609030804020204" pitchFamily="49" charset="0"/>
              </a:rPr>
              <a:t>(</a:t>
            </a:r>
            <a:r>
              <a:rPr lang="en-CA" b="0" dirty="0">
                <a:solidFill>
                  <a:srgbClr val="CE9178"/>
                </a:solidFill>
                <a:effectLst/>
                <a:latin typeface="Menlo" panose="020B0609030804020204" pitchFamily="49" charset="0"/>
              </a:rPr>
              <a:t>"Toyota"</a:t>
            </a:r>
            <a:r>
              <a:rPr lang="en-CA" b="0" dirty="0">
                <a:solidFill>
                  <a:srgbClr val="D4D4D4"/>
                </a:solidFill>
                <a:effectLst/>
                <a:latin typeface="Menlo" panose="020B0609030804020204" pitchFamily="49" charset="0"/>
              </a:rPr>
              <a:t>, </a:t>
            </a:r>
            <a:r>
              <a:rPr lang="en-CA" b="0" dirty="0">
                <a:solidFill>
                  <a:srgbClr val="CE9178"/>
                </a:solidFill>
                <a:effectLst/>
                <a:latin typeface="Menlo" panose="020B0609030804020204" pitchFamily="49" charset="0"/>
              </a:rPr>
              <a:t>"Camry"</a:t>
            </a:r>
            <a:r>
              <a:rPr lang="en-CA" b="0" dirty="0">
                <a:solidFill>
                  <a:srgbClr val="D4D4D4"/>
                </a:solidFill>
                <a:effectLst/>
                <a:latin typeface="Menlo" panose="020B0609030804020204" pitchFamily="49" charset="0"/>
              </a:rPr>
              <a:t>, </a:t>
            </a:r>
            <a:r>
              <a:rPr lang="en-CA" b="0" dirty="0">
                <a:solidFill>
                  <a:srgbClr val="B5CEA8"/>
                </a:solidFill>
                <a:effectLst/>
                <a:latin typeface="Menlo" panose="020B0609030804020204" pitchFamily="49" charset="0"/>
              </a:rPr>
              <a:t>2020</a:t>
            </a:r>
            <a:r>
              <a:rPr lang="en-CA" b="0" dirty="0">
                <a:solidFill>
                  <a:srgbClr val="D4D4D4"/>
                </a:solidFill>
                <a:effectLst/>
                <a:latin typeface="Menlo" panose="020B0609030804020204" pitchFamily="49" charset="0"/>
              </a:rPr>
              <a:t>);</a:t>
            </a:r>
          </a:p>
          <a:p>
            <a:r>
              <a:rPr lang="en-CA" b="0" dirty="0" err="1">
                <a:solidFill>
                  <a:srgbClr val="9CDCFE"/>
                </a:solidFill>
                <a:effectLst/>
                <a:latin typeface="Menlo" panose="020B0609030804020204" pitchFamily="49" charset="0"/>
              </a:rPr>
              <a:t>myCar</a:t>
            </a:r>
            <a:r>
              <a:rPr lang="en-CA" b="0" dirty="0" err="1">
                <a:solidFill>
                  <a:srgbClr val="D4D4D4"/>
                </a:solidFill>
                <a:effectLst/>
                <a:latin typeface="Menlo" panose="020B0609030804020204" pitchFamily="49" charset="0"/>
              </a:rPr>
              <a:t>.</a:t>
            </a:r>
            <a:r>
              <a:rPr lang="en-CA" b="0" dirty="0" err="1">
                <a:solidFill>
                  <a:srgbClr val="DCDCAA"/>
                </a:solidFill>
                <a:effectLst/>
                <a:latin typeface="Menlo" panose="020B0609030804020204" pitchFamily="49" charset="0"/>
              </a:rPr>
              <a:t>start</a:t>
            </a:r>
            <a:r>
              <a:rPr lang="en-CA" b="0" dirty="0">
                <a:solidFill>
                  <a:srgbClr val="D4D4D4"/>
                </a:solidFill>
                <a:effectLst/>
                <a:latin typeface="Menlo" panose="020B0609030804020204" pitchFamily="49" charset="0"/>
              </a:rPr>
              <a:t>(); </a:t>
            </a:r>
            <a:r>
              <a:rPr lang="en-CA" b="0" dirty="0">
                <a:solidFill>
                  <a:srgbClr val="6A9955"/>
                </a:solidFill>
                <a:effectLst/>
                <a:latin typeface="Menlo" panose="020B0609030804020204" pitchFamily="49" charset="0"/>
              </a:rPr>
              <a:t>// Output: Car started</a:t>
            </a:r>
            <a:endParaRPr lang="en-CA" b="0" dirty="0">
              <a:solidFill>
                <a:srgbClr val="D4D4D4"/>
              </a:solidFill>
              <a:effectLst/>
              <a:latin typeface="Menlo" panose="020B0609030804020204" pitchFamily="49" charset="0"/>
            </a:endParaRPr>
          </a:p>
        </p:txBody>
      </p:sp>
      <p:sp>
        <p:nvSpPr>
          <p:cNvPr id="6" name="TextBox 5">
            <a:extLst>
              <a:ext uri="{FF2B5EF4-FFF2-40B4-BE49-F238E27FC236}">
                <a16:creationId xmlns:a16="http://schemas.microsoft.com/office/drawing/2014/main" id="{CCBDBEBD-100A-C225-15BF-9728886F966C}"/>
              </a:ext>
            </a:extLst>
          </p:cNvPr>
          <p:cNvSpPr txBox="1"/>
          <p:nvPr/>
        </p:nvSpPr>
        <p:spPr>
          <a:xfrm>
            <a:off x="838200" y="6456586"/>
            <a:ext cx="8301037" cy="276999"/>
          </a:xfrm>
          <a:prstGeom prst="rect">
            <a:avLst/>
          </a:prstGeom>
          <a:noFill/>
        </p:spPr>
        <p:txBody>
          <a:bodyPr wrap="square" rtlCol="0">
            <a:spAutoFit/>
          </a:bodyPr>
          <a:lstStyle/>
          <a:p>
            <a:r>
              <a:rPr lang="en-US" sz="1200" dirty="0"/>
              <a:t> Code from: </a:t>
            </a:r>
            <a:r>
              <a:rPr lang="en-US" sz="1200" dirty="0">
                <a:hlinkClick r:id="rId2"/>
              </a:rPr>
              <a:t>https://chat.openai.com/chat</a:t>
            </a:r>
            <a:endParaRPr lang="en-US" sz="1200" dirty="0"/>
          </a:p>
        </p:txBody>
      </p:sp>
    </p:spTree>
    <p:extLst>
      <p:ext uri="{BB962C8B-B14F-4D97-AF65-F5344CB8AC3E}">
        <p14:creationId xmlns:p14="http://schemas.microsoft.com/office/powerpoint/2010/main" val="4205042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DDDB9-C9B9-20BC-FED5-8AFAF94ED213}"/>
              </a:ext>
            </a:extLst>
          </p:cNvPr>
          <p:cNvSpPr>
            <a:spLocks noGrp="1"/>
          </p:cNvSpPr>
          <p:nvPr>
            <p:ph type="title"/>
          </p:nvPr>
        </p:nvSpPr>
        <p:spPr/>
        <p:txBody>
          <a:bodyPr/>
          <a:lstStyle/>
          <a:p>
            <a:r>
              <a:rPr lang="en-CA" dirty="0"/>
              <a:t>What is the Constructor Function?</a:t>
            </a:r>
          </a:p>
        </p:txBody>
      </p:sp>
      <p:sp>
        <p:nvSpPr>
          <p:cNvPr id="3" name="Content Placeholder 2">
            <a:extLst>
              <a:ext uri="{FF2B5EF4-FFF2-40B4-BE49-F238E27FC236}">
                <a16:creationId xmlns:a16="http://schemas.microsoft.com/office/drawing/2014/main" id="{CB33B325-6A33-0079-5178-A9461946A99D}"/>
              </a:ext>
            </a:extLst>
          </p:cNvPr>
          <p:cNvSpPr>
            <a:spLocks noGrp="1"/>
          </p:cNvSpPr>
          <p:nvPr>
            <p:ph idx="1"/>
          </p:nvPr>
        </p:nvSpPr>
        <p:spPr>
          <a:xfrm>
            <a:off x="838200" y="1825625"/>
            <a:ext cx="10515600" cy="3494520"/>
          </a:xfrm>
        </p:spPr>
        <p:txBody>
          <a:bodyPr>
            <a:normAutofit lnSpcReduction="10000"/>
          </a:bodyPr>
          <a:lstStyle/>
          <a:p>
            <a:pPr>
              <a:lnSpc>
                <a:spcPct val="110000"/>
              </a:lnSpc>
            </a:pPr>
            <a:r>
              <a:rPr lang="en-CA" b="0" i="0" u="none" strike="noStrike" dirty="0">
                <a:solidFill>
                  <a:srgbClr val="374151"/>
                </a:solidFill>
                <a:effectLst/>
                <a:latin typeface="Söhne"/>
              </a:rPr>
              <a:t>A constructor function is a special method inside a class that is automatically called when a new instance of a class is created. </a:t>
            </a:r>
          </a:p>
          <a:p>
            <a:pPr>
              <a:lnSpc>
                <a:spcPct val="110000"/>
              </a:lnSpc>
            </a:pPr>
            <a:r>
              <a:rPr lang="en-CA" b="0" i="0" u="none" strike="noStrike" dirty="0">
                <a:solidFill>
                  <a:srgbClr val="374151"/>
                </a:solidFill>
                <a:effectLst/>
                <a:latin typeface="Söhne"/>
              </a:rPr>
              <a:t>It is used to initialize the properties of the new object and perform other declared setup function </a:t>
            </a:r>
          </a:p>
          <a:p>
            <a:pPr>
              <a:lnSpc>
                <a:spcPct val="110000"/>
              </a:lnSpc>
            </a:pPr>
            <a:r>
              <a:rPr lang="en-CA" b="0" i="0" u="none" strike="noStrike" dirty="0">
                <a:solidFill>
                  <a:srgbClr val="374151"/>
                </a:solidFill>
                <a:effectLst/>
                <a:latin typeface="Söhne"/>
              </a:rPr>
              <a:t>The constructor function can accept parameters, which can be used to set the initial state of the object. </a:t>
            </a:r>
          </a:p>
          <a:p>
            <a:pPr>
              <a:lnSpc>
                <a:spcPct val="110000"/>
              </a:lnSpc>
            </a:pPr>
            <a:r>
              <a:rPr lang="en-CA" b="0" i="0" u="none" strike="noStrike" dirty="0">
                <a:solidFill>
                  <a:srgbClr val="374151"/>
                </a:solidFill>
                <a:effectLst/>
                <a:latin typeface="Söhne"/>
              </a:rPr>
              <a:t>The constructor function can only be defined once in a class.</a:t>
            </a:r>
            <a:endParaRPr lang="en-CA" dirty="0"/>
          </a:p>
        </p:txBody>
      </p:sp>
      <p:sp>
        <p:nvSpPr>
          <p:cNvPr id="4" name="TextBox 3">
            <a:extLst>
              <a:ext uri="{FF2B5EF4-FFF2-40B4-BE49-F238E27FC236}">
                <a16:creationId xmlns:a16="http://schemas.microsoft.com/office/drawing/2014/main" id="{4E477841-B6EA-094D-842E-7ABF8791427C}"/>
              </a:ext>
            </a:extLst>
          </p:cNvPr>
          <p:cNvSpPr txBox="1"/>
          <p:nvPr/>
        </p:nvSpPr>
        <p:spPr>
          <a:xfrm>
            <a:off x="838200" y="6492875"/>
            <a:ext cx="8301037" cy="276999"/>
          </a:xfrm>
          <a:prstGeom prst="rect">
            <a:avLst/>
          </a:prstGeom>
          <a:noFill/>
        </p:spPr>
        <p:txBody>
          <a:bodyPr wrap="square" rtlCol="0">
            <a:spAutoFit/>
          </a:bodyPr>
          <a:lstStyle/>
          <a:p>
            <a:r>
              <a:rPr lang="en-US" sz="1200" dirty="0"/>
              <a:t>The above text is modified from text generated at: </a:t>
            </a:r>
            <a:r>
              <a:rPr lang="en-US" sz="1200" dirty="0">
                <a:hlinkClick r:id="rId2"/>
              </a:rPr>
              <a:t>https://chat.openai.com/chat</a:t>
            </a:r>
            <a:endParaRPr lang="en-US" sz="1200" dirty="0"/>
          </a:p>
        </p:txBody>
      </p:sp>
    </p:spTree>
    <p:extLst>
      <p:ext uri="{BB962C8B-B14F-4D97-AF65-F5344CB8AC3E}">
        <p14:creationId xmlns:p14="http://schemas.microsoft.com/office/powerpoint/2010/main" val="688938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DF8B1-37E9-4C6B-BB1B-9A5A5608D9D4}"/>
              </a:ext>
            </a:extLst>
          </p:cNvPr>
          <p:cNvSpPr>
            <a:spLocks noGrp="1"/>
          </p:cNvSpPr>
          <p:nvPr>
            <p:ph type="title"/>
          </p:nvPr>
        </p:nvSpPr>
        <p:spPr/>
        <p:txBody>
          <a:bodyPr/>
          <a:lstStyle/>
          <a:p>
            <a:r>
              <a:rPr lang="en-CA" dirty="0"/>
              <a:t>Agenda</a:t>
            </a:r>
          </a:p>
        </p:txBody>
      </p:sp>
      <p:sp>
        <p:nvSpPr>
          <p:cNvPr id="3" name="Content Placeholder 2">
            <a:extLst>
              <a:ext uri="{FF2B5EF4-FFF2-40B4-BE49-F238E27FC236}">
                <a16:creationId xmlns:a16="http://schemas.microsoft.com/office/drawing/2014/main" id="{A2F3D35D-DDB4-43C1-AE0C-A92D59D5DDBB}"/>
              </a:ext>
            </a:extLst>
          </p:cNvPr>
          <p:cNvSpPr>
            <a:spLocks noGrp="1"/>
          </p:cNvSpPr>
          <p:nvPr>
            <p:ph idx="1"/>
          </p:nvPr>
        </p:nvSpPr>
        <p:spPr/>
        <p:txBody>
          <a:bodyPr/>
          <a:lstStyle/>
          <a:p>
            <a:r>
              <a:rPr lang="en-CA" dirty="0"/>
              <a:t>Assignment 4 walkthrough</a:t>
            </a:r>
          </a:p>
          <a:p>
            <a:r>
              <a:rPr lang="en-CA" dirty="0"/>
              <a:t>Progress Review</a:t>
            </a:r>
          </a:p>
          <a:p>
            <a:r>
              <a:rPr lang="en-CA" dirty="0"/>
              <a:t>Objects</a:t>
            </a:r>
          </a:p>
          <a:p>
            <a:r>
              <a:rPr lang="en-CA" dirty="0"/>
              <a:t>Classes</a:t>
            </a:r>
          </a:p>
        </p:txBody>
      </p:sp>
    </p:spTree>
    <p:extLst>
      <p:ext uri="{BB962C8B-B14F-4D97-AF65-F5344CB8AC3E}">
        <p14:creationId xmlns:p14="http://schemas.microsoft.com/office/powerpoint/2010/main" val="2918750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8FD1A-6D90-DB9B-D589-1614F8E0EAF8}"/>
              </a:ext>
            </a:extLst>
          </p:cNvPr>
          <p:cNvSpPr>
            <a:spLocks noGrp="1"/>
          </p:cNvSpPr>
          <p:nvPr>
            <p:ph type="title"/>
          </p:nvPr>
        </p:nvSpPr>
        <p:spPr/>
        <p:txBody>
          <a:bodyPr/>
          <a:lstStyle/>
          <a:p>
            <a:r>
              <a:rPr lang="en-CA" dirty="0"/>
              <a:t>Extending a Class</a:t>
            </a:r>
          </a:p>
        </p:txBody>
      </p:sp>
      <p:sp>
        <p:nvSpPr>
          <p:cNvPr id="3" name="Content Placeholder 2">
            <a:extLst>
              <a:ext uri="{FF2B5EF4-FFF2-40B4-BE49-F238E27FC236}">
                <a16:creationId xmlns:a16="http://schemas.microsoft.com/office/drawing/2014/main" id="{0FBF1CFE-394D-A386-A666-358E864F560D}"/>
              </a:ext>
            </a:extLst>
          </p:cNvPr>
          <p:cNvSpPr>
            <a:spLocks noGrp="1"/>
          </p:cNvSpPr>
          <p:nvPr>
            <p:ph idx="1"/>
          </p:nvPr>
        </p:nvSpPr>
        <p:spPr/>
        <p:txBody>
          <a:bodyPr/>
          <a:lstStyle/>
          <a:p>
            <a:r>
              <a:rPr lang="en-CA" dirty="0"/>
              <a:t>With JavaScript class syntax you write a class that is based on a parent class</a:t>
            </a:r>
          </a:p>
          <a:p>
            <a:r>
              <a:rPr lang="en-CA" dirty="0"/>
              <a:t>The child class inherits all the properties and methods of the parent class</a:t>
            </a:r>
          </a:p>
          <a:p>
            <a:r>
              <a:rPr lang="en-CA" dirty="0"/>
              <a:t>The child class can add its own properties and methods</a:t>
            </a:r>
          </a:p>
          <a:p>
            <a:r>
              <a:rPr lang="en-CA" dirty="0"/>
              <a:t>This is called extending a class</a:t>
            </a:r>
          </a:p>
        </p:txBody>
      </p:sp>
      <p:sp>
        <p:nvSpPr>
          <p:cNvPr id="4" name="TextBox 3">
            <a:extLst>
              <a:ext uri="{FF2B5EF4-FFF2-40B4-BE49-F238E27FC236}">
                <a16:creationId xmlns:a16="http://schemas.microsoft.com/office/drawing/2014/main" id="{877D1C15-809C-89B5-345C-9B975EE251ED}"/>
              </a:ext>
            </a:extLst>
          </p:cNvPr>
          <p:cNvSpPr txBox="1"/>
          <p:nvPr/>
        </p:nvSpPr>
        <p:spPr>
          <a:xfrm>
            <a:off x="838200" y="6492875"/>
            <a:ext cx="8301037" cy="276999"/>
          </a:xfrm>
          <a:prstGeom prst="rect">
            <a:avLst/>
          </a:prstGeom>
          <a:noFill/>
        </p:spPr>
        <p:txBody>
          <a:bodyPr wrap="square" rtlCol="0">
            <a:spAutoFit/>
          </a:bodyPr>
          <a:lstStyle/>
          <a:p>
            <a:r>
              <a:rPr lang="en-US" sz="1200" dirty="0"/>
              <a:t>The above text is based on text generated at: </a:t>
            </a:r>
            <a:r>
              <a:rPr lang="en-US" sz="1200" dirty="0">
                <a:hlinkClick r:id="rId2"/>
              </a:rPr>
              <a:t>https://chat.openai.com/chat</a:t>
            </a:r>
            <a:endParaRPr lang="en-US" sz="1200" dirty="0"/>
          </a:p>
        </p:txBody>
      </p:sp>
    </p:spTree>
    <p:extLst>
      <p:ext uri="{BB962C8B-B14F-4D97-AF65-F5344CB8AC3E}">
        <p14:creationId xmlns:p14="http://schemas.microsoft.com/office/powerpoint/2010/main" val="3060811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DB327D9-1D31-7556-60B0-9E53FD82C97B}"/>
              </a:ext>
            </a:extLst>
          </p:cNvPr>
          <p:cNvSpPr>
            <a:spLocks noGrp="1"/>
          </p:cNvSpPr>
          <p:nvPr>
            <p:ph type="title"/>
          </p:nvPr>
        </p:nvSpPr>
        <p:spPr/>
        <p:txBody>
          <a:bodyPr/>
          <a:lstStyle/>
          <a:p>
            <a:r>
              <a:rPr lang="en-CA" dirty="0"/>
              <a:t>Extending a Class</a:t>
            </a:r>
          </a:p>
        </p:txBody>
      </p:sp>
      <p:sp>
        <p:nvSpPr>
          <p:cNvPr id="6" name="TextBox 5">
            <a:extLst>
              <a:ext uri="{FF2B5EF4-FFF2-40B4-BE49-F238E27FC236}">
                <a16:creationId xmlns:a16="http://schemas.microsoft.com/office/drawing/2014/main" id="{61AEDA1B-3B36-EA6A-EDEA-AD8EB8D72475}"/>
              </a:ext>
            </a:extLst>
          </p:cNvPr>
          <p:cNvSpPr txBox="1"/>
          <p:nvPr/>
        </p:nvSpPr>
        <p:spPr>
          <a:xfrm>
            <a:off x="1294410" y="2541319"/>
            <a:ext cx="184731" cy="369332"/>
          </a:xfrm>
          <a:prstGeom prst="rect">
            <a:avLst/>
          </a:prstGeom>
          <a:noFill/>
        </p:spPr>
        <p:txBody>
          <a:bodyPr wrap="none" rtlCol="0">
            <a:spAutoFit/>
          </a:bodyPr>
          <a:lstStyle/>
          <a:p>
            <a:endParaRPr lang="en-CA" dirty="0"/>
          </a:p>
        </p:txBody>
      </p:sp>
      <p:sp>
        <p:nvSpPr>
          <p:cNvPr id="9" name="TextBox 8">
            <a:extLst>
              <a:ext uri="{FF2B5EF4-FFF2-40B4-BE49-F238E27FC236}">
                <a16:creationId xmlns:a16="http://schemas.microsoft.com/office/drawing/2014/main" id="{E05A2AD8-7F89-D63A-0A1A-4C5848C242CB}"/>
              </a:ext>
            </a:extLst>
          </p:cNvPr>
          <p:cNvSpPr txBox="1"/>
          <p:nvPr/>
        </p:nvSpPr>
        <p:spPr>
          <a:xfrm>
            <a:off x="446315" y="2137558"/>
            <a:ext cx="5140035" cy="2893100"/>
          </a:xfrm>
          <a:prstGeom prst="rect">
            <a:avLst/>
          </a:prstGeom>
          <a:solidFill>
            <a:schemeClr val="tx1"/>
          </a:solidFill>
        </p:spPr>
        <p:txBody>
          <a:bodyPr wrap="square">
            <a:spAutoFit/>
          </a:bodyPr>
          <a:lstStyle/>
          <a:p>
            <a:r>
              <a:rPr lang="en-CA" sz="1400" b="0" dirty="0">
                <a:solidFill>
                  <a:srgbClr val="569CD6"/>
                </a:solidFill>
                <a:effectLst/>
                <a:latin typeface="Menlo" panose="020B0609030804020204" pitchFamily="49" charset="0"/>
              </a:rPr>
              <a:t>class</a:t>
            </a:r>
            <a:r>
              <a:rPr lang="en-CA" sz="1400" b="0" dirty="0">
                <a:solidFill>
                  <a:srgbClr val="D4D4D4"/>
                </a:solidFill>
                <a:effectLst/>
                <a:latin typeface="Menlo" panose="020B0609030804020204" pitchFamily="49" charset="0"/>
              </a:rPr>
              <a:t> </a:t>
            </a:r>
            <a:r>
              <a:rPr lang="en-CA" sz="1400" b="0" dirty="0">
                <a:solidFill>
                  <a:srgbClr val="4EC9B0"/>
                </a:solidFill>
                <a:effectLst/>
                <a:latin typeface="Menlo" panose="020B0609030804020204" pitchFamily="49" charset="0"/>
              </a:rPr>
              <a:t>Animal</a:t>
            </a:r>
            <a:r>
              <a:rPr lang="en-CA" sz="1400" b="0" dirty="0">
                <a:solidFill>
                  <a:srgbClr val="D4D4D4"/>
                </a:solidFill>
                <a:effectLst/>
                <a:latin typeface="Menlo" panose="020B0609030804020204" pitchFamily="49" charset="0"/>
              </a:rPr>
              <a:t> {</a:t>
            </a:r>
          </a:p>
          <a:p>
            <a:r>
              <a:rPr lang="en-CA" sz="1400" b="0" dirty="0">
                <a:solidFill>
                  <a:srgbClr val="569CD6"/>
                </a:solidFill>
                <a:effectLst/>
                <a:latin typeface="Menlo" panose="020B0609030804020204" pitchFamily="49" charset="0"/>
              </a:rPr>
              <a:t>   constructor</a:t>
            </a:r>
            <a:r>
              <a:rPr lang="en-CA" sz="1400" b="0" dirty="0">
                <a:solidFill>
                  <a:srgbClr val="D4D4D4"/>
                </a:solidFill>
                <a:effectLst/>
                <a:latin typeface="Menlo" panose="020B0609030804020204" pitchFamily="49" charset="0"/>
              </a:rPr>
              <a:t>(</a:t>
            </a:r>
            <a:r>
              <a:rPr lang="en-CA" sz="1400" b="0" dirty="0">
                <a:solidFill>
                  <a:srgbClr val="9CDCFE"/>
                </a:solidFill>
                <a:effectLst/>
                <a:latin typeface="Menlo" panose="020B0609030804020204" pitchFamily="49" charset="0"/>
              </a:rPr>
              <a:t>type</a:t>
            </a:r>
            <a:r>
              <a:rPr lang="en-CA" sz="1400" b="0" dirty="0">
                <a:solidFill>
                  <a:srgbClr val="D4D4D4"/>
                </a:solidFill>
                <a:effectLst/>
                <a:latin typeface="Menlo" panose="020B0609030804020204" pitchFamily="49" charset="0"/>
              </a:rPr>
              <a:t>) {</a:t>
            </a:r>
          </a:p>
          <a:p>
            <a:r>
              <a:rPr lang="en-CA" sz="1400" b="0" dirty="0">
                <a:solidFill>
                  <a:srgbClr val="569CD6"/>
                </a:solidFill>
                <a:effectLst/>
                <a:latin typeface="Menlo" panose="020B0609030804020204" pitchFamily="49" charset="0"/>
              </a:rPr>
              <a:t>      </a:t>
            </a:r>
            <a:r>
              <a:rPr lang="en-CA" sz="1400" b="0" dirty="0" err="1">
                <a:solidFill>
                  <a:srgbClr val="569CD6"/>
                </a:solidFill>
                <a:effectLst/>
                <a:latin typeface="Menlo" panose="020B0609030804020204" pitchFamily="49" charset="0"/>
              </a:rPr>
              <a:t>this</a:t>
            </a:r>
            <a:r>
              <a:rPr lang="en-CA" sz="1400" b="0" dirty="0" err="1">
                <a:solidFill>
                  <a:srgbClr val="D4D4D4"/>
                </a:solidFill>
                <a:effectLst/>
                <a:latin typeface="Menlo" panose="020B0609030804020204" pitchFamily="49" charset="0"/>
              </a:rPr>
              <a:t>.</a:t>
            </a:r>
            <a:r>
              <a:rPr lang="en-CA" sz="1400" b="0" dirty="0" err="1">
                <a:solidFill>
                  <a:srgbClr val="9CDCFE"/>
                </a:solidFill>
                <a:effectLst/>
                <a:latin typeface="Menlo" panose="020B0609030804020204" pitchFamily="49" charset="0"/>
              </a:rPr>
              <a:t>type</a:t>
            </a:r>
            <a:r>
              <a:rPr lang="en-CA" sz="1400" b="0" dirty="0">
                <a:solidFill>
                  <a:srgbClr val="D4D4D4"/>
                </a:solidFill>
                <a:effectLst/>
                <a:latin typeface="Menlo" panose="020B0609030804020204" pitchFamily="49" charset="0"/>
              </a:rPr>
              <a:t> = </a:t>
            </a:r>
            <a:r>
              <a:rPr lang="en-CA" sz="1400" b="0" dirty="0">
                <a:solidFill>
                  <a:srgbClr val="9CDCFE"/>
                </a:solidFill>
                <a:effectLst/>
                <a:latin typeface="Menlo" panose="020B0609030804020204" pitchFamily="49" charset="0"/>
              </a:rPr>
              <a:t>type</a:t>
            </a:r>
            <a:r>
              <a:rPr lang="en-CA" sz="1400" b="0" dirty="0">
                <a:solidFill>
                  <a:srgbClr val="D4D4D4"/>
                </a:solidFill>
                <a:effectLst/>
                <a:latin typeface="Menlo" panose="020B0609030804020204" pitchFamily="49" charset="0"/>
              </a:rPr>
              <a:t>;</a:t>
            </a:r>
          </a:p>
          <a:p>
            <a:r>
              <a:rPr lang="en-CA" sz="1400" b="0" dirty="0">
                <a:solidFill>
                  <a:srgbClr val="D4D4D4"/>
                </a:solidFill>
                <a:effectLst/>
                <a:latin typeface="Menlo" panose="020B0609030804020204" pitchFamily="49" charset="0"/>
              </a:rPr>
              <a:t>   }</a:t>
            </a:r>
          </a:p>
          <a:p>
            <a:br>
              <a:rPr lang="en-CA" sz="1400" b="0" dirty="0">
                <a:solidFill>
                  <a:srgbClr val="D4D4D4"/>
                </a:solidFill>
                <a:effectLst/>
                <a:latin typeface="Menlo" panose="020B0609030804020204" pitchFamily="49" charset="0"/>
              </a:rPr>
            </a:br>
            <a:r>
              <a:rPr lang="en-CA" sz="1400" b="0" dirty="0">
                <a:solidFill>
                  <a:srgbClr val="D4D4D4"/>
                </a:solidFill>
                <a:effectLst/>
                <a:latin typeface="Menlo" panose="020B0609030804020204" pitchFamily="49" charset="0"/>
              </a:rPr>
              <a:t>   </a:t>
            </a:r>
            <a:r>
              <a:rPr lang="en-CA" sz="1400" b="0" dirty="0">
                <a:solidFill>
                  <a:srgbClr val="DCDCAA"/>
                </a:solidFill>
                <a:effectLst/>
                <a:latin typeface="Menlo" panose="020B0609030804020204" pitchFamily="49" charset="0"/>
              </a:rPr>
              <a:t>drink</a:t>
            </a:r>
            <a:r>
              <a:rPr lang="en-CA" sz="1400" b="0" dirty="0">
                <a:solidFill>
                  <a:srgbClr val="D4D4D4"/>
                </a:solidFill>
                <a:effectLst/>
                <a:latin typeface="Menlo" panose="020B0609030804020204" pitchFamily="49" charset="0"/>
              </a:rPr>
              <a:t>() {</a:t>
            </a:r>
          </a:p>
          <a:p>
            <a:r>
              <a:rPr lang="en-CA" sz="1400" b="0" dirty="0">
                <a:solidFill>
                  <a:srgbClr val="9CDCFE"/>
                </a:solidFill>
                <a:effectLst/>
                <a:latin typeface="Menlo" panose="020B0609030804020204" pitchFamily="49" charset="0"/>
              </a:rPr>
              <a:t>      </a:t>
            </a:r>
            <a:r>
              <a:rPr lang="en-CA" sz="1400" b="0" dirty="0" err="1">
                <a:solidFill>
                  <a:srgbClr val="9CDCFE"/>
                </a:solidFill>
                <a:effectLst/>
                <a:latin typeface="Menlo" panose="020B0609030804020204" pitchFamily="49" charset="0"/>
              </a:rPr>
              <a:t>console</a:t>
            </a:r>
            <a:r>
              <a:rPr lang="en-CA" sz="1400" b="0" dirty="0" err="1">
                <a:solidFill>
                  <a:srgbClr val="D4D4D4"/>
                </a:solidFill>
                <a:effectLst/>
                <a:latin typeface="Menlo" panose="020B0609030804020204" pitchFamily="49" charset="0"/>
              </a:rPr>
              <a:t>.</a:t>
            </a:r>
            <a:r>
              <a:rPr lang="en-CA" sz="1400" b="0" dirty="0" err="1">
                <a:solidFill>
                  <a:srgbClr val="DCDCAA"/>
                </a:solidFill>
                <a:effectLst/>
                <a:latin typeface="Menlo" panose="020B0609030804020204" pitchFamily="49" charset="0"/>
              </a:rPr>
              <a:t>log</a:t>
            </a:r>
            <a:r>
              <a:rPr lang="en-CA" sz="1400" b="0" dirty="0">
                <a:solidFill>
                  <a:srgbClr val="D4D4D4"/>
                </a:solidFill>
                <a:effectLst/>
                <a:latin typeface="Menlo" panose="020B0609030804020204" pitchFamily="49" charset="0"/>
              </a:rPr>
              <a:t>(</a:t>
            </a:r>
            <a:r>
              <a:rPr lang="en-CA" sz="1400" b="0" dirty="0">
                <a:solidFill>
                  <a:srgbClr val="CE9178"/>
                </a:solidFill>
                <a:effectLst/>
                <a:latin typeface="Menlo" panose="020B0609030804020204" pitchFamily="49" charset="0"/>
              </a:rPr>
              <a:t>`The </a:t>
            </a:r>
            <a:r>
              <a:rPr lang="en-CA" sz="1400" b="0" dirty="0">
                <a:solidFill>
                  <a:srgbClr val="569CD6"/>
                </a:solidFill>
                <a:effectLst/>
                <a:latin typeface="Menlo" panose="020B0609030804020204" pitchFamily="49" charset="0"/>
              </a:rPr>
              <a:t>${</a:t>
            </a:r>
            <a:r>
              <a:rPr lang="en-CA" sz="1400" b="0" dirty="0" err="1">
                <a:solidFill>
                  <a:srgbClr val="569CD6"/>
                </a:solidFill>
                <a:effectLst/>
                <a:latin typeface="Menlo" panose="020B0609030804020204" pitchFamily="49" charset="0"/>
              </a:rPr>
              <a:t>this</a:t>
            </a:r>
            <a:r>
              <a:rPr lang="en-CA" sz="1400" b="0" dirty="0" err="1">
                <a:solidFill>
                  <a:srgbClr val="D4D4D4"/>
                </a:solidFill>
                <a:effectLst/>
                <a:latin typeface="Menlo" panose="020B0609030804020204" pitchFamily="49" charset="0"/>
              </a:rPr>
              <a:t>.</a:t>
            </a:r>
            <a:r>
              <a:rPr lang="en-CA" sz="1400" b="0" dirty="0" err="1">
                <a:solidFill>
                  <a:srgbClr val="9CDCFE"/>
                </a:solidFill>
                <a:effectLst/>
                <a:latin typeface="Menlo" panose="020B0609030804020204" pitchFamily="49" charset="0"/>
              </a:rPr>
              <a:t>type</a:t>
            </a:r>
            <a:r>
              <a:rPr lang="en-CA" sz="1400" b="0" dirty="0">
                <a:solidFill>
                  <a:srgbClr val="569CD6"/>
                </a:solidFill>
                <a:effectLst/>
                <a:latin typeface="Menlo" panose="020B0609030804020204" pitchFamily="49" charset="0"/>
              </a:rPr>
              <a:t>}</a:t>
            </a:r>
            <a:r>
              <a:rPr lang="en-CA" sz="1400" b="0" dirty="0">
                <a:solidFill>
                  <a:srgbClr val="CE9178"/>
                </a:solidFill>
                <a:effectLst/>
                <a:latin typeface="Menlo" panose="020B0609030804020204" pitchFamily="49" charset="0"/>
              </a:rPr>
              <a:t> drinks.`</a:t>
            </a:r>
            <a:r>
              <a:rPr lang="en-CA" sz="1400" b="0" dirty="0">
                <a:solidFill>
                  <a:srgbClr val="D4D4D4"/>
                </a:solidFill>
                <a:effectLst/>
                <a:latin typeface="Menlo" panose="020B0609030804020204" pitchFamily="49" charset="0"/>
              </a:rPr>
              <a:t>);</a:t>
            </a:r>
          </a:p>
          <a:p>
            <a:r>
              <a:rPr lang="en-CA" sz="1400" b="0" dirty="0">
                <a:solidFill>
                  <a:srgbClr val="D4D4D4"/>
                </a:solidFill>
                <a:effectLst/>
                <a:latin typeface="Menlo" panose="020B0609030804020204" pitchFamily="49" charset="0"/>
              </a:rPr>
              <a:t>   }</a:t>
            </a:r>
          </a:p>
          <a:p>
            <a:br>
              <a:rPr lang="en-CA" sz="1400" b="0" dirty="0">
                <a:solidFill>
                  <a:srgbClr val="D4D4D4"/>
                </a:solidFill>
                <a:effectLst/>
                <a:latin typeface="Menlo" panose="020B0609030804020204" pitchFamily="49" charset="0"/>
              </a:rPr>
            </a:br>
            <a:r>
              <a:rPr lang="en-CA" sz="1400" b="0" dirty="0">
                <a:solidFill>
                  <a:srgbClr val="D4D4D4"/>
                </a:solidFill>
                <a:effectLst/>
                <a:latin typeface="Menlo" panose="020B0609030804020204" pitchFamily="49" charset="0"/>
              </a:rPr>
              <a:t>   </a:t>
            </a:r>
            <a:r>
              <a:rPr lang="en-CA" sz="1400" b="0" dirty="0">
                <a:solidFill>
                  <a:srgbClr val="DCDCAA"/>
                </a:solidFill>
                <a:effectLst/>
                <a:latin typeface="Menlo" panose="020B0609030804020204" pitchFamily="49" charset="0"/>
              </a:rPr>
              <a:t>eat</a:t>
            </a:r>
            <a:r>
              <a:rPr lang="en-CA" sz="1400" b="0" dirty="0">
                <a:solidFill>
                  <a:srgbClr val="D4D4D4"/>
                </a:solidFill>
                <a:effectLst/>
                <a:latin typeface="Menlo" panose="020B0609030804020204" pitchFamily="49" charset="0"/>
              </a:rPr>
              <a:t>() {</a:t>
            </a:r>
          </a:p>
          <a:p>
            <a:r>
              <a:rPr lang="en-CA" sz="1400" b="0" dirty="0">
                <a:solidFill>
                  <a:srgbClr val="9CDCFE"/>
                </a:solidFill>
                <a:effectLst/>
                <a:latin typeface="Menlo" panose="020B0609030804020204" pitchFamily="49" charset="0"/>
              </a:rPr>
              <a:t>      </a:t>
            </a:r>
            <a:r>
              <a:rPr lang="en-CA" sz="1400" b="0" dirty="0" err="1">
                <a:solidFill>
                  <a:srgbClr val="9CDCFE"/>
                </a:solidFill>
                <a:effectLst/>
                <a:latin typeface="Menlo" panose="020B0609030804020204" pitchFamily="49" charset="0"/>
              </a:rPr>
              <a:t>console</a:t>
            </a:r>
            <a:r>
              <a:rPr lang="en-CA" sz="1400" b="0" dirty="0" err="1">
                <a:solidFill>
                  <a:srgbClr val="D4D4D4"/>
                </a:solidFill>
                <a:effectLst/>
                <a:latin typeface="Menlo" panose="020B0609030804020204" pitchFamily="49" charset="0"/>
              </a:rPr>
              <a:t>.</a:t>
            </a:r>
            <a:r>
              <a:rPr lang="en-CA" sz="1400" b="0" dirty="0" err="1">
                <a:solidFill>
                  <a:srgbClr val="DCDCAA"/>
                </a:solidFill>
                <a:effectLst/>
                <a:latin typeface="Menlo" panose="020B0609030804020204" pitchFamily="49" charset="0"/>
              </a:rPr>
              <a:t>log</a:t>
            </a:r>
            <a:r>
              <a:rPr lang="en-CA" sz="1400" b="0" dirty="0">
                <a:solidFill>
                  <a:srgbClr val="D4D4D4"/>
                </a:solidFill>
                <a:effectLst/>
                <a:latin typeface="Menlo" panose="020B0609030804020204" pitchFamily="49" charset="0"/>
              </a:rPr>
              <a:t>(</a:t>
            </a:r>
            <a:r>
              <a:rPr lang="en-CA" sz="1400" b="0" dirty="0">
                <a:solidFill>
                  <a:srgbClr val="CE9178"/>
                </a:solidFill>
                <a:effectLst/>
                <a:latin typeface="Menlo" panose="020B0609030804020204" pitchFamily="49" charset="0"/>
              </a:rPr>
              <a:t>`The </a:t>
            </a:r>
            <a:r>
              <a:rPr lang="en-CA" sz="1400" b="0" dirty="0">
                <a:solidFill>
                  <a:srgbClr val="569CD6"/>
                </a:solidFill>
                <a:effectLst/>
                <a:latin typeface="Menlo" panose="020B0609030804020204" pitchFamily="49" charset="0"/>
              </a:rPr>
              <a:t>${</a:t>
            </a:r>
            <a:r>
              <a:rPr lang="en-CA" sz="1400" b="0" dirty="0" err="1">
                <a:solidFill>
                  <a:srgbClr val="569CD6"/>
                </a:solidFill>
                <a:effectLst/>
                <a:latin typeface="Menlo" panose="020B0609030804020204" pitchFamily="49" charset="0"/>
              </a:rPr>
              <a:t>this</a:t>
            </a:r>
            <a:r>
              <a:rPr lang="en-CA" sz="1400" b="0" dirty="0" err="1">
                <a:solidFill>
                  <a:srgbClr val="D4D4D4"/>
                </a:solidFill>
                <a:effectLst/>
                <a:latin typeface="Menlo" panose="020B0609030804020204" pitchFamily="49" charset="0"/>
              </a:rPr>
              <a:t>.</a:t>
            </a:r>
            <a:r>
              <a:rPr lang="en-CA" sz="1400" b="0" dirty="0" err="1">
                <a:solidFill>
                  <a:srgbClr val="9CDCFE"/>
                </a:solidFill>
                <a:effectLst/>
                <a:latin typeface="Menlo" panose="020B0609030804020204" pitchFamily="49" charset="0"/>
              </a:rPr>
              <a:t>type</a:t>
            </a:r>
            <a:r>
              <a:rPr lang="en-CA" sz="1400" b="0" dirty="0">
                <a:solidFill>
                  <a:srgbClr val="569CD6"/>
                </a:solidFill>
                <a:effectLst/>
                <a:latin typeface="Menlo" panose="020B0609030804020204" pitchFamily="49" charset="0"/>
              </a:rPr>
              <a:t>}</a:t>
            </a:r>
            <a:r>
              <a:rPr lang="en-CA" sz="1400" b="0" dirty="0">
                <a:solidFill>
                  <a:srgbClr val="CE9178"/>
                </a:solidFill>
                <a:effectLst/>
                <a:latin typeface="Menlo" panose="020B0609030804020204" pitchFamily="49" charset="0"/>
              </a:rPr>
              <a:t> eats.`</a:t>
            </a:r>
            <a:r>
              <a:rPr lang="en-CA" sz="1400" b="0" dirty="0">
                <a:solidFill>
                  <a:srgbClr val="D4D4D4"/>
                </a:solidFill>
                <a:effectLst/>
                <a:latin typeface="Menlo" panose="020B0609030804020204" pitchFamily="49" charset="0"/>
              </a:rPr>
              <a:t>);</a:t>
            </a:r>
          </a:p>
          <a:p>
            <a:r>
              <a:rPr lang="en-CA" sz="1400" b="0" dirty="0">
                <a:solidFill>
                  <a:srgbClr val="D4D4D4"/>
                </a:solidFill>
                <a:effectLst/>
                <a:latin typeface="Menlo" panose="020B0609030804020204" pitchFamily="49" charset="0"/>
              </a:rPr>
              <a:t>   }</a:t>
            </a:r>
          </a:p>
          <a:p>
            <a:r>
              <a:rPr lang="en-CA" sz="1400" b="0" dirty="0">
                <a:solidFill>
                  <a:srgbClr val="D4D4D4"/>
                </a:solidFill>
                <a:effectLst/>
                <a:latin typeface="Menlo" panose="020B0609030804020204" pitchFamily="49" charset="0"/>
              </a:rPr>
              <a:t>}</a:t>
            </a:r>
          </a:p>
        </p:txBody>
      </p:sp>
      <p:sp>
        <p:nvSpPr>
          <p:cNvPr id="11" name="TextBox 10">
            <a:extLst>
              <a:ext uri="{FF2B5EF4-FFF2-40B4-BE49-F238E27FC236}">
                <a16:creationId xmlns:a16="http://schemas.microsoft.com/office/drawing/2014/main" id="{0BCFD768-B53F-9A86-0B06-2934DBCC552F}"/>
              </a:ext>
            </a:extLst>
          </p:cNvPr>
          <p:cNvSpPr txBox="1"/>
          <p:nvPr/>
        </p:nvSpPr>
        <p:spPr>
          <a:xfrm>
            <a:off x="5765469" y="2137558"/>
            <a:ext cx="5980216" cy="3323987"/>
          </a:xfrm>
          <a:prstGeom prst="rect">
            <a:avLst/>
          </a:prstGeom>
          <a:solidFill>
            <a:schemeClr val="tx1"/>
          </a:solidFill>
        </p:spPr>
        <p:txBody>
          <a:bodyPr wrap="square">
            <a:spAutoFit/>
          </a:bodyPr>
          <a:lstStyle/>
          <a:p>
            <a:r>
              <a:rPr lang="en-CA" sz="1400" b="0" dirty="0">
                <a:solidFill>
                  <a:srgbClr val="569CD6"/>
                </a:solidFill>
                <a:effectLst/>
                <a:latin typeface="Menlo" panose="020B0609030804020204" pitchFamily="49" charset="0"/>
              </a:rPr>
              <a:t>class</a:t>
            </a:r>
            <a:r>
              <a:rPr lang="en-CA" sz="1400" b="0" dirty="0">
                <a:solidFill>
                  <a:srgbClr val="D4D4D4"/>
                </a:solidFill>
                <a:effectLst/>
                <a:latin typeface="Menlo" panose="020B0609030804020204" pitchFamily="49" charset="0"/>
              </a:rPr>
              <a:t> </a:t>
            </a:r>
            <a:r>
              <a:rPr lang="en-CA" sz="1400" b="0" dirty="0">
                <a:solidFill>
                  <a:srgbClr val="4EC9B0"/>
                </a:solidFill>
                <a:effectLst/>
                <a:latin typeface="Menlo" panose="020B0609030804020204" pitchFamily="49" charset="0"/>
              </a:rPr>
              <a:t>Cat</a:t>
            </a:r>
            <a:r>
              <a:rPr lang="en-CA" sz="1400" b="0" dirty="0">
                <a:solidFill>
                  <a:srgbClr val="D4D4D4"/>
                </a:solidFill>
                <a:effectLst/>
                <a:latin typeface="Menlo" panose="020B0609030804020204" pitchFamily="49" charset="0"/>
              </a:rPr>
              <a:t> </a:t>
            </a:r>
            <a:r>
              <a:rPr lang="en-CA" sz="1400" b="0" dirty="0">
                <a:solidFill>
                  <a:srgbClr val="569CD6"/>
                </a:solidFill>
                <a:effectLst/>
                <a:latin typeface="Menlo" panose="020B0609030804020204" pitchFamily="49" charset="0"/>
              </a:rPr>
              <a:t>extends</a:t>
            </a:r>
            <a:r>
              <a:rPr lang="en-CA" sz="1400" b="0" dirty="0">
                <a:solidFill>
                  <a:srgbClr val="D4D4D4"/>
                </a:solidFill>
                <a:effectLst/>
                <a:latin typeface="Menlo" panose="020B0609030804020204" pitchFamily="49" charset="0"/>
              </a:rPr>
              <a:t> </a:t>
            </a:r>
            <a:r>
              <a:rPr lang="en-CA" sz="1400" b="0" dirty="0">
                <a:solidFill>
                  <a:srgbClr val="4EC9B0"/>
                </a:solidFill>
                <a:effectLst/>
                <a:latin typeface="Menlo" panose="020B0609030804020204" pitchFamily="49" charset="0"/>
              </a:rPr>
              <a:t>Animal</a:t>
            </a:r>
            <a:r>
              <a:rPr lang="en-CA" sz="1400" b="0" dirty="0">
                <a:solidFill>
                  <a:srgbClr val="D4D4D4"/>
                </a:solidFill>
                <a:effectLst/>
                <a:latin typeface="Menlo" panose="020B0609030804020204" pitchFamily="49" charset="0"/>
              </a:rPr>
              <a:t> {</a:t>
            </a:r>
          </a:p>
          <a:p>
            <a:r>
              <a:rPr lang="en-CA" sz="1400" b="0" dirty="0">
                <a:solidFill>
                  <a:srgbClr val="569CD6"/>
                </a:solidFill>
                <a:effectLst/>
                <a:latin typeface="Menlo" panose="020B0609030804020204" pitchFamily="49" charset="0"/>
              </a:rPr>
              <a:t>   constructor</a:t>
            </a:r>
            <a:r>
              <a:rPr lang="en-CA" sz="1400" b="0" dirty="0">
                <a:solidFill>
                  <a:srgbClr val="D4D4D4"/>
                </a:solidFill>
                <a:effectLst/>
                <a:latin typeface="Menlo" panose="020B0609030804020204" pitchFamily="49" charset="0"/>
              </a:rPr>
              <a:t>(</a:t>
            </a:r>
            <a:r>
              <a:rPr lang="en-CA" sz="1400" b="0" dirty="0">
                <a:solidFill>
                  <a:srgbClr val="9CDCFE"/>
                </a:solidFill>
                <a:effectLst/>
                <a:latin typeface="Menlo" panose="020B0609030804020204" pitchFamily="49" charset="0"/>
              </a:rPr>
              <a:t>name</a:t>
            </a:r>
            <a:r>
              <a:rPr lang="en-CA" sz="1400" b="0" dirty="0">
                <a:solidFill>
                  <a:srgbClr val="D4D4D4"/>
                </a:solidFill>
                <a:effectLst/>
                <a:latin typeface="Menlo" panose="020B0609030804020204" pitchFamily="49" charset="0"/>
              </a:rPr>
              <a:t>) {</a:t>
            </a:r>
          </a:p>
          <a:p>
            <a:r>
              <a:rPr lang="en-CA" sz="1400" b="0" dirty="0">
                <a:solidFill>
                  <a:srgbClr val="569CD6"/>
                </a:solidFill>
                <a:effectLst/>
                <a:latin typeface="Menlo" panose="020B0609030804020204" pitchFamily="49" charset="0"/>
              </a:rPr>
              <a:t>      super</a:t>
            </a:r>
            <a:r>
              <a:rPr lang="en-CA" sz="1400" b="0" dirty="0">
                <a:solidFill>
                  <a:srgbClr val="D4D4D4"/>
                </a:solidFill>
                <a:effectLst/>
                <a:latin typeface="Menlo" panose="020B0609030804020204" pitchFamily="49" charset="0"/>
              </a:rPr>
              <a:t>(</a:t>
            </a:r>
            <a:r>
              <a:rPr lang="en-CA" sz="1400" b="0" dirty="0">
                <a:solidFill>
                  <a:srgbClr val="CE9178"/>
                </a:solidFill>
                <a:effectLst/>
                <a:latin typeface="Menlo" panose="020B0609030804020204" pitchFamily="49" charset="0"/>
              </a:rPr>
              <a:t>'cat’</a:t>
            </a:r>
            <a:r>
              <a:rPr lang="en-CA" sz="1400" b="0" dirty="0">
                <a:solidFill>
                  <a:srgbClr val="D4D4D4"/>
                </a:solidFill>
                <a:effectLst/>
                <a:latin typeface="Menlo" panose="020B0609030804020204" pitchFamily="49" charset="0"/>
              </a:rPr>
              <a:t>);</a:t>
            </a:r>
          </a:p>
          <a:p>
            <a:r>
              <a:rPr lang="en-CA" sz="1400" b="0" dirty="0">
                <a:solidFill>
                  <a:srgbClr val="569CD6"/>
                </a:solidFill>
                <a:effectLst/>
                <a:latin typeface="Menlo" panose="020B0609030804020204" pitchFamily="49" charset="0"/>
              </a:rPr>
              <a:t>      </a:t>
            </a:r>
            <a:r>
              <a:rPr lang="en-CA" sz="1400" b="0" dirty="0" err="1">
                <a:solidFill>
                  <a:srgbClr val="569CD6"/>
                </a:solidFill>
                <a:effectLst/>
                <a:latin typeface="Menlo" panose="020B0609030804020204" pitchFamily="49" charset="0"/>
              </a:rPr>
              <a:t>this</a:t>
            </a:r>
            <a:r>
              <a:rPr lang="en-CA" sz="1400" b="0" dirty="0" err="1">
                <a:solidFill>
                  <a:srgbClr val="D4D4D4"/>
                </a:solidFill>
                <a:effectLst/>
                <a:latin typeface="Menlo" panose="020B0609030804020204" pitchFamily="49" charset="0"/>
              </a:rPr>
              <a:t>.</a:t>
            </a:r>
            <a:r>
              <a:rPr lang="en-CA" sz="1400" b="0" dirty="0" err="1">
                <a:solidFill>
                  <a:srgbClr val="9CDCFE"/>
                </a:solidFill>
                <a:effectLst/>
                <a:latin typeface="Menlo" panose="020B0609030804020204" pitchFamily="49" charset="0"/>
              </a:rPr>
              <a:t>name</a:t>
            </a:r>
            <a:r>
              <a:rPr lang="en-CA" sz="1400" b="0" dirty="0">
                <a:solidFill>
                  <a:srgbClr val="D4D4D4"/>
                </a:solidFill>
                <a:effectLst/>
                <a:latin typeface="Menlo" panose="020B0609030804020204" pitchFamily="49" charset="0"/>
              </a:rPr>
              <a:t> = </a:t>
            </a:r>
            <a:r>
              <a:rPr lang="en-CA" sz="1400" b="0" dirty="0">
                <a:solidFill>
                  <a:srgbClr val="9CDCFE"/>
                </a:solidFill>
                <a:effectLst/>
                <a:latin typeface="Menlo" panose="020B0609030804020204" pitchFamily="49" charset="0"/>
              </a:rPr>
              <a:t>name</a:t>
            </a:r>
            <a:r>
              <a:rPr lang="en-CA" sz="1400" b="0" dirty="0">
                <a:solidFill>
                  <a:srgbClr val="D4D4D4"/>
                </a:solidFill>
                <a:effectLst/>
                <a:latin typeface="Menlo" panose="020B0609030804020204" pitchFamily="49" charset="0"/>
              </a:rPr>
              <a:t>;</a:t>
            </a:r>
          </a:p>
          <a:p>
            <a:r>
              <a:rPr lang="en-CA" sz="1400" b="0" dirty="0">
                <a:solidFill>
                  <a:srgbClr val="D4D4D4"/>
                </a:solidFill>
                <a:effectLst/>
                <a:latin typeface="Menlo" panose="020B0609030804020204" pitchFamily="49" charset="0"/>
              </a:rPr>
              <a:t>   }</a:t>
            </a:r>
          </a:p>
          <a:p>
            <a:br>
              <a:rPr lang="en-CA" sz="1400" b="0" dirty="0">
                <a:solidFill>
                  <a:srgbClr val="D4D4D4"/>
                </a:solidFill>
                <a:effectLst/>
                <a:latin typeface="Menlo" panose="020B0609030804020204" pitchFamily="49" charset="0"/>
              </a:rPr>
            </a:br>
            <a:r>
              <a:rPr lang="en-CA" sz="1400" b="0" dirty="0">
                <a:solidFill>
                  <a:srgbClr val="D4D4D4"/>
                </a:solidFill>
                <a:effectLst/>
                <a:latin typeface="Menlo" panose="020B0609030804020204" pitchFamily="49" charset="0"/>
              </a:rPr>
              <a:t>   </a:t>
            </a:r>
            <a:r>
              <a:rPr lang="en-CA" sz="1400" b="0" dirty="0">
                <a:solidFill>
                  <a:srgbClr val="DCDCAA"/>
                </a:solidFill>
                <a:effectLst/>
                <a:latin typeface="Menlo" panose="020B0609030804020204" pitchFamily="49" charset="0"/>
              </a:rPr>
              <a:t>meow</a:t>
            </a:r>
            <a:r>
              <a:rPr lang="en-CA" sz="1400" b="0" dirty="0">
                <a:solidFill>
                  <a:srgbClr val="D4D4D4"/>
                </a:solidFill>
                <a:effectLst/>
                <a:latin typeface="Menlo" panose="020B0609030804020204" pitchFamily="49" charset="0"/>
              </a:rPr>
              <a:t>(</a:t>
            </a:r>
            <a:r>
              <a:rPr lang="en-CA" sz="1400" b="0" dirty="0">
                <a:solidFill>
                  <a:srgbClr val="9CDCFE"/>
                </a:solidFill>
                <a:effectLst/>
                <a:latin typeface="Menlo" panose="020B0609030804020204" pitchFamily="49" charset="0"/>
              </a:rPr>
              <a:t>num</a:t>
            </a:r>
            <a:r>
              <a:rPr lang="en-CA" sz="1400" b="0" dirty="0">
                <a:solidFill>
                  <a:srgbClr val="D4D4D4"/>
                </a:solidFill>
                <a:effectLst/>
                <a:latin typeface="Menlo" panose="020B0609030804020204" pitchFamily="49" charset="0"/>
              </a:rPr>
              <a:t>) {</a:t>
            </a:r>
          </a:p>
          <a:p>
            <a:r>
              <a:rPr lang="en-CA" sz="1400" b="0" dirty="0">
                <a:solidFill>
                  <a:srgbClr val="9CDCFE"/>
                </a:solidFill>
                <a:effectLst/>
                <a:latin typeface="Menlo" panose="020B0609030804020204" pitchFamily="49" charset="0"/>
              </a:rPr>
              <a:t>      </a:t>
            </a:r>
            <a:r>
              <a:rPr lang="en-CA" sz="1400" b="0" dirty="0" err="1">
                <a:solidFill>
                  <a:srgbClr val="9CDCFE"/>
                </a:solidFill>
                <a:effectLst/>
                <a:latin typeface="Menlo" panose="020B0609030804020204" pitchFamily="49" charset="0"/>
              </a:rPr>
              <a:t>console</a:t>
            </a:r>
            <a:r>
              <a:rPr lang="en-CA" sz="1400" b="0" dirty="0" err="1">
                <a:solidFill>
                  <a:srgbClr val="D4D4D4"/>
                </a:solidFill>
                <a:effectLst/>
                <a:latin typeface="Menlo" panose="020B0609030804020204" pitchFamily="49" charset="0"/>
              </a:rPr>
              <a:t>.</a:t>
            </a:r>
            <a:r>
              <a:rPr lang="en-CA" sz="1400" b="0" dirty="0" err="1">
                <a:solidFill>
                  <a:srgbClr val="DCDCAA"/>
                </a:solidFill>
                <a:effectLst/>
                <a:latin typeface="Menlo" panose="020B0609030804020204" pitchFamily="49" charset="0"/>
              </a:rPr>
              <a:t>log</a:t>
            </a:r>
            <a:r>
              <a:rPr lang="en-CA" sz="1400" b="0" dirty="0">
                <a:solidFill>
                  <a:srgbClr val="D4D4D4"/>
                </a:solidFill>
                <a:effectLst/>
                <a:latin typeface="Menlo" panose="020B0609030804020204" pitchFamily="49" charset="0"/>
              </a:rPr>
              <a:t>(</a:t>
            </a:r>
            <a:r>
              <a:rPr lang="en-CA" sz="1400" b="0" dirty="0">
                <a:solidFill>
                  <a:srgbClr val="CE9178"/>
                </a:solidFill>
                <a:effectLst/>
                <a:latin typeface="Menlo" panose="020B0609030804020204" pitchFamily="49" charset="0"/>
              </a:rPr>
              <a:t>`</a:t>
            </a:r>
            <a:r>
              <a:rPr lang="en-CA" sz="1400" b="0" dirty="0">
                <a:solidFill>
                  <a:srgbClr val="569CD6"/>
                </a:solidFill>
                <a:effectLst/>
                <a:latin typeface="Menlo" panose="020B0609030804020204" pitchFamily="49" charset="0"/>
              </a:rPr>
              <a:t>${</a:t>
            </a:r>
            <a:r>
              <a:rPr lang="en-CA" sz="1400" b="0" dirty="0" err="1">
                <a:solidFill>
                  <a:srgbClr val="569CD6"/>
                </a:solidFill>
                <a:effectLst/>
                <a:latin typeface="Menlo" panose="020B0609030804020204" pitchFamily="49" charset="0"/>
              </a:rPr>
              <a:t>this</a:t>
            </a:r>
            <a:r>
              <a:rPr lang="en-CA" sz="1400" b="0" dirty="0" err="1">
                <a:solidFill>
                  <a:srgbClr val="D4D4D4"/>
                </a:solidFill>
                <a:effectLst/>
                <a:latin typeface="Menlo" panose="020B0609030804020204" pitchFamily="49" charset="0"/>
              </a:rPr>
              <a:t>.</a:t>
            </a:r>
            <a:r>
              <a:rPr lang="en-CA" sz="1400" b="0" dirty="0" err="1">
                <a:solidFill>
                  <a:srgbClr val="9CDCFE"/>
                </a:solidFill>
                <a:effectLst/>
                <a:latin typeface="Menlo" panose="020B0609030804020204" pitchFamily="49" charset="0"/>
              </a:rPr>
              <a:t>name</a:t>
            </a:r>
            <a:r>
              <a:rPr lang="en-CA" sz="1400" b="0" dirty="0">
                <a:solidFill>
                  <a:srgbClr val="569CD6"/>
                </a:solidFill>
                <a:effectLst/>
                <a:latin typeface="Menlo" panose="020B0609030804020204" pitchFamily="49" charset="0"/>
              </a:rPr>
              <a:t>}</a:t>
            </a:r>
            <a:r>
              <a:rPr lang="en-CA" sz="1400" b="0" dirty="0">
                <a:solidFill>
                  <a:srgbClr val="CE9178"/>
                </a:solidFill>
                <a:effectLst/>
                <a:latin typeface="Menlo" panose="020B0609030804020204" pitchFamily="49" charset="0"/>
              </a:rPr>
              <a:t> meows </a:t>
            </a:r>
            <a:r>
              <a:rPr lang="en-CA" sz="1400" b="0" dirty="0">
                <a:solidFill>
                  <a:srgbClr val="569CD6"/>
                </a:solidFill>
                <a:effectLst/>
                <a:latin typeface="Menlo" panose="020B0609030804020204" pitchFamily="49" charset="0"/>
              </a:rPr>
              <a:t>${</a:t>
            </a:r>
            <a:r>
              <a:rPr lang="en-CA" sz="1400" b="0" dirty="0">
                <a:solidFill>
                  <a:srgbClr val="9CDCFE"/>
                </a:solidFill>
                <a:effectLst/>
                <a:latin typeface="Menlo" panose="020B0609030804020204" pitchFamily="49" charset="0"/>
              </a:rPr>
              <a:t>num</a:t>
            </a:r>
            <a:r>
              <a:rPr lang="en-CA" sz="1400" b="0" dirty="0">
                <a:solidFill>
                  <a:srgbClr val="569CD6"/>
                </a:solidFill>
                <a:effectLst/>
                <a:latin typeface="Menlo" panose="020B0609030804020204" pitchFamily="49" charset="0"/>
              </a:rPr>
              <a:t>}</a:t>
            </a:r>
            <a:r>
              <a:rPr lang="en-CA" sz="1400" b="0" dirty="0">
                <a:solidFill>
                  <a:srgbClr val="CE9178"/>
                </a:solidFill>
                <a:effectLst/>
                <a:latin typeface="Menlo" panose="020B0609030804020204" pitchFamily="49" charset="0"/>
              </a:rPr>
              <a:t> times.`</a:t>
            </a:r>
            <a:r>
              <a:rPr lang="en-CA" sz="1400" b="0" dirty="0">
                <a:solidFill>
                  <a:srgbClr val="D4D4D4"/>
                </a:solidFill>
                <a:effectLst/>
                <a:latin typeface="Menlo" panose="020B0609030804020204" pitchFamily="49" charset="0"/>
              </a:rPr>
              <a:t>);</a:t>
            </a:r>
          </a:p>
          <a:p>
            <a:r>
              <a:rPr lang="en-CA" sz="1400" b="0" dirty="0">
                <a:solidFill>
                  <a:srgbClr val="D4D4D4"/>
                </a:solidFill>
                <a:effectLst/>
                <a:latin typeface="Menlo" panose="020B0609030804020204" pitchFamily="49" charset="0"/>
              </a:rPr>
              <a:t>   }</a:t>
            </a:r>
          </a:p>
          <a:p>
            <a:r>
              <a:rPr lang="en-CA" sz="1400" b="0" dirty="0">
                <a:solidFill>
                  <a:srgbClr val="D4D4D4"/>
                </a:solidFill>
                <a:effectLst/>
                <a:latin typeface="Menlo" panose="020B0609030804020204" pitchFamily="49" charset="0"/>
              </a:rPr>
              <a:t>}</a:t>
            </a:r>
          </a:p>
          <a:p>
            <a:br>
              <a:rPr lang="en-CA" sz="1400" b="0" dirty="0">
                <a:solidFill>
                  <a:srgbClr val="D4D4D4"/>
                </a:solidFill>
                <a:effectLst/>
                <a:latin typeface="Menlo" panose="020B0609030804020204" pitchFamily="49" charset="0"/>
              </a:rPr>
            </a:br>
            <a:r>
              <a:rPr lang="en-CA" sz="1400" b="0" dirty="0">
                <a:solidFill>
                  <a:srgbClr val="569CD6"/>
                </a:solidFill>
                <a:effectLst/>
                <a:latin typeface="Menlo" panose="020B0609030804020204" pitchFamily="49" charset="0"/>
              </a:rPr>
              <a:t>const</a:t>
            </a:r>
            <a:r>
              <a:rPr lang="en-CA" sz="1400" b="0" dirty="0">
                <a:solidFill>
                  <a:srgbClr val="D4D4D4"/>
                </a:solidFill>
                <a:effectLst/>
                <a:latin typeface="Menlo" panose="020B0609030804020204" pitchFamily="49" charset="0"/>
              </a:rPr>
              <a:t> </a:t>
            </a:r>
            <a:r>
              <a:rPr lang="en-CA" sz="1400" b="0" dirty="0">
                <a:solidFill>
                  <a:srgbClr val="4FC1FF"/>
                </a:solidFill>
                <a:effectLst/>
                <a:latin typeface="Menlo" panose="020B0609030804020204" pitchFamily="49" charset="0"/>
              </a:rPr>
              <a:t>snowball</a:t>
            </a:r>
            <a:r>
              <a:rPr lang="en-CA" sz="1400" b="0" dirty="0">
                <a:solidFill>
                  <a:srgbClr val="D4D4D4"/>
                </a:solidFill>
                <a:effectLst/>
                <a:latin typeface="Menlo" panose="020B0609030804020204" pitchFamily="49" charset="0"/>
              </a:rPr>
              <a:t> = </a:t>
            </a:r>
            <a:r>
              <a:rPr lang="en-CA" sz="1400" b="0" dirty="0">
                <a:solidFill>
                  <a:srgbClr val="569CD6"/>
                </a:solidFill>
                <a:effectLst/>
                <a:latin typeface="Menlo" panose="020B0609030804020204" pitchFamily="49" charset="0"/>
              </a:rPr>
              <a:t>new</a:t>
            </a:r>
            <a:r>
              <a:rPr lang="en-CA" sz="1400" b="0" dirty="0">
                <a:solidFill>
                  <a:srgbClr val="D4D4D4"/>
                </a:solidFill>
                <a:effectLst/>
                <a:latin typeface="Menlo" panose="020B0609030804020204" pitchFamily="49" charset="0"/>
              </a:rPr>
              <a:t> </a:t>
            </a:r>
            <a:r>
              <a:rPr lang="en-CA" sz="1400" b="0" dirty="0">
                <a:solidFill>
                  <a:srgbClr val="4EC9B0"/>
                </a:solidFill>
                <a:effectLst/>
                <a:latin typeface="Menlo" panose="020B0609030804020204" pitchFamily="49" charset="0"/>
              </a:rPr>
              <a:t>Cat</a:t>
            </a:r>
            <a:r>
              <a:rPr lang="en-CA" sz="1400" b="0" dirty="0">
                <a:solidFill>
                  <a:srgbClr val="D4D4D4"/>
                </a:solidFill>
                <a:effectLst/>
                <a:latin typeface="Menlo" panose="020B0609030804020204" pitchFamily="49" charset="0"/>
              </a:rPr>
              <a:t>(</a:t>
            </a:r>
            <a:r>
              <a:rPr lang="en-CA" sz="1400" b="0" dirty="0">
                <a:solidFill>
                  <a:srgbClr val="CE9178"/>
                </a:solidFill>
                <a:effectLst/>
                <a:latin typeface="Menlo" panose="020B0609030804020204" pitchFamily="49" charset="0"/>
              </a:rPr>
              <a:t>'Snowball'</a:t>
            </a:r>
            <a:r>
              <a:rPr lang="en-CA" sz="1400" b="0" dirty="0">
                <a:solidFill>
                  <a:srgbClr val="D4D4D4"/>
                </a:solidFill>
                <a:effectLst/>
                <a:latin typeface="Menlo" panose="020B0609030804020204" pitchFamily="49" charset="0"/>
              </a:rPr>
              <a:t>);</a:t>
            </a:r>
          </a:p>
          <a:p>
            <a:r>
              <a:rPr lang="en-CA" sz="1400" b="0" dirty="0" err="1">
                <a:solidFill>
                  <a:srgbClr val="4FC1FF"/>
                </a:solidFill>
                <a:effectLst/>
                <a:latin typeface="Menlo" panose="020B0609030804020204" pitchFamily="49" charset="0"/>
              </a:rPr>
              <a:t>snowball</a:t>
            </a:r>
            <a:r>
              <a:rPr lang="en-CA" sz="1400" b="0" dirty="0" err="1">
                <a:solidFill>
                  <a:srgbClr val="D4D4D4"/>
                </a:solidFill>
                <a:effectLst/>
                <a:latin typeface="Menlo" panose="020B0609030804020204" pitchFamily="49" charset="0"/>
              </a:rPr>
              <a:t>.</a:t>
            </a:r>
            <a:r>
              <a:rPr lang="en-CA" sz="1400" b="0" dirty="0" err="1">
                <a:solidFill>
                  <a:srgbClr val="DCDCAA"/>
                </a:solidFill>
                <a:effectLst/>
                <a:latin typeface="Menlo" panose="020B0609030804020204" pitchFamily="49" charset="0"/>
              </a:rPr>
              <a:t>eat</a:t>
            </a:r>
            <a:r>
              <a:rPr lang="en-CA" sz="1400" b="0" dirty="0">
                <a:solidFill>
                  <a:srgbClr val="D4D4D4"/>
                </a:solidFill>
                <a:effectLst/>
                <a:latin typeface="Menlo" panose="020B0609030804020204" pitchFamily="49" charset="0"/>
              </a:rPr>
              <a:t>(); </a:t>
            </a:r>
            <a:r>
              <a:rPr lang="en-CA" sz="1400" b="0" dirty="0">
                <a:solidFill>
                  <a:srgbClr val="6A9955"/>
                </a:solidFill>
                <a:effectLst/>
                <a:latin typeface="Menlo" panose="020B0609030804020204" pitchFamily="49" charset="0"/>
              </a:rPr>
              <a:t>// The cat eats.</a:t>
            </a:r>
            <a:endParaRPr lang="en-CA" sz="1400" b="0" dirty="0">
              <a:solidFill>
                <a:srgbClr val="D4D4D4"/>
              </a:solidFill>
              <a:effectLst/>
              <a:latin typeface="Menlo" panose="020B0609030804020204" pitchFamily="49" charset="0"/>
            </a:endParaRPr>
          </a:p>
          <a:p>
            <a:r>
              <a:rPr lang="en-CA" sz="1400" b="0" dirty="0" err="1">
                <a:solidFill>
                  <a:srgbClr val="4FC1FF"/>
                </a:solidFill>
                <a:effectLst/>
                <a:latin typeface="Menlo" panose="020B0609030804020204" pitchFamily="49" charset="0"/>
              </a:rPr>
              <a:t>snowball</a:t>
            </a:r>
            <a:r>
              <a:rPr lang="en-CA" sz="1400" b="0" dirty="0" err="1">
                <a:solidFill>
                  <a:srgbClr val="D4D4D4"/>
                </a:solidFill>
                <a:effectLst/>
                <a:latin typeface="Menlo" panose="020B0609030804020204" pitchFamily="49" charset="0"/>
              </a:rPr>
              <a:t>.</a:t>
            </a:r>
            <a:r>
              <a:rPr lang="en-CA" sz="1400" b="0" dirty="0" err="1">
                <a:solidFill>
                  <a:srgbClr val="DCDCAA"/>
                </a:solidFill>
                <a:effectLst/>
                <a:latin typeface="Menlo" panose="020B0609030804020204" pitchFamily="49" charset="0"/>
              </a:rPr>
              <a:t>drink</a:t>
            </a:r>
            <a:r>
              <a:rPr lang="en-CA" sz="1400" b="0" dirty="0">
                <a:solidFill>
                  <a:srgbClr val="D4D4D4"/>
                </a:solidFill>
                <a:effectLst/>
                <a:latin typeface="Menlo" panose="020B0609030804020204" pitchFamily="49" charset="0"/>
              </a:rPr>
              <a:t>(); </a:t>
            </a:r>
            <a:r>
              <a:rPr lang="en-CA" sz="1400" b="0" dirty="0">
                <a:solidFill>
                  <a:srgbClr val="6A9955"/>
                </a:solidFill>
                <a:effectLst/>
                <a:latin typeface="Menlo" panose="020B0609030804020204" pitchFamily="49" charset="0"/>
              </a:rPr>
              <a:t>// The cat drinks.</a:t>
            </a:r>
            <a:endParaRPr lang="en-CA" sz="1400" b="0" dirty="0">
              <a:solidFill>
                <a:srgbClr val="D4D4D4"/>
              </a:solidFill>
              <a:effectLst/>
              <a:latin typeface="Menlo" panose="020B0609030804020204" pitchFamily="49" charset="0"/>
            </a:endParaRPr>
          </a:p>
          <a:p>
            <a:r>
              <a:rPr lang="en-CA" sz="1400" b="0" dirty="0" err="1">
                <a:solidFill>
                  <a:srgbClr val="4FC1FF"/>
                </a:solidFill>
                <a:effectLst/>
                <a:latin typeface="Menlo" panose="020B0609030804020204" pitchFamily="49" charset="0"/>
              </a:rPr>
              <a:t>snowball</a:t>
            </a:r>
            <a:r>
              <a:rPr lang="en-CA" sz="1400" b="0" dirty="0" err="1">
                <a:solidFill>
                  <a:srgbClr val="D4D4D4"/>
                </a:solidFill>
                <a:effectLst/>
                <a:latin typeface="Menlo" panose="020B0609030804020204" pitchFamily="49" charset="0"/>
              </a:rPr>
              <a:t>.</a:t>
            </a:r>
            <a:r>
              <a:rPr lang="en-CA" sz="1400" b="0" dirty="0" err="1">
                <a:solidFill>
                  <a:srgbClr val="DCDCAA"/>
                </a:solidFill>
                <a:effectLst/>
                <a:latin typeface="Menlo" panose="020B0609030804020204" pitchFamily="49" charset="0"/>
              </a:rPr>
              <a:t>meow</a:t>
            </a:r>
            <a:r>
              <a:rPr lang="en-CA" sz="1400" b="0" dirty="0">
                <a:solidFill>
                  <a:srgbClr val="D4D4D4"/>
                </a:solidFill>
                <a:effectLst/>
                <a:latin typeface="Menlo" panose="020B0609030804020204" pitchFamily="49" charset="0"/>
              </a:rPr>
              <a:t>(</a:t>
            </a:r>
            <a:r>
              <a:rPr lang="en-CA" sz="1400" b="0" dirty="0">
                <a:solidFill>
                  <a:srgbClr val="B5CEA8"/>
                </a:solidFill>
                <a:effectLst/>
                <a:latin typeface="Menlo" panose="020B0609030804020204" pitchFamily="49" charset="0"/>
              </a:rPr>
              <a:t>3</a:t>
            </a:r>
            <a:r>
              <a:rPr lang="en-CA" sz="1400" b="0" dirty="0">
                <a:solidFill>
                  <a:srgbClr val="D4D4D4"/>
                </a:solidFill>
                <a:effectLst/>
                <a:latin typeface="Menlo" panose="020B0609030804020204" pitchFamily="49" charset="0"/>
              </a:rPr>
              <a:t>); </a:t>
            </a:r>
            <a:r>
              <a:rPr lang="en-CA" sz="1400" b="0" dirty="0">
                <a:solidFill>
                  <a:srgbClr val="6A9955"/>
                </a:solidFill>
                <a:effectLst/>
                <a:latin typeface="Menlo" panose="020B0609030804020204" pitchFamily="49" charset="0"/>
              </a:rPr>
              <a:t>// Snowball meows 3 times.</a:t>
            </a:r>
            <a:endParaRPr lang="en-CA" sz="1400" b="0" dirty="0">
              <a:solidFill>
                <a:srgbClr val="D4D4D4"/>
              </a:solidFill>
              <a:effectLst/>
              <a:latin typeface="Menlo" panose="020B0609030804020204" pitchFamily="49" charset="0"/>
            </a:endParaRPr>
          </a:p>
        </p:txBody>
      </p:sp>
      <p:sp>
        <p:nvSpPr>
          <p:cNvPr id="12" name="TextBox 11">
            <a:extLst>
              <a:ext uri="{FF2B5EF4-FFF2-40B4-BE49-F238E27FC236}">
                <a16:creationId xmlns:a16="http://schemas.microsoft.com/office/drawing/2014/main" id="{52CFBA94-9CE9-59E8-F1BB-C065EC2E0E6F}"/>
              </a:ext>
            </a:extLst>
          </p:cNvPr>
          <p:cNvSpPr txBox="1"/>
          <p:nvPr/>
        </p:nvSpPr>
        <p:spPr>
          <a:xfrm>
            <a:off x="381664" y="6492875"/>
            <a:ext cx="8301037" cy="276999"/>
          </a:xfrm>
          <a:prstGeom prst="rect">
            <a:avLst/>
          </a:prstGeom>
          <a:noFill/>
        </p:spPr>
        <p:txBody>
          <a:bodyPr wrap="square" rtlCol="0">
            <a:spAutoFit/>
          </a:bodyPr>
          <a:lstStyle/>
          <a:p>
            <a:r>
              <a:rPr lang="en-US" sz="1200" dirty="0"/>
              <a:t> Code from: </a:t>
            </a:r>
            <a:r>
              <a:rPr lang="en-US" sz="1200" dirty="0">
                <a:hlinkClick r:id="rId2"/>
              </a:rPr>
              <a:t>https://chat.openai.com/chat</a:t>
            </a:r>
            <a:endParaRPr lang="en-US" sz="1200" dirty="0"/>
          </a:p>
        </p:txBody>
      </p:sp>
      <p:sp>
        <p:nvSpPr>
          <p:cNvPr id="13" name="TextBox 12">
            <a:extLst>
              <a:ext uri="{FF2B5EF4-FFF2-40B4-BE49-F238E27FC236}">
                <a16:creationId xmlns:a16="http://schemas.microsoft.com/office/drawing/2014/main" id="{3F75377E-C18B-F561-D6B9-9C18EC24E8F7}"/>
              </a:ext>
            </a:extLst>
          </p:cNvPr>
          <p:cNvSpPr txBox="1"/>
          <p:nvPr/>
        </p:nvSpPr>
        <p:spPr>
          <a:xfrm>
            <a:off x="446315" y="1785441"/>
            <a:ext cx="2273134" cy="369332"/>
          </a:xfrm>
          <a:prstGeom prst="rect">
            <a:avLst/>
          </a:prstGeom>
          <a:noFill/>
        </p:spPr>
        <p:txBody>
          <a:bodyPr wrap="square" rtlCol="0">
            <a:spAutoFit/>
          </a:bodyPr>
          <a:lstStyle/>
          <a:p>
            <a:r>
              <a:rPr lang="en-US" dirty="0"/>
              <a:t>Parent class</a:t>
            </a:r>
          </a:p>
        </p:txBody>
      </p:sp>
      <p:sp>
        <p:nvSpPr>
          <p:cNvPr id="14" name="TextBox 13">
            <a:extLst>
              <a:ext uri="{FF2B5EF4-FFF2-40B4-BE49-F238E27FC236}">
                <a16:creationId xmlns:a16="http://schemas.microsoft.com/office/drawing/2014/main" id="{C209B1B7-D9C9-2B8E-B169-E4F5A6F3641E}"/>
              </a:ext>
            </a:extLst>
          </p:cNvPr>
          <p:cNvSpPr txBox="1"/>
          <p:nvPr/>
        </p:nvSpPr>
        <p:spPr>
          <a:xfrm>
            <a:off x="5765469" y="1768226"/>
            <a:ext cx="2273134" cy="369332"/>
          </a:xfrm>
          <a:prstGeom prst="rect">
            <a:avLst/>
          </a:prstGeom>
          <a:noFill/>
        </p:spPr>
        <p:txBody>
          <a:bodyPr wrap="square" rtlCol="0">
            <a:spAutoFit/>
          </a:bodyPr>
          <a:lstStyle/>
          <a:p>
            <a:r>
              <a:rPr lang="en-US" dirty="0"/>
              <a:t>Child class</a:t>
            </a:r>
          </a:p>
        </p:txBody>
      </p:sp>
    </p:spTree>
    <p:extLst>
      <p:ext uri="{BB962C8B-B14F-4D97-AF65-F5344CB8AC3E}">
        <p14:creationId xmlns:p14="http://schemas.microsoft.com/office/powerpoint/2010/main" val="3853938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41683-B29F-56A1-8F54-42BA97F68A99}"/>
              </a:ext>
            </a:extLst>
          </p:cNvPr>
          <p:cNvSpPr>
            <a:spLocks noGrp="1"/>
          </p:cNvSpPr>
          <p:nvPr>
            <p:ph type="title"/>
          </p:nvPr>
        </p:nvSpPr>
        <p:spPr/>
        <p:txBody>
          <a:bodyPr/>
          <a:lstStyle/>
          <a:p>
            <a:r>
              <a:rPr lang="en-CA" dirty="0"/>
              <a:t>What does the super function do</a:t>
            </a:r>
          </a:p>
        </p:txBody>
      </p:sp>
      <p:sp>
        <p:nvSpPr>
          <p:cNvPr id="3" name="Content Placeholder 2">
            <a:extLst>
              <a:ext uri="{FF2B5EF4-FFF2-40B4-BE49-F238E27FC236}">
                <a16:creationId xmlns:a16="http://schemas.microsoft.com/office/drawing/2014/main" id="{A3432065-52D3-F899-7DAE-F4564C081621}"/>
              </a:ext>
            </a:extLst>
          </p:cNvPr>
          <p:cNvSpPr>
            <a:spLocks noGrp="1"/>
          </p:cNvSpPr>
          <p:nvPr>
            <p:ph idx="1"/>
          </p:nvPr>
        </p:nvSpPr>
        <p:spPr/>
        <p:txBody>
          <a:bodyPr/>
          <a:lstStyle/>
          <a:p>
            <a:pPr>
              <a:lnSpc>
                <a:spcPct val="110000"/>
              </a:lnSpc>
            </a:pPr>
            <a:r>
              <a:rPr lang="en-CA" dirty="0">
                <a:solidFill>
                  <a:srgbClr val="374151"/>
                </a:solidFill>
                <a:latin typeface="Söhne"/>
              </a:rPr>
              <a:t>T</a:t>
            </a:r>
            <a:r>
              <a:rPr lang="en-CA" b="0" i="0" u="none" strike="noStrike" dirty="0">
                <a:solidFill>
                  <a:srgbClr val="374151"/>
                </a:solidFill>
                <a:effectLst/>
                <a:latin typeface="Söhne"/>
              </a:rPr>
              <a:t>he </a:t>
            </a:r>
            <a:r>
              <a:rPr lang="en-CA" dirty="0"/>
              <a:t>super()</a:t>
            </a:r>
            <a:r>
              <a:rPr lang="en-CA" b="0" i="0" u="none" strike="noStrike" dirty="0">
                <a:solidFill>
                  <a:srgbClr val="374151"/>
                </a:solidFill>
                <a:effectLst/>
                <a:latin typeface="Söhne"/>
              </a:rPr>
              <a:t> function is used to call the parent class's constructor method</a:t>
            </a:r>
          </a:p>
          <a:p>
            <a:pPr>
              <a:lnSpc>
                <a:spcPct val="110000"/>
              </a:lnSpc>
            </a:pPr>
            <a:r>
              <a:rPr lang="en-CA" dirty="0">
                <a:solidFill>
                  <a:srgbClr val="374151"/>
                </a:solidFill>
                <a:latin typeface="Söhne"/>
              </a:rPr>
              <a:t>T</a:t>
            </a:r>
            <a:r>
              <a:rPr lang="en-CA" b="0" i="0" u="none" strike="noStrike" dirty="0">
                <a:solidFill>
                  <a:srgbClr val="374151"/>
                </a:solidFill>
                <a:effectLst/>
                <a:latin typeface="Söhne"/>
              </a:rPr>
              <a:t>ypically used in the constructor of a child class to inherit the properties and methods of the parent class</a:t>
            </a:r>
          </a:p>
          <a:p>
            <a:pPr>
              <a:lnSpc>
                <a:spcPct val="110000"/>
              </a:lnSpc>
            </a:pPr>
            <a:r>
              <a:rPr lang="en-CA" b="0" i="0" u="none" strike="noStrike" dirty="0">
                <a:solidFill>
                  <a:srgbClr val="374151"/>
                </a:solidFill>
                <a:effectLst/>
                <a:latin typeface="Söhne"/>
              </a:rPr>
              <a:t>The </a:t>
            </a:r>
            <a:r>
              <a:rPr lang="en-CA" dirty="0"/>
              <a:t>super()</a:t>
            </a:r>
            <a:r>
              <a:rPr lang="en-CA" b="0" i="0" u="none" strike="noStrike" dirty="0">
                <a:solidFill>
                  <a:srgbClr val="374151"/>
                </a:solidFill>
                <a:effectLst/>
                <a:latin typeface="Söhne"/>
              </a:rPr>
              <a:t> function must be called before the </a:t>
            </a:r>
            <a:r>
              <a:rPr lang="en-CA" dirty="0"/>
              <a:t>this</a:t>
            </a:r>
            <a:r>
              <a:rPr lang="en-CA" b="0" i="0" u="none" strike="noStrike" dirty="0">
                <a:solidFill>
                  <a:srgbClr val="374151"/>
                </a:solidFill>
                <a:effectLst/>
                <a:latin typeface="Söhne"/>
              </a:rPr>
              <a:t> keyword can be used in the child class</a:t>
            </a:r>
            <a:endParaRPr lang="en-CA" dirty="0"/>
          </a:p>
        </p:txBody>
      </p:sp>
      <p:sp>
        <p:nvSpPr>
          <p:cNvPr id="4" name="TextBox 3">
            <a:extLst>
              <a:ext uri="{FF2B5EF4-FFF2-40B4-BE49-F238E27FC236}">
                <a16:creationId xmlns:a16="http://schemas.microsoft.com/office/drawing/2014/main" id="{F5A607EA-A26D-2D58-B617-CE796B018709}"/>
              </a:ext>
            </a:extLst>
          </p:cNvPr>
          <p:cNvSpPr txBox="1"/>
          <p:nvPr/>
        </p:nvSpPr>
        <p:spPr>
          <a:xfrm>
            <a:off x="838200" y="6492875"/>
            <a:ext cx="8301037" cy="276999"/>
          </a:xfrm>
          <a:prstGeom prst="rect">
            <a:avLst/>
          </a:prstGeom>
          <a:noFill/>
        </p:spPr>
        <p:txBody>
          <a:bodyPr wrap="square" rtlCol="0">
            <a:spAutoFit/>
          </a:bodyPr>
          <a:lstStyle/>
          <a:p>
            <a:r>
              <a:rPr lang="en-US" sz="1200" dirty="0"/>
              <a:t>The above text is modified from text generated at: </a:t>
            </a:r>
            <a:r>
              <a:rPr lang="en-US" sz="1200" dirty="0">
                <a:hlinkClick r:id="rId2"/>
              </a:rPr>
              <a:t>https://chat.openai.com/chat</a:t>
            </a:r>
            <a:endParaRPr lang="en-US" sz="1200" dirty="0"/>
          </a:p>
        </p:txBody>
      </p:sp>
    </p:spTree>
    <p:extLst>
      <p:ext uri="{BB962C8B-B14F-4D97-AF65-F5344CB8AC3E}">
        <p14:creationId xmlns:p14="http://schemas.microsoft.com/office/powerpoint/2010/main" val="345033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D3B65-9C77-0575-98A1-BFA5817DA9C7}"/>
              </a:ext>
            </a:extLst>
          </p:cNvPr>
          <p:cNvSpPr>
            <a:spLocks noGrp="1"/>
          </p:cNvSpPr>
          <p:nvPr>
            <p:ph type="ctrTitle"/>
          </p:nvPr>
        </p:nvSpPr>
        <p:spPr/>
        <p:txBody>
          <a:bodyPr/>
          <a:lstStyle/>
          <a:p>
            <a:r>
              <a:rPr lang="en-CA" dirty="0"/>
              <a:t>Assignment 04</a:t>
            </a:r>
          </a:p>
        </p:txBody>
      </p:sp>
      <p:sp>
        <p:nvSpPr>
          <p:cNvPr id="3" name="Subtitle 2">
            <a:extLst>
              <a:ext uri="{FF2B5EF4-FFF2-40B4-BE49-F238E27FC236}">
                <a16:creationId xmlns:a16="http://schemas.microsoft.com/office/drawing/2014/main" id="{0468E9C9-EEEC-9E2D-1CBA-8ACAC14C39C7}"/>
              </a:ext>
            </a:extLst>
          </p:cNvPr>
          <p:cNvSpPr>
            <a:spLocks noGrp="1"/>
          </p:cNvSpPr>
          <p:nvPr>
            <p:ph type="subTitle" idx="1"/>
          </p:nvPr>
        </p:nvSpPr>
        <p:spPr/>
        <p:txBody>
          <a:bodyPr/>
          <a:lstStyle/>
          <a:p>
            <a:r>
              <a:rPr lang="en-CA" dirty="0"/>
              <a:t>Walkthrough</a:t>
            </a:r>
          </a:p>
        </p:txBody>
      </p:sp>
    </p:spTree>
    <p:extLst>
      <p:ext uri="{BB962C8B-B14F-4D97-AF65-F5344CB8AC3E}">
        <p14:creationId xmlns:p14="http://schemas.microsoft.com/office/powerpoint/2010/main" val="4222460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2756-5891-4222-8E04-1B3D6B24CAFF}"/>
              </a:ext>
            </a:extLst>
          </p:cNvPr>
          <p:cNvSpPr>
            <a:spLocks noGrp="1"/>
          </p:cNvSpPr>
          <p:nvPr>
            <p:ph type="title"/>
          </p:nvPr>
        </p:nvSpPr>
        <p:spPr/>
        <p:txBody>
          <a:bodyPr/>
          <a:lstStyle/>
          <a:p>
            <a:r>
              <a:rPr lang="en-CA" dirty="0"/>
              <a:t>Progress Check-In</a:t>
            </a:r>
          </a:p>
        </p:txBody>
      </p:sp>
      <p:sp>
        <p:nvSpPr>
          <p:cNvPr id="3" name="Content Placeholder 2">
            <a:extLst>
              <a:ext uri="{FF2B5EF4-FFF2-40B4-BE49-F238E27FC236}">
                <a16:creationId xmlns:a16="http://schemas.microsoft.com/office/drawing/2014/main" id="{DDCD9248-801F-C1F1-3861-BE784B8FA40D}"/>
              </a:ext>
            </a:extLst>
          </p:cNvPr>
          <p:cNvSpPr>
            <a:spLocks noGrp="1"/>
          </p:cNvSpPr>
          <p:nvPr>
            <p:ph idx="1"/>
          </p:nvPr>
        </p:nvSpPr>
        <p:spPr/>
        <p:txBody>
          <a:bodyPr/>
          <a:lstStyle/>
          <a:p>
            <a:pPr>
              <a:lnSpc>
                <a:spcPct val="110000"/>
              </a:lnSpc>
            </a:pPr>
            <a:r>
              <a:rPr lang="en-CA" dirty="0"/>
              <a:t>At this time you should have a rough idea of the following concepts</a:t>
            </a:r>
          </a:p>
          <a:p>
            <a:pPr lvl="1">
              <a:lnSpc>
                <a:spcPct val="110000"/>
              </a:lnSpc>
            </a:pPr>
            <a:r>
              <a:rPr lang="en-CA" dirty="0"/>
              <a:t>A basic understanding of:</a:t>
            </a:r>
          </a:p>
          <a:p>
            <a:pPr lvl="2">
              <a:lnSpc>
                <a:spcPct val="110000"/>
              </a:lnSpc>
            </a:pPr>
            <a:r>
              <a:rPr lang="en-CA" dirty="0"/>
              <a:t>Selecting Elements with JavaScript</a:t>
            </a:r>
          </a:p>
          <a:p>
            <a:pPr lvl="2">
              <a:lnSpc>
                <a:spcPct val="110000"/>
              </a:lnSpc>
            </a:pPr>
            <a:r>
              <a:rPr lang="en-CA" dirty="0"/>
              <a:t>DOM Manipulation</a:t>
            </a:r>
          </a:p>
          <a:p>
            <a:pPr lvl="2">
              <a:lnSpc>
                <a:spcPct val="110000"/>
              </a:lnSpc>
            </a:pPr>
            <a:r>
              <a:rPr lang="en-CA" dirty="0"/>
              <a:t>DOM Traversal</a:t>
            </a:r>
          </a:p>
          <a:p>
            <a:pPr lvl="2">
              <a:lnSpc>
                <a:spcPct val="110000"/>
              </a:lnSpc>
            </a:pPr>
            <a:r>
              <a:rPr lang="en-CA" dirty="0"/>
              <a:t>jQuery</a:t>
            </a:r>
          </a:p>
        </p:txBody>
      </p:sp>
    </p:spTree>
    <p:extLst>
      <p:ext uri="{BB962C8B-B14F-4D97-AF65-F5344CB8AC3E}">
        <p14:creationId xmlns:p14="http://schemas.microsoft.com/office/powerpoint/2010/main" val="3384941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3C06-2BD4-5D53-A329-86D0498C4A68}"/>
              </a:ext>
            </a:extLst>
          </p:cNvPr>
          <p:cNvSpPr>
            <a:spLocks noGrp="1"/>
          </p:cNvSpPr>
          <p:nvPr>
            <p:ph type="ctrTitle"/>
          </p:nvPr>
        </p:nvSpPr>
        <p:spPr/>
        <p:txBody>
          <a:bodyPr/>
          <a:lstStyle/>
          <a:p>
            <a:r>
              <a:rPr lang="en-CA" dirty="0"/>
              <a:t>Objects</a:t>
            </a:r>
          </a:p>
        </p:txBody>
      </p:sp>
    </p:spTree>
    <p:extLst>
      <p:ext uri="{BB962C8B-B14F-4D97-AF65-F5344CB8AC3E}">
        <p14:creationId xmlns:p14="http://schemas.microsoft.com/office/powerpoint/2010/main" val="4070608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E3632-6185-043D-58CF-84CDA11D8FD9}"/>
              </a:ext>
            </a:extLst>
          </p:cNvPr>
          <p:cNvSpPr>
            <a:spLocks noGrp="1"/>
          </p:cNvSpPr>
          <p:nvPr>
            <p:ph type="title"/>
          </p:nvPr>
        </p:nvSpPr>
        <p:spPr/>
        <p:txBody>
          <a:bodyPr/>
          <a:lstStyle/>
          <a:p>
            <a:r>
              <a:rPr lang="en-CA" dirty="0"/>
              <a:t>What is an Object</a:t>
            </a:r>
          </a:p>
        </p:txBody>
      </p:sp>
      <p:sp>
        <p:nvSpPr>
          <p:cNvPr id="3" name="Content Placeholder 2">
            <a:extLst>
              <a:ext uri="{FF2B5EF4-FFF2-40B4-BE49-F238E27FC236}">
                <a16:creationId xmlns:a16="http://schemas.microsoft.com/office/drawing/2014/main" id="{71CC7D55-C4FD-C936-81C3-859B0EBA2CAB}"/>
              </a:ext>
            </a:extLst>
          </p:cNvPr>
          <p:cNvSpPr>
            <a:spLocks noGrp="1"/>
          </p:cNvSpPr>
          <p:nvPr>
            <p:ph idx="1"/>
          </p:nvPr>
        </p:nvSpPr>
        <p:spPr>
          <a:xfrm>
            <a:off x="838200" y="1690688"/>
            <a:ext cx="6636026" cy="4351338"/>
          </a:xfrm>
        </p:spPr>
        <p:txBody>
          <a:bodyPr/>
          <a:lstStyle/>
          <a:p>
            <a:pPr>
              <a:lnSpc>
                <a:spcPct val="110000"/>
              </a:lnSpc>
            </a:pPr>
            <a:r>
              <a:rPr lang="en-CA" b="0" i="0" u="none" strike="noStrike" dirty="0">
                <a:solidFill>
                  <a:srgbClr val="374151"/>
                </a:solidFill>
                <a:effectLst/>
                <a:latin typeface="Söhne"/>
              </a:rPr>
              <a:t>An object in computer programming can be thought of as a physical object in the real world </a:t>
            </a:r>
          </a:p>
          <a:p>
            <a:pPr>
              <a:lnSpc>
                <a:spcPct val="110000"/>
              </a:lnSpc>
            </a:pPr>
            <a:r>
              <a:rPr lang="en-CA" b="0" i="0" u="none" strike="noStrike" dirty="0">
                <a:solidFill>
                  <a:srgbClr val="374151"/>
                </a:solidFill>
                <a:effectLst/>
                <a:latin typeface="Söhne"/>
              </a:rPr>
              <a:t>Just like a physical object, a programming object has properties (such as color, size, weight) that describe its characteristics, and methods (such as turn on, turn off, open, close) that define its behavior</a:t>
            </a:r>
            <a:endParaRPr lang="en-CA" baseline="30000" dirty="0"/>
          </a:p>
        </p:txBody>
      </p:sp>
      <p:sp>
        <p:nvSpPr>
          <p:cNvPr id="4" name="TextBox 3">
            <a:extLst>
              <a:ext uri="{FF2B5EF4-FFF2-40B4-BE49-F238E27FC236}">
                <a16:creationId xmlns:a16="http://schemas.microsoft.com/office/drawing/2014/main" id="{19E06B87-2311-3898-88DB-8A8A0F908558}"/>
              </a:ext>
            </a:extLst>
          </p:cNvPr>
          <p:cNvSpPr txBox="1"/>
          <p:nvPr/>
        </p:nvSpPr>
        <p:spPr>
          <a:xfrm>
            <a:off x="838200" y="6492875"/>
            <a:ext cx="8301037" cy="276999"/>
          </a:xfrm>
          <a:prstGeom prst="rect">
            <a:avLst/>
          </a:prstGeom>
          <a:noFill/>
        </p:spPr>
        <p:txBody>
          <a:bodyPr wrap="square" rtlCol="0">
            <a:spAutoFit/>
          </a:bodyPr>
          <a:lstStyle/>
          <a:p>
            <a:r>
              <a:rPr lang="en-US" sz="1200" dirty="0"/>
              <a:t>Text modified from text generated at: </a:t>
            </a:r>
            <a:r>
              <a:rPr lang="en-US" sz="1200" dirty="0">
                <a:hlinkClick r:id="rId2"/>
              </a:rPr>
              <a:t>https://chat.openai.com/chat</a:t>
            </a:r>
            <a:endParaRPr lang="en-US" sz="1200" dirty="0"/>
          </a:p>
        </p:txBody>
      </p:sp>
      <p:pic>
        <p:nvPicPr>
          <p:cNvPr id="6" name="Picture 5" descr="Red Audi coupe">
            <a:extLst>
              <a:ext uri="{FF2B5EF4-FFF2-40B4-BE49-F238E27FC236}">
                <a16:creationId xmlns:a16="http://schemas.microsoft.com/office/drawing/2014/main" id="{4671DF2C-5553-6016-BB62-5C1C302951C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474226" y="1690688"/>
            <a:ext cx="4385845" cy="3289384"/>
          </a:xfrm>
          <a:prstGeom prst="rect">
            <a:avLst/>
          </a:prstGeom>
        </p:spPr>
      </p:pic>
      <p:sp>
        <p:nvSpPr>
          <p:cNvPr id="7" name="TextBox 6">
            <a:extLst>
              <a:ext uri="{FF2B5EF4-FFF2-40B4-BE49-F238E27FC236}">
                <a16:creationId xmlns:a16="http://schemas.microsoft.com/office/drawing/2014/main" id="{32613DE3-7ECE-7158-DD51-351154984413}"/>
              </a:ext>
            </a:extLst>
          </p:cNvPr>
          <p:cNvSpPr txBox="1"/>
          <p:nvPr/>
        </p:nvSpPr>
        <p:spPr>
          <a:xfrm>
            <a:off x="7700211" y="4749240"/>
            <a:ext cx="4159860" cy="230832"/>
          </a:xfrm>
          <a:prstGeom prst="rect">
            <a:avLst/>
          </a:prstGeom>
          <a:noFill/>
        </p:spPr>
        <p:txBody>
          <a:bodyPr wrap="square" rtlCol="0">
            <a:spAutoFit/>
          </a:bodyPr>
          <a:lstStyle/>
          <a:p>
            <a:r>
              <a:rPr lang="en-CA" sz="900" dirty="0">
                <a:hlinkClick r:id="rId4" tooltip="https://www.pngimg.com/download/1736"/>
              </a:rPr>
              <a:t>This Photo</a:t>
            </a:r>
            <a:r>
              <a:rPr lang="en-CA" sz="900" dirty="0"/>
              <a:t> by Unknown Author is licensed under </a:t>
            </a:r>
            <a:r>
              <a:rPr lang="en-CA" sz="900" dirty="0">
                <a:hlinkClick r:id="rId5" tooltip="https://creativecommons.org/licenses/by-nc/3.0/"/>
              </a:rPr>
              <a:t>CC BY-NC</a:t>
            </a:r>
            <a:endParaRPr lang="en-CA" sz="900" dirty="0"/>
          </a:p>
        </p:txBody>
      </p:sp>
    </p:spTree>
    <p:extLst>
      <p:ext uri="{BB962C8B-B14F-4D97-AF65-F5344CB8AC3E}">
        <p14:creationId xmlns:p14="http://schemas.microsoft.com/office/powerpoint/2010/main" val="2680743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DD338-6547-FD7A-5E09-6C95372ACFFE}"/>
              </a:ext>
            </a:extLst>
          </p:cNvPr>
          <p:cNvSpPr>
            <a:spLocks noGrp="1"/>
          </p:cNvSpPr>
          <p:nvPr>
            <p:ph type="title"/>
          </p:nvPr>
        </p:nvSpPr>
        <p:spPr/>
        <p:txBody>
          <a:bodyPr/>
          <a:lstStyle/>
          <a:p>
            <a:r>
              <a:rPr lang="en-CA" dirty="0"/>
              <a:t>What is an Object</a:t>
            </a:r>
          </a:p>
        </p:txBody>
      </p:sp>
      <p:sp>
        <p:nvSpPr>
          <p:cNvPr id="3" name="Content Placeholder 2">
            <a:extLst>
              <a:ext uri="{FF2B5EF4-FFF2-40B4-BE49-F238E27FC236}">
                <a16:creationId xmlns:a16="http://schemas.microsoft.com/office/drawing/2014/main" id="{D010994B-757D-917E-436C-40BBFEFEFAB7}"/>
              </a:ext>
            </a:extLst>
          </p:cNvPr>
          <p:cNvSpPr>
            <a:spLocks noGrp="1"/>
          </p:cNvSpPr>
          <p:nvPr>
            <p:ph idx="1"/>
          </p:nvPr>
        </p:nvSpPr>
        <p:spPr>
          <a:xfrm>
            <a:off x="838200" y="1825625"/>
            <a:ext cx="5935579" cy="4351338"/>
          </a:xfrm>
        </p:spPr>
        <p:txBody>
          <a:bodyPr/>
          <a:lstStyle/>
          <a:p>
            <a:r>
              <a:rPr lang="en-CA" dirty="0"/>
              <a:t>Car Object</a:t>
            </a:r>
          </a:p>
          <a:p>
            <a:pPr lvl="1"/>
            <a:r>
              <a:rPr lang="en-CA" dirty="0"/>
              <a:t>Properties</a:t>
            </a:r>
          </a:p>
          <a:p>
            <a:pPr lvl="2"/>
            <a:r>
              <a:rPr lang="en-CA" dirty="0"/>
              <a:t>These are things that describe the object</a:t>
            </a:r>
          </a:p>
          <a:p>
            <a:pPr lvl="3"/>
            <a:r>
              <a:rPr lang="en-CA" dirty="0"/>
              <a:t>Make</a:t>
            </a:r>
          </a:p>
          <a:p>
            <a:pPr lvl="3"/>
            <a:r>
              <a:rPr lang="en-CA" dirty="0"/>
              <a:t>Model</a:t>
            </a:r>
          </a:p>
          <a:p>
            <a:pPr lvl="3"/>
            <a:r>
              <a:rPr lang="en-CA" dirty="0"/>
              <a:t>Colour</a:t>
            </a:r>
          </a:p>
          <a:p>
            <a:pPr lvl="1"/>
            <a:r>
              <a:rPr lang="en-CA" dirty="0"/>
              <a:t>Methods</a:t>
            </a:r>
          </a:p>
          <a:p>
            <a:pPr lvl="2"/>
            <a:r>
              <a:rPr lang="en-CA" dirty="0"/>
              <a:t>These are things that an object can do</a:t>
            </a:r>
          </a:p>
          <a:p>
            <a:pPr lvl="3"/>
            <a:r>
              <a:rPr lang="en-CA" dirty="0"/>
              <a:t>Start</a:t>
            </a:r>
          </a:p>
          <a:p>
            <a:pPr lvl="3"/>
            <a:r>
              <a:rPr lang="en-CA" dirty="0"/>
              <a:t>Drive</a:t>
            </a:r>
          </a:p>
          <a:p>
            <a:pPr lvl="3"/>
            <a:r>
              <a:rPr lang="en-CA" dirty="0"/>
              <a:t>Honk</a:t>
            </a:r>
          </a:p>
          <a:p>
            <a:pPr lvl="3"/>
            <a:endParaRPr lang="en-CA" dirty="0"/>
          </a:p>
          <a:p>
            <a:pPr lvl="3"/>
            <a:endParaRPr lang="en-CA" dirty="0"/>
          </a:p>
        </p:txBody>
      </p:sp>
      <p:pic>
        <p:nvPicPr>
          <p:cNvPr id="4" name="Picture 3" descr="Red Audi coupe">
            <a:extLst>
              <a:ext uri="{FF2B5EF4-FFF2-40B4-BE49-F238E27FC236}">
                <a16:creationId xmlns:a16="http://schemas.microsoft.com/office/drawing/2014/main" id="{F104975C-3809-2B87-B3D1-AC7D03AB694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73780" y="1806034"/>
            <a:ext cx="4809566" cy="3607175"/>
          </a:xfrm>
          <a:prstGeom prst="rect">
            <a:avLst/>
          </a:prstGeom>
        </p:spPr>
      </p:pic>
      <p:sp>
        <p:nvSpPr>
          <p:cNvPr id="5" name="TextBox 4">
            <a:extLst>
              <a:ext uri="{FF2B5EF4-FFF2-40B4-BE49-F238E27FC236}">
                <a16:creationId xmlns:a16="http://schemas.microsoft.com/office/drawing/2014/main" id="{F4E0F5DB-8782-B433-B8FC-90694241C990}"/>
              </a:ext>
            </a:extLst>
          </p:cNvPr>
          <p:cNvSpPr txBox="1"/>
          <p:nvPr/>
        </p:nvSpPr>
        <p:spPr>
          <a:xfrm>
            <a:off x="7710710" y="5182377"/>
            <a:ext cx="2935705" cy="230832"/>
          </a:xfrm>
          <a:prstGeom prst="rect">
            <a:avLst/>
          </a:prstGeom>
          <a:noFill/>
        </p:spPr>
        <p:txBody>
          <a:bodyPr wrap="square" rtlCol="0">
            <a:spAutoFit/>
          </a:bodyPr>
          <a:lstStyle/>
          <a:p>
            <a:r>
              <a:rPr lang="en-CA" sz="900" dirty="0">
                <a:hlinkClick r:id="rId3" tooltip="https://www.pngimg.com/download/1736"/>
              </a:rPr>
              <a:t>This Photo</a:t>
            </a:r>
            <a:r>
              <a:rPr lang="en-CA" sz="900" dirty="0"/>
              <a:t> by Unknown Author is licensed under </a:t>
            </a:r>
            <a:r>
              <a:rPr lang="en-CA" sz="900" dirty="0">
                <a:hlinkClick r:id="rId4" tooltip="https://creativecommons.org/licenses/by-nc/3.0/"/>
              </a:rPr>
              <a:t>CC BY-NC</a:t>
            </a:r>
            <a:endParaRPr lang="en-CA" sz="900" dirty="0"/>
          </a:p>
        </p:txBody>
      </p:sp>
      <p:sp>
        <p:nvSpPr>
          <p:cNvPr id="6" name="TextBox 5">
            <a:extLst>
              <a:ext uri="{FF2B5EF4-FFF2-40B4-BE49-F238E27FC236}">
                <a16:creationId xmlns:a16="http://schemas.microsoft.com/office/drawing/2014/main" id="{A55EFAE5-82B5-BB4F-0CC1-9E14203ED80B}"/>
              </a:ext>
            </a:extLst>
          </p:cNvPr>
          <p:cNvSpPr txBox="1"/>
          <p:nvPr/>
        </p:nvSpPr>
        <p:spPr>
          <a:xfrm>
            <a:off x="114300" y="6516344"/>
            <a:ext cx="8301037" cy="276999"/>
          </a:xfrm>
          <a:prstGeom prst="rect">
            <a:avLst/>
          </a:prstGeom>
          <a:noFill/>
        </p:spPr>
        <p:txBody>
          <a:bodyPr wrap="square" rtlCol="0">
            <a:spAutoFit/>
          </a:bodyPr>
          <a:lstStyle/>
          <a:p>
            <a:r>
              <a:rPr lang="en-US" sz="1200" dirty="0"/>
              <a:t>Text on this page modified from text generated by: </a:t>
            </a:r>
            <a:r>
              <a:rPr lang="en-US" sz="1200" dirty="0">
                <a:hlinkClick r:id="rId5"/>
              </a:rPr>
              <a:t>https://chat.openai.com/chat</a:t>
            </a:r>
            <a:endParaRPr lang="en-US" sz="1200" dirty="0"/>
          </a:p>
        </p:txBody>
      </p:sp>
    </p:spTree>
    <p:extLst>
      <p:ext uri="{BB962C8B-B14F-4D97-AF65-F5344CB8AC3E}">
        <p14:creationId xmlns:p14="http://schemas.microsoft.com/office/powerpoint/2010/main" val="3164881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3C5E1-F3F3-3505-EE5E-E9E0402B9272}"/>
              </a:ext>
            </a:extLst>
          </p:cNvPr>
          <p:cNvSpPr>
            <a:spLocks noGrp="1"/>
          </p:cNvSpPr>
          <p:nvPr>
            <p:ph type="title"/>
          </p:nvPr>
        </p:nvSpPr>
        <p:spPr>
          <a:xfrm>
            <a:off x="838200" y="136525"/>
            <a:ext cx="10515600" cy="1325563"/>
          </a:xfrm>
        </p:spPr>
        <p:txBody>
          <a:bodyPr/>
          <a:lstStyle/>
          <a:p>
            <a:r>
              <a:rPr lang="en-CA" dirty="0"/>
              <a:t>Car Object Written with JavaScript Code</a:t>
            </a:r>
          </a:p>
        </p:txBody>
      </p:sp>
      <p:sp>
        <p:nvSpPr>
          <p:cNvPr id="8" name="TextBox 7">
            <a:extLst>
              <a:ext uri="{FF2B5EF4-FFF2-40B4-BE49-F238E27FC236}">
                <a16:creationId xmlns:a16="http://schemas.microsoft.com/office/drawing/2014/main" id="{831DFA42-D008-C275-191C-0F23A43084D8}"/>
              </a:ext>
            </a:extLst>
          </p:cNvPr>
          <p:cNvSpPr txBox="1"/>
          <p:nvPr/>
        </p:nvSpPr>
        <p:spPr>
          <a:xfrm>
            <a:off x="838200" y="1480110"/>
            <a:ext cx="4416742" cy="4401205"/>
          </a:xfrm>
          <a:prstGeom prst="rect">
            <a:avLst/>
          </a:prstGeom>
          <a:solidFill>
            <a:schemeClr val="tx1"/>
          </a:solidFill>
        </p:spPr>
        <p:txBody>
          <a:bodyPr wrap="square">
            <a:spAutoFit/>
          </a:bodyPr>
          <a:lstStyle/>
          <a:p>
            <a:r>
              <a:rPr lang="en-CA" sz="1400" b="0" dirty="0">
                <a:solidFill>
                  <a:srgbClr val="569CD6"/>
                </a:solidFill>
                <a:effectLst/>
                <a:latin typeface="Menlo" panose="020B0609030804020204" pitchFamily="49" charset="0"/>
              </a:rPr>
              <a:t>const</a:t>
            </a:r>
            <a:r>
              <a:rPr lang="en-CA" sz="1400" b="0" dirty="0">
                <a:solidFill>
                  <a:srgbClr val="D4D4D4"/>
                </a:solidFill>
                <a:effectLst/>
                <a:latin typeface="Menlo" panose="020B0609030804020204" pitchFamily="49" charset="0"/>
              </a:rPr>
              <a:t> </a:t>
            </a:r>
            <a:r>
              <a:rPr lang="en-CA" sz="1400" b="0" dirty="0">
                <a:solidFill>
                  <a:srgbClr val="4FC1FF"/>
                </a:solidFill>
                <a:effectLst/>
                <a:latin typeface="Menlo" panose="020B0609030804020204" pitchFamily="49" charset="0"/>
              </a:rPr>
              <a:t>car</a:t>
            </a:r>
            <a:r>
              <a:rPr lang="en-CA" sz="1400" b="0" dirty="0">
                <a:solidFill>
                  <a:srgbClr val="D4D4D4"/>
                </a:solidFill>
                <a:effectLst/>
                <a:latin typeface="Menlo" panose="020B0609030804020204" pitchFamily="49" charset="0"/>
              </a:rPr>
              <a:t> = {</a:t>
            </a:r>
          </a:p>
          <a:p>
            <a:r>
              <a:rPr lang="en-CA" sz="1400" b="0" dirty="0">
                <a:solidFill>
                  <a:srgbClr val="9CDCFE"/>
                </a:solidFill>
                <a:effectLst/>
                <a:latin typeface="Menlo" panose="020B0609030804020204" pitchFamily="49" charset="0"/>
              </a:rPr>
              <a:t>   </a:t>
            </a:r>
          </a:p>
          <a:p>
            <a:r>
              <a:rPr lang="en-CA" sz="1400" b="0" dirty="0">
                <a:solidFill>
                  <a:srgbClr val="9CDCFE"/>
                </a:solidFill>
                <a:effectLst/>
                <a:latin typeface="Menlo" panose="020B0609030804020204" pitchFamily="49" charset="0"/>
              </a:rPr>
              <a:t>   </a:t>
            </a:r>
            <a:r>
              <a:rPr lang="en-CA" sz="1400" b="0" dirty="0">
                <a:solidFill>
                  <a:srgbClr val="6A9955"/>
                </a:solidFill>
                <a:effectLst/>
                <a:latin typeface="Menlo" panose="020B0609030804020204" pitchFamily="49" charset="0"/>
              </a:rPr>
              <a:t>// Properties</a:t>
            </a:r>
            <a:endParaRPr lang="en-CA" sz="1400" b="0" dirty="0">
              <a:solidFill>
                <a:srgbClr val="9CDCFE"/>
              </a:solidFill>
              <a:effectLst/>
              <a:latin typeface="Menlo" panose="020B0609030804020204" pitchFamily="49" charset="0"/>
            </a:endParaRPr>
          </a:p>
          <a:p>
            <a:r>
              <a:rPr lang="en-CA" sz="1400" b="0" dirty="0">
                <a:solidFill>
                  <a:srgbClr val="9CDCFE"/>
                </a:solidFill>
                <a:effectLst/>
                <a:latin typeface="Menlo" panose="020B0609030804020204" pitchFamily="49" charset="0"/>
              </a:rPr>
              <a:t>   make:</a:t>
            </a:r>
            <a:r>
              <a:rPr lang="en-CA" sz="1400" b="0" dirty="0">
                <a:solidFill>
                  <a:srgbClr val="D4D4D4"/>
                </a:solidFill>
                <a:effectLst/>
                <a:latin typeface="Menlo" panose="020B0609030804020204" pitchFamily="49" charset="0"/>
              </a:rPr>
              <a:t> </a:t>
            </a:r>
            <a:r>
              <a:rPr lang="en-CA" sz="1400" b="0" dirty="0">
                <a:solidFill>
                  <a:srgbClr val="CE9178"/>
                </a:solidFill>
                <a:effectLst/>
                <a:latin typeface="Menlo" panose="020B0609030804020204" pitchFamily="49" charset="0"/>
              </a:rPr>
              <a:t>"Audi"</a:t>
            </a:r>
            <a:r>
              <a:rPr lang="en-CA" sz="1400" b="0" dirty="0">
                <a:solidFill>
                  <a:srgbClr val="D4D4D4"/>
                </a:solidFill>
                <a:effectLst/>
                <a:latin typeface="Menlo" panose="020B0609030804020204" pitchFamily="49" charset="0"/>
              </a:rPr>
              <a:t>,</a:t>
            </a:r>
          </a:p>
          <a:p>
            <a:r>
              <a:rPr lang="en-CA" sz="1400" b="0" dirty="0">
                <a:solidFill>
                  <a:srgbClr val="9CDCFE"/>
                </a:solidFill>
                <a:effectLst/>
                <a:latin typeface="Menlo" panose="020B0609030804020204" pitchFamily="49" charset="0"/>
              </a:rPr>
              <a:t>   model:</a:t>
            </a:r>
            <a:r>
              <a:rPr lang="en-CA" sz="1400" b="0" dirty="0">
                <a:solidFill>
                  <a:srgbClr val="D4D4D4"/>
                </a:solidFill>
                <a:effectLst/>
                <a:latin typeface="Menlo" panose="020B0609030804020204" pitchFamily="49" charset="0"/>
              </a:rPr>
              <a:t> </a:t>
            </a:r>
            <a:r>
              <a:rPr lang="en-CA" sz="1400" b="0" dirty="0">
                <a:solidFill>
                  <a:srgbClr val="CE9178"/>
                </a:solidFill>
                <a:effectLst/>
                <a:latin typeface="Menlo" panose="020B0609030804020204" pitchFamily="49" charset="0"/>
              </a:rPr>
              <a:t>"Coupe"</a:t>
            </a:r>
            <a:r>
              <a:rPr lang="en-CA" sz="1400" b="0" dirty="0">
                <a:solidFill>
                  <a:srgbClr val="D4D4D4"/>
                </a:solidFill>
                <a:effectLst/>
                <a:latin typeface="Menlo" panose="020B0609030804020204" pitchFamily="49" charset="0"/>
              </a:rPr>
              <a:t>,</a:t>
            </a:r>
          </a:p>
          <a:p>
            <a:r>
              <a:rPr lang="en-CA" sz="1400" b="0" dirty="0">
                <a:solidFill>
                  <a:srgbClr val="9CDCFE"/>
                </a:solidFill>
                <a:effectLst/>
                <a:latin typeface="Menlo" panose="020B0609030804020204" pitchFamily="49" charset="0"/>
              </a:rPr>
              <a:t>   year:</a:t>
            </a:r>
            <a:r>
              <a:rPr lang="en-CA" sz="1400" b="0" dirty="0">
                <a:solidFill>
                  <a:srgbClr val="D4D4D4"/>
                </a:solidFill>
                <a:effectLst/>
                <a:latin typeface="Menlo" panose="020B0609030804020204" pitchFamily="49" charset="0"/>
              </a:rPr>
              <a:t> </a:t>
            </a:r>
            <a:r>
              <a:rPr lang="en-CA" sz="1400" b="0" dirty="0">
                <a:solidFill>
                  <a:srgbClr val="B5CEA8"/>
                </a:solidFill>
                <a:effectLst/>
                <a:latin typeface="Menlo" panose="020B0609030804020204" pitchFamily="49" charset="0"/>
              </a:rPr>
              <a:t>2020</a:t>
            </a:r>
            <a:r>
              <a:rPr lang="en-CA" sz="1400" b="0" dirty="0">
                <a:solidFill>
                  <a:srgbClr val="D4D4D4"/>
                </a:solidFill>
                <a:effectLst/>
                <a:latin typeface="Menlo" panose="020B0609030804020204" pitchFamily="49" charset="0"/>
              </a:rPr>
              <a:t>,</a:t>
            </a:r>
          </a:p>
          <a:p>
            <a:r>
              <a:rPr lang="en-CA" sz="1400" b="0" dirty="0">
                <a:solidFill>
                  <a:srgbClr val="9CDCFE"/>
                </a:solidFill>
                <a:effectLst/>
                <a:latin typeface="Menlo" panose="020B0609030804020204" pitchFamily="49" charset="0"/>
              </a:rPr>
              <a:t>   color:</a:t>
            </a:r>
            <a:r>
              <a:rPr lang="en-CA" sz="1400" b="0" dirty="0">
                <a:solidFill>
                  <a:srgbClr val="D4D4D4"/>
                </a:solidFill>
                <a:effectLst/>
                <a:latin typeface="Menlo" panose="020B0609030804020204" pitchFamily="49" charset="0"/>
              </a:rPr>
              <a:t> </a:t>
            </a:r>
            <a:r>
              <a:rPr lang="en-CA" sz="1400" b="0" dirty="0">
                <a:solidFill>
                  <a:srgbClr val="CE9178"/>
                </a:solidFill>
                <a:effectLst/>
                <a:latin typeface="Menlo" panose="020B0609030804020204" pitchFamily="49" charset="0"/>
              </a:rPr>
              <a:t>"red"</a:t>
            </a:r>
            <a:r>
              <a:rPr lang="en-CA" sz="1400" b="0" dirty="0">
                <a:solidFill>
                  <a:srgbClr val="D4D4D4"/>
                </a:solidFill>
                <a:effectLst/>
                <a:latin typeface="Menlo" panose="020B0609030804020204" pitchFamily="49" charset="0"/>
              </a:rPr>
              <a:t>,</a:t>
            </a:r>
          </a:p>
          <a:p>
            <a:endParaRPr lang="en-CA" sz="1400" b="0" dirty="0">
              <a:solidFill>
                <a:srgbClr val="D4D4D4"/>
              </a:solidFill>
              <a:effectLst/>
              <a:latin typeface="Menlo" panose="020B0609030804020204" pitchFamily="49" charset="0"/>
            </a:endParaRPr>
          </a:p>
          <a:p>
            <a:r>
              <a:rPr lang="en-CA" sz="1400" b="0" dirty="0">
                <a:solidFill>
                  <a:srgbClr val="DCDCAA"/>
                </a:solidFill>
                <a:effectLst/>
                <a:latin typeface="Menlo" panose="020B0609030804020204" pitchFamily="49" charset="0"/>
              </a:rPr>
              <a:t>   </a:t>
            </a:r>
            <a:r>
              <a:rPr lang="en-CA" sz="1400" b="0" dirty="0">
                <a:solidFill>
                  <a:srgbClr val="6A9955"/>
                </a:solidFill>
                <a:effectLst/>
                <a:latin typeface="Menlo" panose="020B0609030804020204" pitchFamily="49" charset="0"/>
              </a:rPr>
              <a:t>// Methods</a:t>
            </a:r>
            <a:endParaRPr lang="en-CA" sz="1400" b="0" dirty="0">
              <a:solidFill>
                <a:srgbClr val="DCDCAA"/>
              </a:solidFill>
              <a:effectLst/>
              <a:latin typeface="Menlo" panose="020B0609030804020204" pitchFamily="49" charset="0"/>
            </a:endParaRPr>
          </a:p>
          <a:p>
            <a:r>
              <a:rPr lang="en-CA" sz="1400" b="0" dirty="0">
                <a:solidFill>
                  <a:srgbClr val="DCDCAA"/>
                </a:solidFill>
                <a:effectLst/>
                <a:latin typeface="Menlo" panose="020B0609030804020204" pitchFamily="49" charset="0"/>
              </a:rPr>
              <a:t>   start</a:t>
            </a:r>
            <a:r>
              <a:rPr lang="en-CA" sz="1400" b="0" dirty="0">
                <a:solidFill>
                  <a:srgbClr val="9CDCFE"/>
                </a:solidFill>
                <a:effectLst/>
                <a:latin typeface="Menlo" panose="020B0609030804020204" pitchFamily="49" charset="0"/>
              </a:rPr>
              <a:t>:</a:t>
            </a:r>
            <a:r>
              <a:rPr lang="en-CA" sz="1400" b="0" dirty="0">
                <a:solidFill>
                  <a:srgbClr val="D4D4D4"/>
                </a:solidFill>
                <a:effectLst/>
                <a:latin typeface="Menlo" panose="020B0609030804020204" pitchFamily="49" charset="0"/>
              </a:rPr>
              <a:t> </a:t>
            </a:r>
            <a:r>
              <a:rPr lang="en-CA" sz="1400" b="0" dirty="0">
                <a:solidFill>
                  <a:srgbClr val="569CD6"/>
                </a:solidFill>
                <a:effectLst/>
                <a:latin typeface="Menlo" panose="020B0609030804020204" pitchFamily="49" charset="0"/>
              </a:rPr>
              <a:t>function</a:t>
            </a:r>
            <a:r>
              <a:rPr lang="en-CA" sz="1400" b="0" dirty="0">
                <a:solidFill>
                  <a:srgbClr val="D4D4D4"/>
                </a:solidFill>
                <a:effectLst/>
                <a:latin typeface="Menlo" panose="020B0609030804020204" pitchFamily="49" charset="0"/>
              </a:rPr>
              <a:t>() {</a:t>
            </a:r>
          </a:p>
          <a:p>
            <a:r>
              <a:rPr lang="en-CA" sz="1400" b="0" dirty="0">
                <a:solidFill>
                  <a:srgbClr val="9CDCFE"/>
                </a:solidFill>
                <a:effectLst/>
                <a:latin typeface="Menlo" panose="020B0609030804020204" pitchFamily="49" charset="0"/>
              </a:rPr>
              <a:t>      </a:t>
            </a:r>
            <a:r>
              <a:rPr lang="en-CA" sz="1400" b="0" dirty="0" err="1">
                <a:solidFill>
                  <a:srgbClr val="9CDCFE"/>
                </a:solidFill>
                <a:effectLst/>
                <a:latin typeface="Menlo" panose="020B0609030804020204" pitchFamily="49" charset="0"/>
              </a:rPr>
              <a:t>console</a:t>
            </a:r>
            <a:r>
              <a:rPr lang="en-CA" sz="1400" b="0" dirty="0" err="1">
                <a:solidFill>
                  <a:srgbClr val="D4D4D4"/>
                </a:solidFill>
                <a:effectLst/>
                <a:latin typeface="Menlo" panose="020B0609030804020204" pitchFamily="49" charset="0"/>
              </a:rPr>
              <a:t>.</a:t>
            </a:r>
            <a:r>
              <a:rPr lang="en-CA" sz="1400" b="0" dirty="0" err="1">
                <a:solidFill>
                  <a:srgbClr val="DCDCAA"/>
                </a:solidFill>
                <a:effectLst/>
                <a:latin typeface="Menlo" panose="020B0609030804020204" pitchFamily="49" charset="0"/>
              </a:rPr>
              <a:t>log</a:t>
            </a:r>
            <a:r>
              <a:rPr lang="en-CA" sz="1400" b="0" dirty="0">
                <a:solidFill>
                  <a:srgbClr val="D4D4D4"/>
                </a:solidFill>
                <a:effectLst/>
                <a:latin typeface="Menlo" panose="020B0609030804020204" pitchFamily="49" charset="0"/>
              </a:rPr>
              <a:t>(</a:t>
            </a:r>
            <a:r>
              <a:rPr lang="en-CA" sz="1400" b="0" dirty="0">
                <a:solidFill>
                  <a:srgbClr val="CE9178"/>
                </a:solidFill>
                <a:effectLst/>
                <a:latin typeface="Menlo" panose="020B0609030804020204" pitchFamily="49" charset="0"/>
              </a:rPr>
              <a:t>"Car started"</a:t>
            </a:r>
            <a:r>
              <a:rPr lang="en-CA" sz="1400" b="0" dirty="0">
                <a:solidFill>
                  <a:srgbClr val="D4D4D4"/>
                </a:solidFill>
                <a:effectLst/>
                <a:latin typeface="Menlo" panose="020B0609030804020204" pitchFamily="49" charset="0"/>
              </a:rPr>
              <a:t>);</a:t>
            </a:r>
          </a:p>
          <a:p>
            <a:r>
              <a:rPr lang="en-CA" sz="1400" b="0" dirty="0">
                <a:solidFill>
                  <a:srgbClr val="D4D4D4"/>
                </a:solidFill>
                <a:effectLst/>
                <a:latin typeface="Menlo" panose="020B0609030804020204" pitchFamily="49" charset="0"/>
              </a:rPr>
              <a:t>   },</a:t>
            </a:r>
          </a:p>
          <a:p>
            <a:r>
              <a:rPr lang="en-CA" sz="1400" b="0" dirty="0">
                <a:solidFill>
                  <a:srgbClr val="DCDCAA"/>
                </a:solidFill>
                <a:effectLst/>
                <a:latin typeface="Menlo" panose="020B0609030804020204" pitchFamily="49" charset="0"/>
              </a:rPr>
              <a:t>   drive</a:t>
            </a:r>
            <a:r>
              <a:rPr lang="en-CA" sz="1400" b="0" dirty="0">
                <a:solidFill>
                  <a:srgbClr val="9CDCFE"/>
                </a:solidFill>
                <a:effectLst/>
                <a:latin typeface="Menlo" panose="020B0609030804020204" pitchFamily="49" charset="0"/>
              </a:rPr>
              <a:t>:</a:t>
            </a:r>
            <a:r>
              <a:rPr lang="en-CA" sz="1400" b="0" dirty="0">
                <a:solidFill>
                  <a:srgbClr val="D4D4D4"/>
                </a:solidFill>
                <a:effectLst/>
                <a:latin typeface="Menlo" panose="020B0609030804020204" pitchFamily="49" charset="0"/>
              </a:rPr>
              <a:t> </a:t>
            </a:r>
            <a:r>
              <a:rPr lang="en-CA" sz="1400" b="0" dirty="0">
                <a:solidFill>
                  <a:srgbClr val="569CD6"/>
                </a:solidFill>
                <a:effectLst/>
                <a:latin typeface="Menlo" panose="020B0609030804020204" pitchFamily="49" charset="0"/>
              </a:rPr>
              <a:t>function</a:t>
            </a:r>
            <a:r>
              <a:rPr lang="en-CA" sz="1400" b="0" dirty="0">
                <a:solidFill>
                  <a:srgbClr val="D4D4D4"/>
                </a:solidFill>
                <a:effectLst/>
                <a:latin typeface="Menlo" panose="020B0609030804020204" pitchFamily="49" charset="0"/>
              </a:rPr>
              <a:t>() {</a:t>
            </a:r>
          </a:p>
          <a:p>
            <a:r>
              <a:rPr lang="en-CA" sz="1400" b="0" dirty="0">
                <a:solidFill>
                  <a:srgbClr val="9CDCFE"/>
                </a:solidFill>
                <a:effectLst/>
                <a:latin typeface="Menlo" panose="020B0609030804020204" pitchFamily="49" charset="0"/>
              </a:rPr>
              <a:t>      </a:t>
            </a:r>
            <a:r>
              <a:rPr lang="en-CA" sz="1400" b="0" dirty="0" err="1">
                <a:solidFill>
                  <a:srgbClr val="9CDCFE"/>
                </a:solidFill>
                <a:effectLst/>
                <a:latin typeface="Menlo" panose="020B0609030804020204" pitchFamily="49" charset="0"/>
              </a:rPr>
              <a:t>console</a:t>
            </a:r>
            <a:r>
              <a:rPr lang="en-CA" sz="1400" b="0" dirty="0" err="1">
                <a:solidFill>
                  <a:srgbClr val="D4D4D4"/>
                </a:solidFill>
                <a:effectLst/>
                <a:latin typeface="Menlo" panose="020B0609030804020204" pitchFamily="49" charset="0"/>
              </a:rPr>
              <a:t>.</a:t>
            </a:r>
            <a:r>
              <a:rPr lang="en-CA" sz="1400" b="0" dirty="0" err="1">
                <a:solidFill>
                  <a:srgbClr val="DCDCAA"/>
                </a:solidFill>
                <a:effectLst/>
                <a:latin typeface="Menlo" panose="020B0609030804020204" pitchFamily="49" charset="0"/>
              </a:rPr>
              <a:t>log</a:t>
            </a:r>
            <a:r>
              <a:rPr lang="en-CA" sz="1400" b="0" dirty="0">
                <a:solidFill>
                  <a:srgbClr val="D4D4D4"/>
                </a:solidFill>
                <a:effectLst/>
                <a:latin typeface="Menlo" panose="020B0609030804020204" pitchFamily="49" charset="0"/>
              </a:rPr>
              <a:t>(</a:t>
            </a:r>
            <a:r>
              <a:rPr lang="en-CA" sz="1400" b="0" dirty="0">
                <a:solidFill>
                  <a:srgbClr val="CE9178"/>
                </a:solidFill>
                <a:effectLst/>
                <a:latin typeface="Menlo" panose="020B0609030804020204" pitchFamily="49" charset="0"/>
              </a:rPr>
              <a:t>"Car is driving"</a:t>
            </a:r>
            <a:r>
              <a:rPr lang="en-CA" sz="1400" b="0" dirty="0">
                <a:solidFill>
                  <a:srgbClr val="D4D4D4"/>
                </a:solidFill>
                <a:effectLst/>
                <a:latin typeface="Menlo" panose="020B0609030804020204" pitchFamily="49" charset="0"/>
              </a:rPr>
              <a:t>);</a:t>
            </a:r>
          </a:p>
          <a:p>
            <a:r>
              <a:rPr lang="en-CA" sz="1400" b="0" dirty="0">
                <a:solidFill>
                  <a:srgbClr val="D4D4D4"/>
                </a:solidFill>
                <a:effectLst/>
                <a:latin typeface="Menlo" panose="020B0609030804020204" pitchFamily="49" charset="0"/>
              </a:rPr>
              <a:t>   },</a:t>
            </a:r>
            <a:endParaRPr lang="en-CA" sz="1400" dirty="0">
              <a:solidFill>
                <a:srgbClr val="D4D4D4"/>
              </a:solidFill>
              <a:latin typeface="Menlo" panose="020B0609030804020204" pitchFamily="49" charset="0"/>
            </a:endParaRPr>
          </a:p>
          <a:p>
            <a:r>
              <a:rPr lang="en-CA" sz="1400" b="0" dirty="0">
                <a:solidFill>
                  <a:srgbClr val="D4D4D4"/>
                </a:solidFill>
                <a:effectLst/>
                <a:latin typeface="Menlo" panose="020B0609030804020204" pitchFamily="49" charset="0"/>
              </a:rPr>
              <a:t>   </a:t>
            </a:r>
            <a:r>
              <a:rPr lang="en-CA" sz="1400" b="0" dirty="0">
                <a:solidFill>
                  <a:srgbClr val="DCDCAA"/>
                </a:solidFill>
                <a:effectLst/>
                <a:latin typeface="Menlo" panose="020B0609030804020204" pitchFamily="49" charset="0"/>
              </a:rPr>
              <a:t>honk</a:t>
            </a:r>
            <a:r>
              <a:rPr lang="en-CA" sz="1400" b="0" dirty="0">
                <a:solidFill>
                  <a:srgbClr val="9CDCFE"/>
                </a:solidFill>
                <a:effectLst/>
                <a:latin typeface="Menlo" panose="020B0609030804020204" pitchFamily="49" charset="0"/>
              </a:rPr>
              <a:t>:</a:t>
            </a:r>
            <a:r>
              <a:rPr lang="en-CA" sz="1400" b="0" dirty="0">
                <a:solidFill>
                  <a:srgbClr val="D4D4D4"/>
                </a:solidFill>
                <a:effectLst/>
                <a:latin typeface="Menlo" panose="020B0609030804020204" pitchFamily="49" charset="0"/>
              </a:rPr>
              <a:t> </a:t>
            </a:r>
            <a:r>
              <a:rPr lang="en-CA" sz="1400" b="0" dirty="0">
                <a:solidFill>
                  <a:srgbClr val="569CD6"/>
                </a:solidFill>
                <a:effectLst/>
                <a:latin typeface="Menlo" panose="020B0609030804020204" pitchFamily="49" charset="0"/>
              </a:rPr>
              <a:t>function</a:t>
            </a:r>
            <a:r>
              <a:rPr lang="en-CA" sz="1400" b="0" dirty="0">
                <a:solidFill>
                  <a:srgbClr val="D4D4D4"/>
                </a:solidFill>
                <a:effectLst/>
                <a:latin typeface="Menlo" panose="020B0609030804020204" pitchFamily="49" charset="0"/>
              </a:rPr>
              <a:t>() {</a:t>
            </a:r>
          </a:p>
          <a:p>
            <a:r>
              <a:rPr lang="en-CA" sz="1400" b="0" dirty="0">
                <a:solidFill>
                  <a:srgbClr val="9CDCFE"/>
                </a:solidFill>
                <a:effectLst/>
                <a:latin typeface="Menlo" panose="020B0609030804020204" pitchFamily="49" charset="0"/>
              </a:rPr>
              <a:t>      </a:t>
            </a:r>
            <a:r>
              <a:rPr lang="en-CA" sz="1400" b="0" dirty="0" err="1">
                <a:solidFill>
                  <a:srgbClr val="9CDCFE"/>
                </a:solidFill>
                <a:effectLst/>
                <a:latin typeface="Menlo" panose="020B0609030804020204" pitchFamily="49" charset="0"/>
              </a:rPr>
              <a:t>console</a:t>
            </a:r>
            <a:r>
              <a:rPr lang="en-CA" sz="1400" b="0" dirty="0" err="1">
                <a:solidFill>
                  <a:srgbClr val="D4D4D4"/>
                </a:solidFill>
                <a:effectLst/>
                <a:latin typeface="Menlo" panose="020B0609030804020204" pitchFamily="49" charset="0"/>
              </a:rPr>
              <a:t>.</a:t>
            </a:r>
            <a:r>
              <a:rPr lang="en-CA" sz="1400" b="0" dirty="0" err="1">
                <a:solidFill>
                  <a:srgbClr val="DCDCAA"/>
                </a:solidFill>
                <a:effectLst/>
                <a:latin typeface="Menlo" panose="020B0609030804020204" pitchFamily="49" charset="0"/>
              </a:rPr>
              <a:t>log</a:t>
            </a:r>
            <a:r>
              <a:rPr lang="en-CA" sz="1400" b="0" dirty="0">
                <a:solidFill>
                  <a:srgbClr val="D4D4D4"/>
                </a:solidFill>
                <a:effectLst/>
                <a:latin typeface="Menlo" panose="020B0609030804020204" pitchFamily="49" charset="0"/>
              </a:rPr>
              <a:t>(</a:t>
            </a:r>
            <a:r>
              <a:rPr lang="en-CA" sz="1400" b="0" dirty="0">
                <a:solidFill>
                  <a:srgbClr val="CE9178"/>
                </a:solidFill>
                <a:effectLst/>
                <a:latin typeface="Menlo" panose="020B0609030804020204" pitchFamily="49" charset="0"/>
              </a:rPr>
              <a:t>"Honk Honk!"</a:t>
            </a:r>
            <a:r>
              <a:rPr lang="en-CA" sz="1400" b="0" dirty="0">
                <a:solidFill>
                  <a:srgbClr val="D4D4D4"/>
                </a:solidFill>
                <a:effectLst/>
                <a:latin typeface="Menlo" panose="020B0609030804020204" pitchFamily="49" charset="0"/>
              </a:rPr>
              <a:t>);</a:t>
            </a:r>
          </a:p>
          <a:p>
            <a:r>
              <a:rPr lang="en-CA" sz="1400" b="0" dirty="0">
                <a:solidFill>
                  <a:srgbClr val="D4D4D4"/>
                </a:solidFill>
                <a:effectLst/>
                <a:latin typeface="Menlo" panose="020B0609030804020204" pitchFamily="49" charset="0"/>
              </a:rPr>
              <a:t>   }</a:t>
            </a:r>
          </a:p>
          <a:p>
            <a:endParaRPr lang="en-CA" sz="1400" b="0" dirty="0">
              <a:solidFill>
                <a:srgbClr val="D4D4D4"/>
              </a:solidFill>
              <a:effectLst/>
              <a:latin typeface="Menlo" panose="020B0609030804020204" pitchFamily="49" charset="0"/>
            </a:endParaRPr>
          </a:p>
          <a:p>
            <a:r>
              <a:rPr lang="en-CA" sz="1400" b="0" dirty="0">
                <a:solidFill>
                  <a:srgbClr val="D4D4D4"/>
                </a:solidFill>
                <a:effectLst/>
                <a:latin typeface="Menlo" panose="020B0609030804020204" pitchFamily="49" charset="0"/>
              </a:rPr>
              <a:t>};</a:t>
            </a:r>
          </a:p>
        </p:txBody>
      </p:sp>
      <p:pic>
        <p:nvPicPr>
          <p:cNvPr id="9" name="Picture 8" descr="Red Audi coupe">
            <a:extLst>
              <a:ext uri="{FF2B5EF4-FFF2-40B4-BE49-F238E27FC236}">
                <a16:creationId xmlns:a16="http://schemas.microsoft.com/office/drawing/2014/main" id="{8BEFA932-97C5-6D1F-3ED4-DAD73927A09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650810" y="1679076"/>
            <a:ext cx="4809566" cy="3607175"/>
          </a:xfrm>
          <a:prstGeom prst="rect">
            <a:avLst/>
          </a:prstGeom>
        </p:spPr>
      </p:pic>
      <p:sp>
        <p:nvSpPr>
          <p:cNvPr id="10" name="TextBox 9">
            <a:extLst>
              <a:ext uri="{FF2B5EF4-FFF2-40B4-BE49-F238E27FC236}">
                <a16:creationId xmlns:a16="http://schemas.microsoft.com/office/drawing/2014/main" id="{AD7D73A0-2876-0B52-90FD-BE8FF9864C90}"/>
              </a:ext>
            </a:extLst>
          </p:cNvPr>
          <p:cNvSpPr txBox="1"/>
          <p:nvPr/>
        </p:nvSpPr>
        <p:spPr>
          <a:xfrm>
            <a:off x="7371172" y="5055419"/>
            <a:ext cx="2935705" cy="230832"/>
          </a:xfrm>
          <a:prstGeom prst="rect">
            <a:avLst/>
          </a:prstGeom>
          <a:noFill/>
        </p:spPr>
        <p:txBody>
          <a:bodyPr wrap="square" rtlCol="0">
            <a:spAutoFit/>
          </a:bodyPr>
          <a:lstStyle/>
          <a:p>
            <a:r>
              <a:rPr lang="en-CA" sz="900" dirty="0">
                <a:hlinkClick r:id="rId3" tooltip="https://www.pngimg.com/download/1736"/>
              </a:rPr>
              <a:t>This Photo</a:t>
            </a:r>
            <a:r>
              <a:rPr lang="en-CA" sz="900" dirty="0"/>
              <a:t> by Unknown Author is licensed under </a:t>
            </a:r>
            <a:r>
              <a:rPr lang="en-CA" sz="900" dirty="0">
                <a:hlinkClick r:id="rId4" tooltip="https://creativecommons.org/licenses/by-nc/3.0/"/>
              </a:rPr>
              <a:t>CC BY-NC</a:t>
            </a:r>
            <a:endParaRPr lang="en-CA" sz="900" dirty="0"/>
          </a:p>
        </p:txBody>
      </p:sp>
      <p:sp>
        <p:nvSpPr>
          <p:cNvPr id="11" name="Arrow: Right 16">
            <a:extLst>
              <a:ext uri="{FF2B5EF4-FFF2-40B4-BE49-F238E27FC236}">
                <a16:creationId xmlns:a16="http://schemas.microsoft.com/office/drawing/2014/main" id="{40A59D4E-5169-F5E8-4359-54EE5C7EB5D4}"/>
              </a:ext>
            </a:extLst>
          </p:cNvPr>
          <p:cNvSpPr/>
          <p:nvPr/>
        </p:nvSpPr>
        <p:spPr>
          <a:xfrm>
            <a:off x="5563712" y="3819400"/>
            <a:ext cx="630505" cy="19339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0E105653-E937-BE70-8748-8D2C7A6B757A}"/>
              </a:ext>
            </a:extLst>
          </p:cNvPr>
          <p:cNvSpPr txBox="1"/>
          <p:nvPr/>
        </p:nvSpPr>
        <p:spPr>
          <a:xfrm>
            <a:off x="838200" y="6444476"/>
            <a:ext cx="5040086" cy="276999"/>
          </a:xfrm>
          <a:prstGeom prst="rect">
            <a:avLst/>
          </a:prstGeom>
          <a:noFill/>
        </p:spPr>
        <p:txBody>
          <a:bodyPr wrap="square" rtlCol="0">
            <a:spAutoFit/>
          </a:bodyPr>
          <a:lstStyle/>
          <a:p>
            <a:r>
              <a:rPr lang="en-US" sz="1200" dirty="0"/>
              <a:t>Code modified from code generated by: </a:t>
            </a:r>
            <a:r>
              <a:rPr lang="en-US" sz="1200" dirty="0">
                <a:hlinkClick r:id="rId5"/>
              </a:rPr>
              <a:t>https://chat.openai.com/chat</a:t>
            </a:r>
            <a:endParaRPr lang="en-US" sz="1200" dirty="0"/>
          </a:p>
        </p:txBody>
      </p:sp>
    </p:spTree>
    <p:extLst>
      <p:ext uri="{BB962C8B-B14F-4D97-AF65-F5344CB8AC3E}">
        <p14:creationId xmlns:p14="http://schemas.microsoft.com/office/powerpoint/2010/main" val="3317343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67D69-2482-0B5A-FD2E-E7A873E76557}"/>
              </a:ext>
            </a:extLst>
          </p:cNvPr>
          <p:cNvSpPr>
            <a:spLocks noGrp="1"/>
          </p:cNvSpPr>
          <p:nvPr>
            <p:ph type="title"/>
          </p:nvPr>
        </p:nvSpPr>
        <p:spPr/>
        <p:txBody>
          <a:bodyPr/>
          <a:lstStyle/>
          <a:p>
            <a:r>
              <a:rPr lang="en-CA" dirty="0"/>
              <a:t>What is an Object in Computer Programming</a:t>
            </a:r>
          </a:p>
        </p:txBody>
      </p:sp>
      <p:sp>
        <p:nvSpPr>
          <p:cNvPr id="3" name="Content Placeholder 2">
            <a:extLst>
              <a:ext uri="{FF2B5EF4-FFF2-40B4-BE49-F238E27FC236}">
                <a16:creationId xmlns:a16="http://schemas.microsoft.com/office/drawing/2014/main" id="{7AC46234-58D8-99C0-17DE-798EB099A230}"/>
              </a:ext>
            </a:extLst>
          </p:cNvPr>
          <p:cNvSpPr>
            <a:spLocks noGrp="1"/>
          </p:cNvSpPr>
          <p:nvPr>
            <p:ph idx="1"/>
          </p:nvPr>
        </p:nvSpPr>
        <p:spPr>
          <a:xfrm>
            <a:off x="838200" y="1690688"/>
            <a:ext cx="10515600" cy="4351338"/>
          </a:xfrm>
        </p:spPr>
        <p:txBody>
          <a:bodyPr>
            <a:normAutofit fontScale="85000" lnSpcReduction="10000"/>
          </a:bodyPr>
          <a:lstStyle/>
          <a:p>
            <a:pPr algn="l">
              <a:lnSpc>
                <a:spcPct val="120000"/>
              </a:lnSpc>
            </a:pPr>
            <a:r>
              <a:rPr lang="en-CA" b="0" i="0" u="none" strike="noStrike" dirty="0">
                <a:solidFill>
                  <a:srgbClr val="374151"/>
                </a:solidFill>
                <a:effectLst/>
                <a:latin typeface="Söhne"/>
              </a:rPr>
              <a:t>In computer programming, an object is a self-contained unit of data that contains properties and methods. Some key points about objects in programming:</a:t>
            </a:r>
          </a:p>
          <a:p>
            <a:pPr lvl="1">
              <a:lnSpc>
                <a:spcPct val="130000"/>
              </a:lnSpc>
            </a:pPr>
            <a:r>
              <a:rPr lang="en-CA" dirty="0">
                <a:solidFill>
                  <a:srgbClr val="374151"/>
                </a:solidFill>
                <a:latin typeface="Söhne"/>
              </a:rPr>
              <a:t>C</a:t>
            </a:r>
            <a:r>
              <a:rPr lang="en-CA" b="0" i="0" u="none" strike="noStrike" dirty="0">
                <a:solidFill>
                  <a:srgbClr val="374151"/>
                </a:solidFill>
                <a:effectLst/>
                <a:latin typeface="Söhne"/>
              </a:rPr>
              <a:t>an be instances of a class (in JavaScript these can also be constructor functions), which is a blueprint for creating objects with similar properties and methods</a:t>
            </a:r>
          </a:p>
          <a:p>
            <a:pPr lvl="1">
              <a:lnSpc>
                <a:spcPct val="130000"/>
              </a:lnSpc>
            </a:pPr>
            <a:r>
              <a:rPr lang="en-CA" b="0" i="0" u="none" strike="noStrike" dirty="0">
                <a:solidFill>
                  <a:srgbClr val="374151"/>
                </a:solidFill>
                <a:effectLst/>
                <a:latin typeface="Söhne"/>
              </a:rPr>
              <a:t>Objects have properties, which are variables that store data, and methods, which are functions that perform actions</a:t>
            </a:r>
          </a:p>
          <a:p>
            <a:pPr lvl="1">
              <a:lnSpc>
                <a:spcPct val="130000"/>
              </a:lnSpc>
            </a:pPr>
            <a:r>
              <a:rPr lang="en-CA" b="0" i="0" u="none" strike="noStrike" dirty="0">
                <a:solidFill>
                  <a:srgbClr val="374151"/>
                </a:solidFill>
                <a:effectLst/>
                <a:latin typeface="Söhne"/>
              </a:rPr>
              <a:t>Objects can interact with each other through their methods, and they can also inherit properties and methods from parent classes</a:t>
            </a:r>
          </a:p>
          <a:p>
            <a:pPr lvl="1">
              <a:lnSpc>
                <a:spcPct val="130000"/>
              </a:lnSpc>
            </a:pPr>
            <a:r>
              <a:rPr lang="en-CA" b="0" i="0" u="none" strike="noStrike" dirty="0">
                <a:solidFill>
                  <a:srgbClr val="374151"/>
                </a:solidFill>
                <a:effectLst/>
                <a:latin typeface="Söhne"/>
              </a:rPr>
              <a:t>Objects can be created and manipulated during runtime, and they can also be stored in data structures such as arrays</a:t>
            </a:r>
          </a:p>
          <a:p>
            <a:endParaRPr lang="en-CA" dirty="0"/>
          </a:p>
        </p:txBody>
      </p:sp>
      <p:sp>
        <p:nvSpPr>
          <p:cNvPr id="4" name="TextBox 3">
            <a:extLst>
              <a:ext uri="{FF2B5EF4-FFF2-40B4-BE49-F238E27FC236}">
                <a16:creationId xmlns:a16="http://schemas.microsoft.com/office/drawing/2014/main" id="{6BAFC518-3A36-05DE-29C1-5F029B1A2E14}"/>
              </a:ext>
            </a:extLst>
          </p:cNvPr>
          <p:cNvSpPr txBox="1"/>
          <p:nvPr/>
        </p:nvSpPr>
        <p:spPr>
          <a:xfrm>
            <a:off x="838200" y="6492875"/>
            <a:ext cx="8301037" cy="276999"/>
          </a:xfrm>
          <a:prstGeom prst="rect">
            <a:avLst/>
          </a:prstGeom>
          <a:noFill/>
        </p:spPr>
        <p:txBody>
          <a:bodyPr wrap="square" rtlCol="0">
            <a:spAutoFit/>
          </a:bodyPr>
          <a:lstStyle/>
          <a:p>
            <a:r>
              <a:rPr lang="en-US" sz="1200" dirty="0"/>
              <a:t>Text on this page modified from text generated by: </a:t>
            </a:r>
            <a:r>
              <a:rPr lang="en-US" sz="1200" dirty="0">
                <a:hlinkClick r:id="rId2"/>
              </a:rPr>
              <a:t>https://chat.openai.com/chat</a:t>
            </a:r>
            <a:endParaRPr lang="en-US" sz="1200" dirty="0"/>
          </a:p>
        </p:txBody>
      </p:sp>
    </p:spTree>
    <p:extLst>
      <p:ext uri="{BB962C8B-B14F-4D97-AF65-F5344CB8AC3E}">
        <p14:creationId xmlns:p14="http://schemas.microsoft.com/office/powerpoint/2010/main" val="160120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2621</TotalTime>
  <Words>1708</Words>
  <Application>Microsoft Macintosh PowerPoint</Application>
  <PresentationFormat>Widescreen</PresentationFormat>
  <Paragraphs>193</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Menlo</vt:lpstr>
      <vt:lpstr>Söhne</vt:lpstr>
      <vt:lpstr>Office Theme</vt:lpstr>
      <vt:lpstr>Web Scripting 1</vt:lpstr>
      <vt:lpstr>Agenda</vt:lpstr>
      <vt:lpstr>Assignment 04</vt:lpstr>
      <vt:lpstr>Progress Check-In</vt:lpstr>
      <vt:lpstr>Objects</vt:lpstr>
      <vt:lpstr>What is an Object</vt:lpstr>
      <vt:lpstr>What is an Object</vt:lpstr>
      <vt:lpstr>Car Object Written with JavaScript Code</vt:lpstr>
      <vt:lpstr>What is an Object in Computer Programming</vt:lpstr>
      <vt:lpstr>Built-In Objects in JavaScript</vt:lpstr>
      <vt:lpstr>Accessing an Object’s Properties and Methods</vt:lpstr>
      <vt:lpstr>Accessing an Object’s Properties and Methods</vt:lpstr>
      <vt:lpstr>Accessing an Object’s Properties and Methods</vt:lpstr>
      <vt:lpstr>Accessing an Object’s Properties and Methods</vt:lpstr>
      <vt:lpstr>Constructor Functions</vt:lpstr>
      <vt:lpstr>Constructor Functions</vt:lpstr>
      <vt:lpstr>Class Syntax</vt:lpstr>
      <vt:lpstr>Class Syntax</vt:lpstr>
      <vt:lpstr>What is the Constructor Function?</vt:lpstr>
      <vt:lpstr>Extending a Class</vt:lpstr>
      <vt:lpstr>Extending a Class</vt:lpstr>
      <vt:lpstr>What does the super function 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Whyte</dc:creator>
  <cp:lastModifiedBy>Michael Whyte</cp:lastModifiedBy>
  <cp:revision>221</cp:revision>
  <dcterms:created xsi:type="dcterms:W3CDTF">2019-05-29T16:09:03Z</dcterms:created>
  <dcterms:modified xsi:type="dcterms:W3CDTF">2023-01-28T00:57:59Z</dcterms:modified>
</cp:coreProperties>
</file>