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408" r:id="rId4"/>
    <p:sldId id="363" r:id="rId5"/>
    <p:sldId id="364" r:id="rId6"/>
    <p:sldId id="365" r:id="rId7"/>
    <p:sldId id="378" r:id="rId8"/>
    <p:sldId id="366" r:id="rId9"/>
    <p:sldId id="374" r:id="rId10"/>
    <p:sldId id="421" r:id="rId11"/>
    <p:sldId id="381" r:id="rId12"/>
    <p:sldId id="420" r:id="rId13"/>
    <p:sldId id="382" r:id="rId14"/>
    <p:sldId id="368" r:id="rId15"/>
    <p:sldId id="375" r:id="rId16"/>
    <p:sldId id="376" r:id="rId17"/>
    <p:sldId id="371" r:id="rId18"/>
    <p:sldId id="422" r:id="rId19"/>
    <p:sldId id="423" r:id="rId20"/>
    <p:sldId id="415" r:id="rId21"/>
    <p:sldId id="425" r:id="rId22"/>
    <p:sldId id="377" r:id="rId23"/>
    <p:sldId id="3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31" autoAdjust="0"/>
    <p:restoredTop sz="94660"/>
  </p:normalViewPr>
  <p:slideViewPr>
    <p:cSldViewPr snapToGrid="0">
      <p:cViewPr varScale="1">
        <p:scale>
          <a:sx n="128" d="100"/>
          <a:sy n="128" d="100"/>
        </p:scale>
        <p:origin x="3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0E325-2BA6-4962-9D48-9AAFA6C329A9}" type="datetimeFigureOut">
              <a:rPr lang="en-CA" smtClean="0"/>
              <a:t>2023-10-25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43E71-F5A6-41AD-87DB-D474E8699815}" type="slidenum">
              <a:rPr lang="en-CA" smtClean="0"/>
              <a:t>‹#›</a:t>
            </a:fld>
            <a:endParaRPr lang="en-CA"/>
          </a:p>
        </p:txBody>
      </p:sp>
    </p:spTree>
    <p:extLst>
      <p:ext uri="{BB962C8B-B14F-4D97-AF65-F5344CB8AC3E}">
        <p14:creationId xmlns:p14="http://schemas.microsoft.com/office/powerpoint/2010/main" val="694828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9501286C-12C0-46DD-A8AC-0A0852C4EF8B}" type="slidenum">
              <a:rPr lang="en-CA" smtClean="0"/>
              <a:t>3</a:t>
            </a:fld>
            <a:endParaRPr lang="en-CA"/>
          </a:p>
        </p:txBody>
      </p:sp>
    </p:spTree>
    <p:extLst>
      <p:ext uri="{BB962C8B-B14F-4D97-AF65-F5344CB8AC3E}">
        <p14:creationId xmlns:p14="http://schemas.microsoft.com/office/powerpoint/2010/main" val="81125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6DF9-DE94-4EF1-9110-B20B6359E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C3F45DD-D0B5-4D57-B9DF-4DAEF25E5C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0D3F50-2406-475F-8A56-B86C023FE851}"/>
              </a:ext>
            </a:extLst>
          </p:cNvPr>
          <p:cNvSpPr>
            <a:spLocks noGrp="1"/>
          </p:cNvSpPr>
          <p:nvPr>
            <p:ph type="dt" sz="half" idx="10"/>
          </p:nvPr>
        </p:nvSpPr>
        <p:spPr/>
        <p:txBody>
          <a:bodyPr/>
          <a:lstStyle/>
          <a:p>
            <a:fld id="{204D30A9-1635-4C66-A4BB-328442A09D77}" type="datetimeFigureOut">
              <a:rPr lang="en-CA" smtClean="0"/>
              <a:t>2023-10-25</a:t>
            </a:fld>
            <a:endParaRPr lang="en-CA"/>
          </a:p>
        </p:txBody>
      </p:sp>
      <p:sp>
        <p:nvSpPr>
          <p:cNvPr id="5" name="Footer Placeholder 4">
            <a:extLst>
              <a:ext uri="{FF2B5EF4-FFF2-40B4-BE49-F238E27FC236}">
                <a16:creationId xmlns:a16="http://schemas.microsoft.com/office/drawing/2014/main" id="{A86C955B-D518-4CDC-A7BD-32884237EB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C3763F6-5716-4514-AFDB-FD6A8FA78AF0}"/>
              </a:ext>
            </a:extLst>
          </p:cNvPr>
          <p:cNvSpPr>
            <a:spLocks noGrp="1"/>
          </p:cNvSpPr>
          <p:nvPr>
            <p:ph type="sldNum" sz="quarter" idx="12"/>
          </p:nvPr>
        </p:nvSpPr>
        <p:spPr/>
        <p:txBody>
          <a:bodyPr/>
          <a:lstStyle/>
          <a:p>
            <a:fld id="{3647BFC2-88AB-4B80-802A-A3EC411858C6}" type="slidenum">
              <a:rPr lang="en-CA" smtClean="0"/>
              <a:t>‹#›</a:t>
            </a:fld>
            <a:endParaRPr lang="en-CA"/>
          </a:p>
        </p:txBody>
      </p:sp>
    </p:spTree>
    <p:extLst>
      <p:ext uri="{BB962C8B-B14F-4D97-AF65-F5344CB8AC3E}">
        <p14:creationId xmlns:p14="http://schemas.microsoft.com/office/powerpoint/2010/main" val="3875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D3E3-7E3B-4F29-B52B-78F15C42C15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780CBCC-F2CD-4939-9B19-D21B35D394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F9D55A-107B-42B7-8166-6A0F6DE20809}"/>
              </a:ext>
            </a:extLst>
          </p:cNvPr>
          <p:cNvSpPr>
            <a:spLocks noGrp="1"/>
          </p:cNvSpPr>
          <p:nvPr>
            <p:ph type="dt" sz="half" idx="10"/>
          </p:nvPr>
        </p:nvSpPr>
        <p:spPr/>
        <p:txBody>
          <a:bodyPr/>
          <a:lstStyle/>
          <a:p>
            <a:fld id="{204D30A9-1635-4C66-A4BB-328442A09D77}" type="datetimeFigureOut">
              <a:rPr lang="en-CA" smtClean="0"/>
              <a:t>2023-10-25</a:t>
            </a:fld>
            <a:endParaRPr lang="en-CA"/>
          </a:p>
        </p:txBody>
      </p:sp>
      <p:sp>
        <p:nvSpPr>
          <p:cNvPr id="5" name="Footer Placeholder 4">
            <a:extLst>
              <a:ext uri="{FF2B5EF4-FFF2-40B4-BE49-F238E27FC236}">
                <a16:creationId xmlns:a16="http://schemas.microsoft.com/office/drawing/2014/main" id="{B1DBCA74-7FD5-4752-8CC2-1A28734D22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0D7F8D-23BF-4B89-B65B-CC2FDBFE7A9B}"/>
              </a:ext>
            </a:extLst>
          </p:cNvPr>
          <p:cNvSpPr>
            <a:spLocks noGrp="1"/>
          </p:cNvSpPr>
          <p:nvPr>
            <p:ph type="sldNum" sz="quarter" idx="12"/>
          </p:nvPr>
        </p:nvSpPr>
        <p:spPr/>
        <p:txBody>
          <a:bodyPr/>
          <a:lstStyle/>
          <a:p>
            <a:fld id="{3647BFC2-88AB-4B80-802A-A3EC411858C6}" type="slidenum">
              <a:rPr lang="en-CA" smtClean="0"/>
              <a:t>‹#›</a:t>
            </a:fld>
            <a:endParaRPr lang="en-CA"/>
          </a:p>
        </p:txBody>
      </p:sp>
    </p:spTree>
    <p:extLst>
      <p:ext uri="{BB962C8B-B14F-4D97-AF65-F5344CB8AC3E}">
        <p14:creationId xmlns:p14="http://schemas.microsoft.com/office/powerpoint/2010/main" val="333986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EFFFE-FDB1-4D1A-9B7B-AB024F01CD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C70AD88-DDEA-42B5-A7CE-32571CF68F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B6721C-FE4C-4EB8-9804-25D9538CFB03}"/>
              </a:ext>
            </a:extLst>
          </p:cNvPr>
          <p:cNvSpPr>
            <a:spLocks noGrp="1"/>
          </p:cNvSpPr>
          <p:nvPr>
            <p:ph type="dt" sz="half" idx="10"/>
          </p:nvPr>
        </p:nvSpPr>
        <p:spPr/>
        <p:txBody>
          <a:bodyPr/>
          <a:lstStyle/>
          <a:p>
            <a:fld id="{204D30A9-1635-4C66-A4BB-328442A09D77}" type="datetimeFigureOut">
              <a:rPr lang="en-CA" smtClean="0"/>
              <a:t>2023-10-25</a:t>
            </a:fld>
            <a:endParaRPr lang="en-CA"/>
          </a:p>
        </p:txBody>
      </p:sp>
      <p:sp>
        <p:nvSpPr>
          <p:cNvPr id="5" name="Footer Placeholder 4">
            <a:extLst>
              <a:ext uri="{FF2B5EF4-FFF2-40B4-BE49-F238E27FC236}">
                <a16:creationId xmlns:a16="http://schemas.microsoft.com/office/drawing/2014/main" id="{D0602D52-847F-465D-9113-434402C140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42BB67-129B-4765-B552-AAAAEC0390DA}"/>
              </a:ext>
            </a:extLst>
          </p:cNvPr>
          <p:cNvSpPr>
            <a:spLocks noGrp="1"/>
          </p:cNvSpPr>
          <p:nvPr>
            <p:ph type="sldNum" sz="quarter" idx="12"/>
          </p:nvPr>
        </p:nvSpPr>
        <p:spPr/>
        <p:txBody>
          <a:bodyPr/>
          <a:lstStyle/>
          <a:p>
            <a:fld id="{3647BFC2-88AB-4B80-802A-A3EC411858C6}" type="slidenum">
              <a:rPr lang="en-CA" smtClean="0"/>
              <a:t>‹#›</a:t>
            </a:fld>
            <a:endParaRPr lang="en-CA"/>
          </a:p>
        </p:txBody>
      </p:sp>
    </p:spTree>
    <p:extLst>
      <p:ext uri="{BB962C8B-B14F-4D97-AF65-F5344CB8AC3E}">
        <p14:creationId xmlns:p14="http://schemas.microsoft.com/office/powerpoint/2010/main" val="129208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F068-E7CA-4B0C-9C91-37CA7B7B54A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F3B1411-2BBA-492E-B194-50DA45038F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2E9E4F0-9199-444A-98D9-52D5FC9A7303}"/>
              </a:ext>
            </a:extLst>
          </p:cNvPr>
          <p:cNvSpPr>
            <a:spLocks noGrp="1"/>
          </p:cNvSpPr>
          <p:nvPr>
            <p:ph type="dt" sz="half" idx="10"/>
          </p:nvPr>
        </p:nvSpPr>
        <p:spPr/>
        <p:txBody>
          <a:bodyPr/>
          <a:lstStyle/>
          <a:p>
            <a:fld id="{204D30A9-1635-4C66-A4BB-328442A09D77}" type="datetimeFigureOut">
              <a:rPr lang="en-CA" smtClean="0"/>
              <a:t>2023-10-25</a:t>
            </a:fld>
            <a:endParaRPr lang="en-CA"/>
          </a:p>
        </p:txBody>
      </p:sp>
      <p:sp>
        <p:nvSpPr>
          <p:cNvPr id="5" name="Footer Placeholder 4">
            <a:extLst>
              <a:ext uri="{FF2B5EF4-FFF2-40B4-BE49-F238E27FC236}">
                <a16:creationId xmlns:a16="http://schemas.microsoft.com/office/drawing/2014/main" id="{D14B18D3-07E9-4707-A0F6-0A656718C6F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F3ED64B-62CE-42A8-9CDF-A370E2029ACE}"/>
              </a:ext>
            </a:extLst>
          </p:cNvPr>
          <p:cNvSpPr>
            <a:spLocks noGrp="1"/>
          </p:cNvSpPr>
          <p:nvPr>
            <p:ph type="sldNum" sz="quarter" idx="12"/>
          </p:nvPr>
        </p:nvSpPr>
        <p:spPr/>
        <p:txBody>
          <a:bodyPr/>
          <a:lstStyle/>
          <a:p>
            <a:fld id="{3647BFC2-88AB-4B80-802A-A3EC411858C6}" type="slidenum">
              <a:rPr lang="en-CA" smtClean="0"/>
              <a:t>‹#›</a:t>
            </a:fld>
            <a:endParaRPr lang="en-CA"/>
          </a:p>
        </p:txBody>
      </p:sp>
    </p:spTree>
    <p:extLst>
      <p:ext uri="{BB962C8B-B14F-4D97-AF65-F5344CB8AC3E}">
        <p14:creationId xmlns:p14="http://schemas.microsoft.com/office/powerpoint/2010/main" val="132828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CDBA-76A8-4B4B-9001-35396F9A7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B667278-21B1-4A7F-B93A-D650A4A33B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33312E-2ACF-4510-B60F-5D3DF975FCAE}"/>
              </a:ext>
            </a:extLst>
          </p:cNvPr>
          <p:cNvSpPr>
            <a:spLocks noGrp="1"/>
          </p:cNvSpPr>
          <p:nvPr>
            <p:ph type="dt" sz="half" idx="10"/>
          </p:nvPr>
        </p:nvSpPr>
        <p:spPr/>
        <p:txBody>
          <a:bodyPr/>
          <a:lstStyle/>
          <a:p>
            <a:fld id="{204D30A9-1635-4C66-A4BB-328442A09D77}" type="datetimeFigureOut">
              <a:rPr lang="en-CA" smtClean="0"/>
              <a:t>2023-10-25</a:t>
            </a:fld>
            <a:endParaRPr lang="en-CA"/>
          </a:p>
        </p:txBody>
      </p:sp>
      <p:sp>
        <p:nvSpPr>
          <p:cNvPr id="5" name="Footer Placeholder 4">
            <a:extLst>
              <a:ext uri="{FF2B5EF4-FFF2-40B4-BE49-F238E27FC236}">
                <a16:creationId xmlns:a16="http://schemas.microsoft.com/office/drawing/2014/main" id="{A3281901-76D8-48C7-9199-18564D5BE83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FE2549-57A2-4D99-916F-C22BC7BACB24}"/>
              </a:ext>
            </a:extLst>
          </p:cNvPr>
          <p:cNvSpPr>
            <a:spLocks noGrp="1"/>
          </p:cNvSpPr>
          <p:nvPr>
            <p:ph type="sldNum" sz="quarter" idx="12"/>
          </p:nvPr>
        </p:nvSpPr>
        <p:spPr/>
        <p:txBody>
          <a:bodyPr/>
          <a:lstStyle/>
          <a:p>
            <a:fld id="{3647BFC2-88AB-4B80-802A-A3EC411858C6}" type="slidenum">
              <a:rPr lang="en-CA" smtClean="0"/>
              <a:t>‹#›</a:t>
            </a:fld>
            <a:endParaRPr lang="en-CA"/>
          </a:p>
        </p:txBody>
      </p:sp>
    </p:spTree>
    <p:extLst>
      <p:ext uri="{BB962C8B-B14F-4D97-AF65-F5344CB8AC3E}">
        <p14:creationId xmlns:p14="http://schemas.microsoft.com/office/powerpoint/2010/main" val="365070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A3-86BF-47AE-B15D-44F1FF2C044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E8850CB-27DE-4B75-B173-9837EA9DF7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A07B6B8-F929-4389-917D-F804BA9873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196CF4F-65C6-4E16-9527-698094D6A1C4}"/>
              </a:ext>
            </a:extLst>
          </p:cNvPr>
          <p:cNvSpPr>
            <a:spLocks noGrp="1"/>
          </p:cNvSpPr>
          <p:nvPr>
            <p:ph type="dt" sz="half" idx="10"/>
          </p:nvPr>
        </p:nvSpPr>
        <p:spPr/>
        <p:txBody>
          <a:bodyPr/>
          <a:lstStyle/>
          <a:p>
            <a:fld id="{204D30A9-1635-4C66-A4BB-328442A09D77}" type="datetimeFigureOut">
              <a:rPr lang="en-CA" smtClean="0"/>
              <a:t>2023-10-25</a:t>
            </a:fld>
            <a:endParaRPr lang="en-CA"/>
          </a:p>
        </p:txBody>
      </p:sp>
      <p:sp>
        <p:nvSpPr>
          <p:cNvPr id="6" name="Footer Placeholder 5">
            <a:extLst>
              <a:ext uri="{FF2B5EF4-FFF2-40B4-BE49-F238E27FC236}">
                <a16:creationId xmlns:a16="http://schemas.microsoft.com/office/drawing/2014/main" id="{2826E3D2-15B8-4C19-9A7D-7A9D89077BA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2E856D0-DB30-41FF-9970-DE5E5EC1C539}"/>
              </a:ext>
            </a:extLst>
          </p:cNvPr>
          <p:cNvSpPr>
            <a:spLocks noGrp="1"/>
          </p:cNvSpPr>
          <p:nvPr>
            <p:ph type="sldNum" sz="quarter" idx="12"/>
          </p:nvPr>
        </p:nvSpPr>
        <p:spPr/>
        <p:txBody>
          <a:bodyPr/>
          <a:lstStyle/>
          <a:p>
            <a:fld id="{3647BFC2-88AB-4B80-802A-A3EC411858C6}" type="slidenum">
              <a:rPr lang="en-CA" smtClean="0"/>
              <a:t>‹#›</a:t>
            </a:fld>
            <a:endParaRPr lang="en-CA"/>
          </a:p>
        </p:txBody>
      </p:sp>
    </p:spTree>
    <p:extLst>
      <p:ext uri="{BB962C8B-B14F-4D97-AF65-F5344CB8AC3E}">
        <p14:creationId xmlns:p14="http://schemas.microsoft.com/office/powerpoint/2010/main" val="25891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0FE2-C990-48A6-8B12-1E687F9292B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061C77D-84CF-4E90-B00F-2956603A7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2B2B00-58F9-4747-B5BC-C236273A8C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74056C7-2557-430F-8F3F-EA33A3DED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C02952-049C-4034-A4B4-A731F21BE4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0CE2653-CE7C-4FE2-83D7-B46A6C2BF2CC}"/>
              </a:ext>
            </a:extLst>
          </p:cNvPr>
          <p:cNvSpPr>
            <a:spLocks noGrp="1"/>
          </p:cNvSpPr>
          <p:nvPr>
            <p:ph type="dt" sz="half" idx="10"/>
          </p:nvPr>
        </p:nvSpPr>
        <p:spPr/>
        <p:txBody>
          <a:bodyPr/>
          <a:lstStyle/>
          <a:p>
            <a:fld id="{204D30A9-1635-4C66-A4BB-328442A09D77}" type="datetimeFigureOut">
              <a:rPr lang="en-CA" smtClean="0"/>
              <a:t>2023-10-25</a:t>
            </a:fld>
            <a:endParaRPr lang="en-CA"/>
          </a:p>
        </p:txBody>
      </p:sp>
      <p:sp>
        <p:nvSpPr>
          <p:cNvPr id="8" name="Footer Placeholder 7">
            <a:extLst>
              <a:ext uri="{FF2B5EF4-FFF2-40B4-BE49-F238E27FC236}">
                <a16:creationId xmlns:a16="http://schemas.microsoft.com/office/drawing/2014/main" id="{D2FF26C5-86C5-4AA4-8087-860F85C0D89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59221AE-1908-438A-A3BE-8F8FDF0FEC48}"/>
              </a:ext>
            </a:extLst>
          </p:cNvPr>
          <p:cNvSpPr>
            <a:spLocks noGrp="1"/>
          </p:cNvSpPr>
          <p:nvPr>
            <p:ph type="sldNum" sz="quarter" idx="12"/>
          </p:nvPr>
        </p:nvSpPr>
        <p:spPr/>
        <p:txBody>
          <a:bodyPr/>
          <a:lstStyle/>
          <a:p>
            <a:fld id="{3647BFC2-88AB-4B80-802A-A3EC411858C6}" type="slidenum">
              <a:rPr lang="en-CA" smtClean="0"/>
              <a:t>‹#›</a:t>
            </a:fld>
            <a:endParaRPr lang="en-CA"/>
          </a:p>
        </p:txBody>
      </p:sp>
    </p:spTree>
    <p:extLst>
      <p:ext uri="{BB962C8B-B14F-4D97-AF65-F5344CB8AC3E}">
        <p14:creationId xmlns:p14="http://schemas.microsoft.com/office/powerpoint/2010/main" val="1121392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8B1E-7306-4356-9C1C-0A08AC58F78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2B0904C-7706-4DCD-9B7E-40EBF651792C}"/>
              </a:ext>
            </a:extLst>
          </p:cNvPr>
          <p:cNvSpPr>
            <a:spLocks noGrp="1"/>
          </p:cNvSpPr>
          <p:nvPr>
            <p:ph type="dt" sz="half" idx="10"/>
          </p:nvPr>
        </p:nvSpPr>
        <p:spPr/>
        <p:txBody>
          <a:bodyPr/>
          <a:lstStyle/>
          <a:p>
            <a:fld id="{204D30A9-1635-4C66-A4BB-328442A09D77}" type="datetimeFigureOut">
              <a:rPr lang="en-CA" smtClean="0"/>
              <a:t>2023-10-25</a:t>
            </a:fld>
            <a:endParaRPr lang="en-CA"/>
          </a:p>
        </p:txBody>
      </p:sp>
      <p:sp>
        <p:nvSpPr>
          <p:cNvPr id="4" name="Footer Placeholder 3">
            <a:extLst>
              <a:ext uri="{FF2B5EF4-FFF2-40B4-BE49-F238E27FC236}">
                <a16:creationId xmlns:a16="http://schemas.microsoft.com/office/drawing/2014/main" id="{6CE8A8B5-584D-41D7-BDC0-959D3FA14E5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6341690-F0BB-4822-814E-5EC8846967C7}"/>
              </a:ext>
            </a:extLst>
          </p:cNvPr>
          <p:cNvSpPr>
            <a:spLocks noGrp="1"/>
          </p:cNvSpPr>
          <p:nvPr>
            <p:ph type="sldNum" sz="quarter" idx="12"/>
          </p:nvPr>
        </p:nvSpPr>
        <p:spPr/>
        <p:txBody>
          <a:bodyPr/>
          <a:lstStyle/>
          <a:p>
            <a:fld id="{3647BFC2-88AB-4B80-802A-A3EC411858C6}" type="slidenum">
              <a:rPr lang="en-CA" smtClean="0"/>
              <a:t>‹#›</a:t>
            </a:fld>
            <a:endParaRPr lang="en-CA"/>
          </a:p>
        </p:txBody>
      </p:sp>
    </p:spTree>
    <p:extLst>
      <p:ext uri="{BB962C8B-B14F-4D97-AF65-F5344CB8AC3E}">
        <p14:creationId xmlns:p14="http://schemas.microsoft.com/office/powerpoint/2010/main" val="71597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83596C-FEEA-4E98-9969-52EDA5AB0E6F}"/>
              </a:ext>
            </a:extLst>
          </p:cNvPr>
          <p:cNvSpPr>
            <a:spLocks noGrp="1"/>
          </p:cNvSpPr>
          <p:nvPr>
            <p:ph type="dt" sz="half" idx="10"/>
          </p:nvPr>
        </p:nvSpPr>
        <p:spPr/>
        <p:txBody>
          <a:bodyPr/>
          <a:lstStyle/>
          <a:p>
            <a:fld id="{204D30A9-1635-4C66-A4BB-328442A09D77}" type="datetimeFigureOut">
              <a:rPr lang="en-CA" smtClean="0"/>
              <a:t>2023-10-25</a:t>
            </a:fld>
            <a:endParaRPr lang="en-CA"/>
          </a:p>
        </p:txBody>
      </p:sp>
      <p:sp>
        <p:nvSpPr>
          <p:cNvPr id="3" name="Footer Placeholder 2">
            <a:extLst>
              <a:ext uri="{FF2B5EF4-FFF2-40B4-BE49-F238E27FC236}">
                <a16:creationId xmlns:a16="http://schemas.microsoft.com/office/drawing/2014/main" id="{17A5E21C-38CE-4FAF-8031-F4952E6BE7D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FC1E707-9274-4460-91F4-095E310F78B2}"/>
              </a:ext>
            </a:extLst>
          </p:cNvPr>
          <p:cNvSpPr>
            <a:spLocks noGrp="1"/>
          </p:cNvSpPr>
          <p:nvPr>
            <p:ph type="sldNum" sz="quarter" idx="12"/>
          </p:nvPr>
        </p:nvSpPr>
        <p:spPr/>
        <p:txBody>
          <a:bodyPr/>
          <a:lstStyle/>
          <a:p>
            <a:fld id="{3647BFC2-88AB-4B80-802A-A3EC411858C6}" type="slidenum">
              <a:rPr lang="en-CA" smtClean="0"/>
              <a:t>‹#›</a:t>
            </a:fld>
            <a:endParaRPr lang="en-CA"/>
          </a:p>
        </p:txBody>
      </p:sp>
    </p:spTree>
    <p:extLst>
      <p:ext uri="{BB962C8B-B14F-4D97-AF65-F5344CB8AC3E}">
        <p14:creationId xmlns:p14="http://schemas.microsoft.com/office/powerpoint/2010/main" val="158949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64BD-1E0E-4B80-9C26-94BE4382E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67D868D-8C22-46BD-A6EE-8CC77612E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18C2827-A873-421C-ABC4-7AFE73387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5F4C0D-45F1-4E4C-94A4-B22F808F67DB}"/>
              </a:ext>
            </a:extLst>
          </p:cNvPr>
          <p:cNvSpPr>
            <a:spLocks noGrp="1"/>
          </p:cNvSpPr>
          <p:nvPr>
            <p:ph type="dt" sz="half" idx="10"/>
          </p:nvPr>
        </p:nvSpPr>
        <p:spPr/>
        <p:txBody>
          <a:bodyPr/>
          <a:lstStyle/>
          <a:p>
            <a:fld id="{204D30A9-1635-4C66-A4BB-328442A09D77}" type="datetimeFigureOut">
              <a:rPr lang="en-CA" smtClean="0"/>
              <a:t>2023-10-25</a:t>
            </a:fld>
            <a:endParaRPr lang="en-CA"/>
          </a:p>
        </p:txBody>
      </p:sp>
      <p:sp>
        <p:nvSpPr>
          <p:cNvPr id="6" name="Footer Placeholder 5">
            <a:extLst>
              <a:ext uri="{FF2B5EF4-FFF2-40B4-BE49-F238E27FC236}">
                <a16:creationId xmlns:a16="http://schemas.microsoft.com/office/drawing/2014/main" id="{4A3DC996-DCDD-497C-9839-C369A0EB8F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163926-506C-44B3-9238-D759D98A8C82}"/>
              </a:ext>
            </a:extLst>
          </p:cNvPr>
          <p:cNvSpPr>
            <a:spLocks noGrp="1"/>
          </p:cNvSpPr>
          <p:nvPr>
            <p:ph type="sldNum" sz="quarter" idx="12"/>
          </p:nvPr>
        </p:nvSpPr>
        <p:spPr/>
        <p:txBody>
          <a:bodyPr/>
          <a:lstStyle/>
          <a:p>
            <a:fld id="{3647BFC2-88AB-4B80-802A-A3EC411858C6}" type="slidenum">
              <a:rPr lang="en-CA" smtClean="0"/>
              <a:t>‹#›</a:t>
            </a:fld>
            <a:endParaRPr lang="en-CA"/>
          </a:p>
        </p:txBody>
      </p:sp>
    </p:spTree>
    <p:extLst>
      <p:ext uri="{BB962C8B-B14F-4D97-AF65-F5344CB8AC3E}">
        <p14:creationId xmlns:p14="http://schemas.microsoft.com/office/powerpoint/2010/main" val="471908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F513-E428-4D4D-9981-1202B344F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5AF0E7D-62CC-4212-850B-759B3A355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4B0AF62-B7A6-4782-917C-CD82AB2EB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7F97FD-B36E-4004-892D-1758C6C41416}"/>
              </a:ext>
            </a:extLst>
          </p:cNvPr>
          <p:cNvSpPr>
            <a:spLocks noGrp="1"/>
          </p:cNvSpPr>
          <p:nvPr>
            <p:ph type="dt" sz="half" idx="10"/>
          </p:nvPr>
        </p:nvSpPr>
        <p:spPr/>
        <p:txBody>
          <a:bodyPr/>
          <a:lstStyle/>
          <a:p>
            <a:fld id="{204D30A9-1635-4C66-A4BB-328442A09D77}" type="datetimeFigureOut">
              <a:rPr lang="en-CA" smtClean="0"/>
              <a:t>2023-10-25</a:t>
            </a:fld>
            <a:endParaRPr lang="en-CA"/>
          </a:p>
        </p:txBody>
      </p:sp>
      <p:sp>
        <p:nvSpPr>
          <p:cNvPr id="6" name="Footer Placeholder 5">
            <a:extLst>
              <a:ext uri="{FF2B5EF4-FFF2-40B4-BE49-F238E27FC236}">
                <a16:creationId xmlns:a16="http://schemas.microsoft.com/office/drawing/2014/main" id="{FC29FE00-E75E-4D27-9F7B-316FF4D4641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18E2F6B-1F5E-45DA-9CA5-E14C8C7DEDD1}"/>
              </a:ext>
            </a:extLst>
          </p:cNvPr>
          <p:cNvSpPr>
            <a:spLocks noGrp="1"/>
          </p:cNvSpPr>
          <p:nvPr>
            <p:ph type="sldNum" sz="quarter" idx="12"/>
          </p:nvPr>
        </p:nvSpPr>
        <p:spPr/>
        <p:txBody>
          <a:bodyPr/>
          <a:lstStyle/>
          <a:p>
            <a:fld id="{3647BFC2-88AB-4B80-802A-A3EC411858C6}" type="slidenum">
              <a:rPr lang="en-CA" smtClean="0"/>
              <a:t>‹#›</a:t>
            </a:fld>
            <a:endParaRPr lang="en-CA"/>
          </a:p>
        </p:txBody>
      </p:sp>
    </p:spTree>
    <p:extLst>
      <p:ext uri="{BB962C8B-B14F-4D97-AF65-F5344CB8AC3E}">
        <p14:creationId xmlns:p14="http://schemas.microsoft.com/office/powerpoint/2010/main" val="31032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CA9B-F45F-4F97-85C9-5EB9755D7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3C443FE-F066-4E1F-823C-3876C7C5A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2C6AAC-4FA4-4A25-A304-D916D76C5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D30A9-1635-4C66-A4BB-328442A09D77}" type="datetimeFigureOut">
              <a:rPr lang="en-CA" smtClean="0"/>
              <a:t>2023-10-25</a:t>
            </a:fld>
            <a:endParaRPr lang="en-CA"/>
          </a:p>
        </p:txBody>
      </p:sp>
      <p:sp>
        <p:nvSpPr>
          <p:cNvPr id="5" name="Footer Placeholder 4">
            <a:extLst>
              <a:ext uri="{FF2B5EF4-FFF2-40B4-BE49-F238E27FC236}">
                <a16:creationId xmlns:a16="http://schemas.microsoft.com/office/drawing/2014/main" id="{11828D50-FF54-4637-A6CD-01D678D8A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FA0C1A-C032-46AC-85FE-8B31C0900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7BFC2-88AB-4B80-802A-A3EC411858C6}" type="slidenum">
              <a:rPr lang="en-CA" smtClean="0"/>
              <a:t>‹#›</a:t>
            </a:fld>
            <a:endParaRPr lang="en-CA"/>
          </a:p>
        </p:txBody>
      </p:sp>
    </p:spTree>
    <p:extLst>
      <p:ext uri="{BB962C8B-B14F-4D97-AF65-F5344CB8AC3E}">
        <p14:creationId xmlns:p14="http://schemas.microsoft.com/office/powerpoint/2010/main" val="2876691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rew.s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hocolatey.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ass-lang.com/documentation/at-rules/use" TargetMode="External"/><Relationship Id="rId2" Type="http://schemas.openxmlformats.org/officeDocument/2006/relationships/hyperlink" Target="https://sass-lang.com/documentation/at-rules/impor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marketplace.visualstudio.com/items?itemName=mrmlnc.vscode-scs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ss-lang.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a:xfrm>
            <a:off x="1524000" y="1579563"/>
            <a:ext cx="9144000" cy="2387600"/>
          </a:xfrm>
        </p:spPr>
        <p:txBody>
          <a:bodyPr/>
          <a:lstStyle/>
          <a:p>
            <a:r>
              <a:rPr lang="en-CA" dirty="0"/>
              <a:t>Web Development 2</a:t>
            </a:r>
          </a:p>
        </p:txBody>
      </p:sp>
    </p:spTree>
    <p:extLst>
      <p:ext uri="{BB962C8B-B14F-4D97-AF65-F5344CB8AC3E}">
        <p14:creationId xmlns:p14="http://schemas.microsoft.com/office/powerpoint/2010/main" val="84999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E688-6BEB-8F4B-A4E0-51FAE0327E7A}"/>
              </a:ext>
            </a:extLst>
          </p:cNvPr>
          <p:cNvSpPr>
            <a:spLocks noGrp="1"/>
          </p:cNvSpPr>
          <p:nvPr>
            <p:ph type="title"/>
          </p:nvPr>
        </p:nvSpPr>
        <p:spPr/>
        <p:txBody>
          <a:bodyPr/>
          <a:lstStyle/>
          <a:p>
            <a:r>
              <a:rPr lang="en-CA" dirty="0"/>
              <a:t>Special Note about the “$” Character and the </a:t>
            </a:r>
            <a:br>
              <a:rPr lang="en-CA" dirty="0"/>
            </a:br>
            <a:r>
              <a:rPr lang="en-CA" dirty="0"/>
              <a:t>Terminal/Command Prompt</a:t>
            </a:r>
          </a:p>
        </p:txBody>
      </p:sp>
      <p:sp>
        <p:nvSpPr>
          <p:cNvPr id="3" name="Content Placeholder 2">
            <a:extLst>
              <a:ext uri="{FF2B5EF4-FFF2-40B4-BE49-F238E27FC236}">
                <a16:creationId xmlns:a16="http://schemas.microsoft.com/office/drawing/2014/main" id="{526DB609-8B9B-C144-A173-C2C311C70E47}"/>
              </a:ext>
            </a:extLst>
          </p:cNvPr>
          <p:cNvSpPr>
            <a:spLocks noGrp="1"/>
          </p:cNvSpPr>
          <p:nvPr>
            <p:ph idx="1"/>
          </p:nvPr>
        </p:nvSpPr>
        <p:spPr>
          <a:xfrm>
            <a:off x="838200" y="2034347"/>
            <a:ext cx="10515600" cy="4351338"/>
          </a:xfrm>
        </p:spPr>
        <p:txBody>
          <a:bodyPr/>
          <a:lstStyle/>
          <a:p>
            <a:r>
              <a:rPr lang="en-CA" dirty="0"/>
              <a:t>If you are ever reading a tutorial that covers entering commands into the terminal or a Windows command prompt you will often see the “$” followed by the command</a:t>
            </a:r>
          </a:p>
          <a:p>
            <a:r>
              <a:rPr lang="en-CA" dirty="0">
                <a:highlight>
                  <a:srgbClr val="FFFF00"/>
                </a:highlight>
              </a:rPr>
              <a:t>Never enter the ”$” character at the start of a terminal command</a:t>
            </a:r>
          </a:p>
          <a:p>
            <a:r>
              <a:rPr lang="en-CA" dirty="0"/>
              <a:t>The “$” is a generic placeholder for your terminal prompt</a:t>
            </a:r>
          </a:p>
          <a:p>
            <a:r>
              <a:rPr lang="en-CA" dirty="0"/>
              <a:t>Since everyone's prompt is slightly different, people use the “$” character to represent the prompt </a:t>
            </a:r>
          </a:p>
        </p:txBody>
      </p:sp>
    </p:spTree>
    <p:extLst>
      <p:ext uri="{BB962C8B-B14F-4D97-AF65-F5344CB8AC3E}">
        <p14:creationId xmlns:p14="http://schemas.microsoft.com/office/powerpoint/2010/main" val="8795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C741-4AA7-2F42-9072-6621F7C9CC8D}"/>
              </a:ext>
            </a:extLst>
          </p:cNvPr>
          <p:cNvSpPr>
            <a:spLocks noGrp="1"/>
          </p:cNvSpPr>
          <p:nvPr>
            <p:ph type="title"/>
          </p:nvPr>
        </p:nvSpPr>
        <p:spPr/>
        <p:txBody>
          <a:bodyPr/>
          <a:lstStyle/>
          <a:p>
            <a:r>
              <a:rPr lang="en-US" dirty="0"/>
              <a:t>Installing Dart Sass - macOS</a:t>
            </a:r>
          </a:p>
        </p:txBody>
      </p:sp>
      <p:sp>
        <p:nvSpPr>
          <p:cNvPr id="3" name="Content Placeholder 2">
            <a:extLst>
              <a:ext uri="{FF2B5EF4-FFF2-40B4-BE49-F238E27FC236}">
                <a16:creationId xmlns:a16="http://schemas.microsoft.com/office/drawing/2014/main" id="{C46207B0-C4AB-E742-8991-A50C8426647F}"/>
              </a:ext>
            </a:extLst>
          </p:cNvPr>
          <p:cNvSpPr>
            <a:spLocks noGrp="1"/>
          </p:cNvSpPr>
          <p:nvPr>
            <p:ph idx="1"/>
          </p:nvPr>
        </p:nvSpPr>
        <p:spPr>
          <a:xfrm>
            <a:off x="838200" y="1825625"/>
            <a:ext cx="10515600" cy="2378627"/>
          </a:xfrm>
        </p:spPr>
        <p:txBody>
          <a:bodyPr/>
          <a:lstStyle/>
          <a:p>
            <a:pPr marL="514350" indent="-514350">
              <a:buFont typeface="+mj-lt"/>
              <a:buAutoNum type="arabicPeriod"/>
            </a:pPr>
            <a:r>
              <a:rPr lang="en-US" dirty="0"/>
              <a:t>Install Homebrew</a:t>
            </a:r>
          </a:p>
          <a:p>
            <a:pPr lvl="1"/>
            <a:r>
              <a:rPr lang="en-US" dirty="0"/>
              <a:t>Visit: </a:t>
            </a:r>
            <a:r>
              <a:rPr lang="en-CA" dirty="0">
                <a:hlinkClick r:id="rId2"/>
              </a:rPr>
              <a:t>https://brew.sh/</a:t>
            </a:r>
            <a:endParaRPr lang="en-CA" dirty="0"/>
          </a:p>
          <a:p>
            <a:pPr lvl="1"/>
            <a:r>
              <a:rPr lang="en-CA" dirty="0"/>
              <a:t>Follow the install instructions</a:t>
            </a:r>
          </a:p>
          <a:p>
            <a:pPr marL="514350" indent="-514350">
              <a:buFont typeface="+mj-lt"/>
              <a:buAutoNum type="arabicPeriod"/>
            </a:pPr>
            <a:r>
              <a:rPr lang="en-CA" dirty="0"/>
              <a:t>Type the below command into the macOS Terminal App</a:t>
            </a:r>
          </a:p>
          <a:p>
            <a:pPr lvl="1"/>
            <a:r>
              <a:rPr lang="en-CA" dirty="0"/>
              <a:t>Do not type in the “$”</a:t>
            </a:r>
            <a:endParaRPr lang="en-US" dirty="0"/>
          </a:p>
        </p:txBody>
      </p:sp>
      <p:sp>
        <p:nvSpPr>
          <p:cNvPr id="4" name="TextBox 3">
            <a:extLst>
              <a:ext uri="{FF2B5EF4-FFF2-40B4-BE49-F238E27FC236}">
                <a16:creationId xmlns:a16="http://schemas.microsoft.com/office/drawing/2014/main" id="{CB7949EF-7D33-4845-9B04-8AAD6591DE5A}"/>
              </a:ext>
            </a:extLst>
          </p:cNvPr>
          <p:cNvSpPr txBox="1"/>
          <p:nvPr/>
        </p:nvSpPr>
        <p:spPr>
          <a:xfrm>
            <a:off x="1421241" y="4671728"/>
            <a:ext cx="8020934" cy="923330"/>
          </a:xfrm>
          <a:prstGeom prst="rect">
            <a:avLst/>
          </a:prstGeom>
          <a:solidFill>
            <a:schemeClr val="tx1"/>
          </a:solidFill>
        </p:spPr>
        <p:txBody>
          <a:bodyPr wrap="square" rtlCol="0">
            <a:spAutoFit/>
          </a:bodyPr>
          <a:lstStyle/>
          <a:p>
            <a:r>
              <a:rPr lang="en-CA" sz="5400" dirty="0">
                <a:solidFill>
                  <a:schemeClr val="bg1"/>
                </a:solidFill>
              </a:rPr>
              <a:t>$ brew install sass/sass/sass</a:t>
            </a:r>
          </a:p>
        </p:txBody>
      </p:sp>
    </p:spTree>
    <p:extLst>
      <p:ext uri="{BB962C8B-B14F-4D97-AF65-F5344CB8AC3E}">
        <p14:creationId xmlns:p14="http://schemas.microsoft.com/office/powerpoint/2010/main" val="13453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C741-4AA7-2F42-9072-6621F7C9CC8D}"/>
              </a:ext>
            </a:extLst>
          </p:cNvPr>
          <p:cNvSpPr>
            <a:spLocks noGrp="1"/>
          </p:cNvSpPr>
          <p:nvPr>
            <p:ph type="title"/>
          </p:nvPr>
        </p:nvSpPr>
        <p:spPr/>
        <p:txBody>
          <a:bodyPr/>
          <a:lstStyle/>
          <a:p>
            <a:r>
              <a:rPr lang="en-US" dirty="0"/>
              <a:t>Installing Dart Sass - macOS</a:t>
            </a:r>
          </a:p>
        </p:txBody>
      </p:sp>
      <p:sp>
        <p:nvSpPr>
          <p:cNvPr id="3" name="Content Placeholder 2">
            <a:extLst>
              <a:ext uri="{FF2B5EF4-FFF2-40B4-BE49-F238E27FC236}">
                <a16:creationId xmlns:a16="http://schemas.microsoft.com/office/drawing/2014/main" id="{C46207B0-C4AB-E742-8991-A50C8426647F}"/>
              </a:ext>
            </a:extLst>
          </p:cNvPr>
          <p:cNvSpPr>
            <a:spLocks noGrp="1"/>
          </p:cNvSpPr>
          <p:nvPr>
            <p:ph idx="1"/>
          </p:nvPr>
        </p:nvSpPr>
        <p:spPr>
          <a:xfrm>
            <a:off x="838200" y="1825625"/>
            <a:ext cx="10515600" cy="569705"/>
          </a:xfrm>
        </p:spPr>
        <p:txBody>
          <a:bodyPr/>
          <a:lstStyle/>
          <a:p>
            <a:r>
              <a:rPr lang="en-US" dirty="0"/>
              <a:t>If you see this error</a:t>
            </a:r>
          </a:p>
        </p:txBody>
      </p:sp>
      <p:sp>
        <p:nvSpPr>
          <p:cNvPr id="4" name="TextBox 3">
            <a:extLst>
              <a:ext uri="{FF2B5EF4-FFF2-40B4-BE49-F238E27FC236}">
                <a16:creationId xmlns:a16="http://schemas.microsoft.com/office/drawing/2014/main" id="{CB7949EF-7D33-4845-9B04-8AAD6591DE5A}"/>
              </a:ext>
            </a:extLst>
          </p:cNvPr>
          <p:cNvSpPr txBox="1"/>
          <p:nvPr/>
        </p:nvSpPr>
        <p:spPr>
          <a:xfrm>
            <a:off x="1152884" y="2551837"/>
            <a:ext cx="8020934" cy="1200329"/>
          </a:xfrm>
          <a:prstGeom prst="rect">
            <a:avLst/>
          </a:prstGeom>
          <a:solidFill>
            <a:schemeClr val="tx1"/>
          </a:solidFill>
        </p:spPr>
        <p:txBody>
          <a:bodyPr wrap="square" rtlCol="0">
            <a:spAutoFit/>
          </a:bodyPr>
          <a:lstStyle/>
          <a:p>
            <a:r>
              <a:rPr lang="en-CA" sz="2400" dirty="0">
                <a:solidFill>
                  <a:schemeClr val="bg1"/>
                </a:solidFill>
              </a:rPr>
              <a:t>$ Error:</a:t>
            </a:r>
          </a:p>
          <a:p>
            <a:r>
              <a:rPr lang="en-CA" sz="2400" dirty="0">
                <a:solidFill>
                  <a:schemeClr val="bg1"/>
                </a:solidFill>
              </a:rPr>
              <a:t>	homebrew-core is a shallow clone.</a:t>
            </a:r>
          </a:p>
          <a:p>
            <a:r>
              <a:rPr lang="en-CA" sz="2400" dirty="0">
                <a:solidFill>
                  <a:schemeClr val="bg1"/>
                </a:solidFill>
              </a:rPr>
              <a:t>	homebrew-cask is a shallow clone.</a:t>
            </a:r>
          </a:p>
        </p:txBody>
      </p:sp>
      <p:sp>
        <p:nvSpPr>
          <p:cNvPr id="5" name="Content Placeholder 2">
            <a:extLst>
              <a:ext uri="{FF2B5EF4-FFF2-40B4-BE49-F238E27FC236}">
                <a16:creationId xmlns:a16="http://schemas.microsoft.com/office/drawing/2014/main" id="{BBA8078D-5417-DF40-8B7C-350793B2F1C9}"/>
              </a:ext>
            </a:extLst>
          </p:cNvPr>
          <p:cNvSpPr txBox="1">
            <a:spLocks/>
          </p:cNvSpPr>
          <p:nvPr/>
        </p:nvSpPr>
        <p:spPr>
          <a:xfrm>
            <a:off x="838200" y="3995669"/>
            <a:ext cx="10515600" cy="569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Run the following to </a:t>
            </a:r>
            <a:r>
              <a:rPr lang="en-US" dirty="0" err="1"/>
              <a:t>updage</a:t>
            </a:r>
            <a:r>
              <a:rPr lang="en-US" dirty="0"/>
              <a:t> brew in the command line:</a:t>
            </a:r>
          </a:p>
        </p:txBody>
      </p:sp>
      <p:sp>
        <p:nvSpPr>
          <p:cNvPr id="6" name="TextBox 5">
            <a:extLst>
              <a:ext uri="{FF2B5EF4-FFF2-40B4-BE49-F238E27FC236}">
                <a16:creationId xmlns:a16="http://schemas.microsoft.com/office/drawing/2014/main" id="{11F795ED-1EDC-7E4D-A217-5421B44C9315}"/>
              </a:ext>
            </a:extLst>
          </p:cNvPr>
          <p:cNvSpPr txBox="1"/>
          <p:nvPr/>
        </p:nvSpPr>
        <p:spPr>
          <a:xfrm>
            <a:off x="367748" y="4752340"/>
            <a:ext cx="11469755" cy="830997"/>
          </a:xfrm>
          <a:prstGeom prst="rect">
            <a:avLst/>
          </a:prstGeom>
          <a:solidFill>
            <a:schemeClr val="tx1"/>
          </a:solidFill>
        </p:spPr>
        <p:txBody>
          <a:bodyPr wrap="square" rtlCol="0">
            <a:spAutoFit/>
          </a:bodyPr>
          <a:lstStyle/>
          <a:p>
            <a:r>
              <a:rPr lang="en-CA" sz="2400" dirty="0">
                <a:solidFill>
                  <a:schemeClr val="bg1"/>
                </a:solidFill>
              </a:rPr>
              <a:t>$ git -C /</a:t>
            </a:r>
            <a:r>
              <a:rPr lang="en-CA" sz="2400" dirty="0" err="1">
                <a:solidFill>
                  <a:schemeClr val="bg1"/>
                </a:solidFill>
              </a:rPr>
              <a:t>usr</a:t>
            </a:r>
            <a:r>
              <a:rPr lang="en-CA" sz="2400" dirty="0">
                <a:solidFill>
                  <a:schemeClr val="bg1"/>
                </a:solidFill>
              </a:rPr>
              <a:t>/local/Homebrew/Library/Taps/homebrew/homebrew-core fetch –</a:t>
            </a:r>
            <a:r>
              <a:rPr lang="en-CA" sz="2400" dirty="0" err="1">
                <a:solidFill>
                  <a:schemeClr val="bg1"/>
                </a:solidFill>
              </a:rPr>
              <a:t>unshallow</a:t>
            </a:r>
            <a:endParaRPr lang="en-CA" sz="2400" dirty="0">
              <a:solidFill>
                <a:schemeClr val="bg1"/>
              </a:solidFill>
            </a:endParaRPr>
          </a:p>
          <a:p>
            <a:r>
              <a:rPr lang="en-CA" sz="2400" dirty="0">
                <a:solidFill>
                  <a:schemeClr val="bg1"/>
                </a:solidFill>
              </a:rPr>
              <a:t>$ git -C /</a:t>
            </a:r>
            <a:r>
              <a:rPr lang="en-CA" sz="2400" dirty="0" err="1">
                <a:solidFill>
                  <a:schemeClr val="bg1"/>
                </a:solidFill>
              </a:rPr>
              <a:t>usr</a:t>
            </a:r>
            <a:r>
              <a:rPr lang="en-CA" sz="2400" dirty="0">
                <a:solidFill>
                  <a:schemeClr val="bg1"/>
                </a:solidFill>
              </a:rPr>
              <a:t>/local/Homebrew/Library/Taps/homebrew/homebrew-cask fetch --</a:t>
            </a:r>
            <a:r>
              <a:rPr lang="en-CA" sz="2400" dirty="0" err="1">
                <a:solidFill>
                  <a:schemeClr val="bg1"/>
                </a:solidFill>
              </a:rPr>
              <a:t>unshallow</a:t>
            </a:r>
            <a:endParaRPr lang="en-CA" sz="2400" dirty="0">
              <a:solidFill>
                <a:schemeClr val="bg1"/>
              </a:solidFill>
            </a:endParaRPr>
          </a:p>
        </p:txBody>
      </p:sp>
    </p:spTree>
    <p:extLst>
      <p:ext uri="{BB962C8B-B14F-4D97-AF65-F5344CB8AC3E}">
        <p14:creationId xmlns:p14="http://schemas.microsoft.com/office/powerpoint/2010/main" val="391920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C741-4AA7-2F42-9072-6621F7C9CC8D}"/>
              </a:ext>
            </a:extLst>
          </p:cNvPr>
          <p:cNvSpPr>
            <a:spLocks noGrp="1"/>
          </p:cNvSpPr>
          <p:nvPr>
            <p:ph type="title"/>
          </p:nvPr>
        </p:nvSpPr>
        <p:spPr/>
        <p:txBody>
          <a:bodyPr/>
          <a:lstStyle/>
          <a:p>
            <a:r>
              <a:rPr lang="en-US" dirty="0"/>
              <a:t>Installing Dart Sass - Windows</a:t>
            </a:r>
          </a:p>
        </p:txBody>
      </p:sp>
      <p:sp>
        <p:nvSpPr>
          <p:cNvPr id="3" name="Content Placeholder 2">
            <a:extLst>
              <a:ext uri="{FF2B5EF4-FFF2-40B4-BE49-F238E27FC236}">
                <a16:creationId xmlns:a16="http://schemas.microsoft.com/office/drawing/2014/main" id="{C46207B0-C4AB-E742-8991-A50C8426647F}"/>
              </a:ext>
            </a:extLst>
          </p:cNvPr>
          <p:cNvSpPr>
            <a:spLocks noGrp="1"/>
          </p:cNvSpPr>
          <p:nvPr>
            <p:ph idx="1"/>
          </p:nvPr>
        </p:nvSpPr>
        <p:spPr>
          <a:xfrm>
            <a:off x="838200" y="1825625"/>
            <a:ext cx="10515600" cy="2378627"/>
          </a:xfrm>
        </p:spPr>
        <p:txBody>
          <a:bodyPr>
            <a:normAutofit lnSpcReduction="10000"/>
          </a:bodyPr>
          <a:lstStyle/>
          <a:p>
            <a:pPr marL="514350" indent="-514350">
              <a:buFont typeface="+mj-lt"/>
              <a:buAutoNum type="arabicPeriod"/>
            </a:pPr>
            <a:r>
              <a:rPr lang="en-US" dirty="0"/>
              <a:t>Install Chocolatey</a:t>
            </a:r>
          </a:p>
          <a:p>
            <a:pPr lvl="1"/>
            <a:r>
              <a:rPr lang="en-US" dirty="0"/>
              <a:t>Visit: </a:t>
            </a:r>
            <a:r>
              <a:rPr lang="en-CA" dirty="0">
                <a:hlinkClick r:id="rId2"/>
              </a:rPr>
              <a:t>https://chocolatey.org/ </a:t>
            </a:r>
            <a:endParaRPr lang="en-CA" dirty="0"/>
          </a:p>
          <a:p>
            <a:pPr lvl="1"/>
            <a:r>
              <a:rPr lang="en-CA" dirty="0"/>
              <a:t>Click the “Install Now” button</a:t>
            </a:r>
          </a:p>
          <a:p>
            <a:pPr lvl="1"/>
            <a:r>
              <a:rPr lang="en-CA" dirty="0"/>
              <a:t>Follow the install instructions</a:t>
            </a:r>
          </a:p>
          <a:p>
            <a:pPr marL="514350" indent="-514350">
              <a:buFont typeface="+mj-lt"/>
              <a:buAutoNum type="arabicPeriod"/>
            </a:pPr>
            <a:r>
              <a:rPr lang="en-CA" dirty="0"/>
              <a:t>Type the below command into Windows PowerShell</a:t>
            </a:r>
          </a:p>
          <a:p>
            <a:pPr lvl="1"/>
            <a:r>
              <a:rPr lang="en-CA" dirty="0"/>
              <a:t>Do not type in the “$”</a:t>
            </a:r>
            <a:endParaRPr lang="en-US" dirty="0"/>
          </a:p>
        </p:txBody>
      </p:sp>
      <p:sp>
        <p:nvSpPr>
          <p:cNvPr id="4" name="TextBox 3">
            <a:extLst>
              <a:ext uri="{FF2B5EF4-FFF2-40B4-BE49-F238E27FC236}">
                <a16:creationId xmlns:a16="http://schemas.microsoft.com/office/drawing/2014/main" id="{CB7949EF-7D33-4845-9B04-8AAD6591DE5A}"/>
              </a:ext>
            </a:extLst>
          </p:cNvPr>
          <p:cNvSpPr txBox="1"/>
          <p:nvPr/>
        </p:nvSpPr>
        <p:spPr>
          <a:xfrm>
            <a:off x="2931988" y="4721424"/>
            <a:ext cx="5516272" cy="923330"/>
          </a:xfrm>
          <a:prstGeom prst="rect">
            <a:avLst/>
          </a:prstGeom>
          <a:solidFill>
            <a:schemeClr val="tx1"/>
          </a:solidFill>
        </p:spPr>
        <p:txBody>
          <a:bodyPr wrap="square" rtlCol="0">
            <a:spAutoFit/>
          </a:bodyPr>
          <a:lstStyle/>
          <a:p>
            <a:r>
              <a:rPr lang="en-CA" sz="5400" dirty="0">
                <a:solidFill>
                  <a:schemeClr val="bg1"/>
                </a:solidFill>
              </a:rPr>
              <a:t>$ </a:t>
            </a:r>
            <a:r>
              <a:rPr lang="en-CA" sz="5400" dirty="0" err="1">
                <a:solidFill>
                  <a:schemeClr val="bg1"/>
                </a:solidFill>
              </a:rPr>
              <a:t>choco</a:t>
            </a:r>
            <a:r>
              <a:rPr lang="en-CA" sz="5400" dirty="0">
                <a:solidFill>
                  <a:schemeClr val="bg1"/>
                </a:solidFill>
              </a:rPr>
              <a:t> install sass</a:t>
            </a:r>
          </a:p>
        </p:txBody>
      </p:sp>
    </p:spTree>
    <p:extLst>
      <p:ext uri="{BB962C8B-B14F-4D97-AF65-F5344CB8AC3E}">
        <p14:creationId xmlns:p14="http://schemas.microsoft.com/office/powerpoint/2010/main" val="298398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Watch Files With Sass</a:t>
            </a:r>
          </a:p>
        </p:txBody>
      </p:sp>
      <p:sp>
        <p:nvSpPr>
          <p:cNvPr id="3" name="Content Placeholder 2"/>
          <p:cNvSpPr>
            <a:spLocks noGrp="1"/>
          </p:cNvSpPr>
          <p:nvPr>
            <p:ph idx="1"/>
          </p:nvPr>
        </p:nvSpPr>
        <p:spPr>
          <a:xfrm>
            <a:off x="838200" y="1671190"/>
            <a:ext cx="8598408" cy="1608292"/>
          </a:xfrm>
        </p:spPr>
        <p:txBody>
          <a:bodyPr>
            <a:normAutofit fontScale="85000" lnSpcReduction="10000"/>
          </a:bodyPr>
          <a:lstStyle/>
          <a:p>
            <a:pPr>
              <a:buFont typeface="Arial" panose="020B0604020202020204" pitchFamily="34" charset="0"/>
              <a:buChar char="•"/>
            </a:pPr>
            <a:r>
              <a:rPr lang="en-CA" dirty="0"/>
              <a:t>In order for Sass to compile files you need to tell Sass what folder to watch </a:t>
            </a:r>
          </a:p>
          <a:p>
            <a:pPr>
              <a:buFont typeface="Arial" panose="020B0604020202020204" pitchFamily="34" charset="0"/>
              <a:buChar char="•"/>
            </a:pPr>
            <a:r>
              <a:rPr lang="en-CA" dirty="0"/>
              <a:t>To tell Sass to watch a file or folder of files first navigate to your project folder in the terminal and then type the following:</a:t>
            </a:r>
          </a:p>
        </p:txBody>
      </p:sp>
      <p:sp>
        <p:nvSpPr>
          <p:cNvPr id="8" name="TextBox 7"/>
          <p:cNvSpPr txBox="1"/>
          <p:nvPr/>
        </p:nvSpPr>
        <p:spPr>
          <a:xfrm>
            <a:off x="2701000" y="4980332"/>
            <a:ext cx="5112568" cy="461665"/>
          </a:xfrm>
          <a:prstGeom prst="rect">
            <a:avLst/>
          </a:prstGeom>
          <a:solidFill>
            <a:schemeClr val="tx1"/>
          </a:solidFill>
        </p:spPr>
        <p:txBody>
          <a:bodyPr wrap="square" rtlCol="0">
            <a:spAutoFit/>
          </a:bodyPr>
          <a:lstStyle/>
          <a:p>
            <a:r>
              <a:rPr lang="en-CA" sz="2400" dirty="0">
                <a:solidFill>
                  <a:schemeClr val="bg1"/>
                </a:solidFill>
                <a:latin typeface="Source Code Pro" panose="020B0509030403020204" pitchFamily="49" charset="0"/>
              </a:rPr>
              <a:t>$ sass --watch </a:t>
            </a:r>
            <a:r>
              <a:rPr lang="en-CA" sz="2400" dirty="0" err="1">
                <a:solidFill>
                  <a:schemeClr val="bg1"/>
                </a:solidFill>
                <a:latin typeface="Source Code Pro" panose="020B0509030403020204" pitchFamily="49" charset="0"/>
              </a:rPr>
              <a:t>scss:styles</a:t>
            </a:r>
            <a:endParaRPr lang="en-CA" sz="2400" dirty="0">
              <a:solidFill>
                <a:schemeClr val="bg1"/>
              </a:solidFill>
              <a:latin typeface="Source Code Pro" panose="020B0509030403020204" pitchFamily="49" charset="0"/>
            </a:endParaRPr>
          </a:p>
        </p:txBody>
      </p:sp>
      <p:sp>
        <p:nvSpPr>
          <p:cNvPr id="9" name="TextBox 8"/>
          <p:cNvSpPr txBox="1"/>
          <p:nvPr/>
        </p:nvSpPr>
        <p:spPr>
          <a:xfrm>
            <a:off x="3368879" y="6093922"/>
            <a:ext cx="2819875" cy="369332"/>
          </a:xfrm>
          <a:prstGeom prst="rect">
            <a:avLst/>
          </a:prstGeom>
          <a:noFill/>
        </p:spPr>
        <p:txBody>
          <a:bodyPr wrap="none" rtlCol="0">
            <a:spAutoFit/>
          </a:bodyPr>
          <a:lstStyle/>
          <a:p>
            <a:r>
              <a:rPr lang="en-CA" dirty="0"/>
              <a:t>Initiates the watch function</a:t>
            </a:r>
          </a:p>
        </p:txBody>
      </p:sp>
      <p:sp>
        <p:nvSpPr>
          <p:cNvPr id="12" name="TextBox 11"/>
          <p:cNvSpPr txBox="1"/>
          <p:nvPr/>
        </p:nvSpPr>
        <p:spPr>
          <a:xfrm>
            <a:off x="3024228" y="3455566"/>
            <a:ext cx="2941703" cy="923330"/>
          </a:xfrm>
          <a:prstGeom prst="rect">
            <a:avLst/>
          </a:prstGeom>
          <a:noFill/>
        </p:spPr>
        <p:txBody>
          <a:bodyPr wrap="square" rtlCol="0">
            <a:spAutoFit/>
          </a:bodyPr>
          <a:lstStyle/>
          <a:p>
            <a:r>
              <a:rPr lang="en-CA" dirty="0"/>
              <a:t>The folder containing the .</a:t>
            </a:r>
            <a:r>
              <a:rPr lang="en-CA" dirty="0" err="1"/>
              <a:t>scss</a:t>
            </a:r>
            <a:r>
              <a:rPr lang="en-CA" dirty="0"/>
              <a:t> files that we want to watch</a:t>
            </a:r>
          </a:p>
        </p:txBody>
      </p:sp>
      <p:sp>
        <p:nvSpPr>
          <p:cNvPr id="18" name="TextBox 17"/>
          <p:cNvSpPr txBox="1"/>
          <p:nvPr/>
        </p:nvSpPr>
        <p:spPr>
          <a:xfrm>
            <a:off x="7306441" y="3235685"/>
            <a:ext cx="2941703" cy="646331"/>
          </a:xfrm>
          <a:prstGeom prst="rect">
            <a:avLst/>
          </a:prstGeom>
          <a:noFill/>
        </p:spPr>
        <p:txBody>
          <a:bodyPr wrap="square" rtlCol="0">
            <a:spAutoFit/>
          </a:bodyPr>
          <a:lstStyle/>
          <a:p>
            <a:r>
              <a:rPr lang="en-CA" dirty="0"/>
              <a:t>The folder where the compiled CSS will go</a:t>
            </a:r>
          </a:p>
        </p:txBody>
      </p:sp>
      <p:sp>
        <p:nvSpPr>
          <p:cNvPr id="14" name="Arrow: Right 7">
            <a:extLst>
              <a:ext uri="{FF2B5EF4-FFF2-40B4-BE49-F238E27FC236}">
                <a16:creationId xmlns:a16="http://schemas.microsoft.com/office/drawing/2014/main" id="{403B458D-F84C-464A-B3E6-A4472E69EC97}"/>
              </a:ext>
            </a:extLst>
          </p:cNvPr>
          <p:cNvSpPr/>
          <p:nvPr/>
        </p:nvSpPr>
        <p:spPr>
          <a:xfrm rot="1901619">
            <a:off x="4572844" y="4460630"/>
            <a:ext cx="1368881" cy="13642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Arrow: Right 7">
            <a:extLst>
              <a:ext uri="{FF2B5EF4-FFF2-40B4-BE49-F238E27FC236}">
                <a16:creationId xmlns:a16="http://schemas.microsoft.com/office/drawing/2014/main" id="{29D20CB4-F1FC-CF4E-8BBA-3D53D6DEB85A}"/>
              </a:ext>
            </a:extLst>
          </p:cNvPr>
          <p:cNvSpPr/>
          <p:nvPr/>
        </p:nvSpPr>
        <p:spPr>
          <a:xfrm rot="8360049">
            <a:off x="6805900" y="4345414"/>
            <a:ext cx="1368881" cy="13642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6" name="Arrow: Right 7">
            <a:extLst>
              <a:ext uri="{FF2B5EF4-FFF2-40B4-BE49-F238E27FC236}">
                <a16:creationId xmlns:a16="http://schemas.microsoft.com/office/drawing/2014/main" id="{7CB55852-98E0-4D45-96EC-B940D25C1D35}"/>
              </a:ext>
            </a:extLst>
          </p:cNvPr>
          <p:cNvSpPr/>
          <p:nvPr/>
        </p:nvSpPr>
        <p:spPr>
          <a:xfrm rot="17598720">
            <a:off x="4320661" y="5751618"/>
            <a:ext cx="590320" cy="10059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4956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DE22-803A-4380-AE28-EFC4E0EDEF40}"/>
              </a:ext>
            </a:extLst>
          </p:cNvPr>
          <p:cNvSpPr>
            <a:spLocks noGrp="1"/>
          </p:cNvSpPr>
          <p:nvPr>
            <p:ph type="title"/>
          </p:nvPr>
        </p:nvSpPr>
        <p:spPr/>
        <p:txBody>
          <a:bodyPr/>
          <a:lstStyle/>
          <a:p>
            <a:r>
              <a:rPr lang="en-CA" dirty="0"/>
              <a:t>Your Browser only understands CSS</a:t>
            </a:r>
          </a:p>
        </p:txBody>
      </p:sp>
      <p:sp>
        <p:nvSpPr>
          <p:cNvPr id="3" name="Content Placeholder 2">
            <a:extLst>
              <a:ext uri="{FF2B5EF4-FFF2-40B4-BE49-F238E27FC236}">
                <a16:creationId xmlns:a16="http://schemas.microsoft.com/office/drawing/2014/main" id="{E494C6F4-41E1-49D6-8596-68982EF8C1D7}"/>
              </a:ext>
            </a:extLst>
          </p:cNvPr>
          <p:cNvSpPr>
            <a:spLocks noGrp="1"/>
          </p:cNvSpPr>
          <p:nvPr>
            <p:ph idx="1"/>
          </p:nvPr>
        </p:nvSpPr>
        <p:spPr/>
        <p:txBody>
          <a:bodyPr/>
          <a:lstStyle/>
          <a:p>
            <a:r>
              <a:rPr lang="en-CA" dirty="0"/>
              <a:t>A key point to remember is that your browser only reads CSS files, so the link to your stylesheet in your HTML file should be to your compiled CSS file, not to your Sass files</a:t>
            </a:r>
          </a:p>
          <a:p>
            <a:r>
              <a:rPr lang="en-CA" dirty="0"/>
              <a:t>The Sass compiler will create a ".map" file which some browser's developer tools can read. </a:t>
            </a:r>
          </a:p>
          <a:p>
            <a:r>
              <a:rPr lang="en-CA" dirty="0"/>
              <a:t>The ".map" file will tell the browser which Sass file and line number a particular CSS rule was compiled from</a:t>
            </a:r>
          </a:p>
          <a:p>
            <a:pPr lvl="1"/>
            <a:r>
              <a:rPr lang="en-CA" dirty="0"/>
              <a:t>That information is displayed in the browser's developer tools to aid in CSS/Sass development</a:t>
            </a:r>
          </a:p>
        </p:txBody>
      </p:sp>
    </p:spTree>
    <p:extLst>
      <p:ext uri="{BB962C8B-B14F-4D97-AF65-F5344CB8AC3E}">
        <p14:creationId xmlns:p14="http://schemas.microsoft.com/office/powerpoint/2010/main" val="268964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28A7-E4DE-4983-8B77-BC0FFFE551A4}"/>
              </a:ext>
            </a:extLst>
          </p:cNvPr>
          <p:cNvSpPr>
            <a:spLocks noGrp="1"/>
          </p:cNvSpPr>
          <p:nvPr>
            <p:ph type="title"/>
          </p:nvPr>
        </p:nvSpPr>
        <p:spPr/>
        <p:txBody>
          <a:bodyPr/>
          <a:lstStyle/>
          <a:p>
            <a:r>
              <a:rPr lang="en-CA" dirty="0"/>
              <a:t>Don't Edit the Compiled CSS File</a:t>
            </a:r>
          </a:p>
        </p:txBody>
      </p:sp>
      <p:sp>
        <p:nvSpPr>
          <p:cNvPr id="3" name="Content Placeholder 2">
            <a:extLst>
              <a:ext uri="{FF2B5EF4-FFF2-40B4-BE49-F238E27FC236}">
                <a16:creationId xmlns:a16="http://schemas.microsoft.com/office/drawing/2014/main" id="{12C0EA3B-A4DE-4062-859D-DFD5DFE46447}"/>
              </a:ext>
            </a:extLst>
          </p:cNvPr>
          <p:cNvSpPr>
            <a:spLocks noGrp="1"/>
          </p:cNvSpPr>
          <p:nvPr>
            <p:ph idx="1"/>
          </p:nvPr>
        </p:nvSpPr>
        <p:spPr/>
        <p:txBody>
          <a:bodyPr/>
          <a:lstStyle/>
          <a:p>
            <a:r>
              <a:rPr lang="en-CA" dirty="0"/>
              <a:t>Do not edit the compiled CSS</a:t>
            </a:r>
          </a:p>
          <a:p>
            <a:r>
              <a:rPr lang="en-CA" dirty="0"/>
              <a:t>If you need to change the CSS, write your changes in Sass and </a:t>
            </a:r>
            <a:br>
              <a:rPr lang="en-CA" dirty="0"/>
            </a:br>
            <a:r>
              <a:rPr lang="en-CA" dirty="0"/>
              <a:t>re-compile</a:t>
            </a:r>
          </a:p>
          <a:p>
            <a:r>
              <a:rPr lang="en-CA" dirty="0"/>
              <a:t>Feel free to look at the compiled CSS to see what Sass is outputting for troubleshooting purposes</a:t>
            </a:r>
          </a:p>
        </p:txBody>
      </p:sp>
    </p:spTree>
    <p:extLst>
      <p:ext uri="{BB962C8B-B14F-4D97-AF65-F5344CB8AC3E}">
        <p14:creationId xmlns:p14="http://schemas.microsoft.com/office/powerpoint/2010/main" val="2397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Writing Sass</a:t>
            </a:r>
          </a:p>
        </p:txBody>
      </p:sp>
      <p:sp>
        <p:nvSpPr>
          <p:cNvPr id="3" name="Content Placeholder 2"/>
          <p:cNvSpPr>
            <a:spLocks noGrp="1"/>
          </p:cNvSpPr>
          <p:nvPr>
            <p:ph idx="1"/>
          </p:nvPr>
        </p:nvSpPr>
        <p:spPr>
          <a:xfrm>
            <a:off x="695469" y="1573326"/>
            <a:ext cx="5769725" cy="4737322"/>
          </a:xfrm>
        </p:spPr>
        <p:txBody>
          <a:bodyPr>
            <a:normAutofit/>
          </a:bodyPr>
          <a:lstStyle/>
          <a:p>
            <a:pPr>
              <a:buFont typeface="Arial" panose="020B0604020202020204" pitchFamily="34" charset="0"/>
              <a:buChar char="•"/>
            </a:pPr>
            <a:r>
              <a:rPr lang="en-CA" dirty="0"/>
              <a:t>Sass can be written in two ways</a:t>
            </a:r>
          </a:p>
          <a:p>
            <a:pPr lvl="1"/>
            <a:r>
              <a:rPr lang="en-CA" dirty="0"/>
              <a:t>Sass syntax</a:t>
            </a:r>
          </a:p>
          <a:p>
            <a:pPr lvl="2"/>
            <a:r>
              <a:rPr lang="en-CA" dirty="0"/>
              <a:t>Uses indenting to format rules</a:t>
            </a:r>
          </a:p>
          <a:p>
            <a:pPr lvl="1"/>
            <a:r>
              <a:rPr lang="en-CA" dirty="0"/>
              <a:t>SCSS syntax</a:t>
            </a:r>
          </a:p>
          <a:p>
            <a:pPr lvl="2"/>
            <a:r>
              <a:rPr lang="en-CA" dirty="0"/>
              <a:t>Written using a syntax that is similar to the syntax used for writing standard CSS</a:t>
            </a:r>
          </a:p>
          <a:p>
            <a:pPr lvl="2"/>
            <a:r>
              <a:rPr lang="en-CA" dirty="0"/>
              <a:t>For this course we will be using SCSS syntax but your choice of syntax comes down to either personal preference or what your development team is using</a:t>
            </a:r>
          </a:p>
        </p:txBody>
      </p:sp>
      <p:sp>
        <p:nvSpPr>
          <p:cNvPr id="4" name="TextBox 3"/>
          <p:cNvSpPr txBox="1"/>
          <p:nvPr/>
        </p:nvSpPr>
        <p:spPr>
          <a:xfrm>
            <a:off x="7574681" y="1770497"/>
            <a:ext cx="3315478" cy="1569660"/>
          </a:xfrm>
          <a:prstGeom prst="rect">
            <a:avLst/>
          </a:prstGeom>
          <a:noFill/>
          <a:ln>
            <a:solidFill>
              <a:schemeClr val="tx1"/>
            </a:solidFill>
          </a:ln>
        </p:spPr>
        <p:txBody>
          <a:bodyPr wrap="square" rtlCol="0">
            <a:spAutoFit/>
          </a:bodyPr>
          <a:lstStyle/>
          <a:p>
            <a:r>
              <a:rPr lang="en-CA" sz="1600" dirty="0">
                <a:solidFill>
                  <a:schemeClr val="accent1">
                    <a:lumMod val="75000"/>
                  </a:schemeClr>
                </a:solidFill>
                <a:latin typeface="Source Code Pro" panose="020B0509030403020204" pitchFamily="49" charset="0"/>
              </a:rPr>
              <a:t>$brand-color: #</a:t>
            </a:r>
            <a:r>
              <a:rPr lang="en-CA" sz="1600" dirty="0" err="1">
                <a:solidFill>
                  <a:schemeClr val="accent1">
                    <a:lumMod val="75000"/>
                  </a:schemeClr>
                </a:solidFill>
                <a:latin typeface="Source Code Pro" panose="020B0509030403020204" pitchFamily="49" charset="0"/>
              </a:rPr>
              <a:t>eee</a:t>
            </a:r>
            <a:r>
              <a:rPr lang="en-CA" sz="1600" dirty="0">
                <a:solidFill>
                  <a:schemeClr val="accent1">
                    <a:lumMod val="75000"/>
                  </a:schemeClr>
                </a:solidFill>
                <a:latin typeface="Source Code Pro" panose="020B0509030403020204" pitchFamily="49" charset="0"/>
              </a:rPr>
              <a:t>;</a:t>
            </a:r>
          </a:p>
          <a:p>
            <a:endParaRPr lang="en-CA" sz="1600" dirty="0">
              <a:solidFill>
                <a:schemeClr val="accent1">
                  <a:lumMod val="75000"/>
                </a:schemeClr>
              </a:solidFill>
              <a:latin typeface="Source Code Pro" panose="020B0509030403020204" pitchFamily="49" charset="0"/>
            </a:endParaRPr>
          </a:p>
          <a:p>
            <a:r>
              <a:rPr lang="en-CA" sz="1600" dirty="0">
                <a:solidFill>
                  <a:schemeClr val="accent1">
                    <a:lumMod val="75000"/>
                  </a:schemeClr>
                </a:solidFill>
                <a:latin typeface="Source Code Pro" panose="020B0509030403020204" pitchFamily="49" charset="0"/>
              </a:rPr>
              <a:t>p </a:t>
            </a:r>
          </a:p>
          <a:p>
            <a:r>
              <a:rPr lang="en-CA" sz="1600" dirty="0">
                <a:solidFill>
                  <a:schemeClr val="accent1">
                    <a:lumMod val="75000"/>
                  </a:schemeClr>
                </a:solidFill>
                <a:latin typeface="Source Code Pro" panose="020B0509030403020204" pitchFamily="49" charset="0"/>
              </a:rPr>
              <a:t>  font-size: 24px</a:t>
            </a:r>
          </a:p>
          <a:p>
            <a:r>
              <a:rPr lang="en-CA" sz="1600" dirty="0">
                <a:solidFill>
                  <a:schemeClr val="accent1">
                    <a:lumMod val="75000"/>
                  </a:schemeClr>
                </a:solidFill>
                <a:latin typeface="Source Code Pro" panose="020B0509030403020204" pitchFamily="49" charset="0"/>
              </a:rPr>
              <a:t>  color: $brand-color</a:t>
            </a:r>
          </a:p>
          <a:p>
            <a:r>
              <a:rPr lang="en-CA" sz="1600" dirty="0">
                <a:solidFill>
                  <a:schemeClr val="accent1">
                    <a:lumMod val="75000"/>
                  </a:schemeClr>
                </a:solidFill>
                <a:latin typeface="Source Code Pro" panose="020B0509030403020204" pitchFamily="49" charset="0"/>
              </a:rPr>
              <a:t>  line-height: 1.5 </a:t>
            </a:r>
            <a:r>
              <a:rPr lang="en-CA" sz="1600" dirty="0">
                <a:solidFill>
                  <a:schemeClr val="accent3">
                    <a:lumMod val="75000"/>
                  </a:schemeClr>
                </a:solidFill>
                <a:latin typeface="Source Code Pro" panose="020B0509030403020204" pitchFamily="49" charset="0"/>
              </a:rPr>
              <a:t>	</a:t>
            </a:r>
          </a:p>
        </p:txBody>
      </p:sp>
      <p:sp>
        <p:nvSpPr>
          <p:cNvPr id="5" name="TextBox 4"/>
          <p:cNvSpPr txBox="1"/>
          <p:nvPr/>
        </p:nvSpPr>
        <p:spPr>
          <a:xfrm>
            <a:off x="7574682" y="4302673"/>
            <a:ext cx="3315478" cy="1815882"/>
          </a:xfrm>
          <a:prstGeom prst="rect">
            <a:avLst/>
          </a:prstGeom>
          <a:noFill/>
          <a:ln>
            <a:solidFill>
              <a:schemeClr val="tx1"/>
            </a:solidFill>
          </a:ln>
        </p:spPr>
        <p:txBody>
          <a:bodyPr wrap="square" rtlCol="0">
            <a:spAutoFit/>
          </a:bodyPr>
          <a:lstStyle/>
          <a:p>
            <a:r>
              <a:rPr lang="en-CA" sz="1600" dirty="0">
                <a:solidFill>
                  <a:schemeClr val="accent1">
                    <a:lumMod val="75000"/>
                  </a:schemeClr>
                </a:solidFill>
                <a:latin typeface="Source Code Pro" panose="020B0509030403020204" pitchFamily="49" charset="0"/>
              </a:rPr>
              <a:t>$brand-color: #</a:t>
            </a:r>
            <a:r>
              <a:rPr lang="en-CA" sz="1600" dirty="0" err="1">
                <a:solidFill>
                  <a:schemeClr val="accent1">
                    <a:lumMod val="75000"/>
                  </a:schemeClr>
                </a:solidFill>
                <a:latin typeface="Source Code Pro" panose="020B0509030403020204" pitchFamily="49" charset="0"/>
              </a:rPr>
              <a:t>eee</a:t>
            </a:r>
            <a:r>
              <a:rPr lang="en-CA" sz="1600" dirty="0">
                <a:solidFill>
                  <a:schemeClr val="accent1">
                    <a:lumMod val="75000"/>
                  </a:schemeClr>
                </a:solidFill>
                <a:latin typeface="Source Code Pro" panose="020B0509030403020204" pitchFamily="49" charset="0"/>
              </a:rPr>
              <a:t>;</a:t>
            </a:r>
          </a:p>
          <a:p>
            <a:endParaRPr lang="en-CA" sz="1600" dirty="0">
              <a:solidFill>
                <a:schemeClr val="accent1">
                  <a:lumMod val="75000"/>
                </a:schemeClr>
              </a:solidFill>
              <a:latin typeface="Source Code Pro" panose="020B0509030403020204" pitchFamily="49" charset="0"/>
            </a:endParaRPr>
          </a:p>
          <a:p>
            <a:r>
              <a:rPr lang="en-CA" sz="1600" dirty="0">
                <a:solidFill>
                  <a:schemeClr val="accent1">
                    <a:lumMod val="75000"/>
                  </a:schemeClr>
                </a:solidFill>
                <a:latin typeface="Source Code Pro" panose="020B0509030403020204" pitchFamily="49" charset="0"/>
              </a:rPr>
              <a:t>p { </a:t>
            </a:r>
          </a:p>
          <a:p>
            <a:r>
              <a:rPr lang="en-CA" sz="1600" dirty="0">
                <a:solidFill>
                  <a:schemeClr val="accent1">
                    <a:lumMod val="75000"/>
                  </a:schemeClr>
                </a:solidFill>
                <a:latin typeface="Source Code Pro" panose="020B0509030403020204" pitchFamily="49" charset="0"/>
              </a:rPr>
              <a:t>  font-size: 24px;</a:t>
            </a:r>
          </a:p>
          <a:p>
            <a:r>
              <a:rPr lang="en-CA" sz="1600" dirty="0">
                <a:solidFill>
                  <a:schemeClr val="accent1">
                    <a:lumMod val="75000"/>
                  </a:schemeClr>
                </a:solidFill>
                <a:latin typeface="Source Code Pro" panose="020B0509030403020204" pitchFamily="49" charset="0"/>
              </a:rPr>
              <a:t>  color: $brand-color;</a:t>
            </a:r>
          </a:p>
          <a:p>
            <a:r>
              <a:rPr lang="en-CA" sz="1600" dirty="0">
                <a:solidFill>
                  <a:schemeClr val="accent1">
                    <a:lumMod val="75000"/>
                  </a:schemeClr>
                </a:solidFill>
                <a:latin typeface="Source Code Pro" panose="020B0509030403020204" pitchFamily="49" charset="0"/>
              </a:rPr>
              <a:t>  line-height: 1.5;</a:t>
            </a:r>
          </a:p>
          <a:p>
            <a:r>
              <a:rPr lang="en-CA" sz="1600" dirty="0">
                <a:solidFill>
                  <a:schemeClr val="accent1">
                    <a:lumMod val="75000"/>
                  </a:schemeClr>
                </a:solidFill>
                <a:latin typeface="Source Code Pro" panose="020B0509030403020204" pitchFamily="49" charset="0"/>
              </a:rPr>
              <a:t>} </a:t>
            </a:r>
            <a:r>
              <a:rPr lang="en-CA" sz="1600" dirty="0">
                <a:solidFill>
                  <a:schemeClr val="accent3">
                    <a:lumMod val="75000"/>
                  </a:schemeClr>
                </a:solidFill>
                <a:latin typeface="Source Code Pro" panose="020B0509030403020204" pitchFamily="49" charset="0"/>
              </a:rPr>
              <a:t>	</a:t>
            </a:r>
          </a:p>
        </p:txBody>
      </p:sp>
      <p:sp>
        <p:nvSpPr>
          <p:cNvPr id="6" name="TextBox 5"/>
          <p:cNvSpPr txBox="1"/>
          <p:nvPr/>
        </p:nvSpPr>
        <p:spPr>
          <a:xfrm>
            <a:off x="8488256" y="1209939"/>
            <a:ext cx="1242391" cy="369332"/>
          </a:xfrm>
          <a:prstGeom prst="rect">
            <a:avLst/>
          </a:prstGeom>
          <a:noFill/>
        </p:spPr>
        <p:txBody>
          <a:bodyPr wrap="none" rtlCol="0">
            <a:spAutoFit/>
          </a:bodyPr>
          <a:lstStyle/>
          <a:p>
            <a:r>
              <a:rPr lang="en-CA" dirty="0"/>
              <a:t>Sass Syntax</a:t>
            </a:r>
          </a:p>
        </p:txBody>
      </p:sp>
      <p:sp>
        <p:nvSpPr>
          <p:cNvPr id="7" name="TextBox 6"/>
          <p:cNvSpPr txBox="1"/>
          <p:nvPr/>
        </p:nvSpPr>
        <p:spPr>
          <a:xfrm>
            <a:off x="8588783" y="3847755"/>
            <a:ext cx="1287275" cy="369332"/>
          </a:xfrm>
          <a:prstGeom prst="rect">
            <a:avLst/>
          </a:prstGeom>
          <a:noFill/>
        </p:spPr>
        <p:txBody>
          <a:bodyPr wrap="none" rtlCol="0">
            <a:spAutoFit/>
          </a:bodyPr>
          <a:lstStyle/>
          <a:p>
            <a:r>
              <a:rPr lang="en-CA" dirty="0"/>
              <a:t>SCSS Syntax</a:t>
            </a:r>
          </a:p>
        </p:txBody>
      </p:sp>
    </p:spTree>
    <p:extLst>
      <p:ext uri="{BB962C8B-B14F-4D97-AF65-F5344CB8AC3E}">
        <p14:creationId xmlns:p14="http://schemas.microsoft.com/office/powerpoint/2010/main" val="286819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EA76-210F-F444-8ADC-A3FF20EC3369}"/>
              </a:ext>
            </a:extLst>
          </p:cNvPr>
          <p:cNvSpPr>
            <a:spLocks noGrp="1"/>
          </p:cNvSpPr>
          <p:nvPr>
            <p:ph type="title"/>
          </p:nvPr>
        </p:nvSpPr>
        <p:spPr/>
        <p:txBody>
          <a:bodyPr/>
          <a:lstStyle/>
          <a:p>
            <a:r>
              <a:rPr lang="en-CA" dirty="0"/>
              <a:t>Sass Features</a:t>
            </a:r>
          </a:p>
        </p:txBody>
      </p:sp>
      <p:sp>
        <p:nvSpPr>
          <p:cNvPr id="3" name="Content Placeholder 2">
            <a:extLst>
              <a:ext uri="{FF2B5EF4-FFF2-40B4-BE49-F238E27FC236}">
                <a16:creationId xmlns:a16="http://schemas.microsoft.com/office/drawing/2014/main" id="{23B34F9D-DBF7-3744-AA0B-4CBD3DB0281D}"/>
              </a:ext>
            </a:extLst>
          </p:cNvPr>
          <p:cNvSpPr>
            <a:spLocks noGrp="1"/>
          </p:cNvSpPr>
          <p:nvPr>
            <p:ph idx="1"/>
          </p:nvPr>
        </p:nvSpPr>
        <p:spPr/>
        <p:txBody>
          <a:bodyPr>
            <a:normAutofit/>
          </a:bodyPr>
          <a:lstStyle/>
          <a:p>
            <a:pPr>
              <a:lnSpc>
                <a:spcPct val="100000"/>
              </a:lnSpc>
              <a:spcBef>
                <a:spcPts val="0"/>
              </a:spcBef>
            </a:pPr>
            <a:r>
              <a:rPr lang="en-CA" dirty="0"/>
              <a:t>Variables </a:t>
            </a:r>
          </a:p>
          <a:p>
            <a:pPr lvl="1">
              <a:lnSpc>
                <a:spcPct val="100000"/>
              </a:lnSpc>
              <a:spcBef>
                <a:spcPts val="0"/>
              </a:spcBef>
            </a:pPr>
            <a:r>
              <a:rPr lang="en-CA" dirty="0"/>
              <a:t>Sass variables work slightly differently from CSS custom properties…see next slide for details</a:t>
            </a:r>
          </a:p>
          <a:p>
            <a:pPr>
              <a:lnSpc>
                <a:spcPct val="100000"/>
              </a:lnSpc>
              <a:spcBef>
                <a:spcPts val="0"/>
              </a:spcBef>
            </a:pPr>
            <a:r>
              <a:rPr lang="en-CA" dirty="0" err="1"/>
              <a:t>Mixins</a:t>
            </a:r>
            <a:endParaRPr lang="en-CA" dirty="0"/>
          </a:p>
          <a:p>
            <a:pPr>
              <a:lnSpc>
                <a:spcPct val="100000"/>
              </a:lnSpc>
              <a:spcBef>
                <a:spcPts val="0"/>
              </a:spcBef>
            </a:pPr>
            <a:r>
              <a:rPr lang="en-CA" dirty="0"/>
              <a:t>Partials</a:t>
            </a:r>
          </a:p>
          <a:p>
            <a:pPr>
              <a:lnSpc>
                <a:spcPct val="100000"/>
              </a:lnSpc>
              <a:spcBef>
                <a:spcPts val="0"/>
              </a:spcBef>
            </a:pPr>
            <a:r>
              <a:rPr lang="en-CA" dirty="0"/>
              <a:t>Imports</a:t>
            </a:r>
          </a:p>
          <a:p>
            <a:pPr>
              <a:lnSpc>
                <a:spcPct val="100000"/>
              </a:lnSpc>
              <a:spcBef>
                <a:spcPts val="0"/>
              </a:spcBef>
            </a:pPr>
            <a:r>
              <a:rPr lang="en-CA" dirty="0"/>
              <a:t>@extend</a:t>
            </a:r>
          </a:p>
          <a:p>
            <a:pPr>
              <a:lnSpc>
                <a:spcPct val="100000"/>
              </a:lnSpc>
              <a:spcBef>
                <a:spcPts val="0"/>
              </a:spcBef>
            </a:pPr>
            <a:r>
              <a:rPr lang="en-CA" dirty="0"/>
              <a:t>Functions</a:t>
            </a:r>
          </a:p>
          <a:p>
            <a:pPr>
              <a:lnSpc>
                <a:spcPct val="100000"/>
              </a:lnSpc>
              <a:spcBef>
                <a:spcPts val="0"/>
              </a:spcBef>
            </a:pPr>
            <a:r>
              <a:rPr lang="en-CA" dirty="0"/>
              <a:t>Loops</a:t>
            </a:r>
          </a:p>
          <a:p>
            <a:pPr>
              <a:lnSpc>
                <a:spcPct val="100000"/>
              </a:lnSpc>
              <a:spcBef>
                <a:spcPts val="0"/>
              </a:spcBef>
            </a:pPr>
            <a:r>
              <a:rPr lang="en-CA" dirty="0"/>
              <a:t>If/else statements</a:t>
            </a:r>
          </a:p>
        </p:txBody>
      </p:sp>
    </p:spTree>
    <p:extLst>
      <p:ext uri="{BB962C8B-B14F-4D97-AF65-F5344CB8AC3E}">
        <p14:creationId xmlns:p14="http://schemas.microsoft.com/office/powerpoint/2010/main" val="1900542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C15D-E8C9-42F6-BE60-517F65D05EB0}"/>
              </a:ext>
            </a:extLst>
          </p:cNvPr>
          <p:cNvSpPr>
            <a:spLocks noGrp="1"/>
          </p:cNvSpPr>
          <p:nvPr>
            <p:ph type="title"/>
          </p:nvPr>
        </p:nvSpPr>
        <p:spPr/>
        <p:txBody>
          <a:bodyPr/>
          <a:lstStyle/>
          <a:p>
            <a:r>
              <a:rPr lang="en-CA" dirty="0"/>
              <a:t>CSS Custom Properties vs Sass Variables</a:t>
            </a:r>
          </a:p>
        </p:txBody>
      </p:sp>
      <p:sp>
        <p:nvSpPr>
          <p:cNvPr id="3" name="Content Placeholder 2">
            <a:extLst>
              <a:ext uri="{FF2B5EF4-FFF2-40B4-BE49-F238E27FC236}">
                <a16:creationId xmlns:a16="http://schemas.microsoft.com/office/drawing/2014/main" id="{3BAF5FEC-1AAD-4EC8-9F52-8F86FE5DF0E0}"/>
              </a:ext>
            </a:extLst>
          </p:cNvPr>
          <p:cNvSpPr>
            <a:spLocks noGrp="1"/>
          </p:cNvSpPr>
          <p:nvPr>
            <p:ph idx="1"/>
          </p:nvPr>
        </p:nvSpPr>
        <p:spPr>
          <a:xfrm>
            <a:off x="838200" y="1825625"/>
            <a:ext cx="4916424" cy="4351338"/>
          </a:xfrm>
        </p:spPr>
        <p:txBody>
          <a:bodyPr/>
          <a:lstStyle/>
          <a:p>
            <a:r>
              <a:rPr lang="en-CA" dirty="0"/>
              <a:t>Advantages of CSS Custom Properties</a:t>
            </a:r>
          </a:p>
          <a:p>
            <a:pPr lvl="1"/>
            <a:r>
              <a:rPr lang="en-CA" dirty="0"/>
              <a:t>Native to the browser (no build step required)</a:t>
            </a:r>
          </a:p>
          <a:p>
            <a:pPr lvl="1"/>
            <a:r>
              <a:rPr lang="en-CA" dirty="0"/>
              <a:t>Can be changed dynamically by JavaScript</a:t>
            </a:r>
          </a:p>
          <a:p>
            <a:pPr lvl="1"/>
            <a:r>
              <a:rPr lang="en-CA" dirty="0"/>
              <a:t>Can be changed based on @media conditions</a:t>
            </a:r>
          </a:p>
        </p:txBody>
      </p:sp>
      <p:sp>
        <p:nvSpPr>
          <p:cNvPr id="4" name="Content Placeholder 2">
            <a:extLst>
              <a:ext uri="{FF2B5EF4-FFF2-40B4-BE49-F238E27FC236}">
                <a16:creationId xmlns:a16="http://schemas.microsoft.com/office/drawing/2014/main" id="{2579A4C6-3A02-47FD-9947-7C199163214C}"/>
              </a:ext>
            </a:extLst>
          </p:cNvPr>
          <p:cNvSpPr txBox="1">
            <a:spLocks/>
          </p:cNvSpPr>
          <p:nvPr/>
        </p:nvSpPr>
        <p:spPr>
          <a:xfrm>
            <a:off x="6269736" y="1825625"/>
            <a:ext cx="4916424"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Advantages of Sass Variables</a:t>
            </a:r>
          </a:p>
          <a:p>
            <a:pPr lvl="1"/>
            <a:r>
              <a:rPr lang="en-CA" dirty="0"/>
              <a:t>Preprocessors render variables as standard CSS property values so can be used in any browser of almost any age (deep browser support)</a:t>
            </a:r>
          </a:p>
          <a:p>
            <a:pPr lvl="1"/>
            <a:r>
              <a:rPr lang="en-CA" dirty="0"/>
              <a:t>Can be used in more places than CSS custom properties</a:t>
            </a:r>
          </a:p>
          <a:p>
            <a:pPr lvl="2"/>
            <a:r>
              <a:rPr lang="en-CA" dirty="0"/>
              <a:t>Set as a "property"</a:t>
            </a:r>
          </a:p>
          <a:p>
            <a:pPr lvl="2"/>
            <a:r>
              <a:rPr lang="en-CA" dirty="0"/>
              <a:t>Set as a "selector"</a:t>
            </a:r>
          </a:p>
          <a:p>
            <a:pPr lvl="2"/>
            <a:r>
              <a:rPr lang="en-CA" dirty="0"/>
              <a:t>Set as a media query statement</a:t>
            </a:r>
          </a:p>
        </p:txBody>
      </p:sp>
    </p:spTree>
    <p:extLst>
      <p:ext uri="{BB962C8B-B14F-4D97-AF65-F5344CB8AC3E}">
        <p14:creationId xmlns:p14="http://schemas.microsoft.com/office/powerpoint/2010/main" val="345021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a:xfrm>
            <a:off x="1524000" y="1522413"/>
            <a:ext cx="9144000" cy="2387600"/>
          </a:xfrm>
        </p:spPr>
        <p:txBody>
          <a:bodyPr/>
          <a:lstStyle/>
          <a:p>
            <a:r>
              <a:rPr lang="en-CA" dirty="0"/>
              <a:t>Day 3</a:t>
            </a:r>
          </a:p>
        </p:txBody>
      </p:sp>
    </p:spTree>
    <p:extLst>
      <p:ext uri="{BB962C8B-B14F-4D97-AF65-F5344CB8AC3E}">
        <p14:creationId xmlns:p14="http://schemas.microsoft.com/office/powerpoint/2010/main" val="1796492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475D-FAE7-A047-9431-C886ED66ECD6}"/>
              </a:ext>
            </a:extLst>
          </p:cNvPr>
          <p:cNvSpPr>
            <a:spLocks noGrp="1"/>
          </p:cNvSpPr>
          <p:nvPr>
            <p:ph type="title"/>
          </p:nvPr>
        </p:nvSpPr>
        <p:spPr/>
        <p:txBody>
          <a:bodyPr/>
          <a:lstStyle/>
          <a:p>
            <a:r>
              <a:rPr lang="en-CA" dirty="0"/>
              <a:t>@use vs @import</a:t>
            </a:r>
          </a:p>
        </p:txBody>
      </p:sp>
      <p:sp>
        <p:nvSpPr>
          <p:cNvPr id="3" name="Content Placeholder 2">
            <a:extLst>
              <a:ext uri="{FF2B5EF4-FFF2-40B4-BE49-F238E27FC236}">
                <a16:creationId xmlns:a16="http://schemas.microsoft.com/office/drawing/2014/main" id="{FEBCE23A-D5D5-2846-B3E2-46CDF8C95A31}"/>
              </a:ext>
            </a:extLst>
          </p:cNvPr>
          <p:cNvSpPr>
            <a:spLocks noGrp="1"/>
          </p:cNvSpPr>
          <p:nvPr>
            <p:ph idx="1"/>
          </p:nvPr>
        </p:nvSpPr>
        <p:spPr>
          <a:xfrm>
            <a:off x="838199" y="1825625"/>
            <a:ext cx="10760765" cy="4351338"/>
          </a:xfrm>
        </p:spPr>
        <p:txBody>
          <a:bodyPr>
            <a:normAutofit fontScale="92500" lnSpcReduction="10000"/>
          </a:bodyPr>
          <a:lstStyle/>
          <a:p>
            <a:pPr>
              <a:lnSpc>
                <a:spcPct val="110000"/>
              </a:lnSpc>
            </a:pPr>
            <a:r>
              <a:rPr lang="en-CA" dirty="0"/>
              <a:t>@use and @import work similarly in that they both allow you to write smaller partial files and “import” those files into other files, allowing for more modular CSS development</a:t>
            </a:r>
          </a:p>
          <a:p>
            <a:pPr lvl="1">
              <a:lnSpc>
                <a:spcPct val="110000"/>
              </a:lnSpc>
            </a:pPr>
            <a:r>
              <a:rPr lang="en-CA" dirty="0"/>
              <a:t>How they accomplish this is slightly different</a:t>
            </a:r>
          </a:p>
          <a:p>
            <a:pPr>
              <a:lnSpc>
                <a:spcPct val="110000"/>
              </a:lnSpc>
            </a:pPr>
            <a:r>
              <a:rPr lang="en-CA" dirty="0"/>
              <a:t>As of November 2021 the people behind Sass discourage the use of @import</a:t>
            </a:r>
          </a:p>
          <a:p>
            <a:pPr lvl="1">
              <a:lnSpc>
                <a:spcPct val="110000"/>
              </a:lnSpc>
            </a:pPr>
            <a:r>
              <a:rPr lang="en-CA" dirty="0"/>
              <a:t>You will still see a lot of Sass tutorials utilizing @import</a:t>
            </a:r>
          </a:p>
          <a:p>
            <a:pPr lvl="1">
              <a:lnSpc>
                <a:spcPct val="110000"/>
              </a:lnSpc>
            </a:pPr>
            <a:r>
              <a:rPr lang="en-CA" dirty="0"/>
              <a:t>Your @import statements still work in Sass today, but that may not be the case going forward, so I encourage you to familiarize yourself with using @use instead of @import in your Sass development</a:t>
            </a:r>
          </a:p>
          <a:p>
            <a:pPr lvl="1">
              <a:lnSpc>
                <a:spcPct val="110000"/>
              </a:lnSpc>
            </a:pPr>
            <a:r>
              <a:rPr lang="en-CA" dirty="0"/>
              <a:t>For this class we will learn the @use syntax</a:t>
            </a:r>
          </a:p>
        </p:txBody>
      </p:sp>
    </p:spTree>
    <p:extLst>
      <p:ext uri="{BB962C8B-B14F-4D97-AF65-F5344CB8AC3E}">
        <p14:creationId xmlns:p14="http://schemas.microsoft.com/office/powerpoint/2010/main" val="193983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475D-FAE7-A047-9431-C886ED66ECD6}"/>
              </a:ext>
            </a:extLst>
          </p:cNvPr>
          <p:cNvSpPr>
            <a:spLocks noGrp="1"/>
          </p:cNvSpPr>
          <p:nvPr>
            <p:ph type="title"/>
          </p:nvPr>
        </p:nvSpPr>
        <p:spPr/>
        <p:txBody>
          <a:bodyPr/>
          <a:lstStyle/>
          <a:p>
            <a:r>
              <a:rPr lang="en-CA" dirty="0"/>
              <a:t>@use vs @import</a:t>
            </a:r>
          </a:p>
        </p:txBody>
      </p:sp>
      <p:sp>
        <p:nvSpPr>
          <p:cNvPr id="3" name="Content Placeholder 2">
            <a:extLst>
              <a:ext uri="{FF2B5EF4-FFF2-40B4-BE49-F238E27FC236}">
                <a16:creationId xmlns:a16="http://schemas.microsoft.com/office/drawing/2014/main" id="{FEBCE23A-D5D5-2846-B3E2-46CDF8C95A31}"/>
              </a:ext>
            </a:extLst>
          </p:cNvPr>
          <p:cNvSpPr>
            <a:spLocks noGrp="1"/>
          </p:cNvSpPr>
          <p:nvPr>
            <p:ph idx="1"/>
          </p:nvPr>
        </p:nvSpPr>
        <p:spPr>
          <a:xfrm>
            <a:off x="838199" y="1825625"/>
            <a:ext cx="10760765" cy="4351338"/>
          </a:xfrm>
        </p:spPr>
        <p:txBody>
          <a:bodyPr>
            <a:normAutofit/>
          </a:bodyPr>
          <a:lstStyle/>
          <a:p>
            <a:pPr>
              <a:lnSpc>
                <a:spcPct val="110000"/>
              </a:lnSpc>
            </a:pPr>
            <a:r>
              <a:rPr lang="en-CA" dirty="0"/>
              <a:t>Read the Sass team “Heads up!” statement about using @import here:</a:t>
            </a:r>
          </a:p>
          <a:p>
            <a:pPr lvl="1">
              <a:lnSpc>
                <a:spcPct val="110000"/>
              </a:lnSpc>
            </a:pPr>
            <a:r>
              <a:rPr lang="en-CA" dirty="0">
                <a:hlinkClick r:id="rId2"/>
              </a:rPr>
              <a:t>https://sass-lang.com/documentation/at-rules/import</a:t>
            </a:r>
            <a:endParaRPr lang="en-CA" dirty="0"/>
          </a:p>
          <a:p>
            <a:pPr>
              <a:lnSpc>
                <a:spcPct val="110000"/>
              </a:lnSpc>
            </a:pPr>
            <a:r>
              <a:rPr lang="en-CA" dirty="0"/>
              <a:t>Learn about @use here:</a:t>
            </a:r>
          </a:p>
          <a:p>
            <a:pPr lvl="1">
              <a:lnSpc>
                <a:spcPct val="110000"/>
              </a:lnSpc>
            </a:pPr>
            <a:r>
              <a:rPr lang="en-CA" dirty="0">
                <a:hlinkClick r:id="rId3"/>
              </a:rPr>
              <a:t>https://sass-lang.com/documentation/at-rules/use</a:t>
            </a:r>
            <a:endParaRPr lang="en-CA" dirty="0"/>
          </a:p>
        </p:txBody>
      </p:sp>
    </p:spTree>
    <p:extLst>
      <p:ext uri="{BB962C8B-B14F-4D97-AF65-F5344CB8AC3E}">
        <p14:creationId xmlns:p14="http://schemas.microsoft.com/office/powerpoint/2010/main" val="319877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ED6B-C4C9-41EA-B572-20ABBA1DFFB5}"/>
              </a:ext>
            </a:extLst>
          </p:cNvPr>
          <p:cNvSpPr>
            <a:spLocks noGrp="1"/>
          </p:cNvSpPr>
          <p:nvPr>
            <p:ph type="title"/>
          </p:nvPr>
        </p:nvSpPr>
        <p:spPr/>
        <p:txBody>
          <a:bodyPr/>
          <a:lstStyle/>
          <a:p>
            <a:r>
              <a:rPr lang="en-CA" dirty="0"/>
              <a:t>VS Code – Sass Extension</a:t>
            </a:r>
          </a:p>
        </p:txBody>
      </p:sp>
      <p:sp>
        <p:nvSpPr>
          <p:cNvPr id="3" name="Content Placeholder 2">
            <a:extLst>
              <a:ext uri="{FF2B5EF4-FFF2-40B4-BE49-F238E27FC236}">
                <a16:creationId xmlns:a16="http://schemas.microsoft.com/office/drawing/2014/main" id="{E8F8EA23-761E-4BBE-BDBD-AB69F4CC3ECD}"/>
              </a:ext>
            </a:extLst>
          </p:cNvPr>
          <p:cNvSpPr>
            <a:spLocks noGrp="1"/>
          </p:cNvSpPr>
          <p:nvPr>
            <p:ph idx="1"/>
          </p:nvPr>
        </p:nvSpPr>
        <p:spPr>
          <a:xfrm>
            <a:off x="838200" y="1825625"/>
            <a:ext cx="10515600" cy="4245991"/>
          </a:xfrm>
        </p:spPr>
        <p:txBody>
          <a:bodyPr/>
          <a:lstStyle/>
          <a:p>
            <a:r>
              <a:rPr lang="en-CA" dirty="0"/>
              <a:t>Useful extension for Sass in Visual Studio Code</a:t>
            </a:r>
          </a:p>
          <a:p>
            <a:pPr lvl="1"/>
            <a:r>
              <a:rPr lang="en-CA" dirty="0"/>
              <a:t>SCSS IntelliSense</a:t>
            </a:r>
            <a:endParaRPr lang="en-CA" dirty="0">
              <a:hlinkClick r:id="rId2"/>
            </a:endParaRPr>
          </a:p>
          <a:p>
            <a:pPr lvl="2"/>
            <a:r>
              <a:rPr lang="en-CA" dirty="0">
                <a:hlinkClick r:id="rId2"/>
              </a:rPr>
              <a:t>https://marketplace.visualstudio.com/items?itemName=mrmlnc.vscode-scss</a:t>
            </a:r>
            <a:endParaRPr lang="en-CA" dirty="0"/>
          </a:p>
          <a:p>
            <a:pPr lvl="2"/>
            <a:r>
              <a:rPr lang="en-CA" dirty="0"/>
              <a:t>This extension will auto-complete variables, </a:t>
            </a:r>
            <a:r>
              <a:rPr lang="en-CA" dirty="0" err="1"/>
              <a:t>mixins</a:t>
            </a:r>
            <a:r>
              <a:rPr lang="en-CA" dirty="0"/>
              <a:t>, functions and extends for a values located across the project</a:t>
            </a:r>
          </a:p>
          <a:p>
            <a:pPr lvl="3"/>
            <a:r>
              <a:rPr lang="en-CA" dirty="0"/>
              <a:t>Especially useful when using partials</a:t>
            </a:r>
          </a:p>
          <a:p>
            <a:pPr lvl="2"/>
            <a:endParaRPr lang="en-CA" dirty="0"/>
          </a:p>
          <a:p>
            <a:pPr lvl="2"/>
            <a:endParaRPr lang="en-CA" dirty="0"/>
          </a:p>
        </p:txBody>
      </p:sp>
    </p:spTree>
    <p:extLst>
      <p:ext uri="{BB962C8B-B14F-4D97-AF65-F5344CB8AC3E}">
        <p14:creationId xmlns:p14="http://schemas.microsoft.com/office/powerpoint/2010/main" val="170618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Sass Resources</a:t>
            </a:r>
          </a:p>
        </p:txBody>
      </p:sp>
      <p:sp>
        <p:nvSpPr>
          <p:cNvPr id="3" name="Content Placeholder 2"/>
          <p:cNvSpPr>
            <a:spLocks noGrp="1"/>
          </p:cNvSpPr>
          <p:nvPr>
            <p:ph idx="1"/>
          </p:nvPr>
        </p:nvSpPr>
        <p:spPr>
          <a:xfrm>
            <a:off x="838200" y="1825625"/>
            <a:ext cx="4921035" cy="4047141"/>
          </a:xfrm>
        </p:spPr>
        <p:txBody>
          <a:bodyPr/>
          <a:lstStyle/>
          <a:p>
            <a:pPr>
              <a:buFont typeface="Arial" panose="020B0604020202020204" pitchFamily="34" charset="0"/>
              <a:buChar char="•"/>
            </a:pPr>
            <a:r>
              <a:rPr lang="en-CA" dirty="0"/>
              <a:t>Sass web site</a:t>
            </a:r>
          </a:p>
          <a:p>
            <a:pPr lvl="1"/>
            <a:r>
              <a:rPr lang="en-CA" dirty="0">
                <a:hlinkClick r:id="rId2"/>
              </a:rPr>
              <a:t>http://sass-lang.com</a:t>
            </a:r>
            <a:endParaRPr lang="en-CA" dirty="0"/>
          </a:p>
        </p:txBody>
      </p:sp>
    </p:spTree>
    <p:extLst>
      <p:ext uri="{BB962C8B-B14F-4D97-AF65-F5344CB8AC3E}">
        <p14:creationId xmlns:p14="http://schemas.microsoft.com/office/powerpoint/2010/main" val="156725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a:xfrm>
            <a:off x="911424" y="1690688"/>
            <a:ext cx="7520940" cy="4365073"/>
          </a:xfrm>
        </p:spPr>
        <p:txBody>
          <a:bodyPr>
            <a:normAutofit/>
          </a:bodyPr>
          <a:lstStyle/>
          <a:p>
            <a:r>
              <a:rPr lang="en-CA" dirty="0"/>
              <a:t>Sass</a:t>
            </a:r>
          </a:p>
          <a:p>
            <a:r>
              <a:rPr lang="en-CA" dirty="0"/>
              <a:t>Lab time</a:t>
            </a:r>
            <a:endParaRPr lang="en-US" dirty="0"/>
          </a:p>
        </p:txBody>
      </p:sp>
    </p:spTree>
    <p:extLst>
      <p:ext uri="{BB962C8B-B14F-4D97-AF65-F5344CB8AC3E}">
        <p14:creationId xmlns:p14="http://schemas.microsoft.com/office/powerpoint/2010/main" val="358699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Sass</a:t>
            </a:r>
          </a:p>
        </p:txBody>
      </p:sp>
      <p:sp>
        <p:nvSpPr>
          <p:cNvPr id="3" name="Content Placeholder 2"/>
          <p:cNvSpPr>
            <a:spLocks noGrp="1"/>
          </p:cNvSpPr>
          <p:nvPr>
            <p:ph idx="1"/>
          </p:nvPr>
        </p:nvSpPr>
        <p:spPr>
          <a:xfrm>
            <a:off x="838200" y="1524462"/>
            <a:ext cx="7520940" cy="456164"/>
          </a:xfrm>
        </p:spPr>
        <p:txBody>
          <a:bodyPr>
            <a:normAutofit lnSpcReduction="10000"/>
          </a:bodyPr>
          <a:lstStyle/>
          <a:p>
            <a:pPr>
              <a:buFont typeface="Arial" panose="020B0604020202020204" pitchFamily="34" charset="0"/>
              <a:buChar char="•"/>
            </a:pPr>
            <a:r>
              <a:rPr lang="en-CA" dirty="0"/>
              <a:t>Sass stands for:</a:t>
            </a:r>
          </a:p>
        </p:txBody>
      </p:sp>
      <p:sp>
        <p:nvSpPr>
          <p:cNvPr id="4" name="Rectangle 3"/>
          <p:cNvSpPr/>
          <p:nvPr/>
        </p:nvSpPr>
        <p:spPr>
          <a:xfrm>
            <a:off x="885868" y="2216633"/>
            <a:ext cx="511679"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S</a:t>
            </a:r>
          </a:p>
        </p:txBody>
      </p:sp>
      <p:sp>
        <p:nvSpPr>
          <p:cNvPr id="5" name="Rectangle 4"/>
          <p:cNvSpPr/>
          <p:nvPr/>
        </p:nvSpPr>
        <p:spPr>
          <a:xfrm>
            <a:off x="838200" y="2922075"/>
            <a:ext cx="60465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
        <p:nvSpPr>
          <p:cNvPr id="6" name="Rectangle 5"/>
          <p:cNvSpPr/>
          <p:nvPr/>
        </p:nvSpPr>
        <p:spPr>
          <a:xfrm>
            <a:off x="884688" y="3590419"/>
            <a:ext cx="511679"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S</a:t>
            </a:r>
          </a:p>
        </p:txBody>
      </p:sp>
      <p:sp>
        <p:nvSpPr>
          <p:cNvPr id="7" name="Rectangle 6"/>
          <p:cNvSpPr/>
          <p:nvPr/>
        </p:nvSpPr>
        <p:spPr>
          <a:xfrm>
            <a:off x="871311" y="4362235"/>
            <a:ext cx="511679"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S</a:t>
            </a:r>
          </a:p>
        </p:txBody>
      </p:sp>
      <p:sp>
        <p:nvSpPr>
          <p:cNvPr id="8" name="TextBox 7"/>
          <p:cNvSpPr txBox="1"/>
          <p:nvPr/>
        </p:nvSpPr>
        <p:spPr>
          <a:xfrm>
            <a:off x="1356261" y="2562035"/>
            <a:ext cx="1260281" cy="369332"/>
          </a:xfrm>
          <a:prstGeom prst="rect">
            <a:avLst/>
          </a:prstGeom>
          <a:noFill/>
        </p:spPr>
        <p:txBody>
          <a:bodyPr wrap="none" rtlCol="0">
            <a:spAutoFit/>
          </a:bodyPr>
          <a:lstStyle/>
          <a:p>
            <a:r>
              <a:rPr lang="en-CA" dirty="0" err="1"/>
              <a:t>yntactically</a:t>
            </a:r>
            <a:endParaRPr lang="en-CA" dirty="0"/>
          </a:p>
        </p:txBody>
      </p:sp>
      <p:sp>
        <p:nvSpPr>
          <p:cNvPr id="9" name="TextBox 8"/>
          <p:cNvSpPr txBox="1"/>
          <p:nvPr/>
        </p:nvSpPr>
        <p:spPr>
          <a:xfrm>
            <a:off x="1373204" y="3282115"/>
            <a:ext cx="991169" cy="369332"/>
          </a:xfrm>
          <a:prstGeom prst="rect">
            <a:avLst/>
          </a:prstGeom>
          <a:noFill/>
        </p:spPr>
        <p:txBody>
          <a:bodyPr wrap="none" rtlCol="0">
            <a:spAutoFit/>
          </a:bodyPr>
          <a:lstStyle/>
          <a:p>
            <a:r>
              <a:rPr lang="en-CA" dirty="0" err="1"/>
              <a:t>wesome</a:t>
            </a:r>
            <a:endParaRPr lang="en-CA" dirty="0"/>
          </a:p>
        </p:txBody>
      </p:sp>
      <p:sp>
        <p:nvSpPr>
          <p:cNvPr id="10" name="TextBox 9"/>
          <p:cNvSpPr txBox="1"/>
          <p:nvPr/>
        </p:nvSpPr>
        <p:spPr>
          <a:xfrm>
            <a:off x="1356260" y="4703721"/>
            <a:ext cx="726930" cy="369332"/>
          </a:xfrm>
          <a:prstGeom prst="rect">
            <a:avLst/>
          </a:prstGeom>
          <a:noFill/>
        </p:spPr>
        <p:txBody>
          <a:bodyPr wrap="none" rtlCol="0">
            <a:spAutoFit/>
          </a:bodyPr>
          <a:lstStyle/>
          <a:p>
            <a:r>
              <a:rPr lang="en-CA" dirty="0" err="1"/>
              <a:t>heets</a:t>
            </a:r>
            <a:endParaRPr lang="en-CA" dirty="0"/>
          </a:p>
        </p:txBody>
      </p:sp>
      <p:sp>
        <p:nvSpPr>
          <p:cNvPr id="11" name="TextBox 10"/>
          <p:cNvSpPr txBox="1"/>
          <p:nvPr/>
        </p:nvSpPr>
        <p:spPr>
          <a:xfrm>
            <a:off x="1407822" y="3930187"/>
            <a:ext cx="534121" cy="369332"/>
          </a:xfrm>
          <a:prstGeom prst="rect">
            <a:avLst/>
          </a:prstGeom>
          <a:noFill/>
        </p:spPr>
        <p:txBody>
          <a:bodyPr wrap="none" rtlCol="0">
            <a:spAutoFit/>
          </a:bodyPr>
          <a:lstStyle/>
          <a:p>
            <a:r>
              <a:rPr lang="en-CA" dirty="0" err="1"/>
              <a:t>tyle</a:t>
            </a:r>
            <a:endParaRPr lang="en-CA" dirty="0"/>
          </a:p>
        </p:txBody>
      </p:sp>
    </p:spTree>
    <p:extLst>
      <p:ext uri="{BB962C8B-B14F-4D97-AF65-F5344CB8AC3E}">
        <p14:creationId xmlns:p14="http://schemas.microsoft.com/office/powerpoint/2010/main" val="359628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Sass</a:t>
            </a:r>
          </a:p>
        </p:txBody>
      </p:sp>
      <p:sp>
        <p:nvSpPr>
          <p:cNvPr id="3" name="Content Placeholder 2"/>
          <p:cNvSpPr>
            <a:spLocks noGrp="1"/>
          </p:cNvSpPr>
          <p:nvPr>
            <p:ph idx="1"/>
          </p:nvPr>
        </p:nvSpPr>
        <p:spPr>
          <a:xfrm>
            <a:off x="838200" y="1611682"/>
            <a:ext cx="7864098" cy="4848652"/>
          </a:xfrm>
        </p:spPr>
        <p:txBody>
          <a:bodyPr>
            <a:normAutofit fontScale="77500" lnSpcReduction="20000"/>
          </a:bodyPr>
          <a:lstStyle/>
          <a:p>
            <a:pPr>
              <a:buFont typeface="Arial" panose="020B0604020202020204" pitchFamily="34" charset="0"/>
              <a:buChar char="•"/>
            </a:pPr>
            <a:r>
              <a:rPr lang="en-CA" dirty="0"/>
              <a:t>Sass is a CSS preprocessor and scripting language</a:t>
            </a:r>
          </a:p>
          <a:p>
            <a:pPr>
              <a:buFont typeface="Arial" panose="020B0604020202020204" pitchFamily="34" charset="0"/>
              <a:buChar char="•"/>
            </a:pPr>
            <a:r>
              <a:rPr lang="en-CA" dirty="0"/>
              <a:t>Developers write CSS like syntax that is then interpreted by the Sass complier and converted into regular CSS</a:t>
            </a:r>
          </a:p>
          <a:p>
            <a:pPr>
              <a:buFont typeface="Arial" panose="020B0604020202020204" pitchFamily="34" charset="0"/>
              <a:buChar char="•"/>
            </a:pPr>
            <a:r>
              <a:rPr lang="en-CA" dirty="0"/>
              <a:t>Sass is open source, free to use and many implementations exist.</a:t>
            </a:r>
          </a:p>
          <a:p>
            <a:pPr>
              <a:buFont typeface="Arial" panose="020B0604020202020204" pitchFamily="34" charset="0"/>
              <a:buChar char="•"/>
            </a:pPr>
            <a:r>
              <a:rPr lang="en-CA" dirty="0"/>
              <a:t>Sass gives developers script like abilities for their CSS. </a:t>
            </a:r>
          </a:p>
          <a:p>
            <a:pPr>
              <a:buFont typeface="Arial" panose="020B0604020202020204" pitchFamily="34" charset="0"/>
              <a:buChar char="•"/>
            </a:pPr>
            <a:r>
              <a:rPr lang="en-CA" dirty="0"/>
              <a:t>The following are available to CSS developers that use Sass:</a:t>
            </a:r>
          </a:p>
          <a:p>
            <a:pPr lvl="1"/>
            <a:r>
              <a:rPr lang="en-CA" dirty="0"/>
              <a:t>Variables</a:t>
            </a:r>
          </a:p>
          <a:p>
            <a:pPr lvl="1"/>
            <a:r>
              <a:rPr lang="en-CA" dirty="0" err="1"/>
              <a:t>Mixins</a:t>
            </a:r>
            <a:r>
              <a:rPr lang="en-CA" dirty="0"/>
              <a:t> (sort of like functions)</a:t>
            </a:r>
          </a:p>
          <a:p>
            <a:pPr lvl="1"/>
            <a:r>
              <a:rPr lang="en-CA" dirty="0"/>
              <a:t>Functions</a:t>
            </a:r>
          </a:p>
          <a:p>
            <a:pPr lvl="1"/>
            <a:r>
              <a:rPr lang="en-CA" dirty="0"/>
              <a:t>If/else statements</a:t>
            </a:r>
          </a:p>
          <a:p>
            <a:pPr lvl="1"/>
            <a:r>
              <a:rPr lang="en-CA" dirty="0"/>
              <a:t>Loops</a:t>
            </a:r>
          </a:p>
          <a:p>
            <a:pPr lvl="1"/>
            <a:r>
              <a:rPr lang="en-CA" dirty="0"/>
              <a:t>@extend</a:t>
            </a:r>
          </a:p>
          <a:p>
            <a:pPr lvl="1"/>
            <a:r>
              <a:rPr lang="en-CA" dirty="0"/>
              <a:t>Importing and concatenation of several files into a single file</a:t>
            </a:r>
          </a:p>
          <a:p>
            <a:pPr lvl="1"/>
            <a:r>
              <a:rPr lang="en-CA" dirty="0"/>
              <a:t>Compression</a:t>
            </a:r>
          </a:p>
          <a:p>
            <a:pPr lvl="1"/>
            <a:r>
              <a:rPr lang="en-CA" dirty="0"/>
              <a:t>“//” single line comments</a:t>
            </a:r>
          </a:p>
        </p:txBody>
      </p:sp>
    </p:spTree>
    <p:extLst>
      <p:ext uri="{BB962C8B-B14F-4D97-AF65-F5344CB8AC3E}">
        <p14:creationId xmlns:p14="http://schemas.microsoft.com/office/powerpoint/2010/main" val="214708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Use Sass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It adds programmability to CSS</a:t>
            </a:r>
          </a:p>
          <a:p>
            <a:r>
              <a:rPr lang="en-CA" dirty="0"/>
              <a:t>Promotes DRY (do not repeat yourself) principals in writing your CSS</a:t>
            </a:r>
          </a:p>
          <a:p>
            <a:pPr lvl="1"/>
            <a:r>
              <a:rPr lang="en-CA" dirty="0"/>
              <a:t>You can use variables, </a:t>
            </a:r>
            <a:r>
              <a:rPr lang="en-CA" dirty="0" err="1"/>
              <a:t>mixins</a:t>
            </a:r>
            <a:r>
              <a:rPr lang="en-CA" dirty="0"/>
              <a:t>, functions and extends to write a set of rules once and apply them in multiple locations</a:t>
            </a:r>
          </a:p>
          <a:p>
            <a:pPr>
              <a:buFont typeface="Arial" panose="020B0604020202020204" pitchFamily="34" charset="0"/>
              <a:buChar char="•"/>
            </a:pPr>
            <a:r>
              <a:rPr lang="en-CA" dirty="0"/>
              <a:t>It allows you to break up your CSS into smaller modular files (called partials) and concatenate them into a single CSS file, making development easier</a:t>
            </a:r>
          </a:p>
          <a:p>
            <a:pPr>
              <a:buFont typeface="Arial" panose="020B0604020202020204" pitchFamily="34" charset="0"/>
              <a:buChar char="•"/>
            </a:pPr>
            <a:r>
              <a:rPr lang="en-CA" dirty="0"/>
              <a:t>We can use the quick and easy “//” for single line comments</a:t>
            </a:r>
          </a:p>
        </p:txBody>
      </p:sp>
    </p:spTree>
    <p:extLst>
      <p:ext uri="{BB962C8B-B14F-4D97-AF65-F5344CB8AC3E}">
        <p14:creationId xmlns:p14="http://schemas.microsoft.com/office/powerpoint/2010/main" val="59836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5307-5454-4360-8D34-525FA6C8E95E}"/>
              </a:ext>
            </a:extLst>
          </p:cNvPr>
          <p:cNvSpPr>
            <a:spLocks noGrp="1"/>
          </p:cNvSpPr>
          <p:nvPr>
            <p:ph type="title"/>
          </p:nvPr>
        </p:nvSpPr>
        <p:spPr/>
        <p:txBody>
          <a:bodyPr/>
          <a:lstStyle/>
          <a:p>
            <a:r>
              <a:rPr lang="en-CA" dirty="0"/>
              <a:t>Where Sass Gives you the Most Benefits</a:t>
            </a:r>
          </a:p>
        </p:txBody>
      </p:sp>
      <p:sp>
        <p:nvSpPr>
          <p:cNvPr id="3" name="Content Placeholder 2">
            <a:extLst>
              <a:ext uri="{FF2B5EF4-FFF2-40B4-BE49-F238E27FC236}">
                <a16:creationId xmlns:a16="http://schemas.microsoft.com/office/drawing/2014/main" id="{7A52763A-E0F0-422F-9B0C-B5876EBE6F71}"/>
              </a:ext>
            </a:extLst>
          </p:cNvPr>
          <p:cNvSpPr>
            <a:spLocks noGrp="1"/>
          </p:cNvSpPr>
          <p:nvPr>
            <p:ph idx="1"/>
          </p:nvPr>
        </p:nvSpPr>
        <p:spPr/>
        <p:txBody>
          <a:bodyPr/>
          <a:lstStyle/>
          <a:p>
            <a:r>
              <a:rPr lang="en-CA" dirty="0"/>
              <a:t>Larger websites that have a large CSS code base</a:t>
            </a:r>
          </a:p>
          <a:p>
            <a:r>
              <a:rPr lang="en-CA" dirty="0"/>
              <a:t>Websites that have multiple developers working on the CSS of a website </a:t>
            </a:r>
          </a:p>
        </p:txBody>
      </p:sp>
    </p:spTree>
    <p:extLst>
      <p:ext uri="{BB962C8B-B14F-4D97-AF65-F5344CB8AC3E}">
        <p14:creationId xmlns:p14="http://schemas.microsoft.com/office/powerpoint/2010/main" val="11960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Sass Works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3" y="2204865"/>
            <a:ext cx="1828571" cy="1828571"/>
          </a:xfrm>
          <a:prstGeom prst="rect">
            <a:avLst/>
          </a:prstGeom>
        </p:spPr>
      </p:pic>
      <p:sp>
        <p:nvSpPr>
          <p:cNvPr id="5" name="TextBox 4"/>
          <p:cNvSpPr txBox="1"/>
          <p:nvPr/>
        </p:nvSpPr>
        <p:spPr>
          <a:xfrm>
            <a:off x="2491967" y="4317087"/>
            <a:ext cx="971741" cy="584775"/>
          </a:xfrm>
          <a:prstGeom prst="rect">
            <a:avLst/>
          </a:prstGeom>
          <a:noFill/>
        </p:spPr>
        <p:txBody>
          <a:bodyPr wrap="none" rtlCol="0">
            <a:spAutoFit/>
          </a:bodyPr>
          <a:lstStyle/>
          <a:p>
            <a:r>
              <a:rPr lang="en-CA" sz="3200" dirty="0"/>
              <a:t>SCSS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510" y="2228856"/>
            <a:ext cx="1828571" cy="1828571"/>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839" y="2228856"/>
            <a:ext cx="1828571" cy="1828571"/>
          </a:xfrm>
          <a:prstGeom prst="rect">
            <a:avLst/>
          </a:prstGeom>
        </p:spPr>
      </p:pic>
      <p:sp>
        <p:nvSpPr>
          <p:cNvPr id="9" name="TextBox 8"/>
          <p:cNvSpPr txBox="1"/>
          <p:nvPr/>
        </p:nvSpPr>
        <p:spPr>
          <a:xfrm>
            <a:off x="8495830" y="4317087"/>
            <a:ext cx="782587" cy="584775"/>
          </a:xfrm>
          <a:prstGeom prst="rect">
            <a:avLst/>
          </a:prstGeom>
          <a:noFill/>
        </p:spPr>
        <p:txBody>
          <a:bodyPr wrap="none" rtlCol="0">
            <a:spAutoFit/>
          </a:bodyPr>
          <a:lstStyle/>
          <a:p>
            <a:r>
              <a:rPr lang="en-CA" sz="3200" dirty="0"/>
              <a:t>CSS</a:t>
            </a:r>
          </a:p>
        </p:txBody>
      </p:sp>
      <p:sp>
        <p:nvSpPr>
          <p:cNvPr id="15" name="Right Arrow 14"/>
          <p:cNvSpPr/>
          <p:nvPr/>
        </p:nvSpPr>
        <p:spPr>
          <a:xfrm>
            <a:off x="4007768" y="2852937"/>
            <a:ext cx="576064" cy="26621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6" name="Right Arrow 15"/>
          <p:cNvSpPr/>
          <p:nvPr/>
        </p:nvSpPr>
        <p:spPr>
          <a:xfrm>
            <a:off x="7176120" y="2834236"/>
            <a:ext cx="576064" cy="26621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 name="TextBox 16"/>
          <p:cNvSpPr txBox="1"/>
          <p:nvPr/>
        </p:nvSpPr>
        <p:spPr>
          <a:xfrm>
            <a:off x="4987510" y="4317087"/>
            <a:ext cx="1795684" cy="584775"/>
          </a:xfrm>
          <a:prstGeom prst="rect">
            <a:avLst/>
          </a:prstGeom>
          <a:noFill/>
        </p:spPr>
        <p:txBody>
          <a:bodyPr wrap="none" rtlCol="0">
            <a:spAutoFit/>
          </a:bodyPr>
          <a:lstStyle/>
          <a:p>
            <a:r>
              <a:rPr lang="en-CA" sz="3200" dirty="0" err="1"/>
              <a:t>Compilier</a:t>
            </a:r>
            <a:endParaRPr lang="en-CA" sz="3200" dirty="0"/>
          </a:p>
        </p:txBody>
      </p:sp>
    </p:spTree>
    <p:extLst>
      <p:ext uri="{BB962C8B-B14F-4D97-AF65-F5344CB8AC3E}">
        <p14:creationId xmlns:p14="http://schemas.microsoft.com/office/powerpoint/2010/main" val="241611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8556-9908-4E80-9171-BA07BC66B4BC}"/>
              </a:ext>
            </a:extLst>
          </p:cNvPr>
          <p:cNvSpPr>
            <a:spLocks noGrp="1"/>
          </p:cNvSpPr>
          <p:nvPr>
            <p:ph type="title"/>
          </p:nvPr>
        </p:nvSpPr>
        <p:spPr/>
        <p:txBody>
          <a:bodyPr/>
          <a:lstStyle/>
          <a:p>
            <a:r>
              <a:rPr lang="en-CA" dirty="0"/>
              <a:t>Installing Sass</a:t>
            </a:r>
          </a:p>
        </p:txBody>
      </p:sp>
      <p:sp>
        <p:nvSpPr>
          <p:cNvPr id="3" name="Content Placeholder 2">
            <a:extLst>
              <a:ext uri="{FF2B5EF4-FFF2-40B4-BE49-F238E27FC236}">
                <a16:creationId xmlns:a16="http://schemas.microsoft.com/office/drawing/2014/main" id="{CCC23ECE-40EA-4FB5-973B-920B680EE4FB}"/>
              </a:ext>
            </a:extLst>
          </p:cNvPr>
          <p:cNvSpPr>
            <a:spLocks noGrp="1"/>
          </p:cNvSpPr>
          <p:nvPr>
            <p:ph idx="1"/>
          </p:nvPr>
        </p:nvSpPr>
        <p:spPr/>
        <p:txBody>
          <a:bodyPr>
            <a:normAutofit fontScale="77500" lnSpcReduction="20000"/>
          </a:bodyPr>
          <a:lstStyle/>
          <a:p>
            <a:pPr>
              <a:lnSpc>
                <a:spcPct val="120000"/>
              </a:lnSpc>
            </a:pPr>
            <a:r>
              <a:rPr lang="en-CA" dirty="0"/>
              <a:t>Many options to get Sass up and running on your computer</a:t>
            </a:r>
          </a:p>
          <a:p>
            <a:pPr lvl="1">
              <a:lnSpc>
                <a:spcPct val="120000"/>
              </a:lnSpc>
            </a:pPr>
            <a:r>
              <a:rPr lang="en-CA" dirty="0"/>
              <a:t>Use a build system such as Gulp</a:t>
            </a:r>
          </a:p>
          <a:p>
            <a:pPr lvl="1">
              <a:lnSpc>
                <a:spcPct val="120000"/>
              </a:lnSpc>
            </a:pPr>
            <a:r>
              <a:rPr lang="en-CA" dirty="0"/>
              <a:t>Use a GUI tool such as </a:t>
            </a:r>
            <a:r>
              <a:rPr lang="en-CA" dirty="0" err="1"/>
              <a:t>CodeKit</a:t>
            </a:r>
            <a:r>
              <a:rPr lang="en-CA" dirty="0"/>
              <a:t> or </a:t>
            </a:r>
            <a:r>
              <a:rPr lang="en-CA" dirty="0" err="1"/>
              <a:t>Prepros</a:t>
            </a:r>
            <a:endParaRPr lang="en-CA" dirty="0"/>
          </a:p>
          <a:p>
            <a:pPr lvl="1">
              <a:lnSpc>
                <a:spcPct val="120000"/>
              </a:lnSpc>
            </a:pPr>
            <a:r>
              <a:rPr lang="en-CA" dirty="0"/>
              <a:t>Install the Dart version </a:t>
            </a:r>
          </a:p>
          <a:p>
            <a:pPr lvl="1">
              <a:lnSpc>
                <a:spcPct val="120000"/>
              </a:lnSpc>
            </a:pPr>
            <a:r>
              <a:rPr lang="en-CA" dirty="0"/>
              <a:t>Install the Node.js version (The Node.js version is a bit slower to compile)</a:t>
            </a:r>
          </a:p>
          <a:p>
            <a:pPr>
              <a:lnSpc>
                <a:spcPct val="120000"/>
              </a:lnSpc>
            </a:pPr>
            <a:r>
              <a:rPr lang="en-CA" dirty="0"/>
              <a:t>For this class we will run Sass from the Terminal (Mac) or the Command Prompt (Windows) using the Dart version of Sass</a:t>
            </a:r>
          </a:p>
          <a:p>
            <a:pPr>
              <a:lnSpc>
                <a:spcPct val="120000"/>
              </a:lnSpc>
            </a:pPr>
            <a:r>
              <a:rPr lang="en-CA" dirty="0"/>
              <a:t>For future classes you will more than likely use Node Sass in combination with a build system</a:t>
            </a:r>
          </a:p>
          <a:p>
            <a:pPr lvl="1">
              <a:lnSpc>
                <a:spcPct val="120000"/>
              </a:lnSpc>
            </a:pPr>
            <a:r>
              <a:rPr lang="en-CA" dirty="0"/>
              <a:t>More on build systems in an upcoming class</a:t>
            </a:r>
          </a:p>
          <a:p>
            <a:pPr>
              <a:lnSpc>
                <a:spcPct val="120000"/>
              </a:lnSpc>
            </a:pPr>
            <a:r>
              <a:rPr lang="en-CA" dirty="0"/>
              <a:t>The Sass syntax is the same regardless of whether you use Dart Sass or Node Sass</a:t>
            </a:r>
          </a:p>
        </p:txBody>
      </p:sp>
    </p:spTree>
    <p:extLst>
      <p:ext uri="{BB962C8B-B14F-4D97-AF65-F5344CB8AC3E}">
        <p14:creationId xmlns:p14="http://schemas.microsoft.com/office/powerpoint/2010/main" val="250529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1282</Words>
  <Application>Microsoft Macintosh PowerPoint</Application>
  <PresentationFormat>Widescreen</PresentationFormat>
  <Paragraphs>162</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Source Code Pro</vt:lpstr>
      <vt:lpstr>Office Theme</vt:lpstr>
      <vt:lpstr>Web Development 2</vt:lpstr>
      <vt:lpstr>Day 3</vt:lpstr>
      <vt:lpstr>Agenda</vt:lpstr>
      <vt:lpstr>About Sass</vt:lpstr>
      <vt:lpstr>About Sass</vt:lpstr>
      <vt:lpstr>Why Use Sass</vt:lpstr>
      <vt:lpstr>Where Sass Gives you the Most Benefits</vt:lpstr>
      <vt:lpstr>How Sass Works</vt:lpstr>
      <vt:lpstr>Installing Sass</vt:lpstr>
      <vt:lpstr>Special Note about the “$” Character and the  Terminal/Command Prompt</vt:lpstr>
      <vt:lpstr>Installing Dart Sass - macOS</vt:lpstr>
      <vt:lpstr>Installing Dart Sass - macOS</vt:lpstr>
      <vt:lpstr>Installing Dart Sass - Windows</vt:lpstr>
      <vt:lpstr>Watch Files With Sass</vt:lpstr>
      <vt:lpstr>Your Browser only understands CSS</vt:lpstr>
      <vt:lpstr>Don't Edit the Compiled CSS File</vt:lpstr>
      <vt:lpstr>Writing Sass</vt:lpstr>
      <vt:lpstr>Sass Features</vt:lpstr>
      <vt:lpstr>CSS Custom Properties vs Sass Variables</vt:lpstr>
      <vt:lpstr>@use vs @import</vt:lpstr>
      <vt:lpstr>@use vs @import</vt:lpstr>
      <vt:lpstr>VS Code – Sass Extension</vt:lpstr>
      <vt:lpstr>Sass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Michael Whyte</dc:creator>
  <cp:lastModifiedBy>Michael Whyte</cp:lastModifiedBy>
  <cp:revision>68</cp:revision>
  <dcterms:created xsi:type="dcterms:W3CDTF">2018-04-24T18:03:09Z</dcterms:created>
  <dcterms:modified xsi:type="dcterms:W3CDTF">2023-10-26T04:57:20Z</dcterms:modified>
</cp:coreProperties>
</file>