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9" r:id="rId3"/>
    <p:sldId id="590" r:id="rId4"/>
    <p:sldId id="651" r:id="rId5"/>
    <p:sldId id="645" r:id="rId6"/>
    <p:sldId id="640" r:id="rId7"/>
    <p:sldId id="646" r:id="rId8"/>
    <p:sldId id="260" r:id="rId9"/>
    <p:sldId id="261" r:id="rId10"/>
    <p:sldId id="647" r:id="rId11"/>
    <p:sldId id="648" r:id="rId12"/>
    <p:sldId id="649" r:id="rId13"/>
    <p:sldId id="291" r:id="rId14"/>
    <p:sldId id="292" r:id="rId15"/>
    <p:sldId id="293" r:id="rId16"/>
    <p:sldId id="294" r:id="rId17"/>
    <p:sldId id="295" r:id="rId18"/>
    <p:sldId id="65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28" d="100"/>
          <a:sy n="128"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BB26F-FFB2-9348-A5FB-BFD61AFB03A1}" type="datetimeFigureOut">
              <a:rPr lang="en-CA" smtClean="0"/>
              <a:t>2023-02-02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B871F-8A7A-C04A-BCCA-A3E293C548F8}" type="slidenum">
              <a:rPr lang="en-CA" smtClean="0"/>
              <a:t>‹#›</a:t>
            </a:fld>
            <a:endParaRPr lang="en-CA"/>
          </a:p>
        </p:txBody>
      </p:sp>
    </p:spTree>
    <p:extLst>
      <p:ext uri="{BB962C8B-B14F-4D97-AF65-F5344CB8AC3E}">
        <p14:creationId xmlns:p14="http://schemas.microsoft.com/office/powerpoint/2010/main" val="363425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4C07-AA23-4758-9147-721A99AA1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5DD1485-6B11-41D7-8EDF-CA3C6A2B6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3D0B7D2-689B-4E03-A587-02158DEBDA52}"/>
              </a:ext>
            </a:extLst>
          </p:cNvPr>
          <p:cNvSpPr>
            <a:spLocks noGrp="1"/>
          </p:cNvSpPr>
          <p:nvPr>
            <p:ph type="dt" sz="half" idx="10"/>
          </p:nvPr>
        </p:nvSpPr>
        <p:spPr/>
        <p:txBody>
          <a:bodyPr/>
          <a:lstStyle/>
          <a:p>
            <a:fld id="{3BA3CBC6-2D15-4DD1-9948-C62DD5E3F7E5}" type="datetimeFigureOut">
              <a:rPr lang="en-CA" smtClean="0"/>
              <a:t>2023-02-02</a:t>
            </a:fld>
            <a:endParaRPr lang="en-CA"/>
          </a:p>
        </p:txBody>
      </p:sp>
      <p:sp>
        <p:nvSpPr>
          <p:cNvPr id="5" name="Footer Placeholder 4">
            <a:extLst>
              <a:ext uri="{FF2B5EF4-FFF2-40B4-BE49-F238E27FC236}">
                <a16:creationId xmlns:a16="http://schemas.microsoft.com/office/drawing/2014/main" id="{527597F2-255F-4BF2-BE61-48308278A4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83703D-ADCE-4F3A-B6E2-7851716E5333}"/>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04498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1CA7-AA49-433F-964C-42EC17BBCD1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92B2F40-BF6F-439F-83D1-6370C625F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E2077C-5499-4003-AE5B-100F260FBB25}"/>
              </a:ext>
            </a:extLst>
          </p:cNvPr>
          <p:cNvSpPr>
            <a:spLocks noGrp="1"/>
          </p:cNvSpPr>
          <p:nvPr>
            <p:ph type="dt" sz="half" idx="10"/>
          </p:nvPr>
        </p:nvSpPr>
        <p:spPr/>
        <p:txBody>
          <a:bodyPr/>
          <a:lstStyle/>
          <a:p>
            <a:fld id="{3BA3CBC6-2D15-4DD1-9948-C62DD5E3F7E5}" type="datetimeFigureOut">
              <a:rPr lang="en-CA" smtClean="0"/>
              <a:t>2023-02-02</a:t>
            </a:fld>
            <a:endParaRPr lang="en-CA"/>
          </a:p>
        </p:txBody>
      </p:sp>
      <p:sp>
        <p:nvSpPr>
          <p:cNvPr id="5" name="Footer Placeholder 4">
            <a:extLst>
              <a:ext uri="{FF2B5EF4-FFF2-40B4-BE49-F238E27FC236}">
                <a16:creationId xmlns:a16="http://schemas.microsoft.com/office/drawing/2014/main" id="{949D2397-D509-4F89-8790-FD3C1A8F00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E56D04-192C-476D-841D-9D74E7B744E6}"/>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5021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EA8E4-3EA9-436A-9C6E-F944DBC913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2DB336-3702-4BEE-8561-035B074799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53B3CD-4EAA-441A-A29D-F46630F65595}"/>
              </a:ext>
            </a:extLst>
          </p:cNvPr>
          <p:cNvSpPr>
            <a:spLocks noGrp="1"/>
          </p:cNvSpPr>
          <p:nvPr>
            <p:ph type="dt" sz="half" idx="10"/>
          </p:nvPr>
        </p:nvSpPr>
        <p:spPr/>
        <p:txBody>
          <a:bodyPr/>
          <a:lstStyle/>
          <a:p>
            <a:fld id="{3BA3CBC6-2D15-4DD1-9948-C62DD5E3F7E5}" type="datetimeFigureOut">
              <a:rPr lang="en-CA" smtClean="0"/>
              <a:t>2023-02-02</a:t>
            </a:fld>
            <a:endParaRPr lang="en-CA"/>
          </a:p>
        </p:txBody>
      </p:sp>
      <p:sp>
        <p:nvSpPr>
          <p:cNvPr id="5" name="Footer Placeholder 4">
            <a:extLst>
              <a:ext uri="{FF2B5EF4-FFF2-40B4-BE49-F238E27FC236}">
                <a16:creationId xmlns:a16="http://schemas.microsoft.com/office/drawing/2014/main" id="{4132EF81-013B-459D-B1DE-5B25A9C9CD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969411-0E8D-494E-A04D-311AC5B1A790}"/>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0392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321F-B1E6-4EAF-8116-07626B882F5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A19DBC8-0E69-4B87-B042-44AF02941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C263E4-D954-4266-8500-AD7B8F0BDEC2}"/>
              </a:ext>
            </a:extLst>
          </p:cNvPr>
          <p:cNvSpPr>
            <a:spLocks noGrp="1"/>
          </p:cNvSpPr>
          <p:nvPr>
            <p:ph type="dt" sz="half" idx="10"/>
          </p:nvPr>
        </p:nvSpPr>
        <p:spPr/>
        <p:txBody>
          <a:bodyPr/>
          <a:lstStyle/>
          <a:p>
            <a:fld id="{3BA3CBC6-2D15-4DD1-9948-C62DD5E3F7E5}" type="datetimeFigureOut">
              <a:rPr lang="en-CA" smtClean="0"/>
              <a:t>2023-02-02</a:t>
            </a:fld>
            <a:endParaRPr lang="en-CA"/>
          </a:p>
        </p:txBody>
      </p:sp>
      <p:sp>
        <p:nvSpPr>
          <p:cNvPr id="5" name="Footer Placeholder 4">
            <a:extLst>
              <a:ext uri="{FF2B5EF4-FFF2-40B4-BE49-F238E27FC236}">
                <a16:creationId xmlns:a16="http://schemas.microsoft.com/office/drawing/2014/main" id="{93802FAF-707F-448A-90FE-528ACE0A8D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76ABF3-29AF-4FBF-A66C-70C162074E4E}"/>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1126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A232-BA16-49ED-A21E-C32784702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83B4543-331B-4F0F-8A79-42FBE89AD8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83337-2DEB-4DB1-9631-99A075053337}"/>
              </a:ext>
            </a:extLst>
          </p:cNvPr>
          <p:cNvSpPr>
            <a:spLocks noGrp="1"/>
          </p:cNvSpPr>
          <p:nvPr>
            <p:ph type="dt" sz="half" idx="10"/>
          </p:nvPr>
        </p:nvSpPr>
        <p:spPr/>
        <p:txBody>
          <a:bodyPr/>
          <a:lstStyle/>
          <a:p>
            <a:fld id="{3BA3CBC6-2D15-4DD1-9948-C62DD5E3F7E5}" type="datetimeFigureOut">
              <a:rPr lang="en-CA" smtClean="0"/>
              <a:t>2023-02-02</a:t>
            </a:fld>
            <a:endParaRPr lang="en-CA"/>
          </a:p>
        </p:txBody>
      </p:sp>
      <p:sp>
        <p:nvSpPr>
          <p:cNvPr id="5" name="Footer Placeholder 4">
            <a:extLst>
              <a:ext uri="{FF2B5EF4-FFF2-40B4-BE49-F238E27FC236}">
                <a16:creationId xmlns:a16="http://schemas.microsoft.com/office/drawing/2014/main" id="{3A894A52-550D-479A-B814-461A6AC63C1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ED707B-3AD8-44DE-9734-804F4824A1DB}"/>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8699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EB13-C431-4A04-9406-3E02F133CC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504CB3-3C33-4ADB-93A8-60FCC9D22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692CF2C-B951-4555-A08C-7E956FAE05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85B2650-7C69-41E6-80B6-93D12F289C93}"/>
              </a:ext>
            </a:extLst>
          </p:cNvPr>
          <p:cNvSpPr>
            <a:spLocks noGrp="1"/>
          </p:cNvSpPr>
          <p:nvPr>
            <p:ph type="dt" sz="half" idx="10"/>
          </p:nvPr>
        </p:nvSpPr>
        <p:spPr/>
        <p:txBody>
          <a:bodyPr/>
          <a:lstStyle/>
          <a:p>
            <a:fld id="{3BA3CBC6-2D15-4DD1-9948-C62DD5E3F7E5}" type="datetimeFigureOut">
              <a:rPr lang="en-CA" smtClean="0"/>
              <a:t>2023-02-02</a:t>
            </a:fld>
            <a:endParaRPr lang="en-CA"/>
          </a:p>
        </p:txBody>
      </p:sp>
      <p:sp>
        <p:nvSpPr>
          <p:cNvPr id="6" name="Footer Placeholder 5">
            <a:extLst>
              <a:ext uri="{FF2B5EF4-FFF2-40B4-BE49-F238E27FC236}">
                <a16:creationId xmlns:a16="http://schemas.microsoft.com/office/drawing/2014/main" id="{27A1AEAE-17EE-4C87-AAA9-5C57B11C20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BF7403-0F63-43F1-AB98-C59CAC7CD900}"/>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3451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8965-1749-4554-B270-1CF380C4178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8FC49F4-E978-478E-BB7A-A163C39EC7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2C280-FCA9-4A96-86FB-05A9DC731D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E7E02AF-BA74-4280-8A76-1951D3832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02DA3-0B04-431B-AA82-7C51CB820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3FCE32C-2E02-4224-A618-D2FB01941DFD}"/>
              </a:ext>
            </a:extLst>
          </p:cNvPr>
          <p:cNvSpPr>
            <a:spLocks noGrp="1"/>
          </p:cNvSpPr>
          <p:nvPr>
            <p:ph type="dt" sz="half" idx="10"/>
          </p:nvPr>
        </p:nvSpPr>
        <p:spPr/>
        <p:txBody>
          <a:bodyPr/>
          <a:lstStyle/>
          <a:p>
            <a:fld id="{3BA3CBC6-2D15-4DD1-9948-C62DD5E3F7E5}" type="datetimeFigureOut">
              <a:rPr lang="en-CA" smtClean="0"/>
              <a:t>2023-02-02</a:t>
            </a:fld>
            <a:endParaRPr lang="en-CA"/>
          </a:p>
        </p:txBody>
      </p:sp>
      <p:sp>
        <p:nvSpPr>
          <p:cNvPr id="8" name="Footer Placeholder 7">
            <a:extLst>
              <a:ext uri="{FF2B5EF4-FFF2-40B4-BE49-F238E27FC236}">
                <a16:creationId xmlns:a16="http://schemas.microsoft.com/office/drawing/2014/main" id="{8D112621-0FCD-4C54-84DF-84F8538B922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F81846-2C39-4B40-89CE-8865D30EA079}"/>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14804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6698-D9AF-429D-BBE5-ACDFC416318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C495113-03D5-4583-9B4F-5B1DE60D51F3}"/>
              </a:ext>
            </a:extLst>
          </p:cNvPr>
          <p:cNvSpPr>
            <a:spLocks noGrp="1"/>
          </p:cNvSpPr>
          <p:nvPr>
            <p:ph type="dt" sz="half" idx="10"/>
          </p:nvPr>
        </p:nvSpPr>
        <p:spPr/>
        <p:txBody>
          <a:bodyPr/>
          <a:lstStyle/>
          <a:p>
            <a:fld id="{3BA3CBC6-2D15-4DD1-9948-C62DD5E3F7E5}" type="datetimeFigureOut">
              <a:rPr lang="en-CA" smtClean="0"/>
              <a:t>2023-02-02</a:t>
            </a:fld>
            <a:endParaRPr lang="en-CA"/>
          </a:p>
        </p:txBody>
      </p:sp>
      <p:sp>
        <p:nvSpPr>
          <p:cNvPr id="4" name="Footer Placeholder 3">
            <a:extLst>
              <a:ext uri="{FF2B5EF4-FFF2-40B4-BE49-F238E27FC236}">
                <a16:creationId xmlns:a16="http://schemas.microsoft.com/office/drawing/2014/main" id="{8D03F60F-B136-48C9-B445-481CEC395F4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1A7DFC7-CD8F-4610-8342-4CDDF27D298A}"/>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89310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22B20-EED6-479A-92D0-DD8470EE4F8C}"/>
              </a:ext>
            </a:extLst>
          </p:cNvPr>
          <p:cNvSpPr>
            <a:spLocks noGrp="1"/>
          </p:cNvSpPr>
          <p:nvPr>
            <p:ph type="dt" sz="half" idx="10"/>
          </p:nvPr>
        </p:nvSpPr>
        <p:spPr/>
        <p:txBody>
          <a:bodyPr/>
          <a:lstStyle/>
          <a:p>
            <a:fld id="{3BA3CBC6-2D15-4DD1-9948-C62DD5E3F7E5}" type="datetimeFigureOut">
              <a:rPr lang="en-CA" smtClean="0"/>
              <a:t>2023-02-02</a:t>
            </a:fld>
            <a:endParaRPr lang="en-CA"/>
          </a:p>
        </p:txBody>
      </p:sp>
      <p:sp>
        <p:nvSpPr>
          <p:cNvPr id="3" name="Footer Placeholder 2">
            <a:extLst>
              <a:ext uri="{FF2B5EF4-FFF2-40B4-BE49-F238E27FC236}">
                <a16:creationId xmlns:a16="http://schemas.microsoft.com/office/drawing/2014/main" id="{99152481-B384-4238-A7F5-4FC9894EB5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120ECD7-D0A7-4F21-8938-FB15957B85C4}"/>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48651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4075-A158-45C6-92BE-74C4B1CFC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5308CE8-0F6F-4C0D-8E21-637EE690A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46DCE1B-BDBF-4B35-BEBD-AB596696F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64FC3-297A-43EC-8935-4D99EE11B353}"/>
              </a:ext>
            </a:extLst>
          </p:cNvPr>
          <p:cNvSpPr>
            <a:spLocks noGrp="1"/>
          </p:cNvSpPr>
          <p:nvPr>
            <p:ph type="dt" sz="half" idx="10"/>
          </p:nvPr>
        </p:nvSpPr>
        <p:spPr/>
        <p:txBody>
          <a:bodyPr/>
          <a:lstStyle/>
          <a:p>
            <a:fld id="{3BA3CBC6-2D15-4DD1-9948-C62DD5E3F7E5}" type="datetimeFigureOut">
              <a:rPr lang="en-CA" smtClean="0"/>
              <a:t>2023-02-02</a:t>
            </a:fld>
            <a:endParaRPr lang="en-CA"/>
          </a:p>
        </p:txBody>
      </p:sp>
      <p:sp>
        <p:nvSpPr>
          <p:cNvPr id="6" name="Footer Placeholder 5">
            <a:extLst>
              <a:ext uri="{FF2B5EF4-FFF2-40B4-BE49-F238E27FC236}">
                <a16:creationId xmlns:a16="http://schemas.microsoft.com/office/drawing/2014/main" id="{1EB76254-1154-47ED-BF0E-47D1E61A476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7BFFFF-006B-4D94-8012-2BBC2F4D401E}"/>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917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C9A3-EE24-400C-A549-4DC98F9CD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49234B3-F15E-4E7F-8283-D644BAFE8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392910E-EC90-41AF-8B9A-59013E57C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2E4FE-3569-434A-8BEC-03786D548DDF}"/>
              </a:ext>
            </a:extLst>
          </p:cNvPr>
          <p:cNvSpPr>
            <a:spLocks noGrp="1"/>
          </p:cNvSpPr>
          <p:nvPr>
            <p:ph type="dt" sz="half" idx="10"/>
          </p:nvPr>
        </p:nvSpPr>
        <p:spPr/>
        <p:txBody>
          <a:bodyPr/>
          <a:lstStyle/>
          <a:p>
            <a:fld id="{3BA3CBC6-2D15-4DD1-9948-C62DD5E3F7E5}" type="datetimeFigureOut">
              <a:rPr lang="en-CA" smtClean="0"/>
              <a:t>2023-02-02</a:t>
            </a:fld>
            <a:endParaRPr lang="en-CA"/>
          </a:p>
        </p:txBody>
      </p:sp>
      <p:sp>
        <p:nvSpPr>
          <p:cNvPr id="6" name="Footer Placeholder 5">
            <a:extLst>
              <a:ext uri="{FF2B5EF4-FFF2-40B4-BE49-F238E27FC236}">
                <a16:creationId xmlns:a16="http://schemas.microsoft.com/office/drawing/2014/main" id="{4305B58F-C0DB-4554-8EC7-65CC5D38614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30DA13-521D-49C5-AB77-9329985A3729}"/>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7659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E541B-2A5B-4F2B-B152-67A29F78E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DBC85EE-D63A-486A-A06F-6C69D95B3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CE2770-B75D-48E2-81C0-1D7170EF2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3CBC6-2D15-4DD1-9948-C62DD5E3F7E5}" type="datetimeFigureOut">
              <a:rPr lang="en-CA" smtClean="0"/>
              <a:t>2023-02-02</a:t>
            </a:fld>
            <a:endParaRPr lang="en-CA"/>
          </a:p>
        </p:txBody>
      </p:sp>
      <p:sp>
        <p:nvSpPr>
          <p:cNvPr id="5" name="Footer Placeholder 4">
            <a:extLst>
              <a:ext uri="{FF2B5EF4-FFF2-40B4-BE49-F238E27FC236}">
                <a16:creationId xmlns:a16="http://schemas.microsoft.com/office/drawing/2014/main" id="{30F62562-9075-438E-9447-8D4B09554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A38BE7F-FA98-47BD-BC93-FB1287EBA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1695E-B9F8-427F-ADF8-B400E19BFF7B}" type="slidenum">
              <a:rPr lang="en-CA" smtClean="0"/>
              <a:t>‹#›</a:t>
            </a:fld>
            <a:endParaRPr lang="en-CA"/>
          </a:p>
        </p:txBody>
      </p:sp>
    </p:spTree>
    <p:extLst>
      <p:ext uri="{BB962C8B-B14F-4D97-AF65-F5344CB8AC3E}">
        <p14:creationId xmlns:p14="http://schemas.microsoft.com/office/powerpoint/2010/main" val="846892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TanStack/form" TargetMode="External"/><Relationship Id="rId2" Type="http://schemas.openxmlformats.org/officeDocument/2006/relationships/hyperlink" Target="https://formik.org/" TargetMode="External"/><Relationship Id="rId1" Type="http://schemas.openxmlformats.org/officeDocument/2006/relationships/slideLayout" Target="../slideLayouts/slideLayout2.xml"/><Relationship Id="rId4" Type="http://schemas.openxmlformats.org/officeDocument/2006/relationships/hyperlink" Target="https://chat.openai.com/cha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html5pattern.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tml5pattern.co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pngall.com/server-png" TargetMode="External"/><Relationship Id="rId7" Type="http://schemas.openxmlformats.org/officeDocument/2006/relationships/hyperlink" Target="https://creativecommons.org/licenses/by-nc-sa/3.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technofaq.org/posts/2015/11/computer-rentals-are-an-essential-for-startup-firms/" TargetMode="External"/><Relationship Id="rId5" Type="http://schemas.openxmlformats.org/officeDocument/2006/relationships/image" Target="../media/image2.png"/><Relationship Id="rId4" Type="http://schemas.openxmlformats.org/officeDocument/2006/relationships/hyperlink" Target="https://creativecommons.org/licenses/by-nc/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1D7D-ABDE-467C-BA62-CDE8F1BC524F}"/>
              </a:ext>
            </a:extLst>
          </p:cNvPr>
          <p:cNvSpPr>
            <a:spLocks noGrp="1"/>
          </p:cNvSpPr>
          <p:nvPr>
            <p:ph type="ctrTitle"/>
          </p:nvPr>
        </p:nvSpPr>
        <p:spPr/>
        <p:txBody>
          <a:bodyPr/>
          <a:lstStyle/>
          <a:p>
            <a:r>
              <a:rPr lang="en-CA" dirty="0"/>
              <a:t>Web Scripting 1</a:t>
            </a:r>
          </a:p>
        </p:txBody>
      </p:sp>
      <p:sp>
        <p:nvSpPr>
          <p:cNvPr id="3" name="Subtitle 2">
            <a:extLst>
              <a:ext uri="{FF2B5EF4-FFF2-40B4-BE49-F238E27FC236}">
                <a16:creationId xmlns:a16="http://schemas.microsoft.com/office/drawing/2014/main" id="{D85632BF-74C4-4BC4-A446-5977F85DABFC}"/>
              </a:ext>
            </a:extLst>
          </p:cNvPr>
          <p:cNvSpPr>
            <a:spLocks noGrp="1"/>
          </p:cNvSpPr>
          <p:nvPr>
            <p:ph type="subTitle" idx="1"/>
          </p:nvPr>
        </p:nvSpPr>
        <p:spPr/>
        <p:txBody>
          <a:bodyPr/>
          <a:lstStyle/>
          <a:p>
            <a:r>
              <a:rPr lang="en-US" dirty="0"/>
              <a:t>Day 09</a:t>
            </a:r>
            <a:endParaRPr lang="en-CA" dirty="0"/>
          </a:p>
        </p:txBody>
      </p:sp>
    </p:spTree>
    <p:extLst>
      <p:ext uri="{BB962C8B-B14F-4D97-AF65-F5344CB8AC3E}">
        <p14:creationId xmlns:p14="http://schemas.microsoft.com/office/powerpoint/2010/main" val="91755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CD6C-D514-1701-6499-A50343D2B7AA}"/>
              </a:ext>
            </a:extLst>
          </p:cNvPr>
          <p:cNvSpPr>
            <a:spLocks noGrp="1"/>
          </p:cNvSpPr>
          <p:nvPr>
            <p:ph type="ctrTitle"/>
          </p:nvPr>
        </p:nvSpPr>
        <p:spPr>
          <a:xfrm>
            <a:off x="1524000" y="1519929"/>
            <a:ext cx="9144000" cy="2387600"/>
          </a:xfrm>
        </p:spPr>
        <p:txBody>
          <a:bodyPr/>
          <a:lstStyle/>
          <a:p>
            <a:r>
              <a:rPr lang="en-CA" dirty="0"/>
              <a:t>Form Validation</a:t>
            </a:r>
          </a:p>
        </p:txBody>
      </p:sp>
    </p:spTree>
    <p:extLst>
      <p:ext uri="{BB962C8B-B14F-4D97-AF65-F5344CB8AC3E}">
        <p14:creationId xmlns:p14="http://schemas.microsoft.com/office/powerpoint/2010/main" val="128463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6CCA-6C20-CFDC-FF1A-31EC3009D892}"/>
              </a:ext>
            </a:extLst>
          </p:cNvPr>
          <p:cNvSpPr>
            <a:spLocks noGrp="1"/>
          </p:cNvSpPr>
          <p:nvPr>
            <p:ph type="title"/>
          </p:nvPr>
        </p:nvSpPr>
        <p:spPr/>
        <p:txBody>
          <a:bodyPr/>
          <a:lstStyle/>
          <a:p>
            <a:r>
              <a:rPr lang="en-CA" dirty="0"/>
              <a:t>Why Validate Forms on the Front-End</a:t>
            </a:r>
          </a:p>
        </p:txBody>
      </p:sp>
      <p:sp>
        <p:nvSpPr>
          <p:cNvPr id="3" name="Content Placeholder 2">
            <a:extLst>
              <a:ext uri="{FF2B5EF4-FFF2-40B4-BE49-F238E27FC236}">
                <a16:creationId xmlns:a16="http://schemas.microsoft.com/office/drawing/2014/main" id="{96907B0C-09D5-58D8-0D8D-D966A2DBA853}"/>
              </a:ext>
            </a:extLst>
          </p:cNvPr>
          <p:cNvSpPr>
            <a:spLocks noGrp="1"/>
          </p:cNvSpPr>
          <p:nvPr>
            <p:ph idx="1"/>
          </p:nvPr>
        </p:nvSpPr>
        <p:spPr/>
        <p:txBody>
          <a:bodyPr>
            <a:normAutofit fontScale="62500" lnSpcReduction="20000"/>
          </a:bodyPr>
          <a:lstStyle/>
          <a:p>
            <a:pPr>
              <a:lnSpc>
                <a:spcPct val="130000"/>
              </a:lnSpc>
            </a:pPr>
            <a:r>
              <a:rPr lang="en-CA" b="1" i="0" u="none" strike="noStrike" dirty="0">
                <a:solidFill>
                  <a:srgbClr val="374151"/>
                </a:solidFill>
                <a:effectLst/>
                <a:latin typeface="Söhne"/>
              </a:rPr>
              <a:t>User Experience:</a:t>
            </a:r>
            <a:r>
              <a:rPr lang="en-CA" b="0" i="0" u="none" strike="noStrike" dirty="0">
                <a:solidFill>
                  <a:srgbClr val="374151"/>
                </a:solidFill>
                <a:effectLst/>
                <a:latin typeface="Söhne"/>
              </a:rPr>
              <a:t> Client-side validation can provide immediate feedback to the user as they fill out the form. This can help to prevent errors and improve the overall user experience</a:t>
            </a:r>
          </a:p>
          <a:p>
            <a:pPr>
              <a:lnSpc>
                <a:spcPct val="130000"/>
              </a:lnSpc>
            </a:pPr>
            <a:r>
              <a:rPr lang="en-CA" b="1" i="0" u="none" strike="noStrike" dirty="0">
                <a:solidFill>
                  <a:srgbClr val="374151"/>
                </a:solidFill>
                <a:effectLst/>
                <a:latin typeface="Söhne"/>
              </a:rPr>
              <a:t>Performance:</a:t>
            </a:r>
            <a:r>
              <a:rPr lang="en-CA" b="0" i="0" u="none" strike="noStrike" dirty="0">
                <a:solidFill>
                  <a:srgbClr val="374151"/>
                </a:solidFill>
                <a:effectLst/>
                <a:latin typeface="Söhne"/>
              </a:rPr>
              <a:t> By validating the form data on the client side, you can reduce the number of requests sent to the server, which can improve the performance of the web site</a:t>
            </a:r>
          </a:p>
          <a:p>
            <a:pPr>
              <a:lnSpc>
                <a:spcPct val="130000"/>
              </a:lnSpc>
            </a:pPr>
            <a:r>
              <a:rPr lang="en-CA" b="1" i="0" u="none" strike="noStrike" dirty="0">
                <a:solidFill>
                  <a:srgbClr val="374151"/>
                </a:solidFill>
                <a:effectLst/>
                <a:latin typeface="Söhne"/>
              </a:rPr>
              <a:t>Reduced Server Load:</a:t>
            </a:r>
            <a:r>
              <a:rPr lang="en-CA" b="0" i="0" u="none" strike="noStrike" dirty="0">
                <a:solidFill>
                  <a:srgbClr val="374151"/>
                </a:solidFill>
                <a:effectLst/>
                <a:latin typeface="Söhne"/>
              </a:rPr>
              <a:t> By catching errors on the client side, you can reduce the load on the server. This can be especially important for web sites with high traffic or a limited server resources</a:t>
            </a:r>
          </a:p>
          <a:p>
            <a:pPr>
              <a:lnSpc>
                <a:spcPct val="130000"/>
              </a:lnSpc>
            </a:pPr>
            <a:r>
              <a:rPr lang="en-CA" b="1" i="0" u="none" strike="noStrike" dirty="0">
                <a:solidFill>
                  <a:srgbClr val="374151"/>
                </a:solidFill>
                <a:effectLst/>
                <a:latin typeface="Söhne"/>
              </a:rPr>
              <a:t>Security:</a:t>
            </a:r>
            <a:r>
              <a:rPr lang="en-CA" b="0" i="0" u="none" strike="noStrike" dirty="0">
                <a:solidFill>
                  <a:srgbClr val="374151"/>
                </a:solidFill>
                <a:effectLst/>
                <a:latin typeface="Söhne"/>
              </a:rPr>
              <a:t> Client-side validation can also help to prevent malicious users from submitting invalid or malicious data. It can also help to prevent cross-site scripting (XSS) and SQL injection attacks</a:t>
            </a:r>
          </a:p>
          <a:p>
            <a:pPr>
              <a:lnSpc>
                <a:spcPct val="130000"/>
              </a:lnSpc>
            </a:pPr>
            <a:r>
              <a:rPr lang="en-CA" b="1" i="0" u="none" strike="noStrike" dirty="0">
                <a:solidFill>
                  <a:srgbClr val="374151"/>
                </a:solidFill>
                <a:effectLst/>
                <a:latin typeface="Söhne"/>
              </a:rPr>
              <a:t>Accessibility:</a:t>
            </a:r>
            <a:r>
              <a:rPr lang="en-CA" b="0" i="0" u="none" strike="noStrike" dirty="0">
                <a:solidFill>
                  <a:srgbClr val="374151"/>
                </a:solidFill>
                <a:effectLst/>
                <a:latin typeface="Söhne"/>
              </a:rPr>
              <a:t> Client-side validation can also improve the accessibility of web forms. It can help users who are using assistive technology to understand the requirements of the form and ensure that they are providing valid input</a:t>
            </a:r>
            <a:br>
              <a:rPr lang="en-CA" dirty="0"/>
            </a:br>
            <a:endParaRPr lang="en-CA" dirty="0"/>
          </a:p>
        </p:txBody>
      </p:sp>
      <p:sp>
        <p:nvSpPr>
          <p:cNvPr id="4" name="TextBox 3">
            <a:extLst>
              <a:ext uri="{FF2B5EF4-FFF2-40B4-BE49-F238E27FC236}">
                <a16:creationId xmlns:a16="http://schemas.microsoft.com/office/drawing/2014/main" id="{AFF9BC89-209A-91C0-C7EE-9720B00A172B}"/>
              </a:ext>
            </a:extLst>
          </p:cNvPr>
          <p:cNvSpPr txBox="1"/>
          <p:nvPr/>
        </p:nvSpPr>
        <p:spPr>
          <a:xfrm>
            <a:off x="838200" y="6485559"/>
            <a:ext cx="8301037" cy="276999"/>
          </a:xfrm>
          <a:prstGeom prst="rect">
            <a:avLst/>
          </a:prstGeom>
          <a:noFill/>
        </p:spPr>
        <p:txBody>
          <a:bodyPr wrap="square" rtlCol="0">
            <a:spAutoFit/>
          </a:bodyPr>
          <a:lstStyle/>
          <a:p>
            <a:r>
              <a:rPr lang="en-US" sz="1200" dirty="0"/>
              <a:t>Text generated by: </a:t>
            </a:r>
            <a:r>
              <a:rPr lang="en-US" sz="1200" dirty="0">
                <a:hlinkClick r:id="rId2"/>
              </a:rPr>
              <a:t>https://chat.openai.com/chat</a:t>
            </a:r>
            <a:endParaRPr lang="en-US" sz="1200" dirty="0"/>
          </a:p>
        </p:txBody>
      </p:sp>
    </p:spTree>
    <p:extLst>
      <p:ext uri="{BB962C8B-B14F-4D97-AF65-F5344CB8AC3E}">
        <p14:creationId xmlns:p14="http://schemas.microsoft.com/office/powerpoint/2010/main" val="261902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985B-C0A6-E001-3893-935A736717B6}"/>
              </a:ext>
            </a:extLst>
          </p:cNvPr>
          <p:cNvSpPr>
            <a:spLocks noGrp="1"/>
          </p:cNvSpPr>
          <p:nvPr>
            <p:ph type="title"/>
          </p:nvPr>
        </p:nvSpPr>
        <p:spPr/>
        <p:txBody>
          <a:bodyPr/>
          <a:lstStyle/>
          <a:p>
            <a:r>
              <a:rPr lang="en-CA" dirty="0"/>
              <a:t>How to Validate Forms on the Front-End</a:t>
            </a:r>
          </a:p>
        </p:txBody>
      </p:sp>
      <p:sp>
        <p:nvSpPr>
          <p:cNvPr id="3" name="Content Placeholder 2">
            <a:extLst>
              <a:ext uri="{FF2B5EF4-FFF2-40B4-BE49-F238E27FC236}">
                <a16:creationId xmlns:a16="http://schemas.microsoft.com/office/drawing/2014/main" id="{E936B7A5-8F5A-EABC-90C4-9002CEC9FA57}"/>
              </a:ext>
            </a:extLst>
          </p:cNvPr>
          <p:cNvSpPr>
            <a:spLocks noGrp="1"/>
          </p:cNvSpPr>
          <p:nvPr>
            <p:ph idx="1"/>
          </p:nvPr>
        </p:nvSpPr>
        <p:spPr>
          <a:xfrm>
            <a:off x="838200" y="1825624"/>
            <a:ext cx="10432774" cy="4316759"/>
          </a:xfrm>
        </p:spPr>
        <p:txBody>
          <a:bodyPr>
            <a:normAutofit fontScale="55000" lnSpcReduction="20000"/>
          </a:bodyPr>
          <a:lstStyle/>
          <a:p>
            <a:pPr>
              <a:lnSpc>
                <a:spcPct val="130000"/>
              </a:lnSpc>
            </a:pPr>
            <a:r>
              <a:rPr lang="en-CA" b="1" i="0" u="none" strike="noStrike" dirty="0">
                <a:solidFill>
                  <a:srgbClr val="374151"/>
                </a:solidFill>
                <a:effectLst/>
                <a:latin typeface="Söhne"/>
              </a:rPr>
              <a:t>Using HTML5 Validation:</a:t>
            </a:r>
            <a:r>
              <a:rPr lang="en-CA" b="0" i="0" u="none" strike="noStrike" dirty="0">
                <a:solidFill>
                  <a:srgbClr val="374151"/>
                </a:solidFill>
                <a:effectLst/>
                <a:latin typeface="Söhne"/>
              </a:rPr>
              <a:t> You can use HTML5 required and pattern attributes to check if the input is empty or matches a certain pattern. It also provides some built-in error messages that can be displayed to the user.</a:t>
            </a:r>
          </a:p>
          <a:p>
            <a:pPr>
              <a:lnSpc>
                <a:spcPct val="130000"/>
              </a:lnSpc>
            </a:pPr>
            <a:r>
              <a:rPr lang="en-CA" b="1" i="0" u="none" strike="noStrike" dirty="0">
                <a:solidFill>
                  <a:srgbClr val="374151"/>
                </a:solidFill>
                <a:effectLst/>
                <a:latin typeface="Söhne"/>
              </a:rPr>
              <a:t>Using JavaScript:</a:t>
            </a:r>
            <a:r>
              <a:rPr lang="en-CA" b="0" i="0" u="none" strike="noStrike" dirty="0">
                <a:solidFill>
                  <a:srgbClr val="374151"/>
                </a:solidFill>
                <a:effectLst/>
                <a:latin typeface="Söhne"/>
              </a:rPr>
              <a:t> You can use JavaScript to check the form input values and display error messages if the validation fails. </a:t>
            </a:r>
          </a:p>
          <a:p>
            <a:pPr lvl="1">
              <a:lnSpc>
                <a:spcPct val="130000"/>
              </a:lnSpc>
            </a:pPr>
            <a:r>
              <a:rPr lang="en-CA" dirty="0">
                <a:solidFill>
                  <a:srgbClr val="374151"/>
                </a:solidFill>
                <a:latin typeface="Söhne"/>
              </a:rPr>
              <a:t>Provides for m</a:t>
            </a:r>
            <a:r>
              <a:rPr lang="en-CA" b="0" i="0" u="none" strike="noStrike" dirty="0">
                <a:solidFill>
                  <a:srgbClr val="374151"/>
                </a:solidFill>
                <a:effectLst/>
                <a:latin typeface="Söhne"/>
              </a:rPr>
              <a:t>ore flexibility and control over the validation process</a:t>
            </a:r>
          </a:p>
          <a:p>
            <a:pPr lvl="1">
              <a:lnSpc>
                <a:spcPct val="130000"/>
              </a:lnSpc>
            </a:pPr>
            <a:r>
              <a:rPr lang="en-CA" dirty="0">
                <a:solidFill>
                  <a:srgbClr val="374151"/>
                </a:solidFill>
                <a:latin typeface="Söhne"/>
              </a:rPr>
              <a:t>R</a:t>
            </a:r>
            <a:r>
              <a:rPr lang="en-CA" b="0" i="0" u="none" strike="noStrike" dirty="0">
                <a:solidFill>
                  <a:srgbClr val="374151"/>
                </a:solidFill>
                <a:effectLst/>
                <a:latin typeface="Söhne"/>
              </a:rPr>
              <a:t>equires more code to be written.</a:t>
            </a:r>
          </a:p>
          <a:p>
            <a:pPr>
              <a:lnSpc>
                <a:spcPct val="130000"/>
              </a:lnSpc>
            </a:pPr>
            <a:r>
              <a:rPr lang="en-CA" b="1" i="0" u="none" strike="noStrike" dirty="0">
                <a:solidFill>
                  <a:srgbClr val="374151"/>
                </a:solidFill>
                <a:effectLst/>
                <a:latin typeface="Söhne"/>
              </a:rPr>
              <a:t>Using a JavaScript Library or Framework:</a:t>
            </a:r>
            <a:r>
              <a:rPr lang="en-CA" b="0" i="0" u="none" strike="noStrike" dirty="0">
                <a:solidFill>
                  <a:srgbClr val="374151"/>
                </a:solidFill>
                <a:effectLst/>
                <a:latin typeface="Söhne"/>
              </a:rPr>
              <a:t> There are several libraries and frameworks available that can be used to validate forms in JavaScript</a:t>
            </a:r>
          </a:p>
          <a:p>
            <a:pPr lvl="1">
              <a:lnSpc>
                <a:spcPct val="130000"/>
              </a:lnSpc>
            </a:pPr>
            <a:r>
              <a:rPr lang="en-CA" b="0" i="0" u="none" strike="noStrike" dirty="0">
                <a:solidFill>
                  <a:srgbClr val="374151"/>
                </a:solidFill>
                <a:effectLst/>
                <a:latin typeface="Söhne"/>
              </a:rPr>
              <a:t>Validation (jQuery)</a:t>
            </a:r>
          </a:p>
          <a:p>
            <a:pPr lvl="2">
              <a:lnSpc>
                <a:spcPct val="130000"/>
              </a:lnSpc>
            </a:pPr>
            <a:r>
              <a:rPr lang="en-CA" b="0" i="0" u="none" strike="noStrike" dirty="0">
                <a:solidFill>
                  <a:srgbClr val="374151"/>
                </a:solidFill>
                <a:effectLst/>
                <a:latin typeface="Söhne"/>
              </a:rPr>
              <a:t>https://</a:t>
            </a:r>
            <a:r>
              <a:rPr lang="en-CA" b="0" i="0" u="none" strike="noStrike" dirty="0" err="1">
                <a:solidFill>
                  <a:srgbClr val="374151"/>
                </a:solidFill>
                <a:effectLst/>
                <a:latin typeface="Söhne"/>
              </a:rPr>
              <a:t>jqueryvalidation.org</a:t>
            </a:r>
            <a:r>
              <a:rPr lang="en-CA" b="0" i="0" u="none" strike="noStrike" dirty="0">
                <a:solidFill>
                  <a:srgbClr val="374151"/>
                </a:solidFill>
                <a:effectLst/>
                <a:latin typeface="Söhne"/>
              </a:rPr>
              <a:t> </a:t>
            </a:r>
          </a:p>
          <a:p>
            <a:pPr lvl="1">
              <a:lnSpc>
                <a:spcPct val="130000"/>
              </a:lnSpc>
            </a:pPr>
            <a:r>
              <a:rPr lang="en-CA" b="0" i="0" u="none" strike="noStrike" dirty="0" err="1">
                <a:solidFill>
                  <a:srgbClr val="374151"/>
                </a:solidFill>
                <a:effectLst/>
                <a:latin typeface="Söhne"/>
              </a:rPr>
              <a:t>Formik</a:t>
            </a:r>
            <a:r>
              <a:rPr lang="en-CA" b="0" i="0" u="none" strike="noStrike" dirty="0">
                <a:solidFill>
                  <a:srgbClr val="374151"/>
                </a:solidFill>
                <a:effectLst/>
                <a:latin typeface="Söhne"/>
              </a:rPr>
              <a:t> (React) </a:t>
            </a:r>
          </a:p>
          <a:p>
            <a:pPr lvl="2">
              <a:lnSpc>
                <a:spcPct val="130000"/>
              </a:lnSpc>
            </a:pPr>
            <a:r>
              <a:rPr lang="en-CA" b="0" i="0" u="none" strike="noStrike" dirty="0">
                <a:solidFill>
                  <a:srgbClr val="374151"/>
                </a:solidFill>
                <a:effectLst/>
                <a:latin typeface="Söhne"/>
                <a:hlinkClick r:id="rId2"/>
              </a:rPr>
              <a:t>https://formik.org</a:t>
            </a:r>
            <a:endParaRPr lang="en-CA" b="0" i="0" u="none" strike="noStrike" dirty="0">
              <a:solidFill>
                <a:srgbClr val="374151"/>
              </a:solidFill>
              <a:effectLst/>
              <a:latin typeface="Söhne"/>
            </a:endParaRPr>
          </a:p>
          <a:p>
            <a:pPr lvl="1">
              <a:lnSpc>
                <a:spcPct val="130000"/>
              </a:lnSpc>
            </a:pPr>
            <a:r>
              <a:rPr lang="en-CA" b="0" i="0" u="none" strike="noStrike" dirty="0">
                <a:solidFill>
                  <a:srgbClr val="374151"/>
                </a:solidFill>
                <a:effectLst/>
                <a:latin typeface="Söhne"/>
              </a:rPr>
              <a:t>React-Form (React)</a:t>
            </a:r>
          </a:p>
          <a:p>
            <a:pPr lvl="2">
              <a:lnSpc>
                <a:spcPct val="130000"/>
              </a:lnSpc>
            </a:pPr>
            <a:r>
              <a:rPr lang="en-CA" b="0" i="0" u="none" strike="noStrike" dirty="0">
                <a:solidFill>
                  <a:srgbClr val="374151"/>
                </a:solidFill>
                <a:effectLst/>
                <a:latin typeface="Söhne"/>
                <a:hlinkClick r:id="rId3"/>
              </a:rPr>
              <a:t>https://github.com/TanStack/form</a:t>
            </a:r>
            <a:endParaRPr lang="en-CA" b="0" i="0" u="none" strike="noStrike" dirty="0">
              <a:solidFill>
                <a:srgbClr val="374151"/>
              </a:solidFill>
              <a:effectLst/>
              <a:latin typeface="Söhne"/>
            </a:endParaRPr>
          </a:p>
          <a:p>
            <a:pPr lvl="1">
              <a:lnSpc>
                <a:spcPct val="130000"/>
              </a:lnSpc>
            </a:pPr>
            <a:r>
              <a:rPr lang="en-CA" b="0" i="0" u="none" strike="noStrike" dirty="0">
                <a:solidFill>
                  <a:srgbClr val="374151"/>
                </a:solidFill>
                <a:effectLst/>
                <a:latin typeface="Söhne"/>
              </a:rPr>
              <a:t>These libraries typically provide a more comprehensive set of validation rules and error handling</a:t>
            </a:r>
            <a:endParaRPr lang="en-CA" dirty="0"/>
          </a:p>
        </p:txBody>
      </p:sp>
      <p:sp>
        <p:nvSpPr>
          <p:cNvPr id="4" name="TextBox 3">
            <a:extLst>
              <a:ext uri="{FF2B5EF4-FFF2-40B4-BE49-F238E27FC236}">
                <a16:creationId xmlns:a16="http://schemas.microsoft.com/office/drawing/2014/main" id="{967A4CBC-89EC-ABBB-1B21-D70C88D16B3A}"/>
              </a:ext>
            </a:extLst>
          </p:cNvPr>
          <p:cNvSpPr txBox="1"/>
          <p:nvPr/>
        </p:nvSpPr>
        <p:spPr>
          <a:xfrm>
            <a:off x="838200" y="6485559"/>
            <a:ext cx="8301037" cy="276999"/>
          </a:xfrm>
          <a:prstGeom prst="rect">
            <a:avLst/>
          </a:prstGeom>
          <a:noFill/>
        </p:spPr>
        <p:txBody>
          <a:bodyPr wrap="square" rtlCol="0">
            <a:spAutoFit/>
          </a:bodyPr>
          <a:lstStyle/>
          <a:p>
            <a:r>
              <a:rPr lang="en-US" sz="1200" dirty="0"/>
              <a:t>Text modified from text generated by: </a:t>
            </a:r>
            <a:r>
              <a:rPr lang="en-US" sz="1200" dirty="0">
                <a:hlinkClick r:id="rId4"/>
              </a:rPr>
              <a:t>https://chat.openai.com/chat</a:t>
            </a:r>
            <a:endParaRPr lang="en-US" sz="1200" dirty="0"/>
          </a:p>
        </p:txBody>
      </p:sp>
    </p:spTree>
    <p:extLst>
      <p:ext uri="{BB962C8B-B14F-4D97-AF65-F5344CB8AC3E}">
        <p14:creationId xmlns:p14="http://schemas.microsoft.com/office/powerpoint/2010/main" val="379414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C43A-3855-4040-A00F-B32460D99B76}"/>
              </a:ext>
            </a:extLst>
          </p:cNvPr>
          <p:cNvSpPr>
            <a:spLocks noGrp="1"/>
          </p:cNvSpPr>
          <p:nvPr>
            <p:ph type="title"/>
          </p:nvPr>
        </p:nvSpPr>
        <p:spPr/>
        <p:txBody>
          <a:bodyPr/>
          <a:lstStyle/>
          <a:p>
            <a:r>
              <a:rPr lang="en-US" dirty="0"/>
              <a:t>HTML Form Validation</a:t>
            </a:r>
          </a:p>
        </p:txBody>
      </p:sp>
      <p:sp>
        <p:nvSpPr>
          <p:cNvPr id="3" name="Content Placeholder 2">
            <a:extLst>
              <a:ext uri="{FF2B5EF4-FFF2-40B4-BE49-F238E27FC236}">
                <a16:creationId xmlns:a16="http://schemas.microsoft.com/office/drawing/2014/main" id="{A167DE72-40F8-2B48-8F6F-CC3D9E952153}"/>
              </a:ext>
            </a:extLst>
          </p:cNvPr>
          <p:cNvSpPr>
            <a:spLocks noGrp="1"/>
          </p:cNvSpPr>
          <p:nvPr>
            <p:ph idx="1"/>
          </p:nvPr>
        </p:nvSpPr>
        <p:spPr>
          <a:xfrm>
            <a:off x="838200" y="1825625"/>
            <a:ext cx="10515600" cy="4515540"/>
          </a:xfrm>
        </p:spPr>
        <p:txBody>
          <a:bodyPr>
            <a:normAutofit lnSpcReduction="10000"/>
          </a:bodyPr>
          <a:lstStyle/>
          <a:p>
            <a:pPr>
              <a:lnSpc>
                <a:spcPct val="110000"/>
              </a:lnSpc>
            </a:pPr>
            <a:r>
              <a:rPr lang="en-US" dirty="0"/>
              <a:t>HTML5 introduced simple HTML form validation without any need for JavaScript</a:t>
            </a:r>
          </a:p>
          <a:p>
            <a:pPr>
              <a:lnSpc>
                <a:spcPct val="110000"/>
              </a:lnSpc>
            </a:pPr>
            <a:r>
              <a:rPr lang="en-US" dirty="0"/>
              <a:t>You can use the ”required” attribute on an input to make sure the user enters data on an input element</a:t>
            </a:r>
          </a:p>
          <a:p>
            <a:pPr>
              <a:lnSpc>
                <a:spcPct val="110000"/>
              </a:lnSpc>
            </a:pPr>
            <a:r>
              <a:rPr lang="en-US" dirty="0"/>
              <a:t>If you want more custom looking form validation then you will need to turn to JavaScript</a:t>
            </a:r>
          </a:p>
          <a:p>
            <a:pPr>
              <a:lnSpc>
                <a:spcPct val="110000"/>
              </a:lnSpc>
            </a:pPr>
            <a:r>
              <a:rPr lang="en-US" b="1" dirty="0"/>
              <a:t>Note: </a:t>
            </a:r>
            <a:r>
              <a:rPr lang="en-US" dirty="0"/>
              <a:t>HTML form validation using the built-in HTML validation or using custom JavaScript validation is not secure. Always validate the data a 2</a:t>
            </a:r>
            <a:r>
              <a:rPr lang="en-US" baseline="30000" dirty="0"/>
              <a:t>nd</a:t>
            </a:r>
            <a:r>
              <a:rPr lang="en-US" dirty="0"/>
              <a:t> time on the server when receiving data from an HTML form</a:t>
            </a:r>
          </a:p>
        </p:txBody>
      </p:sp>
    </p:spTree>
    <p:extLst>
      <p:ext uri="{BB962C8B-B14F-4D97-AF65-F5344CB8AC3E}">
        <p14:creationId xmlns:p14="http://schemas.microsoft.com/office/powerpoint/2010/main" val="281866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C43A-3855-4040-A00F-B32460D99B76}"/>
              </a:ext>
            </a:extLst>
          </p:cNvPr>
          <p:cNvSpPr>
            <a:spLocks noGrp="1"/>
          </p:cNvSpPr>
          <p:nvPr>
            <p:ph type="title"/>
          </p:nvPr>
        </p:nvSpPr>
        <p:spPr/>
        <p:txBody>
          <a:bodyPr/>
          <a:lstStyle/>
          <a:p>
            <a:r>
              <a:rPr lang="en-US" dirty="0"/>
              <a:t>HTML Form Validation</a:t>
            </a:r>
          </a:p>
        </p:txBody>
      </p:sp>
      <p:pic>
        <p:nvPicPr>
          <p:cNvPr id="7" name="Picture 6" descr="HTML form showing a browser form validation message">
            <a:extLst>
              <a:ext uri="{FF2B5EF4-FFF2-40B4-BE49-F238E27FC236}">
                <a16:creationId xmlns:a16="http://schemas.microsoft.com/office/drawing/2014/main" id="{A63F12E4-1455-FD48-89F1-53664EE3F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173" y="3016251"/>
            <a:ext cx="4720527" cy="3485143"/>
          </a:xfrm>
          <a:prstGeom prst="rect">
            <a:avLst/>
          </a:prstGeom>
        </p:spPr>
      </p:pic>
      <p:sp>
        <p:nvSpPr>
          <p:cNvPr id="8" name="Rectangle 7">
            <a:extLst>
              <a:ext uri="{FF2B5EF4-FFF2-40B4-BE49-F238E27FC236}">
                <a16:creationId xmlns:a16="http://schemas.microsoft.com/office/drawing/2014/main" id="{326EC9CB-00B8-F84A-A0F2-B2650387EC3A}"/>
              </a:ext>
            </a:extLst>
          </p:cNvPr>
          <p:cNvSpPr/>
          <p:nvPr/>
        </p:nvSpPr>
        <p:spPr>
          <a:xfrm>
            <a:off x="1400873" y="1690688"/>
            <a:ext cx="7387527" cy="1200329"/>
          </a:xfrm>
          <a:prstGeom prst="rect">
            <a:avLst/>
          </a:prstGeom>
          <a:solidFill>
            <a:schemeClr val="tx1"/>
          </a:solidFill>
        </p:spPr>
        <p:txBody>
          <a:bodyPr wrap="square">
            <a:spAutoFit/>
          </a:bodyPr>
          <a:lstStyle/>
          <a:p>
            <a:endParaRPr lang="en-CA" dirty="0">
              <a:solidFill>
                <a:srgbClr val="808080"/>
              </a:solidFill>
              <a:latin typeface="Menlo" panose="020B0609030804020204" pitchFamily="49" charset="0"/>
            </a:endParaRPr>
          </a:p>
          <a:p>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label</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for</a:t>
            </a:r>
            <a:r>
              <a:rPr lang="en-CA" dirty="0">
                <a:solidFill>
                  <a:srgbClr val="D4D4D4"/>
                </a:solidFill>
                <a:latin typeface="Menlo" panose="020B0609030804020204" pitchFamily="49" charset="0"/>
              </a:rPr>
              <a:t>=</a:t>
            </a:r>
            <a:r>
              <a:rPr lang="en-CA" dirty="0">
                <a:solidFill>
                  <a:srgbClr val="CE9178"/>
                </a:solidFill>
                <a:latin typeface="Menlo" panose="020B0609030804020204" pitchFamily="49" charset="0"/>
              </a:rPr>
              <a:t>"city"</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City</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label</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input</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type</a:t>
            </a:r>
            <a:r>
              <a:rPr lang="en-CA" dirty="0">
                <a:solidFill>
                  <a:srgbClr val="D4D4D4"/>
                </a:solidFill>
                <a:latin typeface="Menlo" panose="020B0609030804020204" pitchFamily="49" charset="0"/>
              </a:rPr>
              <a:t>=</a:t>
            </a:r>
            <a:r>
              <a:rPr lang="en-CA" dirty="0">
                <a:solidFill>
                  <a:srgbClr val="CE9178"/>
                </a:solidFill>
                <a:latin typeface="Menlo" panose="020B0609030804020204" pitchFamily="49" charset="0"/>
              </a:rPr>
              <a:t>"text"</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id</a:t>
            </a:r>
            <a:r>
              <a:rPr lang="en-CA" dirty="0">
                <a:solidFill>
                  <a:srgbClr val="D4D4D4"/>
                </a:solidFill>
                <a:latin typeface="Menlo" panose="020B0609030804020204" pitchFamily="49" charset="0"/>
              </a:rPr>
              <a:t>=</a:t>
            </a:r>
            <a:r>
              <a:rPr lang="en-CA" dirty="0">
                <a:solidFill>
                  <a:srgbClr val="CE9178"/>
                </a:solidFill>
                <a:latin typeface="Menlo" panose="020B0609030804020204" pitchFamily="49" charset="0"/>
              </a:rPr>
              <a:t>"city"</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name</a:t>
            </a:r>
            <a:r>
              <a:rPr lang="en-CA" dirty="0">
                <a:solidFill>
                  <a:srgbClr val="D4D4D4"/>
                </a:solidFill>
                <a:latin typeface="Menlo" panose="020B0609030804020204" pitchFamily="49" charset="0"/>
              </a:rPr>
              <a:t>=</a:t>
            </a:r>
            <a:r>
              <a:rPr lang="en-CA" dirty="0">
                <a:solidFill>
                  <a:srgbClr val="CE9178"/>
                </a:solidFill>
                <a:latin typeface="Menlo" panose="020B0609030804020204" pitchFamily="49" charset="0"/>
              </a:rPr>
              <a:t>"city"</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required</a:t>
            </a:r>
            <a:r>
              <a:rPr lang="en-CA" dirty="0">
                <a:solidFill>
                  <a:srgbClr val="808080"/>
                </a:solidFill>
                <a:latin typeface="Menlo" panose="020B0609030804020204" pitchFamily="49" charset="0"/>
              </a:rPr>
              <a:t>&gt;</a:t>
            </a:r>
          </a:p>
          <a:p>
            <a:endParaRPr lang="en-CA" b="0" dirty="0">
              <a:solidFill>
                <a:srgbClr val="D4D4D4"/>
              </a:solidFill>
              <a:effectLst/>
              <a:latin typeface="Menlo" panose="020B0609030804020204" pitchFamily="49" charset="0"/>
            </a:endParaRPr>
          </a:p>
        </p:txBody>
      </p:sp>
      <p:sp>
        <p:nvSpPr>
          <p:cNvPr id="9" name="Arrow: Right 16">
            <a:extLst>
              <a:ext uri="{FF2B5EF4-FFF2-40B4-BE49-F238E27FC236}">
                <a16:creationId xmlns:a16="http://schemas.microsoft.com/office/drawing/2014/main" id="{FB920844-EF4A-5443-92EB-A806C16E937F}"/>
              </a:ext>
            </a:extLst>
          </p:cNvPr>
          <p:cNvSpPr/>
          <p:nvPr/>
        </p:nvSpPr>
        <p:spPr>
          <a:xfrm rot="6287499">
            <a:off x="6597765" y="3494884"/>
            <a:ext cx="1891405" cy="1580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6088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6404-E6E6-FB47-9AAA-08C86F23D20F}"/>
              </a:ext>
            </a:extLst>
          </p:cNvPr>
          <p:cNvSpPr>
            <a:spLocks noGrp="1"/>
          </p:cNvSpPr>
          <p:nvPr>
            <p:ph type="title"/>
          </p:nvPr>
        </p:nvSpPr>
        <p:spPr/>
        <p:txBody>
          <a:bodyPr/>
          <a:lstStyle/>
          <a:p>
            <a:r>
              <a:rPr lang="en-US" dirty="0"/>
              <a:t>Form Validation with the Pattern Attribute</a:t>
            </a:r>
          </a:p>
        </p:txBody>
      </p:sp>
      <p:sp>
        <p:nvSpPr>
          <p:cNvPr id="3" name="Content Placeholder 2">
            <a:extLst>
              <a:ext uri="{FF2B5EF4-FFF2-40B4-BE49-F238E27FC236}">
                <a16:creationId xmlns:a16="http://schemas.microsoft.com/office/drawing/2014/main" id="{C8F1582C-EBBD-444B-9FF7-0DD568C433F4}"/>
              </a:ext>
            </a:extLst>
          </p:cNvPr>
          <p:cNvSpPr>
            <a:spLocks noGrp="1"/>
          </p:cNvSpPr>
          <p:nvPr>
            <p:ph idx="1"/>
          </p:nvPr>
        </p:nvSpPr>
        <p:spPr/>
        <p:txBody>
          <a:bodyPr>
            <a:normAutofit/>
          </a:bodyPr>
          <a:lstStyle/>
          <a:p>
            <a:r>
              <a:rPr lang="en-US" sz="2400" dirty="0"/>
              <a:t>Using the required attribute alone allows for basic validation to make sure the user at least inputted something into an input</a:t>
            </a:r>
          </a:p>
          <a:p>
            <a:r>
              <a:rPr lang="en-US" sz="2400" dirty="0"/>
              <a:t>If you require something a bit more custom, you can use the “pattern” attribute to make the browser validate an input against a regular expression</a:t>
            </a:r>
          </a:p>
          <a:p>
            <a:pPr lvl="1"/>
            <a:r>
              <a:rPr lang="en-US" sz="2000" dirty="0"/>
              <a:t>A regular expression is a pattern that the computer uses to test a string of text against</a:t>
            </a:r>
          </a:p>
          <a:p>
            <a:r>
              <a:rPr lang="en-US" sz="2400" dirty="0"/>
              <a:t>With a pattern attribute you can validate for Credit Card numbers, postal codes, phone numbers and other common types of data</a:t>
            </a:r>
          </a:p>
          <a:p>
            <a:r>
              <a:rPr lang="en-US" sz="2400" dirty="0"/>
              <a:t>For some pre-written HTML5 pattern values visit this web site:</a:t>
            </a:r>
          </a:p>
          <a:p>
            <a:pPr lvl="1"/>
            <a:r>
              <a:rPr lang="en-CA" dirty="0">
                <a:hlinkClick r:id="rId2"/>
              </a:rPr>
              <a:t>http://html5pattern.com/</a:t>
            </a:r>
            <a:endParaRPr lang="en-CA" dirty="0"/>
          </a:p>
          <a:p>
            <a:r>
              <a:rPr lang="en-CA" sz="2400" dirty="0"/>
              <a:t>Use the title attribute to provide helper text to the user if they input invalid data</a:t>
            </a:r>
            <a:endParaRPr lang="en-US" sz="2400" dirty="0"/>
          </a:p>
        </p:txBody>
      </p:sp>
    </p:spTree>
    <p:extLst>
      <p:ext uri="{BB962C8B-B14F-4D97-AF65-F5344CB8AC3E}">
        <p14:creationId xmlns:p14="http://schemas.microsoft.com/office/powerpoint/2010/main" val="165046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6404-E6E6-FB47-9AAA-08C86F23D20F}"/>
              </a:ext>
            </a:extLst>
          </p:cNvPr>
          <p:cNvSpPr>
            <a:spLocks noGrp="1"/>
          </p:cNvSpPr>
          <p:nvPr>
            <p:ph type="title"/>
          </p:nvPr>
        </p:nvSpPr>
        <p:spPr>
          <a:xfrm>
            <a:off x="628650" y="238125"/>
            <a:ext cx="10515600" cy="1325563"/>
          </a:xfrm>
        </p:spPr>
        <p:txBody>
          <a:bodyPr/>
          <a:lstStyle/>
          <a:p>
            <a:r>
              <a:rPr lang="en-US" dirty="0"/>
              <a:t>Form Validation with the Pattern Attribute</a:t>
            </a:r>
          </a:p>
        </p:txBody>
      </p:sp>
      <p:sp>
        <p:nvSpPr>
          <p:cNvPr id="6" name="Rectangle 5">
            <a:extLst>
              <a:ext uri="{FF2B5EF4-FFF2-40B4-BE49-F238E27FC236}">
                <a16:creationId xmlns:a16="http://schemas.microsoft.com/office/drawing/2014/main" id="{A287DCDE-0495-2549-8BB0-96C000902885}"/>
              </a:ext>
            </a:extLst>
          </p:cNvPr>
          <p:cNvSpPr/>
          <p:nvPr/>
        </p:nvSpPr>
        <p:spPr>
          <a:xfrm>
            <a:off x="730250" y="1739949"/>
            <a:ext cx="9963150" cy="2616101"/>
          </a:xfrm>
          <a:prstGeom prst="rect">
            <a:avLst/>
          </a:prstGeom>
          <a:solidFill>
            <a:schemeClr val="tx1"/>
          </a:solidFill>
        </p:spPr>
        <p:txBody>
          <a:bodyPr wrap="square">
            <a:spAutoFit/>
          </a:bodyPr>
          <a:lstStyle/>
          <a:p>
            <a:endParaRPr lang="en-CA" sz="2400" dirty="0">
              <a:solidFill>
                <a:srgbClr val="808080"/>
              </a:solidFill>
              <a:latin typeface="Menlo" panose="020B0609030804020204" pitchFamily="49" charset="0"/>
            </a:endParaRPr>
          </a:p>
          <a:p>
            <a:r>
              <a:rPr lang="en-CA" sz="2000" dirty="0">
                <a:solidFill>
                  <a:srgbClr val="808080"/>
                </a:solidFill>
                <a:latin typeface="Menlo" panose="020B0609030804020204" pitchFamily="49" charset="0"/>
              </a:rPr>
              <a:t>&lt;</a:t>
            </a:r>
            <a:r>
              <a:rPr lang="en-CA" sz="2000" dirty="0">
                <a:solidFill>
                  <a:srgbClr val="569CD6"/>
                </a:solidFill>
                <a:latin typeface="Menlo" panose="020B0609030804020204" pitchFamily="49" charset="0"/>
              </a:rPr>
              <a:t>input</a:t>
            </a:r>
            <a:r>
              <a:rPr lang="en-CA" sz="2000" dirty="0">
                <a:solidFill>
                  <a:srgbClr val="D4D4D4"/>
                </a:solidFill>
                <a:latin typeface="Menlo" panose="020B0609030804020204" pitchFamily="49" charset="0"/>
              </a:rPr>
              <a:t> </a:t>
            </a:r>
            <a:r>
              <a:rPr lang="en-CA" sz="2000" dirty="0">
                <a:solidFill>
                  <a:srgbClr val="9CDCFE"/>
                </a:solidFill>
                <a:latin typeface="Menlo" panose="020B0609030804020204" pitchFamily="49" charset="0"/>
              </a:rPr>
              <a:t>type</a:t>
            </a:r>
            <a:r>
              <a:rPr lang="en-CA" sz="2000" dirty="0">
                <a:solidFill>
                  <a:srgbClr val="D4D4D4"/>
                </a:solidFill>
                <a:latin typeface="Menlo" panose="020B0609030804020204" pitchFamily="49" charset="0"/>
              </a:rPr>
              <a:t>=</a:t>
            </a:r>
            <a:r>
              <a:rPr lang="en-CA" sz="2000" dirty="0">
                <a:solidFill>
                  <a:srgbClr val="CE9178"/>
                </a:solidFill>
                <a:latin typeface="Menlo" panose="020B0609030804020204" pitchFamily="49" charset="0"/>
              </a:rPr>
              <a:t>"text"</a:t>
            </a:r>
            <a:r>
              <a:rPr lang="en-CA" sz="2000" dirty="0">
                <a:solidFill>
                  <a:srgbClr val="D4D4D4"/>
                </a:solidFill>
                <a:latin typeface="Menlo" panose="020B0609030804020204" pitchFamily="49" charset="0"/>
              </a:rPr>
              <a:t> </a:t>
            </a:r>
          </a:p>
          <a:p>
            <a:r>
              <a:rPr lang="en-CA" sz="2000" dirty="0">
                <a:solidFill>
                  <a:srgbClr val="9CDCFE"/>
                </a:solidFill>
                <a:latin typeface="Menlo" panose="020B0609030804020204" pitchFamily="49" charset="0"/>
              </a:rPr>
              <a:t>       id</a:t>
            </a:r>
            <a:r>
              <a:rPr lang="en-CA" sz="2000" dirty="0">
                <a:solidFill>
                  <a:srgbClr val="D4D4D4"/>
                </a:solidFill>
                <a:latin typeface="Menlo" panose="020B0609030804020204" pitchFamily="49" charset="0"/>
              </a:rPr>
              <a:t>=</a:t>
            </a:r>
            <a:r>
              <a:rPr lang="en-CA" sz="2000" dirty="0">
                <a:solidFill>
                  <a:srgbClr val="CE9178"/>
                </a:solidFill>
                <a:latin typeface="Menlo" panose="020B0609030804020204" pitchFamily="49" charset="0"/>
              </a:rPr>
              <a:t>"postal-code"</a:t>
            </a:r>
            <a:r>
              <a:rPr lang="en-CA" sz="2000" dirty="0">
                <a:solidFill>
                  <a:srgbClr val="D4D4D4"/>
                </a:solidFill>
                <a:latin typeface="Menlo" panose="020B0609030804020204" pitchFamily="49" charset="0"/>
              </a:rPr>
              <a:t> </a:t>
            </a:r>
          </a:p>
          <a:p>
            <a:r>
              <a:rPr lang="en-CA" sz="2000" dirty="0">
                <a:solidFill>
                  <a:srgbClr val="9CDCFE"/>
                </a:solidFill>
                <a:latin typeface="Menlo" panose="020B0609030804020204" pitchFamily="49" charset="0"/>
              </a:rPr>
              <a:t>       name</a:t>
            </a:r>
            <a:r>
              <a:rPr lang="en-CA" sz="2000" dirty="0">
                <a:solidFill>
                  <a:srgbClr val="D4D4D4"/>
                </a:solidFill>
                <a:latin typeface="Menlo" panose="020B0609030804020204" pitchFamily="49" charset="0"/>
              </a:rPr>
              <a:t>=</a:t>
            </a:r>
            <a:r>
              <a:rPr lang="en-CA" sz="2000" dirty="0">
                <a:solidFill>
                  <a:srgbClr val="CE9178"/>
                </a:solidFill>
                <a:latin typeface="Menlo" panose="020B0609030804020204" pitchFamily="49" charset="0"/>
              </a:rPr>
              <a:t>"postal-code"</a:t>
            </a:r>
            <a:r>
              <a:rPr lang="en-CA" sz="2000" dirty="0">
                <a:solidFill>
                  <a:srgbClr val="D4D4D4"/>
                </a:solidFill>
                <a:latin typeface="Menlo" panose="020B0609030804020204" pitchFamily="49" charset="0"/>
              </a:rPr>
              <a:t> </a:t>
            </a:r>
          </a:p>
          <a:p>
            <a:r>
              <a:rPr lang="en-CA" sz="2000" dirty="0">
                <a:solidFill>
                  <a:srgbClr val="9CDCFE"/>
                </a:solidFill>
                <a:latin typeface="Menlo" panose="020B0609030804020204" pitchFamily="49" charset="0"/>
              </a:rPr>
              <a:t>       pattern</a:t>
            </a:r>
            <a:r>
              <a:rPr lang="en-CA" sz="2000" dirty="0">
                <a:solidFill>
                  <a:srgbClr val="D4D4D4"/>
                </a:solidFill>
                <a:latin typeface="Menlo" panose="020B0609030804020204" pitchFamily="49" charset="0"/>
              </a:rPr>
              <a:t>=</a:t>
            </a:r>
            <a:r>
              <a:rPr lang="en-CA" sz="2000" dirty="0">
                <a:solidFill>
                  <a:srgbClr val="CE9178"/>
                </a:solidFill>
                <a:latin typeface="Menlo" panose="020B0609030804020204" pitchFamily="49" charset="0"/>
              </a:rPr>
              <a:t>"[A-Za-z][0-9][A-Za-z](\s)?[0-9][A-Za-z][0-9]"</a:t>
            </a:r>
            <a:r>
              <a:rPr lang="en-CA" sz="2000" dirty="0">
                <a:solidFill>
                  <a:srgbClr val="D4D4D4"/>
                </a:solidFill>
                <a:latin typeface="Menlo" panose="020B0609030804020204" pitchFamily="49" charset="0"/>
              </a:rPr>
              <a:t> </a:t>
            </a:r>
          </a:p>
          <a:p>
            <a:r>
              <a:rPr lang="en-CA" sz="2000" dirty="0">
                <a:solidFill>
                  <a:srgbClr val="9CDCFE"/>
                </a:solidFill>
                <a:latin typeface="Menlo" panose="020B0609030804020204" pitchFamily="49" charset="0"/>
              </a:rPr>
              <a:t>       title</a:t>
            </a:r>
            <a:r>
              <a:rPr lang="en-CA" sz="2000" dirty="0">
                <a:solidFill>
                  <a:srgbClr val="D4D4D4"/>
                </a:solidFill>
                <a:latin typeface="Menlo" panose="020B0609030804020204" pitchFamily="49" charset="0"/>
              </a:rPr>
              <a:t>=</a:t>
            </a:r>
            <a:r>
              <a:rPr lang="en-CA" sz="2000" dirty="0">
                <a:solidFill>
                  <a:srgbClr val="CE9178"/>
                </a:solidFill>
                <a:latin typeface="Menlo" panose="020B0609030804020204" pitchFamily="49" charset="0"/>
              </a:rPr>
              <a:t>"Format: A1A 1A1"</a:t>
            </a:r>
            <a:r>
              <a:rPr lang="en-CA" sz="2000" dirty="0">
                <a:solidFill>
                  <a:srgbClr val="D4D4D4"/>
                </a:solidFill>
                <a:latin typeface="Menlo" panose="020B0609030804020204" pitchFamily="49" charset="0"/>
              </a:rPr>
              <a:t> </a:t>
            </a:r>
          </a:p>
          <a:p>
            <a:r>
              <a:rPr lang="en-CA" sz="2000" dirty="0">
                <a:solidFill>
                  <a:srgbClr val="9CDCFE"/>
                </a:solidFill>
                <a:latin typeface="Menlo" panose="020B0609030804020204" pitchFamily="49" charset="0"/>
              </a:rPr>
              <a:t>       required</a:t>
            </a:r>
            <a:r>
              <a:rPr lang="en-CA" sz="2000" dirty="0">
                <a:solidFill>
                  <a:srgbClr val="808080"/>
                </a:solidFill>
                <a:latin typeface="Menlo" panose="020B0609030804020204" pitchFamily="49" charset="0"/>
              </a:rPr>
              <a:t>&gt;</a:t>
            </a:r>
          </a:p>
          <a:p>
            <a:endParaRPr lang="en-CA" sz="2000" dirty="0">
              <a:solidFill>
                <a:srgbClr val="808080"/>
              </a:solidFill>
              <a:latin typeface="Menlo" panose="020B0609030804020204" pitchFamily="49" charset="0"/>
            </a:endParaRPr>
          </a:p>
        </p:txBody>
      </p:sp>
      <p:sp>
        <p:nvSpPr>
          <p:cNvPr id="9" name="TextBox 8">
            <a:extLst>
              <a:ext uri="{FF2B5EF4-FFF2-40B4-BE49-F238E27FC236}">
                <a16:creationId xmlns:a16="http://schemas.microsoft.com/office/drawing/2014/main" id="{2BFC5756-FFF9-0442-9E36-7014469F291C}"/>
              </a:ext>
            </a:extLst>
          </p:cNvPr>
          <p:cNvSpPr txBox="1"/>
          <p:nvPr/>
        </p:nvSpPr>
        <p:spPr>
          <a:xfrm>
            <a:off x="6667500" y="5227937"/>
            <a:ext cx="5080000" cy="1200329"/>
          </a:xfrm>
          <a:prstGeom prst="rect">
            <a:avLst/>
          </a:prstGeom>
          <a:noFill/>
          <a:ln>
            <a:solidFill>
              <a:schemeClr val="tx1"/>
            </a:solidFill>
          </a:ln>
        </p:spPr>
        <p:txBody>
          <a:bodyPr wrap="square" rtlCol="0">
            <a:spAutoFit/>
          </a:bodyPr>
          <a:lstStyle/>
          <a:p>
            <a:r>
              <a:rPr lang="en-CA" dirty="0"/>
              <a:t>The pattern attribute tells the browser to test the input entered by the user against the regular expression set in the pattern attribute. The pattern here will test for a Canadian postal code (A1A 1A1)</a:t>
            </a:r>
          </a:p>
        </p:txBody>
      </p:sp>
      <p:sp>
        <p:nvSpPr>
          <p:cNvPr id="10" name="Arrow: Right 16">
            <a:extLst>
              <a:ext uri="{FF2B5EF4-FFF2-40B4-BE49-F238E27FC236}">
                <a16:creationId xmlns:a16="http://schemas.microsoft.com/office/drawing/2014/main" id="{1CE8513B-E528-C148-B393-E35F72D73EDC}"/>
              </a:ext>
            </a:extLst>
          </p:cNvPr>
          <p:cNvSpPr/>
          <p:nvPr/>
        </p:nvSpPr>
        <p:spPr>
          <a:xfrm rot="14608682">
            <a:off x="7061518" y="4155426"/>
            <a:ext cx="1806742" cy="2248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02D10FD7-D4C4-6546-90B6-431D2B4BA5A3}"/>
              </a:ext>
            </a:extLst>
          </p:cNvPr>
          <p:cNvSpPr txBox="1"/>
          <p:nvPr/>
        </p:nvSpPr>
        <p:spPr>
          <a:xfrm>
            <a:off x="1016000" y="5227937"/>
            <a:ext cx="5080000" cy="923330"/>
          </a:xfrm>
          <a:prstGeom prst="rect">
            <a:avLst/>
          </a:prstGeom>
          <a:noFill/>
          <a:ln>
            <a:solidFill>
              <a:schemeClr val="tx1"/>
            </a:solidFill>
          </a:ln>
        </p:spPr>
        <p:txBody>
          <a:bodyPr wrap="square" rtlCol="0">
            <a:spAutoFit/>
          </a:bodyPr>
          <a:lstStyle/>
          <a:p>
            <a:r>
              <a:rPr lang="en-CA" dirty="0"/>
              <a:t>You can use the title attribute to display a helper message to the user if they enter incorrectly formatted data</a:t>
            </a:r>
          </a:p>
        </p:txBody>
      </p:sp>
      <p:sp>
        <p:nvSpPr>
          <p:cNvPr id="12" name="Arrow: Right 16">
            <a:extLst>
              <a:ext uri="{FF2B5EF4-FFF2-40B4-BE49-F238E27FC236}">
                <a16:creationId xmlns:a16="http://schemas.microsoft.com/office/drawing/2014/main" id="{9B60DC0B-9975-2B45-95C5-AD1F305D0A71}"/>
              </a:ext>
            </a:extLst>
          </p:cNvPr>
          <p:cNvSpPr/>
          <p:nvPr/>
        </p:nvSpPr>
        <p:spPr>
          <a:xfrm rot="17700470">
            <a:off x="3494146" y="4331401"/>
            <a:ext cx="1387809" cy="2334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78226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n HTML form validation message with a helper text set via an input element's title attribute">
            <a:extLst>
              <a:ext uri="{FF2B5EF4-FFF2-40B4-BE49-F238E27FC236}">
                <a16:creationId xmlns:a16="http://schemas.microsoft.com/office/drawing/2014/main" id="{BA8CEF53-A794-BF49-8E58-7EA3C464B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146" y="1728150"/>
            <a:ext cx="5003800" cy="2806700"/>
          </a:xfrm>
          <a:prstGeom prst="rect">
            <a:avLst/>
          </a:prstGeom>
        </p:spPr>
      </p:pic>
      <p:sp>
        <p:nvSpPr>
          <p:cNvPr id="2" name="Title 1">
            <a:extLst>
              <a:ext uri="{FF2B5EF4-FFF2-40B4-BE49-F238E27FC236}">
                <a16:creationId xmlns:a16="http://schemas.microsoft.com/office/drawing/2014/main" id="{0EB76404-E6E6-FB47-9AAA-08C86F23D20F}"/>
              </a:ext>
            </a:extLst>
          </p:cNvPr>
          <p:cNvSpPr>
            <a:spLocks noGrp="1"/>
          </p:cNvSpPr>
          <p:nvPr>
            <p:ph type="title"/>
          </p:nvPr>
        </p:nvSpPr>
        <p:spPr>
          <a:xfrm>
            <a:off x="628650" y="238125"/>
            <a:ext cx="10515600" cy="1325563"/>
          </a:xfrm>
        </p:spPr>
        <p:txBody>
          <a:bodyPr/>
          <a:lstStyle/>
          <a:p>
            <a:r>
              <a:rPr lang="en-US" dirty="0"/>
              <a:t>Form Validation with the Pattern Attribute</a:t>
            </a:r>
          </a:p>
        </p:txBody>
      </p:sp>
      <p:sp>
        <p:nvSpPr>
          <p:cNvPr id="9" name="TextBox 8">
            <a:extLst>
              <a:ext uri="{FF2B5EF4-FFF2-40B4-BE49-F238E27FC236}">
                <a16:creationId xmlns:a16="http://schemas.microsoft.com/office/drawing/2014/main" id="{2BFC5756-FFF9-0442-9E36-7014469F291C}"/>
              </a:ext>
            </a:extLst>
          </p:cNvPr>
          <p:cNvSpPr txBox="1"/>
          <p:nvPr/>
        </p:nvSpPr>
        <p:spPr>
          <a:xfrm>
            <a:off x="7162466" y="2004349"/>
            <a:ext cx="4051300" cy="1477328"/>
          </a:xfrm>
          <a:prstGeom prst="rect">
            <a:avLst/>
          </a:prstGeom>
          <a:noFill/>
          <a:ln>
            <a:solidFill>
              <a:schemeClr val="tx1"/>
            </a:solidFill>
          </a:ln>
        </p:spPr>
        <p:txBody>
          <a:bodyPr wrap="square" rtlCol="0">
            <a:spAutoFit/>
          </a:bodyPr>
          <a:lstStyle/>
          <a:p>
            <a:r>
              <a:rPr lang="en-CA" dirty="0"/>
              <a:t>This input is being validated against a custom pattern set via the “pattern” attribute on the input element. This input is being validated for a Canadian postal code (A1A 1A1).</a:t>
            </a:r>
          </a:p>
        </p:txBody>
      </p:sp>
      <p:sp>
        <p:nvSpPr>
          <p:cNvPr id="10" name="Arrow: Right 16">
            <a:extLst>
              <a:ext uri="{FF2B5EF4-FFF2-40B4-BE49-F238E27FC236}">
                <a16:creationId xmlns:a16="http://schemas.microsoft.com/office/drawing/2014/main" id="{1CE8513B-E528-C148-B393-E35F72D73EDC}"/>
              </a:ext>
            </a:extLst>
          </p:cNvPr>
          <p:cNvSpPr/>
          <p:nvPr/>
        </p:nvSpPr>
        <p:spPr>
          <a:xfrm rot="10571192">
            <a:off x="2811554" y="2375166"/>
            <a:ext cx="4165204" cy="22959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02D10FD7-D4C4-6546-90B6-431D2B4BA5A3}"/>
              </a:ext>
            </a:extLst>
          </p:cNvPr>
          <p:cNvSpPr txBox="1"/>
          <p:nvPr/>
        </p:nvSpPr>
        <p:spPr>
          <a:xfrm>
            <a:off x="1066800" y="5253337"/>
            <a:ext cx="5080000" cy="646331"/>
          </a:xfrm>
          <a:prstGeom prst="rect">
            <a:avLst/>
          </a:prstGeom>
          <a:noFill/>
          <a:ln>
            <a:solidFill>
              <a:schemeClr val="tx1"/>
            </a:solidFill>
          </a:ln>
        </p:spPr>
        <p:txBody>
          <a:bodyPr wrap="square" rtlCol="0">
            <a:spAutoFit/>
          </a:bodyPr>
          <a:lstStyle/>
          <a:p>
            <a:r>
              <a:rPr lang="en-CA" dirty="0"/>
              <a:t>The text “Format: A1A 1A1” comes from the title attribute on the input element</a:t>
            </a:r>
          </a:p>
        </p:txBody>
      </p:sp>
      <p:sp>
        <p:nvSpPr>
          <p:cNvPr id="12" name="Arrow: Right 16">
            <a:extLst>
              <a:ext uri="{FF2B5EF4-FFF2-40B4-BE49-F238E27FC236}">
                <a16:creationId xmlns:a16="http://schemas.microsoft.com/office/drawing/2014/main" id="{9B60DC0B-9975-2B45-95C5-AD1F305D0A71}"/>
              </a:ext>
            </a:extLst>
          </p:cNvPr>
          <p:cNvSpPr/>
          <p:nvPr/>
        </p:nvSpPr>
        <p:spPr>
          <a:xfrm rot="17700470">
            <a:off x="2513761" y="4319339"/>
            <a:ext cx="1387809" cy="2334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631E1DC5-7484-6B48-A785-ED3D9D2FC72F}"/>
              </a:ext>
            </a:extLst>
          </p:cNvPr>
          <p:cNvSpPr txBox="1"/>
          <p:nvPr/>
        </p:nvSpPr>
        <p:spPr>
          <a:xfrm>
            <a:off x="7162466" y="3987800"/>
            <a:ext cx="4191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Visit </a:t>
            </a:r>
            <a:r>
              <a:rPr lang="en-CA" dirty="0">
                <a:hlinkClick r:id="rId3"/>
              </a:rPr>
              <a:t>http://html5pattern.com/</a:t>
            </a:r>
            <a:r>
              <a:rPr lang="en-CA" dirty="0"/>
              <a:t> to get some common pattern values for things such as telephone numbers, credit cards, postal codes and other common types of information</a:t>
            </a:r>
            <a:endParaRPr lang="en-US" dirty="0"/>
          </a:p>
        </p:txBody>
      </p:sp>
    </p:spTree>
    <p:extLst>
      <p:ext uri="{BB962C8B-B14F-4D97-AF65-F5344CB8AC3E}">
        <p14:creationId xmlns:p14="http://schemas.microsoft.com/office/powerpoint/2010/main" val="4198194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6915-A3E7-B9A1-6F6A-6D7DDEBCD9C9}"/>
              </a:ext>
            </a:extLst>
          </p:cNvPr>
          <p:cNvSpPr>
            <a:spLocks noGrp="1"/>
          </p:cNvSpPr>
          <p:nvPr>
            <p:ph type="title"/>
          </p:nvPr>
        </p:nvSpPr>
        <p:spPr/>
        <p:txBody>
          <a:bodyPr/>
          <a:lstStyle/>
          <a:p>
            <a:r>
              <a:rPr lang="en-CA" dirty="0"/>
              <a:t>JavaScript Form Validation</a:t>
            </a:r>
          </a:p>
        </p:txBody>
      </p:sp>
      <p:sp>
        <p:nvSpPr>
          <p:cNvPr id="3" name="Content Placeholder 2">
            <a:extLst>
              <a:ext uri="{FF2B5EF4-FFF2-40B4-BE49-F238E27FC236}">
                <a16:creationId xmlns:a16="http://schemas.microsoft.com/office/drawing/2014/main" id="{F27BC516-612E-F890-A450-698603DC4BDC}"/>
              </a:ext>
            </a:extLst>
          </p:cNvPr>
          <p:cNvSpPr>
            <a:spLocks noGrp="1"/>
          </p:cNvSpPr>
          <p:nvPr>
            <p:ph idx="1"/>
          </p:nvPr>
        </p:nvSpPr>
        <p:spPr/>
        <p:txBody>
          <a:bodyPr/>
          <a:lstStyle/>
          <a:p>
            <a:r>
              <a:rPr lang="en-CA" dirty="0"/>
              <a:t>Many ways to validate forms in JavaScript</a:t>
            </a:r>
          </a:p>
          <a:p>
            <a:r>
              <a:rPr lang="en-CA" dirty="0"/>
              <a:t>See the code demos for today’s files for two examples of JavaScript form validation</a:t>
            </a:r>
          </a:p>
        </p:txBody>
      </p:sp>
    </p:spTree>
    <p:extLst>
      <p:ext uri="{BB962C8B-B14F-4D97-AF65-F5344CB8AC3E}">
        <p14:creationId xmlns:p14="http://schemas.microsoft.com/office/powerpoint/2010/main" val="205726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F8B1-37E9-4C6B-BB1B-9A5A5608D9D4}"/>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A2F3D35D-DDB4-43C1-AE0C-A92D59D5DDBB}"/>
              </a:ext>
            </a:extLst>
          </p:cNvPr>
          <p:cNvSpPr>
            <a:spLocks noGrp="1"/>
          </p:cNvSpPr>
          <p:nvPr>
            <p:ph idx="1"/>
          </p:nvPr>
        </p:nvSpPr>
        <p:spPr/>
        <p:txBody>
          <a:bodyPr/>
          <a:lstStyle/>
          <a:p>
            <a:r>
              <a:rPr lang="en-CA" dirty="0"/>
              <a:t>Game Progress Check-In</a:t>
            </a:r>
          </a:p>
          <a:p>
            <a:r>
              <a:rPr lang="en-CA" dirty="0"/>
              <a:t>Progress Check-In</a:t>
            </a:r>
          </a:p>
          <a:p>
            <a:r>
              <a:rPr lang="en-CA" dirty="0"/>
              <a:t>Form Validation</a:t>
            </a:r>
          </a:p>
          <a:p>
            <a:r>
              <a:rPr lang="en-CA" dirty="0"/>
              <a:t>JSON</a:t>
            </a:r>
          </a:p>
          <a:p>
            <a:r>
              <a:rPr lang="en-CA" dirty="0"/>
              <a:t>Fetch</a:t>
            </a:r>
          </a:p>
          <a:p>
            <a:r>
              <a:rPr lang="en-CA" dirty="0"/>
              <a:t>Async / Await</a:t>
            </a:r>
          </a:p>
          <a:p>
            <a:r>
              <a:rPr lang="en-CA" dirty="0"/>
              <a:t>API’s</a:t>
            </a:r>
          </a:p>
        </p:txBody>
      </p:sp>
    </p:spTree>
    <p:extLst>
      <p:ext uri="{BB962C8B-B14F-4D97-AF65-F5344CB8AC3E}">
        <p14:creationId xmlns:p14="http://schemas.microsoft.com/office/powerpoint/2010/main" val="291875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2756-5891-4222-8E04-1B3D6B24CAFF}"/>
              </a:ext>
            </a:extLst>
          </p:cNvPr>
          <p:cNvSpPr>
            <a:spLocks noGrp="1"/>
          </p:cNvSpPr>
          <p:nvPr>
            <p:ph type="title"/>
          </p:nvPr>
        </p:nvSpPr>
        <p:spPr/>
        <p:txBody>
          <a:bodyPr/>
          <a:lstStyle/>
          <a:p>
            <a:r>
              <a:rPr lang="en-CA" dirty="0"/>
              <a:t>Game Progress Check-In</a:t>
            </a:r>
          </a:p>
        </p:txBody>
      </p:sp>
      <p:sp>
        <p:nvSpPr>
          <p:cNvPr id="3" name="Content Placeholder 2">
            <a:extLst>
              <a:ext uri="{FF2B5EF4-FFF2-40B4-BE49-F238E27FC236}">
                <a16:creationId xmlns:a16="http://schemas.microsoft.com/office/drawing/2014/main" id="{DDCD9248-801F-C1F1-3861-BE784B8FA40D}"/>
              </a:ext>
            </a:extLst>
          </p:cNvPr>
          <p:cNvSpPr>
            <a:spLocks noGrp="1"/>
          </p:cNvSpPr>
          <p:nvPr>
            <p:ph idx="1"/>
          </p:nvPr>
        </p:nvSpPr>
        <p:spPr/>
        <p:txBody>
          <a:bodyPr/>
          <a:lstStyle/>
          <a:p>
            <a:pPr>
              <a:lnSpc>
                <a:spcPct val="110000"/>
              </a:lnSpc>
            </a:pPr>
            <a:r>
              <a:rPr lang="en-CA" dirty="0"/>
              <a:t>Please add your name to the Google Sheet in order to reserve a day and time for your game progress check-in meeting</a:t>
            </a:r>
          </a:p>
        </p:txBody>
      </p:sp>
    </p:spTree>
    <p:extLst>
      <p:ext uri="{BB962C8B-B14F-4D97-AF65-F5344CB8AC3E}">
        <p14:creationId xmlns:p14="http://schemas.microsoft.com/office/powerpoint/2010/main" val="338494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2756-5891-4222-8E04-1B3D6B24CAFF}"/>
              </a:ext>
            </a:extLst>
          </p:cNvPr>
          <p:cNvSpPr>
            <a:spLocks noGrp="1"/>
          </p:cNvSpPr>
          <p:nvPr>
            <p:ph type="title"/>
          </p:nvPr>
        </p:nvSpPr>
        <p:spPr/>
        <p:txBody>
          <a:bodyPr/>
          <a:lstStyle/>
          <a:p>
            <a:r>
              <a:rPr lang="en-CA" dirty="0"/>
              <a:t>Progress Check-In</a:t>
            </a:r>
          </a:p>
        </p:txBody>
      </p:sp>
      <p:sp>
        <p:nvSpPr>
          <p:cNvPr id="3" name="Content Placeholder 2">
            <a:extLst>
              <a:ext uri="{FF2B5EF4-FFF2-40B4-BE49-F238E27FC236}">
                <a16:creationId xmlns:a16="http://schemas.microsoft.com/office/drawing/2014/main" id="{DDCD9248-801F-C1F1-3861-BE784B8FA40D}"/>
              </a:ext>
            </a:extLst>
          </p:cNvPr>
          <p:cNvSpPr>
            <a:spLocks noGrp="1"/>
          </p:cNvSpPr>
          <p:nvPr>
            <p:ph idx="1"/>
          </p:nvPr>
        </p:nvSpPr>
        <p:spPr/>
        <p:txBody>
          <a:bodyPr/>
          <a:lstStyle/>
          <a:p>
            <a:pPr>
              <a:lnSpc>
                <a:spcPct val="110000"/>
              </a:lnSpc>
            </a:pPr>
            <a:r>
              <a:rPr lang="en-CA" dirty="0"/>
              <a:t>At this time you should have a rough idea of the following concepts</a:t>
            </a:r>
          </a:p>
          <a:p>
            <a:pPr lvl="1">
              <a:lnSpc>
                <a:spcPct val="110000"/>
              </a:lnSpc>
            </a:pPr>
            <a:r>
              <a:rPr lang="en-CA" dirty="0"/>
              <a:t>A basic understanding of:</a:t>
            </a:r>
          </a:p>
          <a:p>
            <a:pPr lvl="2">
              <a:lnSpc>
                <a:spcPct val="110000"/>
              </a:lnSpc>
            </a:pPr>
            <a:r>
              <a:rPr lang="en-CA" dirty="0"/>
              <a:t>Objects</a:t>
            </a:r>
          </a:p>
          <a:p>
            <a:pPr lvl="2">
              <a:lnSpc>
                <a:spcPct val="110000"/>
              </a:lnSpc>
            </a:pPr>
            <a:r>
              <a:rPr lang="en-CA" dirty="0"/>
              <a:t>Classes</a:t>
            </a:r>
          </a:p>
        </p:txBody>
      </p:sp>
    </p:spTree>
    <p:extLst>
      <p:ext uri="{BB962C8B-B14F-4D97-AF65-F5344CB8AC3E}">
        <p14:creationId xmlns:p14="http://schemas.microsoft.com/office/powerpoint/2010/main" val="118300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6F87-8FCC-70BC-BDA7-1DF468DAE388}"/>
              </a:ext>
            </a:extLst>
          </p:cNvPr>
          <p:cNvSpPr>
            <a:spLocks noGrp="1"/>
          </p:cNvSpPr>
          <p:nvPr>
            <p:ph type="ctrTitle"/>
          </p:nvPr>
        </p:nvSpPr>
        <p:spPr>
          <a:xfrm>
            <a:off x="1524000" y="1480172"/>
            <a:ext cx="9144000" cy="2387600"/>
          </a:xfrm>
        </p:spPr>
        <p:txBody>
          <a:bodyPr/>
          <a:lstStyle/>
          <a:p>
            <a:r>
              <a:rPr lang="en-CA" dirty="0"/>
              <a:t>Quick Introduction to Forms</a:t>
            </a:r>
          </a:p>
        </p:txBody>
      </p:sp>
    </p:spTree>
    <p:extLst>
      <p:ext uri="{BB962C8B-B14F-4D97-AF65-F5344CB8AC3E}">
        <p14:creationId xmlns:p14="http://schemas.microsoft.com/office/powerpoint/2010/main" val="384307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F304-7B8D-7E83-3008-4BDA9A5FF829}"/>
              </a:ext>
            </a:extLst>
          </p:cNvPr>
          <p:cNvSpPr>
            <a:spLocks noGrp="1"/>
          </p:cNvSpPr>
          <p:nvPr>
            <p:ph type="title"/>
          </p:nvPr>
        </p:nvSpPr>
        <p:spPr/>
        <p:txBody>
          <a:bodyPr/>
          <a:lstStyle/>
          <a:p>
            <a:r>
              <a:rPr lang="en-CA" dirty="0"/>
              <a:t>Quick Introduction to Forms</a:t>
            </a:r>
          </a:p>
        </p:txBody>
      </p:sp>
      <p:sp>
        <p:nvSpPr>
          <p:cNvPr id="3" name="Content Placeholder 2">
            <a:extLst>
              <a:ext uri="{FF2B5EF4-FFF2-40B4-BE49-F238E27FC236}">
                <a16:creationId xmlns:a16="http://schemas.microsoft.com/office/drawing/2014/main" id="{1F00A04B-DFA7-F845-B57C-6412CFF5DC59}"/>
              </a:ext>
            </a:extLst>
          </p:cNvPr>
          <p:cNvSpPr>
            <a:spLocks noGrp="1"/>
          </p:cNvSpPr>
          <p:nvPr>
            <p:ph idx="1"/>
          </p:nvPr>
        </p:nvSpPr>
        <p:spPr/>
        <p:txBody>
          <a:bodyPr/>
          <a:lstStyle/>
          <a:p>
            <a:pPr>
              <a:lnSpc>
                <a:spcPct val="110000"/>
              </a:lnSpc>
            </a:pPr>
            <a:r>
              <a:rPr lang="en-CA" dirty="0"/>
              <a:t>You will have a full lesson on forms in the Web Development 2 course</a:t>
            </a:r>
          </a:p>
          <a:p>
            <a:pPr>
              <a:lnSpc>
                <a:spcPct val="110000"/>
              </a:lnSpc>
            </a:pPr>
            <a:r>
              <a:rPr lang="en-CA" dirty="0"/>
              <a:t>Today’s lesson will just provide a quick introduction:</a:t>
            </a:r>
          </a:p>
          <a:p>
            <a:pPr lvl="1">
              <a:lnSpc>
                <a:spcPct val="110000"/>
              </a:lnSpc>
            </a:pPr>
            <a:r>
              <a:rPr lang="en-CA" dirty="0"/>
              <a:t>What is an HTML form</a:t>
            </a:r>
          </a:p>
          <a:p>
            <a:pPr lvl="1">
              <a:lnSpc>
                <a:spcPct val="110000"/>
              </a:lnSpc>
            </a:pPr>
            <a:r>
              <a:rPr lang="en-CA" dirty="0"/>
              <a:t>How an HTML form works</a:t>
            </a:r>
          </a:p>
          <a:p>
            <a:pPr lvl="1">
              <a:lnSpc>
                <a:spcPct val="110000"/>
              </a:lnSpc>
            </a:pPr>
            <a:r>
              <a:rPr lang="en-CA" dirty="0"/>
              <a:t>Why to validate forms with HTML, CSS, and JavaScript</a:t>
            </a:r>
          </a:p>
          <a:p>
            <a:pPr lvl="1">
              <a:lnSpc>
                <a:spcPct val="110000"/>
              </a:lnSpc>
            </a:pPr>
            <a:r>
              <a:rPr lang="en-CA" dirty="0"/>
              <a:t>How to validate forms with HTML, CSS, and JavaScript </a:t>
            </a:r>
          </a:p>
        </p:txBody>
      </p:sp>
    </p:spTree>
    <p:extLst>
      <p:ext uri="{BB962C8B-B14F-4D97-AF65-F5344CB8AC3E}">
        <p14:creationId xmlns:p14="http://schemas.microsoft.com/office/powerpoint/2010/main" val="292704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F14F-B83D-504F-A564-2D3F4DDEDC78}"/>
              </a:ext>
            </a:extLst>
          </p:cNvPr>
          <p:cNvSpPr>
            <a:spLocks noGrp="1"/>
          </p:cNvSpPr>
          <p:nvPr>
            <p:ph type="title"/>
          </p:nvPr>
        </p:nvSpPr>
        <p:spPr/>
        <p:txBody>
          <a:bodyPr/>
          <a:lstStyle/>
          <a:p>
            <a:r>
              <a:rPr lang="en-US" dirty="0"/>
              <a:t>Forms - Introduction</a:t>
            </a:r>
          </a:p>
        </p:txBody>
      </p:sp>
      <p:sp>
        <p:nvSpPr>
          <p:cNvPr id="3" name="Content Placeholder 2">
            <a:extLst>
              <a:ext uri="{FF2B5EF4-FFF2-40B4-BE49-F238E27FC236}">
                <a16:creationId xmlns:a16="http://schemas.microsoft.com/office/drawing/2014/main" id="{BDF159CE-9FEF-AC48-9993-5D3319135E01}"/>
              </a:ext>
            </a:extLst>
          </p:cNvPr>
          <p:cNvSpPr>
            <a:spLocks noGrp="1"/>
          </p:cNvSpPr>
          <p:nvPr>
            <p:ph idx="1"/>
          </p:nvPr>
        </p:nvSpPr>
        <p:spPr>
          <a:xfrm>
            <a:off x="838200" y="1825625"/>
            <a:ext cx="10515600" cy="3899314"/>
          </a:xfrm>
        </p:spPr>
        <p:txBody>
          <a:bodyPr/>
          <a:lstStyle/>
          <a:p>
            <a:r>
              <a:rPr lang="en-CA" dirty="0"/>
              <a:t>Forms allow web sites users to interact with your web site</a:t>
            </a:r>
          </a:p>
          <a:p>
            <a:r>
              <a:rPr lang="en-CA" dirty="0"/>
              <a:t>You can use forms to do the following:</a:t>
            </a:r>
          </a:p>
          <a:p>
            <a:pPr lvl="1"/>
            <a:r>
              <a:rPr lang="en-CA" dirty="0"/>
              <a:t>Collect data from users</a:t>
            </a:r>
          </a:p>
          <a:p>
            <a:pPr lvl="1"/>
            <a:r>
              <a:rPr lang="en-CA" dirty="0"/>
              <a:t>Logging into a site</a:t>
            </a:r>
          </a:p>
          <a:p>
            <a:pPr lvl="1"/>
            <a:r>
              <a:rPr lang="en-CA" dirty="0"/>
              <a:t>To perform calculations</a:t>
            </a:r>
          </a:p>
          <a:p>
            <a:pPr lvl="1"/>
            <a:r>
              <a:rPr lang="en-CA" dirty="0"/>
              <a:t>Enable users to contact you</a:t>
            </a:r>
          </a:p>
          <a:p>
            <a:pPr lvl="1"/>
            <a:r>
              <a:rPr lang="en-CA" dirty="0"/>
              <a:t>To pay for items online</a:t>
            </a:r>
          </a:p>
          <a:p>
            <a:pPr lvl="1"/>
            <a:r>
              <a:rPr lang="en-CA" dirty="0"/>
              <a:t>To search for something online</a:t>
            </a:r>
          </a:p>
        </p:txBody>
      </p:sp>
    </p:spTree>
    <p:extLst>
      <p:ext uri="{BB962C8B-B14F-4D97-AF65-F5344CB8AC3E}">
        <p14:creationId xmlns:p14="http://schemas.microsoft.com/office/powerpoint/2010/main" val="342246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406E-37B2-8B46-BAEC-7509325791B7}"/>
              </a:ext>
            </a:extLst>
          </p:cNvPr>
          <p:cNvSpPr>
            <a:spLocks noGrp="1"/>
          </p:cNvSpPr>
          <p:nvPr>
            <p:ph type="title"/>
          </p:nvPr>
        </p:nvSpPr>
        <p:spPr/>
        <p:txBody>
          <a:bodyPr/>
          <a:lstStyle/>
          <a:p>
            <a:r>
              <a:rPr lang="en-US" dirty="0"/>
              <a:t>How a Form Works</a:t>
            </a:r>
          </a:p>
        </p:txBody>
      </p:sp>
      <p:sp>
        <p:nvSpPr>
          <p:cNvPr id="3" name="Content Placeholder 2">
            <a:extLst>
              <a:ext uri="{FF2B5EF4-FFF2-40B4-BE49-F238E27FC236}">
                <a16:creationId xmlns:a16="http://schemas.microsoft.com/office/drawing/2014/main" id="{23E7717C-300A-E244-9A03-EE7A14A3FAC3}"/>
              </a:ext>
            </a:extLst>
          </p:cNvPr>
          <p:cNvSpPr>
            <a:spLocks noGrp="1"/>
          </p:cNvSpPr>
          <p:nvPr>
            <p:ph idx="1"/>
          </p:nvPr>
        </p:nvSpPr>
        <p:spPr>
          <a:xfrm>
            <a:off x="838200" y="1825625"/>
            <a:ext cx="10515600" cy="4351338"/>
          </a:xfrm>
        </p:spPr>
        <p:txBody>
          <a:bodyPr>
            <a:normAutofit fontScale="92500" lnSpcReduction="10000"/>
          </a:bodyPr>
          <a:lstStyle/>
          <a:p>
            <a:pPr>
              <a:lnSpc>
                <a:spcPct val="110000"/>
              </a:lnSpc>
              <a:buFont typeface="+mj-lt"/>
              <a:buAutoNum type="arabicPeriod"/>
            </a:pPr>
            <a:r>
              <a:rPr lang="en-CA" dirty="0"/>
              <a:t> User fills in the form</a:t>
            </a:r>
          </a:p>
          <a:p>
            <a:pPr>
              <a:lnSpc>
                <a:spcPct val="110000"/>
              </a:lnSpc>
              <a:buFont typeface="+mj-lt"/>
              <a:buAutoNum type="arabicPeriod"/>
            </a:pPr>
            <a:r>
              <a:rPr lang="en-CA" dirty="0"/>
              <a:t> User submits the form</a:t>
            </a:r>
          </a:p>
          <a:p>
            <a:pPr>
              <a:lnSpc>
                <a:spcPct val="110000"/>
              </a:lnSpc>
              <a:buFont typeface="+mj-lt"/>
              <a:buAutoNum type="arabicPeriod"/>
            </a:pPr>
            <a:r>
              <a:rPr lang="en-CA" dirty="0"/>
              <a:t> Data from the form is sent to the form processor which is a server   script that runs on a web server</a:t>
            </a:r>
          </a:p>
          <a:p>
            <a:pPr lvl="1">
              <a:lnSpc>
                <a:spcPct val="110000"/>
              </a:lnSpc>
            </a:pPr>
            <a:r>
              <a:rPr lang="en-CA" dirty="0"/>
              <a:t>Not all forms are sent to the server, some forms such as calculators can be processed locally and never require data to be sent to a server</a:t>
            </a:r>
          </a:p>
          <a:p>
            <a:pPr>
              <a:lnSpc>
                <a:spcPct val="110000"/>
              </a:lnSpc>
              <a:buFont typeface="+mj-lt"/>
              <a:buAutoNum type="arabicPeriod"/>
            </a:pPr>
            <a:r>
              <a:rPr lang="en-CA" dirty="0"/>
              <a:t> The form is processed</a:t>
            </a:r>
          </a:p>
          <a:p>
            <a:pPr>
              <a:lnSpc>
                <a:spcPct val="110000"/>
              </a:lnSpc>
              <a:buFont typeface="+mj-lt"/>
              <a:buAutoNum type="arabicPeriod"/>
            </a:pPr>
            <a:r>
              <a:rPr lang="en-CA" dirty="0"/>
              <a:t> Feedback can optionally be given to the user to assure them that their information has been received</a:t>
            </a:r>
          </a:p>
          <a:p>
            <a:pPr marL="0" indent="0">
              <a:buNone/>
            </a:pPr>
            <a:endParaRPr lang="en-US" dirty="0"/>
          </a:p>
        </p:txBody>
      </p:sp>
    </p:spTree>
    <p:extLst>
      <p:ext uri="{BB962C8B-B14F-4D97-AF65-F5344CB8AC3E}">
        <p14:creationId xmlns:p14="http://schemas.microsoft.com/office/powerpoint/2010/main" val="136855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loud 22">
            <a:extLst>
              <a:ext uri="{FF2B5EF4-FFF2-40B4-BE49-F238E27FC236}">
                <a16:creationId xmlns:a16="http://schemas.microsoft.com/office/drawing/2014/main" id="{B422127C-2C90-2B4B-B312-1507A384B132}"/>
              </a:ext>
            </a:extLst>
          </p:cNvPr>
          <p:cNvSpPr/>
          <p:nvPr/>
        </p:nvSpPr>
        <p:spPr>
          <a:xfrm>
            <a:off x="5187484" y="2813825"/>
            <a:ext cx="1774034" cy="1160559"/>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4B2FB-97ED-BC49-A602-2958F734DEC8}"/>
              </a:ext>
            </a:extLst>
          </p:cNvPr>
          <p:cNvSpPr>
            <a:spLocks noGrp="1"/>
          </p:cNvSpPr>
          <p:nvPr>
            <p:ph type="title"/>
          </p:nvPr>
        </p:nvSpPr>
        <p:spPr/>
        <p:txBody>
          <a:bodyPr/>
          <a:lstStyle/>
          <a:p>
            <a:r>
              <a:rPr lang="en-US" dirty="0"/>
              <a:t>How a Form Works</a:t>
            </a:r>
          </a:p>
        </p:txBody>
      </p:sp>
      <p:sp>
        <p:nvSpPr>
          <p:cNvPr id="7" name="TextBox 6">
            <a:extLst>
              <a:ext uri="{FF2B5EF4-FFF2-40B4-BE49-F238E27FC236}">
                <a16:creationId xmlns:a16="http://schemas.microsoft.com/office/drawing/2014/main" id="{2AE4446B-F385-414A-9F3B-6EFB7E36CA3A}"/>
              </a:ext>
            </a:extLst>
          </p:cNvPr>
          <p:cNvSpPr txBox="1"/>
          <p:nvPr/>
        </p:nvSpPr>
        <p:spPr>
          <a:xfrm>
            <a:off x="5654610" y="3155258"/>
            <a:ext cx="944169" cy="369332"/>
          </a:xfrm>
          <a:prstGeom prst="rect">
            <a:avLst/>
          </a:prstGeom>
          <a:noFill/>
        </p:spPr>
        <p:txBody>
          <a:bodyPr wrap="none" rtlCol="0">
            <a:spAutoFit/>
          </a:bodyPr>
          <a:lstStyle/>
          <a:p>
            <a:r>
              <a:rPr lang="en-CA" dirty="0"/>
              <a:t>Internet</a:t>
            </a:r>
          </a:p>
        </p:txBody>
      </p:sp>
      <p:cxnSp>
        <p:nvCxnSpPr>
          <p:cNvPr id="8" name="Straight Arrow Connector 7">
            <a:extLst>
              <a:ext uri="{FF2B5EF4-FFF2-40B4-BE49-F238E27FC236}">
                <a16:creationId xmlns:a16="http://schemas.microsoft.com/office/drawing/2014/main" id="{DE996558-0727-B848-9B90-003FF7F825D2}"/>
              </a:ext>
            </a:extLst>
          </p:cNvPr>
          <p:cNvCxnSpPr/>
          <p:nvPr/>
        </p:nvCxnSpPr>
        <p:spPr>
          <a:xfrm>
            <a:off x="3720359" y="3155258"/>
            <a:ext cx="117792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FD027DA5-BEF2-3044-B55C-00DA5EAF549C}"/>
              </a:ext>
            </a:extLst>
          </p:cNvPr>
          <p:cNvCxnSpPr>
            <a:cxnSpLocks/>
          </p:cNvCxnSpPr>
          <p:nvPr/>
        </p:nvCxnSpPr>
        <p:spPr>
          <a:xfrm>
            <a:off x="7268549" y="2918445"/>
            <a:ext cx="185792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9D4368DA-476B-C344-8066-933D5C7FC5D8}"/>
              </a:ext>
            </a:extLst>
          </p:cNvPr>
          <p:cNvCxnSpPr/>
          <p:nvPr/>
        </p:nvCxnSpPr>
        <p:spPr>
          <a:xfrm flipH="1">
            <a:off x="3881561" y="3601781"/>
            <a:ext cx="1089454" cy="90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8AAB76BD-9995-B84C-996F-0E9458B7ADFC}"/>
              </a:ext>
            </a:extLst>
          </p:cNvPr>
          <p:cNvCxnSpPr>
            <a:cxnSpLocks/>
          </p:cNvCxnSpPr>
          <p:nvPr/>
        </p:nvCxnSpPr>
        <p:spPr>
          <a:xfrm flipH="1">
            <a:off x="7206005" y="3524590"/>
            <a:ext cx="192046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6F5CDE19-3328-774A-BCBD-BD38AF101902}"/>
              </a:ext>
            </a:extLst>
          </p:cNvPr>
          <p:cNvSpPr txBox="1"/>
          <p:nvPr/>
        </p:nvSpPr>
        <p:spPr>
          <a:xfrm>
            <a:off x="3450690" y="2293936"/>
            <a:ext cx="1717265" cy="338554"/>
          </a:xfrm>
          <a:prstGeom prst="rect">
            <a:avLst/>
          </a:prstGeom>
          <a:noFill/>
        </p:spPr>
        <p:txBody>
          <a:bodyPr wrap="none" rtlCol="0">
            <a:spAutoFit/>
          </a:bodyPr>
          <a:lstStyle/>
          <a:p>
            <a:r>
              <a:rPr lang="en-CA" sz="1600" dirty="0"/>
              <a:t>2. Form submitted</a:t>
            </a:r>
          </a:p>
        </p:txBody>
      </p:sp>
      <p:sp>
        <p:nvSpPr>
          <p:cNvPr id="13" name="TextBox 12">
            <a:extLst>
              <a:ext uri="{FF2B5EF4-FFF2-40B4-BE49-F238E27FC236}">
                <a16:creationId xmlns:a16="http://schemas.microsoft.com/office/drawing/2014/main" id="{9CAA15C7-4EC9-2541-8561-CBCAAA78A9B2}"/>
              </a:ext>
            </a:extLst>
          </p:cNvPr>
          <p:cNvSpPr txBox="1"/>
          <p:nvPr/>
        </p:nvSpPr>
        <p:spPr>
          <a:xfrm>
            <a:off x="7085865" y="2475271"/>
            <a:ext cx="2018117" cy="338554"/>
          </a:xfrm>
          <a:prstGeom prst="rect">
            <a:avLst/>
          </a:prstGeom>
          <a:noFill/>
        </p:spPr>
        <p:txBody>
          <a:bodyPr wrap="none" rtlCol="0">
            <a:spAutoFit/>
          </a:bodyPr>
          <a:lstStyle/>
          <a:p>
            <a:r>
              <a:rPr lang="en-CA" sz="1600" dirty="0"/>
              <a:t>3. Form sent to server</a:t>
            </a:r>
          </a:p>
        </p:txBody>
      </p:sp>
      <p:sp>
        <p:nvSpPr>
          <p:cNvPr id="14" name="TextBox 13">
            <a:extLst>
              <a:ext uri="{FF2B5EF4-FFF2-40B4-BE49-F238E27FC236}">
                <a16:creationId xmlns:a16="http://schemas.microsoft.com/office/drawing/2014/main" id="{CF9ADD7F-AAC3-204A-8E35-934752D6C631}"/>
              </a:ext>
            </a:extLst>
          </p:cNvPr>
          <p:cNvSpPr txBox="1"/>
          <p:nvPr/>
        </p:nvSpPr>
        <p:spPr>
          <a:xfrm>
            <a:off x="1588232" y="2303666"/>
            <a:ext cx="1481881" cy="338554"/>
          </a:xfrm>
          <a:prstGeom prst="rect">
            <a:avLst/>
          </a:prstGeom>
          <a:noFill/>
        </p:spPr>
        <p:txBody>
          <a:bodyPr wrap="none" rtlCol="0">
            <a:spAutoFit/>
          </a:bodyPr>
          <a:lstStyle/>
          <a:p>
            <a:r>
              <a:rPr lang="en-CA" sz="1600" dirty="0"/>
              <a:t>1. Form filled in</a:t>
            </a:r>
          </a:p>
        </p:txBody>
      </p:sp>
      <p:sp>
        <p:nvSpPr>
          <p:cNvPr id="15" name="TextBox 14">
            <a:extLst>
              <a:ext uri="{FF2B5EF4-FFF2-40B4-BE49-F238E27FC236}">
                <a16:creationId xmlns:a16="http://schemas.microsoft.com/office/drawing/2014/main" id="{A05FF053-C19B-6D4A-AA29-6744D319B054}"/>
              </a:ext>
            </a:extLst>
          </p:cNvPr>
          <p:cNvSpPr txBox="1"/>
          <p:nvPr/>
        </p:nvSpPr>
        <p:spPr>
          <a:xfrm>
            <a:off x="9342352" y="1965112"/>
            <a:ext cx="1714187" cy="338554"/>
          </a:xfrm>
          <a:prstGeom prst="rect">
            <a:avLst/>
          </a:prstGeom>
          <a:noFill/>
        </p:spPr>
        <p:txBody>
          <a:bodyPr wrap="none" rtlCol="0">
            <a:spAutoFit/>
          </a:bodyPr>
          <a:lstStyle/>
          <a:p>
            <a:r>
              <a:rPr lang="en-CA" sz="1600" dirty="0"/>
              <a:t>4. Form processed</a:t>
            </a:r>
          </a:p>
        </p:txBody>
      </p:sp>
      <p:sp>
        <p:nvSpPr>
          <p:cNvPr id="16" name="TextBox 15">
            <a:extLst>
              <a:ext uri="{FF2B5EF4-FFF2-40B4-BE49-F238E27FC236}">
                <a16:creationId xmlns:a16="http://schemas.microsoft.com/office/drawing/2014/main" id="{22FDA07B-B4F2-4B42-8013-8ADB49953A3A}"/>
              </a:ext>
            </a:extLst>
          </p:cNvPr>
          <p:cNvSpPr txBox="1"/>
          <p:nvPr/>
        </p:nvSpPr>
        <p:spPr>
          <a:xfrm>
            <a:off x="7530144" y="3696747"/>
            <a:ext cx="1175490" cy="584775"/>
          </a:xfrm>
          <a:prstGeom prst="rect">
            <a:avLst/>
          </a:prstGeom>
          <a:noFill/>
        </p:spPr>
        <p:txBody>
          <a:bodyPr wrap="square" rtlCol="0">
            <a:spAutoFit/>
          </a:bodyPr>
          <a:lstStyle/>
          <a:p>
            <a:r>
              <a:rPr lang="en-CA" sz="1600" dirty="0"/>
              <a:t>5. Feedback sent to user</a:t>
            </a:r>
          </a:p>
        </p:txBody>
      </p:sp>
      <p:pic>
        <p:nvPicPr>
          <p:cNvPr id="18" name="Picture 17" descr="Web server computer">
            <a:extLst>
              <a:ext uri="{FF2B5EF4-FFF2-40B4-BE49-F238E27FC236}">
                <a16:creationId xmlns:a16="http://schemas.microsoft.com/office/drawing/2014/main" id="{CBF56769-212C-024D-AB28-DF00C5AF99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69194" y="2293936"/>
            <a:ext cx="2729854" cy="2844623"/>
          </a:xfrm>
          <a:prstGeom prst="rect">
            <a:avLst/>
          </a:prstGeom>
        </p:spPr>
      </p:pic>
      <p:sp>
        <p:nvSpPr>
          <p:cNvPr id="19" name="TextBox 18">
            <a:extLst>
              <a:ext uri="{FF2B5EF4-FFF2-40B4-BE49-F238E27FC236}">
                <a16:creationId xmlns:a16="http://schemas.microsoft.com/office/drawing/2014/main" id="{AE2AD31F-4F2A-594B-A125-AE8833B5F0E8}"/>
              </a:ext>
            </a:extLst>
          </p:cNvPr>
          <p:cNvSpPr txBox="1"/>
          <p:nvPr/>
        </p:nvSpPr>
        <p:spPr>
          <a:xfrm>
            <a:off x="507863" y="6431340"/>
            <a:ext cx="6581308" cy="230832"/>
          </a:xfrm>
          <a:prstGeom prst="rect">
            <a:avLst/>
          </a:prstGeom>
          <a:noFill/>
        </p:spPr>
        <p:txBody>
          <a:bodyPr wrap="square" rtlCol="0">
            <a:spAutoFit/>
          </a:bodyPr>
          <a:lstStyle/>
          <a:p>
            <a:r>
              <a:rPr lang="en-US" sz="900" dirty="0"/>
              <a:t>Wed server photo: </a:t>
            </a:r>
            <a:r>
              <a:rPr lang="en-US" sz="900" dirty="0">
                <a:hlinkClick r:id="rId3" tooltip="http://www.pngall.com/server-png"/>
              </a:rPr>
              <a:t>This Photo</a:t>
            </a:r>
            <a:r>
              <a:rPr lang="en-US" sz="900" dirty="0"/>
              <a:t> by Unknown Author is licensed under </a:t>
            </a:r>
            <a:r>
              <a:rPr lang="en-US" sz="900" dirty="0">
                <a:hlinkClick r:id="rId4" tooltip="https://creativecommons.org/licenses/by-nc/3.0/"/>
              </a:rPr>
              <a:t>CC BY-NC</a:t>
            </a:r>
            <a:r>
              <a:rPr lang="en-US" sz="900" dirty="0"/>
              <a:t> </a:t>
            </a:r>
          </a:p>
        </p:txBody>
      </p:sp>
      <p:pic>
        <p:nvPicPr>
          <p:cNvPr id="21" name="Picture 20" descr="Black desktop computer with flat screen monitor">
            <a:extLst>
              <a:ext uri="{FF2B5EF4-FFF2-40B4-BE49-F238E27FC236}">
                <a16:creationId xmlns:a16="http://schemas.microsoft.com/office/drawing/2014/main" id="{BA315E70-3EF4-274A-8EE7-06083771604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38291" y="2744633"/>
            <a:ext cx="3249565" cy="2321118"/>
          </a:xfrm>
          <a:prstGeom prst="rect">
            <a:avLst/>
          </a:prstGeom>
        </p:spPr>
      </p:pic>
      <p:sp>
        <p:nvSpPr>
          <p:cNvPr id="22" name="TextBox 21">
            <a:extLst>
              <a:ext uri="{FF2B5EF4-FFF2-40B4-BE49-F238E27FC236}">
                <a16:creationId xmlns:a16="http://schemas.microsoft.com/office/drawing/2014/main" id="{E37190FF-FAA4-DB49-A657-9721303C764A}"/>
              </a:ext>
            </a:extLst>
          </p:cNvPr>
          <p:cNvSpPr txBox="1"/>
          <p:nvPr/>
        </p:nvSpPr>
        <p:spPr>
          <a:xfrm>
            <a:off x="507863" y="6232226"/>
            <a:ext cx="4445000" cy="230832"/>
          </a:xfrm>
          <a:prstGeom prst="rect">
            <a:avLst/>
          </a:prstGeom>
          <a:noFill/>
        </p:spPr>
        <p:txBody>
          <a:bodyPr wrap="square" rtlCol="0">
            <a:spAutoFit/>
          </a:bodyPr>
          <a:lstStyle/>
          <a:p>
            <a:r>
              <a:rPr lang="en-US" sz="900" dirty="0"/>
              <a:t>Desktop computer photo: </a:t>
            </a:r>
            <a:r>
              <a:rPr lang="en-US" sz="900" dirty="0">
                <a:hlinkClick r:id="rId6" tooltip="https://technofaq.org/posts/2015/11/computer-rentals-are-an-essential-for-startup-firms/"/>
              </a:rPr>
              <a:t>This Photo</a:t>
            </a:r>
            <a:r>
              <a:rPr lang="en-US" sz="900" dirty="0"/>
              <a:t> by Unknown Author is licensed under </a:t>
            </a:r>
            <a:r>
              <a:rPr lang="en-US" sz="900" dirty="0">
                <a:hlinkClick r:id="rId7" tooltip="https://creativecommons.org/licenses/by-nc-sa/3.0/"/>
              </a:rPr>
              <a:t>CC BY-SA-NC</a:t>
            </a:r>
            <a:endParaRPr lang="en-US" sz="900" dirty="0"/>
          </a:p>
        </p:txBody>
      </p:sp>
    </p:spTree>
    <p:extLst>
      <p:ext uri="{BB962C8B-B14F-4D97-AF65-F5344CB8AC3E}">
        <p14:creationId xmlns:p14="http://schemas.microsoft.com/office/powerpoint/2010/main" val="3012433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2657</TotalTime>
  <Words>1153</Words>
  <Application>Microsoft Macintosh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Menlo</vt:lpstr>
      <vt:lpstr>Söhne</vt:lpstr>
      <vt:lpstr>Office Theme</vt:lpstr>
      <vt:lpstr>Web Scripting 1</vt:lpstr>
      <vt:lpstr>Agenda</vt:lpstr>
      <vt:lpstr>Game Progress Check-In</vt:lpstr>
      <vt:lpstr>Progress Check-In</vt:lpstr>
      <vt:lpstr>Quick Introduction to Forms</vt:lpstr>
      <vt:lpstr>Quick Introduction to Forms</vt:lpstr>
      <vt:lpstr>Forms - Introduction</vt:lpstr>
      <vt:lpstr>How a Form Works</vt:lpstr>
      <vt:lpstr>How a Form Works</vt:lpstr>
      <vt:lpstr>Form Validation</vt:lpstr>
      <vt:lpstr>Why Validate Forms on the Front-End</vt:lpstr>
      <vt:lpstr>How to Validate Forms on the Front-End</vt:lpstr>
      <vt:lpstr>HTML Form Validation</vt:lpstr>
      <vt:lpstr>HTML Form Validation</vt:lpstr>
      <vt:lpstr>Form Validation with the Pattern Attribute</vt:lpstr>
      <vt:lpstr>Form Validation with the Pattern Attribute</vt:lpstr>
      <vt:lpstr>Form Validation with the Pattern Attribute</vt:lpstr>
      <vt:lpstr>JavaScript Form 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Whyte</dc:creator>
  <cp:lastModifiedBy>Michael Whyte</cp:lastModifiedBy>
  <cp:revision>227</cp:revision>
  <dcterms:created xsi:type="dcterms:W3CDTF">2019-05-29T16:09:03Z</dcterms:created>
  <dcterms:modified xsi:type="dcterms:W3CDTF">2023-02-02T22:54:57Z</dcterms:modified>
</cp:coreProperties>
</file>