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540" r:id="rId4"/>
    <p:sldId id="541" r:id="rId5"/>
    <p:sldId id="475" r:id="rId6"/>
    <p:sldId id="508" r:id="rId7"/>
    <p:sldId id="476" r:id="rId8"/>
    <p:sldId id="474" r:id="rId9"/>
    <p:sldId id="478" r:id="rId10"/>
    <p:sldId id="481" r:id="rId11"/>
    <p:sldId id="479" r:id="rId12"/>
    <p:sldId id="480" r:id="rId13"/>
    <p:sldId id="482" r:id="rId14"/>
    <p:sldId id="483" r:id="rId15"/>
    <p:sldId id="484" r:id="rId16"/>
    <p:sldId id="485" r:id="rId17"/>
    <p:sldId id="486" r:id="rId18"/>
    <p:sldId id="487" r:id="rId19"/>
    <p:sldId id="488" r:id="rId20"/>
    <p:sldId id="489" r:id="rId21"/>
    <p:sldId id="490" r:id="rId22"/>
    <p:sldId id="491" r:id="rId23"/>
    <p:sldId id="492" r:id="rId24"/>
    <p:sldId id="493" r:id="rId25"/>
    <p:sldId id="494" r:id="rId26"/>
    <p:sldId id="495" r:id="rId27"/>
    <p:sldId id="496" r:id="rId28"/>
    <p:sldId id="497" r:id="rId29"/>
    <p:sldId id="561" r:id="rId30"/>
    <p:sldId id="560" r:id="rId31"/>
    <p:sldId id="562" r:id="rId32"/>
    <p:sldId id="563" r:id="rId33"/>
    <p:sldId id="564" r:id="rId34"/>
    <p:sldId id="565" r:id="rId35"/>
    <p:sldId id="566" r:id="rId36"/>
    <p:sldId id="567" r:id="rId37"/>
    <p:sldId id="568" r:id="rId38"/>
    <p:sldId id="569" r:id="rId39"/>
    <p:sldId id="570" r:id="rId40"/>
    <p:sldId id="571"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51" autoAdjust="0"/>
    <p:restoredTop sz="94660"/>
  </p:normalViewPr>
  <p:slideViewPr>
    <p:cSldViewPr snapToGrid="0">
      <p:cViewPr varScale="1">
        <p:scale>
          <a:sx n="128" d="100"/>
          <a:sy n="128" d="100"/>
        </p:scale>
        <p:origin x="55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B4C07-AA23-4758-9147-721A99AA14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95DD1485-6B11-41D7-8EDF-CA3C6A2B6E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23D0B7D2-689B-4E03-A587-02158DEBDA52}"/>
              </a:ext>
            </a:extLst>
          </p:cNvPr>
          <p:cNvSpPr>
            <a:spLocks noGrp="1"/>
          </p:cNvSpPr>
          <p:nvPr>
            <p:ph type="dt" sz="half" idx="10"/>
          </p:nvPr>
        </p:nvSpPr>
        <p:spPr/>
        <p:txBody>
          <a:bodyPr/>
          <a:lstStyle/>
          <a:p>
            <a:fld id="{3BA3CBC6-2D15-4DD1-9948-C62DD5E3F7E5}" type="datetimeFigureOut">
              <a:rPr lang="en-CA" smtClean="0"/>
              <a:t>2023-01-12</a:t>
            </a:fld>
            <a:endParaRPr lang="en-CA"/>
          </a:p>
        </p:txBody>
      </p:sp>
      <p:sp>
        <p:nvSpPr>
          <p:cNvPr id="5" name="Footer Placeholder 4">
            <a:extLst>
              <a:ext uri="{FF2B5EF4-FFF2-40B4-BE49-F238E27FC236}">
                <a16:creationId xmlns:a16="http://schemas.microsoft.com/office/drawing/2014/main" id="{527597F2-255F-4BF2-BE61-48308278A41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283703D-ADCE-4F3A-B6E2-7851716E5333}"/>
              </a:ext>
            </a:extLst>
          </p:cNvPr>
          <p:cNvSpPr>
            <a:spLocks noGrp="1"/>
          </p:cNvSpPr>
          <p:nvPr>
            <p:ph type="sldNum" sz="quarter" idx="12"/>
          </p:nvPr>
        </p:nvSpPr>
        <p:spPr/>
        <p:txBody>
          <a:bodyPr/>
          <a:lstStyle/>
          <a:p>
            <a:fld id="{1B11695E-B9F8-427F-ADF8-B400E19BFF7B}" type="slidenum">
              <a:rPr lang="en-CA" smtClean="0"/>
              <a:t>‹#›</a:t>
            </a:fld>
            <a:endParaRPr lang="en-CA"/>
          </a:p>
        </p:txBody>
      </p:sp>
    </p:spTree>
    <p:extLst>
      <p:ext uri="{BB962C8B-B14F-4D97-AF65-F5344CB8AC3E}">
        <p14:creationId xmlns:p14="http://schemas.microsoft.com/office/powerpoint/2010/main" val="1044988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E1CA7-AA49-433F-964C-42EC17BBCD1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92B2F40-BF6F-439F-83D1-6370C625F6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5E2077C-5499-4003-AE5B-100F260FBB25}"/>
              </a:ext>
            </a:extLst>
          </p:cNvPr>
          <p:cNvSpPr>
            <a:spLocks noGrp="1"/>
          </p:cNvSpPr>
          <p:nvPr>
            <p:ph type="dt" sz="half" idx="10"/>
          </p:nvPr>
        </p:nvSpPr>
        <p:spPr/>
        <p:txBody>
          <a:bodyPr/>
          <a:lstStyle/>
          <a:p>
            <a:fld id="{3BA3CBC6-2D15-4DD1-9948-C62DD5E3F7E5}" type="datetimeFigureOut">
              <a:rPr lang="en-CA" smtClean="0"/>
              <a:t>2023-01-12</a:t>
            </a:fld>
            <a:endParaRPr lang="en-CA"/>
          </a:p>
        </p:txBody>
      </p:sp>
      <p:sp>
        <p:nvSpPr>
          <p:cNvPr id="5" name="Footer Placeholder 4">
            <a:extLst>
              <a:ext uri="{FF2B5EF4-FFF2-40B4-BE49-F238E27FC236}">
                <a16:creationId xmlns:a16="http://schemas.microsoft.com/office/drawing/2014/main" id="{949D2397-D509-4F89-8790-FD3C1A8F004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6E56D04-192C-476D-841D-9D74E7B744E6}"/>
              </a:ext>
            </a:extLst>
          </p:cNvPr>
          <p:cNvSpPr>
            <a:spLocks noGrp="1"/>
          </p:cNvSpPr>
          <p:nvPr>
            <p:ph type="sldNum" sz="quarter" idx="12"/>
          </p:nvPr>
        </p:nvSpPr>
        <p:spPr/>
        <p:txBody>
          <a:bodyPr/>
          <a:lstStyle/>
          <a:p>
            <a:fld id="{1B11695E-B9F8-427F-ADF8-B400E19BFF7B}" type="slidenum">
              <a:rPr lang="en-CA" smtClean="0"/>
              <a:t>‹#›</a:t>
            </a:fld>
            <a:endParaRPr lang="en-CA"/>
          </a:p>
        </p:txBody>
      </p:sp>
    </p:spTree>
    <p:extLst>
      <p:ext uri="{BB962C8B-B14F-4D97-AF65-F5344CB8AC3E}">
        <p14:creationId xmlns:p14="http://schemas.microsoft.com/office/powerpoint/2010/main" val="50211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9EA8E4-3EA9-436A-9C6E-F944DBC913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B2DB336-3702-4BEE-8561-035B074799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453B3CD-4EAA-441A-A29D-F46630F65595}"/>
              </a:ext>
            </a:extLst>
          </p:cNvPr>
          <p:cNvSpPr>
            <a:spLocks noGrp="1"/>
          </p:cNvSpPr>
          <p:nvPr>
            <p:ph type="dt" sz="half" idx="10"/>
          </p:nvPr>
        </p:nvSpPr>
        <p:spPr/>
        <p:txBody>
          <a:bodyPr/>
          <a:lstStyle/>
          <a:p>
            <a:fld id="{3BA3CBC6-2D15-4DD1-9948-C62DD5E3F7E5}" type="datetimeFigureOut">
              <a:rPr lang="en-CA" smtClean="0"/>
              <a:t>2023-01-12</a:t>
            </a:fld>
            <a:endParaRPr lang="en-CA"/>
          </a:p>
        </p:txBody>
      </p:sp>
      <p:sp>
        <p:nvSpPr>
          <p:cNvPr id="5" name="Footer Placeholder 4">
            <a:extLst>
              <a:ext uri="{FF2B5EF4-FFF2-40B4-BE49-F238E27FC236}">
                <a16:creationId xmlns:a16="http://schemas.microsoft.com/office/drawing/2014/main" id="{4132EF81-013B-459D-B1DE-5B25A9C9CDB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6969411-0E8D-494E-A04D-311AC5B1A790}"/>
              </a:ext>
            </a:extLst>
          </p:cNvPr>
          <p:cNvSpPr>
            <a:spLocks noGrp="1"/>
          </p:cNvSpPr>
          <p:nvPr>
            <p:ph type="sldNum" sz="quarter" idx="12"/>
          </p:nvPr>
        </p:nvSpPr>
        <p:spPr/>
        <p:txBody>
          <a:bodyPr/>
          <a:lstStyle/>
          <a:p>
            <a:fld id="{1B11695E-B9F8-427F-ADF8-B400E19BFF7B}" type="slidenum">
              <a:rPr lang="en-CA" smtClean="0"/>
              <a:t>‹#›</a:t>
            </a:fld>
            <a:endParaRPr lang="en-CA"/>
          </a:p>
        </p:txBody>
      </p:sp>
    </p:spTree>
    <p:extLst>
      <p:ext uri="{BB962C8B-B14F-4D97-AF65-F5344CB8AC3E}">
        <p14:creationId xmlns:p14="http://schemas.microsoft.com/office/powerpoint/2010/main" val="603928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3321F-B1E6-4EAF-8116-07626B882F5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A19DBC8-0E69-4B87-B042-44AF029418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EC263E4-D954-4266-8500-AD7B8F0BDEC2}"/>
              </a:ext>
            </a:extLst>
          </p:cNvPr>
          <p:cNvSpPr>
            <a:spLocks noGrp="1"/>
          </p:cNvSpPr>
          <p:nvPr>
            <p:ph type="dt" sz="half" idx="10"/>
          </p:nvPr>
        </p:nvSpPr>
        <p:spPr/>
        <p:txBody>
          <a:bodyPr/>
          <a:lstStyle/>
          <a:p>
            <a:fld id="{3BA3CBC6-2D15-4DD1-9948-C62DD5E3F7E5}" type="datetimeFigureOut">
              <a:rPr lang="en-CA" smtClean="0"/>
              <a:t>2023-01-12</a:t>
            </a:fld>
            <a:endParaRPr lang="en-CA"/>
          </a:p>
        </p:txBody>
      </p:sp>
      <p:sp>
        <p:nvSpPr>
          <p:cNvPr id="5" name="Footer Placeholder 4">
            <a:extLst>
              <a:ext uri="{FF2B5EF4-FFF2-40B4-BE49-F238E27FC236}">
                <a16:creationId xmlns:a16="http://schemas.microsoft.com/office/drawing/2014/main" id="{93802FAF-707F-448A-90FE-528ACE0A8DF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476ABF3-29AF-4FBF-A66C-70C162074E4E}"/>
              </a:ext>
            </a:extLst>
          </p:cNvPr>
          <p:cNvSpPr>
            <a:spLocks noGrp="1"/>
          </p:cNvSpPr>
          <p:nvPr>
            <p:ph type="sldNum" sz="quarter" idx="12"/>
          </p:nvPr>
        </p:nvSpPr>
        <p:spPr/>
        <p:txBody>
          <a:bodyPr/>
          <a:lstStyle/>
          <a:p>
            <a:fld id="{1B11695E-B9F8-427F-ADF8-B400E19BFF7B}" type="slidenum">
              <a:rPr lang="en-CA" smtClean="0"/>
              <a:t>‹#›</a:t>
            </a:fld>
            <a:endParaRPr lang="en-CA"/>
          </a:p>
        </p:txBody>
      </p:sp>
    </p:spTree>
    <p:extLst>
      <p:ext uri="{BB962C8B-B14F-4D97-AF65-F5344CB8AC3E}">
        <p14:creationId xmlns:p14="http://schemas.microsoft.com/office/powerpoint/2010/main" val="611267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3A232-BA16-49ED-A21E-C32784702C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83B4543-331B-4F0F-8A79-42FBE89AD8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D83337-2DEB-4DB1-9631-99A075053337}"/>
              </a:ext>
            </a:extLst>
          </p:cNvPr>
          <p:cNvSpPr>
            <a:spLocks noGrp="1"/>
          </p:cNvSpPr>
          <p:nvPr>
            <p:ph type="dt" sz="half" idx="10"/>
          </p:nvPr>
        </p:nvSpPr>
        <p:spPr/>
        <p:txBody>
          <a:bodyPr/>
          <a:lstStyle/>
          <a:p>
            <a:fld id="{3BA3CBC6-2D15-4DD1-9948-C62DD5E3F7E5}" type="datetimeFigureOut">
              <a:rPr lang="en-CA" smtClean="0"/>
              <a:t>2023-01-12</a:t>
            </a:fld>
            <a:endParaRPr lang="en-CA"/>
          </a:p>
        </p:txBody>
      </p:sp>
      <p:sp>
        <p:nvSpPr>
          <p:cNvPr id="5" name="Footer Placeholder 4">
            <a:extLst>
              <a:ext uri="{FF2B5EF4-FFF2-40B4-BE49-F238E27FC236}">
                <a16:creationId xmlns:a16="http://schemas.microsoft.com/office/drawing/2014/main" id="{3A894A52-550D-479A-B814-461A6AC63C1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3ED707B-3AD8-44DE-9734-804F4824A1DB}"/>
              </a:ext>
            </a:extLst>
          </p:cNvPr>
          <p:cNvSpPr>
            <a:spLocks noGrp="1"/>
          </p:cNvSpPr>
          <p:nvPr>
            <p:ph type="sldNum" sz="quarter" idx="12"/>
          </p:nvPr>
        </p:nvSpPr>
        <p:spPr/>
        <p:txBody>
          <a:bodyPr/>
          <a:lstStyle/>
          <a:p>
            <a:fld id="{1B11695E-B9F8-427F-ADF8-B400E19BFF7B}" type="slidenum">
              <a:rPr lang="en-CA" smtClean="0"/>
              <a:t>‹#›</a:t>
            </a:fld>
            <a:endParaRPr lang="en-CA"/>
          </a:p>
        </p:txBody>
      </p:sp>
    </p:spTree>
    <p:extLst>
      <p:ext uri="{BB962C8B-B14F-4D97-AF65-F5344CB8AC3E}">
        <p14:creationId xmlns:p14="http://schemas.microsoft.com/office/powerpoint/2010/main" val="3086998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BEB13-C431-4A04-9406-3E02F133CC3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C504CB3-3C33-4ADB-93A8-60FCC9D22D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E692CF2C-B951-4555-A08C-7E956FAE05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085B2650-7C69-41E6-80B6-93D12F289C93}"/>
              </a:ext>
            </a:extLst>
          </p:cNvPr>
          <p:cNvSpPr>
            <a:spLocks noGrp="1"/>
          </p:cNvSpPr>
          <p:nvPr>
            <p:ph type="dt" sz="half" idx="10"/>
          </p:nvPr>
        </p:nvSpPr>
        <p:spPr/>
        <p:txBody>
          <a:bodyPr/>
          <a:lstStyle/>
          <a:p>
            <a:fld id="{3BA3CBC6-2D15-4DD1-9948-C62DD5E3F7E5}" type="datetimeFigureOut">
              <a:rPr lang="en-CA" smtClean="0"/>
              <a:t>2023-01-12</a:t>
            </a:fld>
            <a:endParaRPr lang="en-CA"/>
          </a:p>
        </p:txBody>
      </p:sp>
      <p:sp>
        <p:nvSpPr>
          <p:cNvPr id="6" name="Footer Placeholder 5">
            <a:extLst>
              <a:ext uri="{FF2B5EF4-FFF2-40B4-BE49-F238E27FC236}">
                <a16:creationId xmlns:a16="http://schemas.microsoft.com/office/drawing/2014/main" id="{27A1AEAE-17EE-4C87-AAA9-5C57B11C20A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FBF7403-0F63-43F1-AB98-C59CAC7CD900}"/>
              </a:ext>
            </a:extLst>
          </p:cNvPr>
          <p:cNvSpPr>
            <a:spLocks noGrp="1"/>
          </p:cNvSpPr>
          <p:nvPr>
            <p:ph type="sldNum" sz="quarter" idx="12"/>
          </p:nvPr>
        </p:nvSpPr>
        <p:spPr/>
        <p:txBody>
          <a:bodyPr/>
          <a:lstStyle/>
          <a:p>
            <a:fld id="{1B11695E-B9F8-427F-ADF8-B400E19BFF7B}" type="slidenum">
              <a:rPr lang="en-CA" smtClean="0"/>
              <a:t>‹#›</a:t>
            </a:fld>
            <a:endParaRPr lang="en-CA"/>
          </a:p>
        </p:txBody>
      </p:sp>
    </p:spTree>
    <p:extLst>
      <p:ext uri="{BB962C8B-B14F-4D97-AF65-F5344CB8AC3E}">
        <p14:creationId xmlns:p14="http://schemas.microsoft.com/office/powerpoint/2010/main" val="3034511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98965-1749-4554-B270-1CF380C41780}"/>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8FC49F4-E978-478E-BB7A-A163C39EC7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72C280-FCA9-4A96-86FB-05A9DC731D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3E7E02AF-BA74-4280-8A76-1951D38327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202DA3-0B04-431B-AA82-7C51CB8208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3FCE32C-2E02-4224-A618-D2FB01941DFD}"/>
              </a:ext>
            </a:extLst>
          </p:cNvPr>
          <p:cNvSpPr>
            <a:spLocks noGrp="1"/>
          </p:cNvSpPr>
          <p:nvPr>
            <p:ph type="dt" sz="half" idx="10"/>
          </p:nvPr>
        </p:nvSpPr>
        <p:spPr/>
        <p:txBody>
          <a:bodyPr/>
          <a:lstStyle/>
          <a:p>
            <a:fld id="{3BA3CBC6-2D15-4DD1-9948-C62DD5E3F7E5}" type="datetimeFigureOut">
              <a:rPr lang="en-CA" smtClean="0"/>
              <a:t>2023-01-12</a:t>
            </a:fld>
            <a:endParaRPr lang="en-CA"/>
          </a:p>
        </p:txBody>
      </p:sp>
      <p:sp>
        <p:nvSpPr>
          <p:cNvPr id="8" name="Footer Placeholder 7">
            <a:extLst>
              <a:ext uri="{FF2B5EF4-FFF2-40B4-BE49-F238E27FC236}">
                <a16:creationId xmlns:a16="http://schemas.microsoft.com/office/drawing/2014/main" id="{8D112621-0FCD-4C54-84DF-84F8538B922D}"/>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17F81846-2C39-4B40-89CE-8865D30EA079}"/>
              </a:ext>
            </a:extLst>
          </p:cNvPr>
          <p:cNvSpPr>
            <a:spLocks noGrp="1"/>
          </p:cNvSpPr>
          <p:nvPr>
            <p:ph type="sldNum" sz="quarter" idx="12"/>
          </p:nvPr>
        </p:nvSpPr>
        <p:spPr/>
        <p:txBody>
          <a:bodyPr/>
          <a:lstStyle/>
          <a:p>
            <a:fld id="{1B11695E-B9F8-427F-ADF8-B400E19BFF7B}" type="slidenum">
              <a:rPr lang="en-CA" smtClean="0"/>
              <a:t>‹#›</a:t>
            </a:fld>
            <a:endParaRPr lang="en-CA"/>
          </a:p>
        </p:txBody>
      </p:sp>
    </p:spTree>
    <p:extLst>
      <p:ext uri="{BB962C8B-B14F-4D97-AF65-F5344CB8AC3E}">
        <p14:creationId xmlns:p14="http://schemas.microsoft.com/office/powerpoint/2010/main" val="1148046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66698-D9AF-429D-BBE5-ACDFC416318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7C495113-03D5-4583-9B4F-5B1DE60D51F3}"/>
              </a:ext>
            </a:extLst>
          </p:cNvPr>
          <p:cNvSpPr>
            <a:spLocks noGrp="1"/>
          </p:cNvSpPr>
          <p:nvPr>
            <p:ph type="dt" sz="half" idx="10"/>
          </p:nvPr>
        </p:nvSpPr>
        <p:spPr/>
        <p:txBody>
          <a:bodyPr/>
          <a:lstStyle/>
          <a:p>
            <a:fld id="{3BA3CBC6-2D15-4DD1-9948-C62DD5E3F7E5}" type="datetimeFigureOut">
              <a:rPr lang="en-CA" smtClean="0"/>
              <a:t>2023-01-12</a:t>
            </a:fld>
            <a:endParaRPr lang="en-CA"/>
          </a:p>
        </p:txBody>
      </p:sp>
      <p:sp>
        <p:nvSpPr>
          <p:cNvPr id="4" name="Footer Placeholder 3">
            <a:extLst>
              <a:ext uri="{FF2B5EF4-FFF2-40B4-BE49-F238E27FC236}">
                <a16:creationId xmlns:a16="http://schemas.microsoft.com/office/drawing/2014/main" id="{8D03F60F-B136-48C9-B445-481CEC395F44}"/>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11A7DFC7-CD8F-4610-8342-4CDDF27D298A}"/>
              </a:ext>
            </a:extLst>
          </p:cNvPr>
          <p:cNvSpPr>
            <a:spLocks noGrp="1"/>
          </p:cNvSpPr>
          <p:nvPr>
            <p:ph type="sldNum" sz="quarter" idx="12"/>
          </p:nvPr>
        </p:nvSpPr>
        <p:spPr/>
        <p:txBody>
          <a:bodyPr/>
          <a:lstStyle/>
          <a:p>
            <a:fld id="{1B11695E-B9F8-427F-ADF8-B400E19BFF7B}" type="slidenum">
              <a:rPr lang="en-CA" smtClean="0"/>
              <a:t>‹#›</a:t>
            </a:fld>
            <a:endParaRPr lang="en-CA"/>
          </a:p>
        </p:txBody>
      </p:sp>
    </p:spTree>
    <p:extLst>
      <p:ext uri="{BB962C8B-B14F-4D97-AF65-F5344CB8AC3E}">
        <p14:creationId xmlns:p14="http://schemas.microsoft.com/office/powerpoint/2010/main" val="893100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B22B20-EED6-479A-92D0-DD8470EE4F8C}"/>
              </a:ext>
            </a:extLst>
          </p:cNvPr>
          <p:cNvSpPr>
            <a:spLocks noGrp="1"/>
          </p:cNvSpPr>
          <p:nvPr>
            <p:ph type="dt" sz="half" idx="10"/>
          </p:nvPr>
        </p:nvSpPr>
        <p:spPr/>
        <p:txBody>
          <a:bodyPr/>
          <a:lstStyle/>
          <a:p>
            <a:fld id="{3BA3CBC6-2D15-4DD1-9948-C62DD5E3F7E5}" type="datetimeFigureOut">
              <a:rPr lang="en-CA" smtClean="0"/>
              <a:t>2023-01-12</a:t>
            </a:fld>
            <a:endParaRPr lang="en-CA"/>
          </a:p>
        </p:txBody>
      </p:sp>
      <p:sp>
        <p:nvSpPr>
          <p:cNvPr id="3" name="Footer Placeholder 2">
            <a:extLst>
              <a:ext uri="{FF2B5EF4-FFF2-40B4-BE49-F238E27FC236}">
                <a16:creationId xmlns:a16="http://schemas.microsoft.com/office/drawing/2014/main" id="{99152481-B384-4238-A7F5-4FC9894EB589}"/>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D120ECD7-D0A7-4F21-8938-FB15957B85C4}"/>
              </a:ext>
            </a:extLst>
          </p:cNvPr>
          <p:cNvSpPr>
            <a:spLocks noGrp="1"/>
          </p:cNvSpPr>
          <p:nvPr>
            <p:ph type="sldNum" sz="quarter" idx="12"/>
          </p:nvPr>
        </p:nvSpPr>
        <p:spPr/>
        <p:txBody>
          <a:bodyPr/>
          <a:lstStyle/>
          <a:p>
            <a:fld id="{1B11695E-B9F8-427F-ADF8-B400E19BFF7B}" type="slidenum">
              <a:rPr lang="en-CA" smtClean="0"/>
              <a:t>‹#›</a:t>
            </a:fld>
            <a:endParaRPr lang="en-CA"/>
          </a:p>
        </p:txBody>
      </p:sp>
    </p:spTree>
    <p:extLst>
      <p:ext uri="{BB962C8B-B14F-4D97-AF65-F5344CB8AC3E}">
        <p14:creationId xmlns:p14="http://schemas.microsoft.com/office/powerpoint/2010/main" val="1486515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E4075-A158-45C6-92BE-74C4B1CFC5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35308CE8-0F6F-4C0D-8E21-637EE690A1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946DCE1B-BDBF-4B35-BEBD-AB596696F3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664FC3-297A-43EC-8935-4D99EE11B353}"/>
              </a:ext>
            </a:extLst>
          </p:cNvPr>
          <p:cNvSpPr>
            <a:spLocks noGrp="1"/>
          </p:cNvSpPr>
          <p:nvPr>
            <p:ph type="dt" sz="half" idx="10"/>
          </p:nvPr>
        </p:nvSpPr>
        <p:spPr/>
        <p:txBody>
          <a:bodyPr/>
          <a:lstStyle/>
          <a:p>
            <a:fld id="{3BA3CBC6-2D15-4DD1-9948-C62DD5E3F7E5}" type="datetimeFigureOut">
              <a:rPr lang="en-CA" smtClean="0"/>
              <a:t>2023-01-12</a:t>
            </a:fld>
            <a:endParaRPr lang="en-CA"/>
          </a:p>
        </p:txBody>
      </p:sp>
      <p:sp>
        <p:nvSpPr>
          <p:cNvPr id="6" name="Footer Placeholder 5">
            <a:extLst>
              <a:ext uri="{FF2B5EF4-FFF2-40B4-BE49-F238E27FC236}">
                <a16:creationId xmlns:a16="http://schemas.microsoft.com/office/drawing/2014/main" id="{1EB76254-1154-47ED-BF0E-47D1E61A476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07BFFFF-006B-4D94-8012-2BBC2F4D401E}"/>
              </a:ext>
            </a:extLst>
          </p:cNvPr>
          <p:cNvSpPr>
            <a:spLocks noGrp="1"/>
          </p:cNvSpPr>
          <p:nvPr>
            <p:ph type="sldNum" sz="quarter" idx="12"/>
          </p:nvPr>
        </p:nvSpPr>
        <p:spPr/>
        <p:txBody>
          <a:bodyPr/>
          <a:lstStyle/>
          <a:p>
            <a:fld id="{1B11695E-B9F8-427F-ADF8-B400E19BFF7B}" type="slidenum">
              <a:rPr lang="en-CA" smtClean="0"/>
              <a:t>‹#›</a:t>
            </a:fld>
            <a:endParaRPr lang="en-CA"/>
          </a:p>
        </p:txBody>
      </p:sp>
    </p:spTree>
    <p:extLst>
      <p:ext uri="{BB962C8B-B14F-4D97-AF65-F5344CB8AC3E}">
        <p14:creationId xmlns:p14="http://schemas.microsoft.com/office/powerpoint/2010/main" val="309178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EC9A3-EE24-400C-A549-4DC98F9CD5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49234B3-F15E-4E7F-8283-D644BAFE83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0392910E-EC90-41AF-8B9A-59013E57C3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02E4FE-3569-434A-8BEC-03786D548DDF}"/>
              </a:ext>
            </a:extLst>
          </p:cNvPr>
          <p:cNvSpPr>
            <a:spLocks noGrp="1"/>
          </p:cNvSpPr>
          <p:nvPr>
            <p:ph type="dt" sz="half" idx="10"/>
          </p:nvPr>
        </p:nvSpPr>
        <p:spPr/>
        <p:txBody>
          <a:bodyPr/>
          <a:lstStyle/>
          <a:p>
            <a:fld id="{3BA3CBC6-2D15-4DD1-9948-C62DD5E3F7E5}" type="datetimeFigureOut">
              <a:rPr lang="en-CA" smtClean="0"/>
              <a:t>2023-01-12</a:t>
            </a:fld>
            <a:endParaRPr lang="en-CA"/>
          </a:p>
        </p:txBody>
      </p:sp>
      <p:sp>
        <p:nvSpPr>
          <p:cNvPr id="6" name="Footer Placeholder 5">
            <a:extLst>
              <a:ext uri="{FF2B5EF4-FFF2-40B4-BE49-F238E27FC236}">
                <a16:creationId xmlns:a16="http://schemas.microsoft.com/office/drawing/2014/main" id="{4305B58F-C0DB-4554-8EC7-65CC5D38614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730DA13-521D-49C5-AB77-9329985A3729}"/>
              </a:ext>
            </a:extLst>
          </p:cNvPr>
          <p:cNvSpPr>
            <a:spLocks noGrp="1"/>
          </p:cNvSpPr>
          <p:nvPr>
            <p:ph type="sldNum" sz="quarter" idx="12"/>
          </p:nvPr>
        </p:nvSpPr>
        <p:spPr/>
        <p:txBody>
          <a:bodyPr/>
          <a:lstStyle/>
          <a:p>
            <a:fld id="{1B11695E-B9F8-427F-ADF8-B400E19BFF7B}" type="slidenum">
              <a:rPr lang="en-CA" smtClean="0"/>
              <a:t>‹#›</a:t>
            </a:fld>
            <a:endParaRPr lang="en-CA"/>
          </a:p>
        </p:txBody>
      </p:sp>
    </p:spTree>
    <p:extLst>
      <p:ext uri="{BB962C8B-B14F-4D97-AF65-F5344CB8AC3E}">
        <p14:creationId xmlns:p14="http://schemas.microsoft.com/office/powerpoint/2010/main" val="676598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1E541B-2A5B-4F2B-B152-67A29F78E4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DBC85EE-D63A-486A-A06F-6C69D95B3B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0CE2770-B75D-48E2-81C0-1D7170EF22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A3CBC6-2D15-4DD1-9948-C62DD5E3F7E5}" type="datetimeFigureOut">
              <a:rPr lang="en-CA" smtClean="0"/>
              <a:t>2023-01-12</a:t>
            </a:fld>
            <a:endParaRPr lang="en-CA"/>
          </a:p>
        </p:txBody>
      </p:sp>
      <p:sp>
        <p:nvSpPr>
          <p:cNvPr id="5" name="Footer Placeholder 4">
            <a:extLst>
              <a:ext uri="{FF2B5EF4-FFF2-40B4-BE49-F238E27FC236}">
                <a16:creationId xmlns:a16="http://schemas.microsoft.com/office/drawing/2014/main" id="{30F62562-9075-438E-9447-8D4B095544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FA38BE7F-FA98-47BD-BC93-FB1287EBAC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11695E-B9F8-427F-ADF8-B400E19BFF7B}" type="slidenum">
              <a:rPr lang="en-CA" smtClean="0"/>
              <a:t>‹#›</a:t>
            </a:fld>
            <a:endParaRPr lang="en-CA"/>
          </a:p>
        </p:txBody>
      </p:sp>
    </p:spTree>
    <p:extLst>
      <p:ext uri="{BB962C8B-B14F-4D97-AF65-F5344CB8AC3E}">
        <p14:creationId xmlns:p14="http://schemas.microsoft.com/office/powerpoint/2010/main" val="846892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computerhope.com/jargon/k/keyboard.htm"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JavaScrip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81D7D-ABDE-467C-BA62-CDE8F1BC524F}"/>
              </a:ext>
            </a:extLst>
          </p:cNvPr>
          <p:cNvSpPr>
            <a:spLocks noGrp="1"/>
          </p:cNvSpPr>
          <p:nvPr>
            <p:ph type="ctrTitle"/>
          </p:nvPr>
        </p:nvSpPr>
        <p:spPr/>
        <p:txBody>
          <a:bodyPr/>
          <a:lstStyle/>
          <a:p>
            <a:r>
              <a:rPr lang="en-CA" dirty="0"/>
              <a:t>Web Scripting 1</a:t>
            </a:r>
          </a:p>
        </p:txBody>
      </p:sp>
      <p:sp>
        <p:nvSpPr>
          <p:cNvPr id="3" name="Subtitle 2">
            <a:extLst>
              <a:ext uri="{FF2B5EF4-FFF2-40B4-BE49-F238E27FC236}">
                <a16:creationId xmlns:a16="http://schemas.microsoft.com/office/drawing/2014/main" id="{D85632BF-74C4-4BC4-A446-5977F85DABFC}"/>
              </a:ext>
            </a:extLst>
          </p:cNvPr>
          <p:cNvSpPr>
            <a:spLocks noGrp="1"/>
          </p:cNvSpPr>
          <p:nvPr>
            <p:ph type="subTitle" idx="1"/>
          </p:nvPr>
        </p:nvSpPr>
        <p:spPr/>
        <p:txBody>
          <a:bodyPr/>
          <a:lstStyle/>
          <a:p>
            <a:r>
              <a:rPr lang="en-US" dirty="0"/>
              <a:t>Day 02</a:t>
            </a:r>
            <a:endParaRPr lang="en-CA" dirty="0"/>
          </a:p>
        </p:txBody>
      </p:sp>
    </p:spTree>
    <p:extLst>
      <p:ext uri="{BB962C8B-B14F-4D97-AF65-F5344CB8AC3E}">
        <p14:creationId xmlns:p14="http://schemas.microsoft.com/office/powerpoint/2010/main" val="917551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950D782-43C5-46F0-9BAB-1F6F13AA1084}"/>
              </a:ext>
            </a:extLst>
          </p:cNvPr>
          <p:cNvSpPr/>
          <p:nvPr/>
        </p:nvSpPr>
        <p:spPr>
          <a:xfrm>
            <a:off x="5966255" y="1690688"/>
            <a:ext cx="5859162" cy="153442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96F7D89D-BF05-4ABC-A263-6E88F0D95F29}"/>
              </a:ext>
            </a:extLst>
          </p:cNvPr>
          <p:cNvSpPr>
            <a:spLocks noGrp="1"/>
          </p:cNvSpPr>
          <p:nvPr>
            <p:ph type="title"/>
          </p:nvPr>
        </p:nvSpPr>
        <p:spPr>
          <a:xfrm>
            <a:off x="409937" y="142451"/>
            <a:ext cx="10515600" cy="1325563"/>
          </a:xfrm>
        </p:spPr>
        <p:txBody>
          <a:bodyPr/>
          <a:lstStyle/>
          <a:p>
            <a:r>
              <a:rPr lang="en-CA" dirty="0"/>
              <a:t>String Concatenation</a:t>
            </a:r>
          </a:p>
        </p:txBody>
      </p:sp>
      <p:sp>
        <p:nvSpPr>
          <p:cNvPr id="3" name="Content Placeholder 2">
            <a:extLst>
              <a:ext uri="{FF2B5EF4-FFF2-40B4-BE49-F238E27FC236}">
                <a16:creationId xmlns:a16="http://schemas.microsoft.com/office/drawing/2014/main" id="{279B8971-EE68-478B-8B64-72BB7FE49D00}"/>
              </a:ext>
            </a:extLst>
          </p:cNvPr>
          <p:cNvSpPr>
            <a:spLocks noGrp="1"/>
          </p:cNvSpPr>
          <p:nvPr>
            <p:ph idx="1"/>
          </p:nvPr>
        </p:nvSpPr>
        <p:spPr>
          <a:xfrm>
            <a:off x="523154" y="1434442"/>
            <a:ext cx="4067433" cy="5047638"/>
          </a:xfrm>
        </p:spPr>
        <p:txBody>
          <a:bodyPr>
            <a:normAutofit/>
          </a:bodyPr>
          <a:lstStyle/>
          <a:p>
            <a:r>
              <a:rPr lang="en-CA" sz="2000" dirty="0"/>
              <a:t>To concatenate a string means to combine 2 or more strings together to form a single string</a:t>
            </a:r>
          </a:p>
          <a:p>
            <a:r>
              <a:rPr lang="en-CA" sz="2000" dirty="0"/>
              <a:t>In JavaScript, one method to combine a string is to use the " + "  character</a:t>
            </a:r>
          </a:p>
          <a:p>
            <a:r>
              <a:rPr lang="en-CA" sz="2000" dirty="0">
                <a:highlight>
                  <a:srgbClr val="FFFF00"/>
                </a:highlight>
              </a:rPr>
              <a:t>JavaScript does not know grammar</a:t>
            </a:r>
          </a:p>
          <a:p>
            <a:pPr lvl="1"/>
            <a:r>
              <a:rPr lang="en-CA" sz="1800" dirty="0"/>
              <a:t>In example 1, JavaScript will combine the "</a:t>
            </a:r>
            <a:r>
              <a:rPr lang="en-CA" sz="1800" dirty="0" err="1"/>
              <a:t>firstname</a:t>
            </a:r>
            <a:r>
              <a:rPr lang="en-CA" sz="1800" dirty="0"/>
              <a:t>" and "</a:t>
            </a:r>
            <a:r>
              <a:rPr lang="en-CA" sz="1800" dirty="0" err="1"/>
              <a:t>lastname</a:t>
            </a:r>
            <a:r>
              <a:rPr lang="en-CA" sz="1800" dirty="0"/>
              <a:t>" variables without any spaces between the strings</a:t>
            </a:r>
          </a:p>
          <a:p>
            <a:pPr lvl="1"/>
            <a:r>
              <a:rPr lang="en-CA" sz="1800" dirty="0"/>
              <a:t>You need to add an " " (empty space) in between the strings to create a properly formatted full name string with spaces between the names. This is what we did in example 2</a:t>
            </a:r>
          </a:p>
        </p:txBody>
      </p:sp>
      <p:sp>
        <p:nvSpPr>
          <p:cNvPr id="4" name="Rectangle 3">
            <a:extLst>
              <a:ext uri="{FF2B5EF4-FFF2-40B4-BE49-F238E27FC236}">
                <a16:creationId xmlns:a16="http://schemas.microsoft.com/office/drawing/2014/main" id="{08F36595-9270-414F-A61C-4D93213C9B9F}"/>
              </a:ext>
            </a:extLst>
          </p:cNvPr>
          <p:cNvSpPr/>
          <p:nvPr/>
        </p:nvSpPr>
        <p:spPr>
          <a:xfrm>
            <a:off x="6236043" y="1837981"/>
            <a:ext cx="5117757" cy="1200329"/>
          </a:xfrm>
          <a:prstGeom prst="rect">
            <a:avLst/>
          </a:prstGeom>
        </p:spPr>
        <p:txBody>
          <a:bodyPr wrap="square">
            <a:spAutoFit/>
          </a:bodyPr>
          <a:lstStyle/>
          <a:p>
            <a:r>
              <a:rPr lang="en-CA" dirty="0">
                <a:solidFill>
                  <a:srgbClr val="569CD6"/>
                </a:solidFill>
                <a:latin typeface="Consolas" panose="020B0609020204030204" pitchFamily="49" charset="0"/>
              </a:rPr>
              <a:t>const</a:t>
            </a:r>
            <a:r>
              <a:rPr lang="en-CA" dirty="0">
                <a:solidFill>
                  <a:srgbClr val="D4D4D4"/>
                </a:solidFill>
                <a:latin typeface="Consolas" panose="020B0609020204030204" pitchFamily="49" charset="0"/>
              </a:rPr>
              <a:t> </a:t>
            </a:r>
            <a:r>
              <a:rPr lang="en-CA" dirty="0" err="1">
                <a:solidFill>
                  <a:srgbClr val="9CDCFE"/>
                </a:solidFill>
                <a:latin typeface="Consolas" panose="020B0609020204030204" pitchFamily="49" charset="0"/>
              </a:rPr>
              <a:t>firstname</a:t>
            </a:r>
            <a:r>
              <a:rPr lang="en-CA" dirty="0">
                <a:solidFill>
                  <a:srgbClr val="D4D4D4"/>
                </a:solidFill>
                <a:latin typeface="Consolas" panose="020B0609020204030204" pitchFamily="49" charset="0"/>
              </a:rPr>
              <a:t> = </a:t>
            </a:r>
            <a:r>
              <a:rPr lang="en-CA" dirty="0">
                <a:solidFill>
                  <a:srgbClr val="CE9178"/>
                </a:solidFill>
                <a:latin typeface="Consolas" panose="020B0609020204030204" pitchFamily="49" charset="0"/>
              </a:rPr>
              <a:t>'John'</a:t>
            </a:r>
            <a:r>
              <a:rPr lang="en-CA" dirty="0">
                <a:solidFill>
                  <a:srgbClr val="D4D4D4"/>
                </a:solidFill>
                <a:latin typeface="Consolas" panose="020B0609020204030204" pitchFamily="49" charset="0"/>
              </a:rPr>
              <a:t>;</a:t>
            </a:r>
            <a:br>
              <a:rPr lang="en-CA" dirty="0">
                <a:solidFill>
                  <a:srgbClr val="D4D4D4"/>
                </a:solidFill>
                <a:latin typeface="Consolas" panose="020B0609020204030204" pitchFamily="49" charset="0"/>
              </a:rPr>
            </a:br>
            <a:r>
              <a:rPr lang="en-CA" dirty="0">
                <a:solidFill>
                  <a:srgbClr val="569CD6"/>
                </a:solidFill>
                <a:latin typeface="Consolas" panose="020B0609020204030204" pitchFamily="49" charset="0"/>
              </a:rPr>
              <a:t>const</a:t>
            </a:r>
            <a:r>
              <a:rPr lang="en-CA" dirty="0">
                <a:solidFill>
                  <a:srgbClr val="D4D4D4"/>
                </a:solidFill>
                <a:latin typeface="Consolas" panose="020B0609020204030204" pitchFamily="49" charset="0"/>
              </a:rPr>
              <a:t> </a:t>
            </a:r>
            <a:r>
              <a:rPr lang="en-CA" dirty="0" err="1">
                <a:solidFill>
                  <a:srgbClr val="9CDCFE"/>
                </a:solidFill>
                <a:latin typeface="Consolas" panose="020B0609020204030204" pitchFamily="49" charset="0"/>
              </a:rPr>
              <a:t>lastname</a:t>
            </a:r>
            <a:r>
              <a:rPr lang="en-CA" dirty="0">
                <a:solidFill>
                  <a:srgbClr val="D4D4D4"/>
                </a:solidFill>
                <a:latin typeface="Consolas" panose="020B0609020204030204" pitchFamily="49" charset="0"/>
              </a:rPr>
              <a:t> = </a:t>
            </a:r>
            <a:r>
              <a:rPr lang="en-CA" dirty="0">
                <a:solidFill>
                  <a:srgbClr val="CE9178"/>
                </a:solidFill>
                <a:latin typeface="Consolas" panose="020B0609020204030204" pitchFamily="49" charset="0"/>
              </a:rPr>
              <a:t>'Smith'</a:t>
            </a:r>
            <a:r>
              <a:rPr lang="en-CA" dirty="0">
                <a:solidFill>
                  <a:srgbClr val="D4D4D4"/>
                </a:solidFill>
                <a:latin typeface="Consolas" panose="020B0609020204030204" pitchFamily="49" charset="0"/>
              </a:rPr>
              <a:t>;</a:t>
            </a:r>
            <a:br>
              <a:rPr lang="en-CA" dirty="0">
                <a:solidFill>
                  <a:srgbClr val="D4D4D4"/>
                </a:solidFill>
                <a:latin typeface="Consolas" panose="020B0609020204030204" pitchFamily="49" charset="0"/>
              </a:rPr>
            </a:br>
            <a:r>
              <a:rPr lang="en-CA" dirty="0">
                <a:solidFill>
                  <a:srgbClr val="569CD6"/>
                </a:solidFill>
                <a:latin typeface="Consolas" panose="020B0609020204030204" pitchFamily="49" charset="0"/>
              </a:rPr>
              <a:t>const</a:t>
            </a:r>
            <a:r>
              <a:rPr lang="en-CA" dirty="0">
                <a:solidFill>
                  <a:srgbClr val="D4D4D4"/>
                </a:solidFill>
                <a:latin typeface="Consolas" panose="020B0609020204030204" pitchFamily="49" charset="0"/>
              </a:rPr>
              <a:t> </a:t>
            </a:r>
            <a:r>
              <a:rPr lang="en-CA" dirty="0" err="1">
                <a:solidFill>
                  <a:srgbClr val="9CDCFE"/>
                </a:solidFill>
                <a:latin typeface="Consolas" panose="020B0609020204030204" pitchFamily="49" charset="0"/>
              </a:rPr>
              <a:t>fullname</a:t>
            </a:r>
            <a:r>
              <a:rPr lang="en-CA" dirty="0">
                <a:solidFill>
                  <a:srgbClr val="D4D4D4"/>
                </a:solidFill>
                <a:latin typeface="Consolas" panose="020B0609020204030204" pitchFamily="49" charset="0"/>
              </a:rPr>
              <a:t> = </a:t>
            </a:r>
            <a:r>
              <a:rPr lang="en-CA" dirty="0" err="1">
                <a:solidFill>
                  <a:srgbClr val="9CDCFE"/>
                </a:solidFill>
                <a:latin typeface="Consolas" panose="020B0609020204030204" pitchFamily="49" charset="0"/>
              </a:rPr>
              <a:t>firstName</a:t>
            </a:r>
            <a:r>
              <a:rPr lang="en-CA" dirty="0">
                <a:solidFill>
                  <a:srgbClr val="D4D4D4"/>
                </a:solidFill>
                <a:latin typeface="Consolas" panose="020B0609020204030204" pitchFamily="49" charset="0"/>
              </a:rPr>
              <a:t> + </a:t>
            </a:r>
            <a:r>
              <a:rPr lang="en-CA" dirty="0" err="1">
                <a:solidFill>
                  <a:srgbClr val="9CDCFE"/>
                </a:solidFill>
                <a:latin typeface="Consolas" panose="020B0609020204030204" pitchFamily="49" charset="0"/>
              </a:rPr>
              <a:t>lastName</a:t>
            </a:r>
            <a:r>
              <a:rPr lang="en-CA" dirty="0">
                <a:solidFill>
                  <a:srgbClr val="D4D4D4"/>
                </a:solidFill>
                <a:latin typeface="Consolas" panose="020B0609020204030204" pitchFamily="49" charset="0"/>
              </a:rPr>
              <a:t>;</a:t>
            </a:r>
          </a:p>
          <a:p>
            <a:r>
              <a:rPr lang="en-CA" dirty="0">
                <a:solidFill>
                  <a:schemeClr val="accent6">
                    <a:lumMod val="60000"/>
                    <a:lumOff val="40000"/>
                  </a:schemeClr>
                </a:solidFill>
                <a:latin typeface="Consolas" panose="020B0609020204030204" pitchFamily="49" charset="0"/>
              </a:rPr>
              <a:t>// </a:t>
            </a:r>
            <a:r>
              <a:rPr lang="en-CA" dirty="0" err="1">
                <a:solidFill>
                  <a:schemeClr val="accent6">
                    <a:lumMod val="60000"/>
                    <a:lumOff val="40000"/>
                  </a:schemeClr>
                </a:solidFill>
                <a:latin typeface="Consolas" panose="020B0609020204030204" pitchFamily="49" charset="0"/>
              </a:rPr>
              <a:t>fullname</a:t>
            </a:r>
            <a:r>
              <a:rPr lang="en-CA" dirty="0">
                <a:solidFill>
                  <a:schemeClr val="accent6">
                    <a:lumMod val="60000"/>
                    <a:lumOff val="40000"/>
                  </a:schemeClr>
                </a:solidFill>
                <a:latin typeface="Consolas" panose="020B0609020204030204" pitchFamily="49" charset="0"/>
              </a:rPr>
              <a:t> -&gt; </a:t>
            </a:r>
            <a:r>
              <a:rPr lang="en-CA" dirty="0" err="1">
                <a:solidFill>
                  <a:schemeClr val="accent6">
                    <a:lumMod val="60000"/>
                    <a:lumOff val="40000"/>
                  </a:schemeClr>
                </a:solidFill>
                <a:latin typeface="Consolas" panose="020B0609020204030204" pitchFamily="49" charset="0"/>
              </a:rPr>
              <a:t>JohnSmith</a:t>
            </a:r>
            <a:r>
              <a:rPr lang="en-CA" dirty="0">
                <a:solidFill>
                  <a:schemeClr val="accent6">
                    <a:lumMod val="60000"/>
                    <a:lumOff val="40000"/>
                  </a:schemeClr>
                </a:solidFill>
                <a:latin typeface="Consolas" panose="020B0609020204030204" pitchFamily="49" charset="0"/>
              </a:rPr>
              <a:t> </a:t>
            </a:r>
            <a:endParaRPr lang="en-CA" b="0" dirty="0">
              <a:solidFill>
                <a:schemeClr val="accent6">
                  <a:lumMod val="60000"/>
                  <a:lumOff val="40000"/>
                </a:schemeClr>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32297447-8ACF-44C9-8CE1-AB80C4C03094}"/>
              </a:ext>
            </a:extLst>
          </p:cNvPr>
          <p:cNvSpPr/>
          <p:nvPr/>
        </p:nvSpPr>
        <p:spPr>
          <a:xfrm>
            <a:off x="5138351" y="4165427"/>
            <a:ext cx="6215449" cy="153442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863B12B8-C17A-4FA0-A736-F556CCC4F4C2}"/>
              </a:ext>
            </a:extLst>
          </p:cNvPr>
          <p:cNvSpPr/>
          <p:nvPr/>
        </p:nvSpPr>
        <p:spPr>
          <a:xfrm>
            <a:off x="5335029" y="4276850"/>
            <a:ext cx="5822092" cy="1200329"/>
          </a:xfrm>
          <a:prstGeom prst="rect">
            <a:avLst/>
          </a:prstGeom>
        </p:spPr>
        <p:txBody>
          <a:bodyPr wrap="square">
            <a:spAutoFit/>
          </a:bodyPr>
          <a:lstStyle/>
          <a:p>
            <a:r>
              <a:rPr lang="en-CA" dirty="0">
                <a:solidFill>
                  <a:srgbClr val="569CD6"/>
                </a:solidFill>
                <a:latin typeface="Consolas" panose="020B0609020204030204" pitchFamily="49" charset="0"/>
              </a:rPr>
              <a:t>const</a:t>
            </a:r>
            <a:r>
              <a:rPr lang="en-CA" dirty="0">
                <a:solidFill>
                  <a:srgbClr val="D4D4D4"/>
                </a:solidFill>
                <a:latin typeface="Consolas" panose="020B0609020204030204" pitchFamily="49" charset="0"/>
              </a:rPr>
              <a:t> </a:t>
            </a:r>
            <a:r>
              <a:rPr lang="en-CA" dirty="0" err="1">
                <a:solidFill>
                  <a:srgbClr val="9CDCFE"/>
                </a:solidFill>
                <a:latin typeface="Consolas" panose="020B0609020204030204" pitchFamily="49" charset="0"/>
              </a:rPr>
              <a:t>firstname</a:t>
            </a:r>
            <a:r>
              <a:rPr lang="en-CA" dirty="0">
                <a:solidFill>
                  <a:srgbClr val="D4D4D4"/>
                </a:solidFill>
                <a:latin typeface="Consolas" panose="020B0609020204030204" pitchFamily="49" charset="0"/>
              </a:rPr>
              <a:t> = </a:t>
            </a:r>
            <a:r>
              <a:rPr lang="en-CA" dirty="0">
                <a:solidFill>
                  <a:srgbClr val="CE9178"/>
                </a:solidFill>
                <a:latin typeface="Consolas" panose="020B0609020204030204" pitchFamily="49" charset="0"/>
              </a:rPr>
              <a:t>'John'</a:t>
            </a:r>
            <a:r>
              <a:rPr lang="en-CA" dirty="0">
                <a:solidFill>
                  <a:srgbClr val="D4D4D4"/>
                </a:solidFill>
                <a:latin typeface="Consolas" panose="020B0609020204030204" pitchFamily="49" charset="0"/>
              </a:rPr>
              <a:t>;</a:t>
            </a:r>
            <a:br>
              <a:rPr lang="en-CA" dirty="0">
                <a:solidFill>
                  <a:srgbClr val="D4D4D4"/>
                </a:solidFill>
                <a:latin typeface="Consolas" panose="020B0609020204030204" pitchFamily="49" charset="0"/>
              </a:rPr>
            </a:br>
            <a:r>
              <a:rPr lang="en-CA" dirty="0">
                <a:solidFill>
                  <a:srgbClr val="569CD6"/>
                </a:solidFill>
                <a:latin typeface="Consolas" panose="020B0609020204030204" pitchFamily="49" charset="0"/>
              </a:rPr>
              <a:t>const</a:t>
            </a:r>
            <a:r>
              <a:rPr lang="en-CA" dirty="0">
                <a:solidFill>
                  <a:srgbClr val="D4D4D4"/>
                </a:solidFill>
                <a:latin typeface="Consolas" panose="020B0609020204030204" pitchFamily="49" charset="0"/>
              </a:rPr>
              <a:t> </a:t>
            </a:r>
            <a:r>
              <a:rPr lang="en-CA" dirty="0" err="1">
                <a:solidFill>
                  <a:srgbClr val="9CDCFE"/>
                </a:solidFill>
                <a:latin typeface="Consolas" panose="020B0609020204030204" pitchFamily="49" charset="0"/>
              </a:rPr>
              <a:t>lastname</a:t>
            </a:r>
            <a:r>
              <a:rPr lang="en-CA" dirty="0">
                <a:solidFill>
                  <a:srgbClr val="D4D4D4"/>
                </a:solidFill>
                <a:latin typeface="Consolas" panose="020B0609020204030204" pitchFamily="49" charset="0"/>
              </a:rPr>
              <a:t> = </a:t>
            </a:r>
            <a:r>
              <a:rPr lang="en-CA" dirty="0">
                <a:solidFill>
                  <a:srgbClr val="CE9178"/>
                </a:solidFill>
                <a:latin typeface="Consolas" panose="020B0609020204030204" pitchFamily="49" charset="0"/>
              </a:rPr>
              <a:t>'Smith'</a:t>
            </a:r>
            <a:r>
              <a:rPr lang="en-CA" dirty="0">
                <a:solidFill>
                  <a:srgbClr val="D4D4D4"/>
                </a:solidFill>
                <a:latin typeface="Consolas" panose="020B0609020204030204" pitchFamily="49" charset="0"/>
              </a:rPr>
              <a:t>;</a:t>
            </a:r>
            <a:br>
              <a:rPr lang="en-CA" dirty="0">
                <a:solidFill>
                  <a:srgbClr val="D4D4D4"/>
                </a:solidFill>
                <a:latin typeface="Consolas" panose="020B0609020204030204" pitchFamily="49" charset="0"/>
              </a:rPr>
            </a:br>
            <a:r>
              <a:rPr lang="en-CA" dirty="0">
                <a:solidFill>
                  <a:srgbClr val="569CD6"/>
                </a:solidFill>
                <a:latin typeface="Consolas" panose="020B0609020204030204" pitchFamily="49" charset="0"/>
              </a:rPr>
              <a:t>const</a:t>
            </a:r>
            <a:r>
              <a:rPr lang="en-CA" dirty="0">
                <a:solidFill>
                  <a:srgbClr val="D4D4D4"/>
                </a:solidFill>
                <a:latin typeface="Consolas" panose="020B0609020204030204" pitchFamily="49" charset="0"/>
              </a:rPr>
              <a:t> </a:t>
            </a:r>
            <a:r>
              <a:rPr lang="en-CA" dirty="0" err="1">
                <a:solidFill>
                  <a:srgbClr val="9CDCFE"/>
                </a:solidFill>
                <a:latin typeface="Consolas" panose="020B0609020204030204" pitchFamily="49" charset="0"/>
              </a:rPr>
              <a:t>fullname</a:t>
            </a:r>
            <a:r>
              <a:rPr lang="en-CA" dirty="0">
                <a:solidFill>
                  <a:srgbClr val="D4D4D4"/>
                </a:solidFill>
                <a:latin typeface="Consolas" panose="020B0609020204030204" pitchFamily="49" charset="0"/>
              </a:rPr>
              <a:t> = </a:t>
            </a:r>
            <a:r>
              <a:rPr lang="en-CA" dirty="0" err="1">
                <a:solidFill>
                  <a:srgbClr val="9CDCFE"/>
                </a:solidFill>
                <a:latin typeface="Consolas" panose="020B0609020204030204" pitchFamily="49" charset="0"/>
              </a:rPr>
              <a:t>firstName</a:t>
            </a:r>
            <a:r>
              <a:rPr lang="en-CA" dirty="0">
                <a:solidFill>
                  <a:srgbClr val="D4D4D4"/>
                </a:solidFill>
                <a:latin typeface="Consolas" panose="020B0609020204030204" pitchFamily="49" charset="0"/>
              </a:rPr>
              <a:t> + ' ' + </a:t>
            </a:r>
            <a:r>
              <a:rPr lang="en-CA" dirty="0" err="1">
                <a:solidFill>
                  <a:srgbClr val="9CDCFE"/>
                </a:solidFill>
                <a:latin typeface="Consolas" panose="020B0609020204030204" pitchFamily="49" charset="0"/>
              </a:rPr>
              <a:t>lastName</a:t>
            </a:r>
            <a:r>
              <a:rPr lang="en-CA" dirty="0">
                <a:solidFill>
                  <a:srgbClr val="D4D4D4"/>
                </a:solidFill>
                <a:latin typeface="Consolas" panose="020B0609020204030204" pitchFamily="49" charset="0"/>
              </a:rPr>
              <a:t>;</a:t>
            </a:r>
          </a:p>
          <a:p>
            <a:r>
              <a:rPr lang="en-CA" dirty="0">
                <a:solidFill>
                  <a:schemeClr val="accent6">
                    <a:lumMod val="60000"/>
                    <a:lumOff val="40000"/>
                  </a:schemeClr>
                </a:solidFill>
                <a:latin typeface="Consolas" panose="020B0609020204030204" pitchFamily="49" charset="0"/>
              </a:rPr>
              <a:t>// </a:t>
            </a:r>
            <a:r>
              <a:rPr lang="en-CA" dirty="0" err="1">
                <a:solidFill>
                  <a:schemeClr val="accent6">
                    <a:lumMod val="60000"/>
                    <a:lumOff val="40000"/>
                  </a:schemeClr>
                </a:solidFill>
                <a:latin typeface="Consolas" panose="020B0609020204030204" pitchFamily="49" charset="0"/>
              </a:rPr>
              <a:t>fullname</a:t>
            </a:r>
            <a:r>
              <a:rPr lang="en-CA" dirty="0">
                <a:solidFill>
                  <a:schemeClr val="accent6">
                    <a:lumMod val="60000"/>
                    <a:lumOff val="40000"/>
                  </a:schemeClr>
                </a:solidFill>
                <a:latin typeface="Consolas" panose="020B0609020204030204" pitchFamily="49" charset="0"/>
              </a:rPr>
              <a:t> -&gt; John Smith </a:t>
            </a:r>
            <a:endParaRPr lang="en-CA" b="0" dirty="0">
              <a:solidFill>
                <a:schemeClr val="accent6">
                  <a:lumMod val="60000"/>
                  <a:lumOff val="40000"/>
                </a:schemeClr>
              </a:solidFill>
              <a:effectLst/>
              <a:latin typeface="Consolas" panose="020B0609020204030204" pitchFamily="49" charset="0"/>
            </a:endParaRPr>
          </a:p>
        </p:txBody>
      </p:sp>
      <p:sp>
        <p:nvSpPr>
          <p:cNvPr id="8" name="TextBox 7">
            <a:extLst>
              <a:ext uri="{FF2B5EF4-FFF2-40B4-BE49-F238E27FC236}">
                <a16:creationId xmlns:a16="http://schemas.microsoft.com/office/drawing/2014/main" id="{24DC22DD-9274-48A9-8EC5-4B63D1F7D226}"/>
              </a:ext>
            </a:extLst>
          </p:cNvPr>
          <p:cNvSpPr txBox="1"/>
          <p:nvPr/>
        </p:nvSpPr>
        <p:spPr>
          <a:xfrm>
            <a:off x="5966255" y="1321356"/>
            <a:ext cx="4077729" cy="369332"/>
          </a:xfrm>
          <a:prstGeom prst="rect">
            <a:avLst/>
          </a:prstGeom>
          <a:noFill/>
        </p:spPr>
        <p:txBody>
          <a:bodyPr wrap="square" rtlCol="0">
            <a:spAutoFit/>
          </a:bodyPr>
          <a:lstStyle/>
          <a:p>
            <a:r>
              <a:rPr lang="en-CA" dirty="0"/>
              <a:t>Example 1 (No space between words)</a:t>
            </a:r>
          </a:p>
        </p:txBody>
      </p:sp>
      <p:sp>
        <p:nvSpPr>
          <p:cNvPr id="9" name="TextBox 8">
            <a:extLst>
              <a:ext uri="{FF2B5EF4-FFF2-40B4-BE49-F238E27FC236}">
                <a16:creationId xmlns:a16="http://schemas.microsoft.com/office/drawing/2014/main" id="{2CB6B068-A128-4D21-BBE0-50EF17F4306D}"/>
              </a:ext>
            </a:extLst>
          </p:cNvPr>
          <p:cNvSpPr txBox="1"/>
          <p:nvPr/>
        </p:nvSpPr>
        <p:spPr>
          <a:xfrm>
            <a:off x="5138351" y="3592634"/>
            <a:ext cx="6983627" cy="523220"/>
          </a:xfrm>
          <a:prstGeom prst="rect">
            <a:avLst/>
          </a:prstGeom>
          <a:noFill/>
        </p:spPr>
        <p:txBody>
          <a:bodyPr wrap="square" rtlCol="0">
            <a:spAutoFit/>
          </a:bodyPr>
          <a:lstStyle/>
          <a:p>
            <a:r>
              <a:rPr lang="en-CA" sz="1400" dirty="0"/>
              <a:t>Example 2 (with a space character (' ') manually added between the "</a:t>
            </a:r>
            <a:r>
              <a:rPr lang="en-CA" sz="1400" dirty="0" err="1"/>
              <a:t>firstname</a:t>
            </a:r>
            <a:r>
              <a:rPr lang="en-CA" sz="1400" dirty="0"/>
              <a:t>" and "</a:t>
            </a:r>
            <a:r>
              <a:rPr lang="en-CA" sz="1400" dirty="0" err="1"/>
              <a:t>lastname</a:t>
            </a:r>
            <a:r>
              <a:rPr lang="en-CA" sz="1400" dirty="0"/>
              <a:t>" variables</a:t>
            </a:r>
            <a:endParaRPr lang="en-CA" dirty="0"/>
          </a:p>
        </p:txBody>
      </p:sp>
      <p:sp>
        <p:nvSpPr>
          <p:cNvPr id="10" name="TextBox 9">
            <a:extLst>
              <a:ext uri="{FF2B5EF4-FFF2-40B4-BE49-F238E27FC236}">
                <a16:creationId xmlns:a16="http://schemas.microsoft.com/office/drawing/2014/main" id="{2841EA1F-F531-4B85-87A9-3D567AE4D7BE}"/>
              </a:ext>
            </a:extLst>
          </p:cNvPr>
          <p:cNvSpPr txBox="1"/>
          <p:nvPr/>
        </p:nvSpPr>
        <p:spPr>
          <a:xfrm>
            <a:off x="7415643" y="6090314"/>
            <a:ext cx="4409774" cy="584775"/>
          </a:xfrm>
          <a:prstGeom prst="rect">
            <a:avLst/>
          </a:prstGeom>
          <a:noFill/>
          <a:ln>
            <a:solidFill>
              <a:schemeClr val="tx1"/>
            </a:solidFill>
          </a:ln>
        </p:spPr>
        <p:txBody>
          <a:bodyPr wrap="square" rtlCol="0">
            <a:spAutoFit/>
          </a:bodyPr>
          <a:lstStyle/>
          <a:p>
            <a:r>
              <a:rPr lang="en-US" sz="1600" dirty="0"/>
              <a:t>An empty space character  was manually inserted between the two strings</a:t>
            </a:r>
          </a:p>
        </p:txBody>
      </p:sp>
      <p:sp>
        <p:nvSpPr>
          <p:cNvPr id="11" name="Up Arrow 26">
            <a:extLst>
              <a:ext uri="{FF2B5EF4-FFF2-40B4-BE49-F238E27FC236}">
                <a16:creationId xmlns:a16="http://schemas.microsoft.com/office/drawing/2014/main" id="{7A6110FE-B90D-4338-8195-1D49BB3D4828}"/>
              </a:ext>
            </a:extLst>
          </p:cNvPr>
          <p:cNvSpPr/>
          <p:nvPr/>
        </p:nvSpPr>
        <p:spPr>
          <a:xfrm>
            <a:off x="9188387" y="5144816"/>
            <a:ext cx="128578" cy="785877"/>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957630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 up of a computer keyboard&#10;&#10;Description automatically generated">
            <a:extLst>
              <a:ext uri="{FF2B5EF4-FFF2-40B4-BE49-F238E27FC236}">
                <a16:creationId xmlns:a16="http://schemas.microsoft.com/office/drawing/2014/main" id="{2B58BCAC-DE5D-4C20-ABE3-923E59BED8A2}"/>
              </a:ext>
            </a:extLst>
          </p:cNvPr>
          <p:cNvPicPr>
            <a:picLocks noChangeAspect="1"/>
          </p:cNvPicPr>
          <p:nvPr/>
        </p:nvPicPr>
        <p:blipFill rotWithShape="1">
          <a:blip r:embed="rId2">
            <a:extLst>
              <a:ext uri="{28A0092B-C50C-407E-A947-70E740481C1C}">
                <a14:useLocalDpi xmlns:a14="http://schemas.microsoft.com/office/drawing/2010/main" val="0"/>
              </a:ext>
            </a:extLst>
          </a:blip>
          <a:srcRect b="7340"/>
          <a:stretch/>
        </p:blipFill>
        <p:spPr>
          <a:xfrm>
            <a:off x="3982037" y="3218164"/>
            <a:ext cx="7620000" cy="2638940"/>
          </a:xfrm>
          <a:prstGeom prst="rect">
            <a:avLst/>
          </a:prstGeom>
        </p:spPr>
      </p:pic>
      <p:sp>
        <p:nvSpPr>
          <p:cNvPr id="2" name="Title 1">
            <a:extLst>
              <a:ext uri="{FF2B5EF4-FFF2-40B4-BE49-F238E27FC236}">
                <a16:creationId xmlns:a16="http://schemas.microsoft.com/office/drawing/2014/main" id="{B5836B8A-F101-4ED0-B130-35DE7A27A2F7}"/>
              </a:ext>
            </a:extLst>
          </p:cNvPr>
          <p:cNvSpPr>
            <a:spLocks noGrp="1"/>
          </p:cNvSpPr>
          <p:nvPr>
            <p:ph type="title"/>
          </p:nvPr>
        </p:nvSpPr>
        <p:spPr/>
        <p:txBody>
          <a:bodyPr/>
          <a:lstStyle/>
          <a:p>
            <a:r>
              <a:rPr lang="en-CA" dirty="0"/>
              <a:t>Template Strings</a:t>
            </a:r>
          </a:p>
        </p:txBody>
      </p:sp>
      <p:sp>
        <p:nvSpPr>
          <p:cNvPr id="3" name="Content Placeholder 2">
            <a:extLst>
              <a:ext uri="{FF2B5EF4-FFF2-40B4-BE49-F238E27FC236}">
                <a16:creationId xmlns:a16="http://schemas.microsoft.com/office/drawing/2014/main" id="{DEB41088-819B-4BFD-A3A8-0E07E715F0C1}"/>
              </a:ext>
            </a:extLst>
          </p:cNvPr>
          <p:cNvSpPr>
            <a:spLocks noGrp="1"/>
          </p:cNvSpPr>
          <p:nvPr>
            <p:ph idx="1"/>
          </p:nvPr>
        </p:nvSpPr>
        <p:spPr>
          <a:xfrm>
            <a:off x="838200" y="1825625"/>
            <a:ext cx="10515600" cy="1325563"/>
          </a:xfrm>
        </p:spPr>
        <p:txBody>
          <a:bodyPr/>
          <a:lstStyle/>
          <a:p>
            <a:r>
              <a:rPr lang="en-CA" dirty="0"/>
              <a:t>Template strings are strings wrapped using the back tick character (``)</a:t>
            </a:r>
          </a:p>
          <a:p>
            <a:pPr lvl="1"/>
            <a:r>
              <a:rPr lang="en-CA" dirty="0"/>
              <a:t>The back tick character is usually located beside the "1" character on a US English keyboard</a:t>
            </a:r>
          </a:p>
        </p:txBody>
      </p:sp>
      <p:sp>
        <p:nvSpPr>
          <p:cNvPr id="6" name="Oval 5">
            <a:extLst>
              <a:ext uri="{FF2B5EF4-FFF2-40B4-BE49-F238E27FC236}">
                <a16:creationId xmlns:a16="http://schemas.microsoft.com/office/drawing/2014/main" id="{6803FCF4-0609-404F-955B-9465CB34BD88}"/>
              </a:ext>
            </a:extLst>
          </p:cNvPr>
          <p:cNvSpPr/>
          <p:nvPr/>
        </p:nvSpPr>
        <p:spPr>
          <a:xfrm>
            <a:off x="3940680" y="3783634"/>
            <a:ext cx="764354" cy="714232"/>
          </a:xfrm>
          <a:prstGeom prst="ellipse">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TextBox 6">
            <a:extLst>
              <a:ext uri="{FF2B5EF4-FFF2-40B4-BE49-F238E27FC236}">
                <a16:creationId xmlns:a16="http://schemas.microsoft.com/office/drawing/2014/main" id="{F315B99B-E16D-456C-9303-FF004FEADEDB}"/>
              </a:ext>
            </a:extLst>
          </p:cNvPr>
          <p:cNvSpPr txBox="1"/>
          <p:nvPr/>
        </p:nvSpPr>
        <p:spPr>
          <a:xfrm>
            <a:off x="879557" y="3783634"/>
            <a:ext cx="2196961" cy="338554"/>
          </a:xfrm>
          <a:prstGeom prst="rect">
            <a:avLst/>
          </a:prstGeom>
          <a:noFill/>
          <a:ln>
            <a:solidFill>
              <a:schemeClr val="tx1"/>
            </a:solidFill>
          </a:ln>
        </p:spPr>
        <p:txBody>
          <a:bodyPr wrap="square" rtlCol="0">
            <a:spAutoFit/>
          </a:bodyPr>
          <a:lstStyle/>
          <a:p>
            <a:r>
              <a:rPr lang="en-US" sz="1600" dirty="0"/>
              <a:t>The back tick character</a:t>
            </a:r>
          </a:p>
        </p:txBody>
      </p:sp>
      <p:sp>
        <p:nvSpPr>
          <p:cNvPr id="8" name="Up Arrow 26">
            <a:extLst>
              <a:ext uri="{FF2B5EF4-FFF2-40B4-BE49-F238E27FC236}">
                <a16:creationId xmlns:a16="http://schemas.microsoft.com/office/drawing/2014/main" id="{4A05BEE3-5C7C-48F7-A818-E7E48A77841C}"/>
              </a:ext>
            </a:extLst>
          </p:cNvPr>
          <p:cNvSpPr/>
          <p:nvPr/>
        </p:nvSpPr>
        <p:spPr>
          <a:xfrm rot="6074753">
            <a:off x="3427780" y="3725533"/>
            <a:ext cx="161638" cy="571008"/>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11" name="TextBox 10">
            <a:extLst>
              <a:ext uri="{FF2B5EF4-FFF2-40B4-BE49-F238E27FC236}">
                <a16:creationId xmlns:a16="http://schemas.microsoft.com/office/drawing/2014/main" id="{D58DB52E-ECBB-45CC-9A9A-F3630809D46A}"/>
              </a:ext>
            </a:extLst>
          </p:cNvPr>
          <p:cNvSpPr txBox="1"/>
          <p:nvPr/>
        </p:nvSpPr>
        <p:spPr>
          <a:xfrm>
            <a:off x="566351" y="6320273"/>
            <a:ext cx="11059298" cy="338554"/>
          </a:xfrm>
          <a:prstGeom prst="rect">
            <a:avLst/>
          </a:prstGeom>
          <a:noFill/>
        </p:spPr>
        <p:txBody>
          <a:bodyPr wrap="square" rtlCol="0">
            <a:spAutoFit/>
          </a:bodyPr>
          <a:lstStyle/>
          <a:p>
            <a:r>
              <a:rPr lang="en-CA" sz="1600" dirty="0"/>
              <a:t>Keyboard image from: </a:t>
            </a:r>
            <a:r>
              <a:rPr lang="en-CA" sz="1600" dirty="0">
                <a:hlinkClick r:id="rId3"/>
              </a:rPr>
              <a:t>https://www.computerhope.com/jargon/k/keyboard.htm</a:t>
            </a:r>
            <a:endParaRPr lang="en-CA" sz="1600" dirty="0"/>
          </a:p>
        </p:txBody>
      </p:sp>
    </p:spTree>
    <p:extLst>
      <p:ext uri="{BB962C8B-B14F-4D97-AF65-F5344CB8AC3E}">
        <p14:creationId xmlns:p14="http://schemas.microsoft.com/office/powerpoint/2010/main" val="297660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BE1998E-1CBB-42DE-9632-039F4D9DB685}"/>
              </a:ext>
            </a:extLst>
          </p:cNvPr>
          <p:cNvSpPr/>
          <p:nvPr/>
        </p:nvSpPr>
        <p:spPr>
          <a:xfrm>
            <a:off x="838200" y="3178144"/>
            <a:ext cx="8552935" cy="18422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5D713BD6-C4C4-4E04-B4EA-D968307795EF}"/>
              </a:ext>
            </a:extLst>
          </p:cNvPr>
          <p:cNvSpPr>
            <a:spLocks noGrp="1"/>
          </p:cNvSpPr>
          <p:nvPr>
            <p:ph type="title"/>
          </p:nvPr>
        </p:nvSpPr>
        <p:spPr/>
        <p:txBody>
          <a:bodyPr/>
          <a:lstStyle/>
          <a:p>
            <a:r>
              <a:rPr lang="en-CA" dirty="0"/>
              <a:t>Template Strings - Features</a:t>
            </a:r>
          </a:p>
        </p:txBody>
      </p:sp>
      <p:sp>
        <p:nvSpPr>
          <p:cNvPr id="3" name="Content Placeholder 2">
            <a:extLst>
              <a:ext uri="{FF2B5EF4-FFF2-40B4-BE49-F238E27FC236}">
                <a16:creationId xmlns:a16="http://schemas.microsoft.com/office/drawing/2014/main" id="{78572F32-9CA3-4102-83A6-4886E64C23A4}"/>
              </a:ext>
            </a:extLst>
          </p:cNvPr>
          <p:cNvSpPr>
            <a:spLocks noGrp="1"/>
          </p:cNvSpPr>
          <p:nvPr>
            <p:ph idx="1"/>
          </p:nvPr>
        </p:nvSpPr>
        <p:spPr>
          <a:xfrm>
            <a:off x="838200" y="1825625"/>
            <a:ext cx="10515600" cy="1004072"/>
          </a:xfrm>
        </p:spPr>
        <p:txBody>
          <a:bodyPr/>
          <a:lstStyle/>
          <a:p>
            <a:r>
              <a:rPr lang="en-CA" dirty="0"/>
              <a:t>Template strings allow you to insert variables directly inside a string using the "${</a:t>
            </a:r>
            <a:r>
              <a:rPr lang="en-CA" dirty="0" err="1"/>
              <a:t>yourVariable</a:t>
            </a:r>
            <a:r>
              <a:rPr lang="en-CA" dirty="0"/>
              <a:t>}" syntax</a:t>
            </a:r>
          </a:p>
        </p:txBody>
      </p:sp>
      <p:sp>
        <p:nvSpPr>
          <p:cNvPr id="4" name="Rectangle 3">
            <a:extLst>
              <a:ext uri="{FF2B5EF4-FFF2-40B4-BE49-F238E27FC236}">
                <a16:creationId xmlns:a16="http://schemas.microsoft.com/office/drawing/2014/main" id="{2FEC6A3A-7713-468C-9E2D-931F97BB2938}"/>
              </a:ext>
            </a:extLst>
          </p:cNvPr>
          <p:cNvSpPr/>
          <p:nvPr/>
        </p:nvSpPr>
        <p:spPr>
          <a:xfrm>
            <a:off x="984421" y="3346053"/>
            <a:ext cx="9049267" cy="1200329"/>
          </a:xfrm>
          <a:prstGeom prst="rect">
            <a:avLst/>
          </a:prstGeom>
        </p:spPr>
        <p:txBody>
          <a:bodyPr wrap="square">
            <a:spAutoFit/>
          </a:bodyPr>
          <a:lstStyle/>
          <a:p>
            <a:r>
              <a:rPr lang="en-CA" dirty="0">
                <a:solidFill>
                  <a:srgbClr val="569CD6"/>
                </a:solidFill>
                <a:latin typeface="Consolas" panose="020B0609020204030204" pitchFamily="49" charset="0"/>
              </a:rPr>
              <a:t>const</a:t>
            </a:r>
            <a:r>
              <a:rPr lang="en-CA" dirty="0">
                <a:solidFill>
                  <a:srgbClr val="D4D4D4"/>
                </a:solidFill>
                <a:latin typeface="Consolas" panose="020B0609020204030204" pitchFamily="49" charset="0"/>
              </a:rPr>
              <a:t> </a:t>
            </a:r>
            <a:r>
              <a:rPr lang="en-CA" dirty="0" err="1">
                <a:solidFill>
                  <a:srgbClr val="9CDCFE"/>
                </a:solidFill>
                <a:latin typeface="Consolas" panose="020B0609020204030204" pitchFamily="49" charset="0"/>
              </a:rPr>
              <a:t>firstname</a:t>
            </a:r>
            <a:r>
              <a:rPr lang="en-CA" dirty="0">
                <a:solidFill>
                  <a:srgbClr val="D4D4D4"/>
                </a:solidFill>
                <a:latin typeface="Consolas" panose="020B0609020204030204" pitchFamily="49" charset="0"/>
              </a:rPr>
              <a:t> = </a:t>
            </a:r>
            <a:r>
              <a:rPr lang="en-CA" dirty="0">
                <a:solidFill>
                  <a:srgbClr val="CE9178"/>
                </a:solidFill>
                <a:latin typeface="Consolas" panose="020B0609020204030204" pitchFamily="49" charset="0"/>
              </a:rPr>
              <a:t>'John'</a:t>
            </a:r>
            <a:r>
              <a:rPr lang="en-CA" dirty="0">
                <a:solidFill>
                  <a:srgbClr val="D4D4D4"/>
                </a:solidFill>
                <a:latin typeface="Consolas" panose="020B0609020204030204" pitchFamily="49" charset="0"/>
              </a:rPr>
              <a:t>;</a:t>
            </a:r>
          </a:p>
          <a:p>
            <a:r>
              <a:rPr lang="en-CA" dirty="0">
                <a:solidFill>
                  <a:srgbClr val="569CD6"/>
                </a:solidFill>
                <a:latin typeface="Consolas" panose="020B0609020204030204" pitchFamily="49" charset="0"/>
              </a:rPr>
              <a:t>const</a:t>
            </a:r>
            <a:r>
              <a:rPr lang="en-CA" dirty="0">
                <a:solidFill>
                  <a:srgbClr val="D4D4D4"/>
                </a:solidFill>
                <a:latin typeface="Consolas" panose="020B0609020204030204" pitchFamily="49" charset="0"/>
              </a:rPr>
              <a:t> </a:t>
            </a:r>
            <a:r>
              <a:rPr lang="en-CA" dirty="0" err="1">
                <a:solidFill>
                  <a:srgbClr val="9CDCFE"/>
                </a:solidFill>
                <a:latin typeface="Consolas" panose="020B0609020204030204" pitchFamily="49" charset="0"/>
              </a:rPr>
              <a:t>lastname</a:t>
            </a:r>
            <a:r>
              <a:rPr lang="en-CA" dirty="0">
                <a:solidFill>
                  <a:srgbClr val="D4D4D4"/>
                </a:solidFill>
                <a:latin typeface="Consolas" panose="020B0609020204030204" pitchFamily="49" charset="0"/>
              </a:rPr>
              <a:t> = </a:t>
            </a:r>
            <a:r>
              <a:rPr lang="en-CA" dirty="0">
                <a:solidFill>
                  <a:srgbClr val="CE9178"/>
                </a:solidFill>
                <a:latin typeface="Consolas" panose="020B0609020204030204" pitchFamily="49" charset="0"/>
              </a:rPr>
              <a:t>'Smith'</a:t>
            </a:r>
            <a:r>
              <a:rPr lang="en-CA" dirty="0">
                <a:solidFill>
                  <a:srgbClr val="D4D4D4"/>
                </a:solidFill>
                <a:latin typeface="Consolas" panose="020B0609020204030204" pitchFamily="49" charset="0"/>
              </a:rPr>
              <a:t>;</a:t>
            </a:r>
          </a:p>
          <a:p>
            <a:r>
              <a:rPr lang="en-CA" dirty="0">
                <a:solidFill>
                  <a:srgbClr val="569CD6"/>
                </a:solidFill>
                <a:latin typeface="Consolas" panose="020B0609020204030204" pitchFamily="49" charset="0"/>
              </a:rPr>
              <a:t>const</a:t>
            </a:r>
            <a:r>
              <a:rPr lang="en-CA" dirty="0">
                <a:solidFill>
                  <a:srgbClr val="D4D4D4"/>
                </a:solidFill>
                <a:latin typeface="Consolas" panose="020B0609020204030204" pitchFamily="49" charset="0"/>
              </a:rPr>
              <a:t> </a:t>
            </a:r>
            <a:r>
              <a:rPr lang="en-CA" dirty="0" err="1">
                <a:solidFill>
                  <a:srgbClr val="9CDCFE"/>
                </a:solidFill>
                <a:latin typeface="Consolas" panose="020B0609020204030204" pitchFamily="49" charset="0"/>
              </a:rPr>
              <a:t>fullname</a:t>
            </a:r>
            <a:r>
              <a:rPr lang="en-CA" dirty="0">
                <a:solidFill>
                  <a:srgbClr val="D4D4D4"/>
                </a:solidFill>
                <a:latin typeface="Consolas" panose="020B0609020204030204" pitchFamily="49" charset="0"/>
              </a:rPr>
              <a:t> = </a:t>
            </a:r>
            <a:r>
              <a:rPr lang="en-CA" dirty="0">
                <a:solidFill>
                  <a:srgbClr val="CE9178"/>
                </a:solidFill>
                <a:latin typeface="Consolas" panose="020B0609020204030204" pitchFamily="49" charset="0"/>
              </a:rPr>
              <a:t>`The user's name is </a:t>
            </a:r>
            <a:r>
              <a:rPr lang="en-CA" dirty="0">
                <a:solidFill>
                  <a:srgbClr val="569CD6"/>
                </a:solidFill>
                <a:latin typeface="Consolas" panose="020B0609020204030204" pitchFamily="49" charset="0"/>
              </a:rPr>
              <a:t>${</a:t>
            </a:r>
            <a:r>
              <a:rPr lang="en-CA" dirty="0" err="1">
                <a:solidFill>
                  <a:srgbClr val="9CDCFE"/>
                </a:solidFill>
                <a:latin typeface="Consolas" panose="020B0609020204030204" pitchFamily="49" charset="0"/>
              </a:rPr>
              <a:t>firstname</a:t>
            </a:r>
            <a:r>
              <a:rPr lang="en-CA" dirty="0">
                <a:solidFill>
                  <a:srgbClr val="569CD6"/>
                </a:solidFill>
                <a:latin typeface="Consolas" panose="020B0609020204030204" pitchFamily="49" charset="0"/>
              </a:rPr>
              <a:t>}</a:t>
            </a:r>
            <a:r>
              <a:rPr lang="en-CA" dirty="0">
                <a:solidFill>
                  <a:srgbClr val="CE9178"/>
                </a:solidFill>
                <a:latin typeface="Consolas" panose="020B0609020204030204" pitchFamily="49" charset="0"/>
              </a:rPr>
              <a:t> </a:t>
            </a:r>
            <a:r>
              <a:rPr lang="en-CA" dirty="0">
                <a:solidFill>
                  <a:srgbClr val="569CD6"/>
                </a:solidFill>
                <a:latin typeface="Consolas" panose="020B0609020204030204" pitchFamily="49" charset="0"/>
              </a:rPr>
              <a:t>${</a:t>
            </a:r>
            <a:r>
              <a:rPr lang="en-CA" dirty="0" err="1">
                <a:solidFill>
                  <a:srgbClr val="9CDCFE"/>
                </a:solidFill>
                <a:latin typeface="Consolas" panose="020B0609020204030204" pitchFamily="49" charset="0"/>
              </a:rPr>
              <a:t>lastname</a:t>
            </a:r>
            <a:r>
              <a:rPr lang="en-CA" dirty="0">
                <a:solidFill>
                  <a:srgbClr val="569CD6"/>
                </a:solidFill>
                <a:latin typeface="Consolas" panose="020B0609020204030204" pitchFamily="49" charset="0"/>
              </a:rPr>
              <a:t>}</a:t>
            </a:r>
            <a:r>
              <a:rPr lang="en-CA" dirty="0">
                <a:solidFill>
                  <a:srgbClr val="CE9178"/>
                </a:solidFill>
                <a:latin typeface="Consolas" panose="020B0609020204030204" pitchFamily="49" charset="0"/>
              </a:rPr>
              <a:t>.`</a:t>
            </a:r>
            <a:r>
              <a:rPr lang="en-CA" dirty="0">
                <a:solidFill>
                  <a:srgbClr val="D4D4D4"/>
                </a:solidFill>
                <a:latin typeface="Consolas" panose="020B0609020204030204" pitchFamily="49" charset="0"/>
              </a:rPr>
              <a:t>;</a:t>
            </a:r>
          </a:p>
          <a:p>
            <a:r>
              <a:rPr lang="en-CA" dirty="0">
                <a:solidFill>
                  <a:srgbClr val="6A9955"/>
                </a:solidFill>
                <a:latin typeface="Consolas" panose="020B0609020204030204" pitchFamily="49" charset="0"/>
              </a:rPr>
              <a:t>// </a:t>
            </a:r>
            <a:r>
              <a:rPr lang="en-CA" dirty="0" err="1">
                <a:solidFill>
                  <a:srgbClr val="6A9955"/>
                </a:solidFill>
                <a:latin typeface="Consolas" panose="020B0609020204030204" pitchFamily="49" charset="0"/>
              </a:rPr>
              <a:t>fullname</a:t>
            </a:r>
            <a:r>
              <a:rPr lang="en-CA" dirty="0">
                <a:solidFill>
                  <a:srgbClr val="6A9955"/>
                </a:solidFill>
                <a:latin typeface="Consolas" panose="020B0609020204030204" pitchFamily="49" charset="0"/>
              </a:rPr>
              <a:t> -&gt; ...is John Smith.</a:t>
            </a:r>
            <a:endParaRPr lang="en-CA" b="0" dirty="0">
              <a:solidFill>
                <a:srgbClr val="D4D4D4"/>
              </a:solidFill>
              <a:effectLst/>
              <a:latin typeface="Consolas" panose="020B0609020204030204" pitchFamily="49" charset="0"/>
            </a:endParaRPr>
          </a:p>
        </p:txBody>
      </p:sp>
      <p:sp>
        <p:nvSpPr>
          <p:cNvPr id="6" name="TextBox 5">
            <a:extLst>
              <a:ext uri="{FF2B5EF4-FFF2-40B4-BE49-F238E27FC236}">
                <a16:creationId xmlns:a16="http://schemas.microsoft.com/office/drawing/2014/main" id="{029B9FE2-442E-4330-85CD-85BA330E6476}"/>
              </a:ext>
            </a:extLst>
          </p:cNvPr>
          <p:cNvSpPr txBox="1"/>
          <p:nvPr/>
        </p:nvSpPr>
        <p:spPr>
          <a:xfrm>
            <a:off x="2910017" y="5477382"/>
            <a:ext cx="2599037" cy="646331"/>
          </a:xfrm>
          <a:prstGeom prst="rect">
            <a:avLst/>
          </a:prstGeom>
          <a:noFill/>
          <a:ln>
            <a:solidFill>
              <a:schemeClr val="tx1"/>
            </a:solidFill>
          </a:ln>
        </p:spPr>
        <p:txBody>
          <a:bodyPr wrap="square" rtlCol="0">
            <a:spAutoFit/>
          </a:bodyPr>
          <a:lstStyle/>
          <a:p>
            <a:r>
              <a:rPr lang="en-US" dirty="0"/>
              <a:t>Variables inserted directly inside a template string</a:t>
            </a:r>
          </a:p>
        </p:txBody>
      </p:sp>
      <p:sp>
        <p:nvSpPr>
          <p:cNvPr id="7" name="Up Arrow 26">
            <a:extLst>
              <a:ext uri="{FF2B5EF4-FFF2-40B4-BE49-F238E27FC236}">
                <a16:creationId xmlns:a16="http://schemas.microsoft.com/office/drawing/2014/main" id="{523996D4-1D8B-4736-88D0-741484B1938E}"/>
              </a:ext>
            </a:extLst>
          </p:cNvPr>
          <p:cNvSpPr/>
          <p:nvPr/>
        </p:nvSpPr>
        <p:spPr>
          <a:xfrm rot="3077317">
            <a:off x="5439820" y="4090679"/>
            <a:ext cx="208493" cy="1580150"/>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8" name="Up Arrow 26">
            <a:extLst>
              <a:ext uri="{FF2B5EF4-FFF2-40B4-BE49-F238E27FC236}">
                <a16:creationId xmlns:a16="http://schemas.microsoft.com/office/drawing/2014/main" id="{96F4A1EE-EDF7-4A11-A9D3-619DF0DDE27C}"/>
              </a:ext>
            </a:extLst>
          </p:cNvPr>
          <p:cNvSpPr/>
          <p:nvPr/>
        </p:nvSpPr>
        <p:spPr>
          <a:xfrm rot="19182549">
            <a:off x="7704202" y="4179292"/>
            <a:ext cx="208493" cy="1580150"/>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9" name="TextBox 8">
            <a:extLst>
              <a:ext uri="{FF2B5EF4-FFF2-40B4-BE49-F238E27FC236}">
                <a16:creationId xmlns:a16="http://schemas.microsoft.com/office/drawing/2014/main" id="{F959EDB6-B633-41ED-9305-CA54E10C50AA}"/>
              </a:ext>
            </a:extLst>
          </p:cNvPr>
          <p:cNvSpPr txBox="1"/>
          <p:nvPr/>
        </p:nvSpPr>
        <p:spPr>
          <a:xfrm>
            <a:off x="7218016" y="5800547"/>
            <a:ext cx="2599037" cy="646331"/>
          </a:xfrm>
          <a:prstGeom prst="rect">
            <a:avLst/>
          </a:prstGeom>
          <a:noFill/>
          <a:ln>
            <a:solidFill>
              <a:schemeClr val="tx1"/>
            </a:solidFill>
          </a:ln>
        </p:spPr>
        <p:txBody>
          <a:bodyPr wrap="square" rtlCol="0">
            <a:spAutoFit/>
          </a:bodyPr>
          <a:lstStyle/>
          <a:p>
            <a:r>
              <a:rPr lang="en-US" dirty="0"/>
              <a:t>White space is honored inside template strings  </a:t>
            </a:r>
          </a:p>
        </p:txBody>
      </p:sp>
    </p:spTree>
    <p:extLst>
      <p:ext uri="{BB962C8B-B14F-4D97-AF65-F5344CB8AC3E}">
        <p14:creationId xmlns:p14="http://schemas.microsoft.com/office/powerpoint/2010/main" val="3354275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BE1998E-1CBB-42DE-9632-039F4D9DB685}"/>
              </a:ext>
            </a:extLst>
          </p:cNvPr>
          <p:cNvSpPr/>
          <p:nvPr/>
        </p:nvSpPr>
        <p:spPr>
          <a:xfrm>
            <a:off x="465882" y="2645485"/>
            <a:ext cx="10887918" cy="149270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 name="Title 1">
            <a:extLst>
              <a:ext uri="{FF2B5EF4-FFF2-40B4-BE49-F238E27FC236}">
                <a16:creationId xmlns:a16="http://schemas.microsoft.com/office/drawing/2014/main" id="{5D713BD6-C4C4-4E04-B4EA-D968307795EF}"/>
              </a:ext>
            </a:extLst>
          </p:cNvPr>
          <p:cNvSpPr>
            <a:spLocks noGrp="1"/>
          </p:cNvSpPr>
          <p:nvPr>
            <p:ph type="title"/>
          </p:nvPr>
        </p:nvSpPr>
        <p:spPr/>
        <p:txBody>
          <a:bodyPr/>
          <a:lstStyle/>
          <a:p>
            <a:r>
              <a:rPr lang="en-CA" dirty="0"/>
              <a:t>Template Strings - Features</a:t>
            </a:r>
          </a:p>
        </p:txBody>
      </p:sp>
      <p:sp>
        <p:nvSpPr>
          <p:cNvPr id="3" name="Content Placeholder 2">
            <a:extLst>
              <a:ext uri="{FF2B5EF4-FFF2-40B4-BE49-F238E27FC236}">
                <a16:creationId xmlns:a16="http://schemas.microsoft.com/office/drawing/2014/main" id="{78572F32-9CA3-4102-83A6-4886E64C23A4}"/>
              </a:ext>
            </a:extLst>
          </p:cNvPr>
          <p:cNvSpPr>
            <a:spLocks noGrp="1"/>
          </p:cNvSpPr>
          <p:nvPr>
            <p:ph idx="1"/>
          </p:nvPr>
        </p:nvSpPr>
        <p:spPr>
          <a:xfrm>
            <a:off x="838200" y="1825625"/>
            <a:ext cx="10515600" cy="572366"/>
          </a:xfrm>
        </p:spPr>
        <p:txBody>
          <a:bodyPr/>
          <a:lstStyle/>
          <a:p>
            <a:r>
              <a:rPr lang="en-CA" dirty="0"/>
              <a:t>Template strings allow you to run code directly inside the string</a:t>
            </a:r>
          </a:p>
        </p:txBody>
      </p:sp>
      <p:sp>
        <p:nvSpPr>
          <p:cNvPr id="8" name="Up Arrow 26">
            <a:extLst>
              <a:ext uri="{FF2B5EF4-FFF2-40B4-BE49-F238E27FC236}">
                <a16:creationId xmlns:a16="http://schemas.microsoft.com/office/drawing/2014/main" id="{96F4A1EE-EDF7-4A11-A9D3-619DF0DDE27C}"/>
              </a:ext>
            </a:extLst>
          </p:cNvPr>
          <p:cNvSpPr/>
          <p:nvPr/>
        </p:nvSpPr>
        <p:spPr>
          <a:xfrm rot="19182549">
            <a:off x="8190339" y="3595606"/>
            <a:ext cx="208493" cy="1580150"/>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9" name="TextBox 8">
            <a:extLst>
              <a:ext uri="{FF2B5EF4-FFF2-40B4-BE49-F238E27FC236}">
                <a16:creationId xmlns:a16="http://schemas.microsoft.com/office/drawing/2014/main" id="{F959EDB6-B633-41ED-9305-CA54E10C50AA}"/>
              </a:ext>
            </a:extLst>
          </p:cNvPr>
          <p:cNvSpPr txBox="1"/>
          <p:nvPr/>
        </p:nvSpPr>
        <p:spPr>
          <a:xfrm>
            <a:off x="7585499" y="5236855"/>
            <a:ext cx="2808567" cy="923330"/>
          </a:xfrm>
          <a:prstGeom prst="rect">
            <a:avLst/>
          </a:prstGeom>
          <a:noFill/>
          <a:ln>
            <a:solidFill>
              <a:schemeClr val="tx1"/>
            </a:solidFill>
          </a:ln>
        </p:spPr>
        <p:txBody>
          <a:bodyPr wrap="square" rtlCol="0">
            <a:spAutoFit/>
          </a:bodyPr>
          <a:lstStyle/>
          <a:p>
            <a:r>
              <a:rPr lang="en-US" dirty="0"/>
              <a:t>Running JavaScript code directly inside a template string</a:t>
            </a:r>
          </a:p>
        </p:txBody>
      </p:sp>
      <p:sp>
        <p:nvSpPr>
          <p:cNvPr id="10" name="Rectangle 9">
            <a:extLst>
              <a:ext uri="{FF2B5EF4-FFF2-40B4-BE49-F238E27FC236}">
                <a16:creationId xmlns:a16="http://schemas.microsoft.com/office/drawing/2014/main" id="{616EDC29-CD96-4C3C-9F7D-F65C8B86ABEE}"/>
              </a:ext>
            </a:extLst>
          </p:cNvPr>
          <p:cNvSpPr/>
          <p:nvPr/>
        </p:nvSpPr>
        <p:spPr>
          <a:xfrm>
            <a:off x="624067" y="2800807"/>
            <a:ext cx="12975220" cy="1077218"/>
          </a:xfrm>
          <a:prstGeom prst="rect">
            <a:avLst/>
          </a:prstGeom>
        </p:spPr>
        <p:txBody>
          <a:bodyPr wrap="square">
            <a:spAutoFit/>
          </a:bodyPr>
          <a:lstStyle/>
          <a:p>
            <a:r>
              <a:rPr lang="en-US" sz="1600" dirty="0">
                <a:solidFill>
                  <a:srgbClr val="569CD6"/>
                </a:solidFill>
                <a:latin typeface="Consolas" panose="020B0609020204030204" pitchFamily="49" charset="0"/>
              </a:rPr>
              <a:t>const</a:t>
            </a:r>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subTotal</a:t>
            </a:r>
            <a:r>
              <a:rPr lang="en-US" sz="1600" dirty="0">
                <a:solidFill>
                  <a:srgbClr val="D4D4D4"/>
                </a:solidFill>
                <a:latin typeface="Consolas" panose="020B0609020204030204" pitchFamily="49" charset="0"/>
              </a:rPr>
              <a:t> = </a:t>
            </a:r>
            <a:r>
              <a:rPr lang="en-US" sz="1600" dirty="0">
                <a:solidFill>
                  <a:srgbClr val="B5CEA8"/>
                </a:solidFill>
                <a:latin typeface="Consolas" panose="020B0609020204030204" pitchFamily="49" charset="0"/>
              </a:rPr>
              <a:t>23.57</a:t>
            </a:r>
            <a:r>
              <a:rPr lang="en-US" sz="1600" dirty="0">
                <a:solidFill>
                  <a:srgbClr val="D4D4D4"/>
                </a:solidFill>
                <a:latin typeface="Consolas" panose="020B0609020204030204" pitchFamily="49" charset="0"/>
              </a:rPr>
              <a:t>;</a:t>
            </a:r>
          </a:p>
          <a:p>
            <a:r>
              <a:rPr lang="en-US" sz="1600" dirty="0">
                <a:solidFill>
                  <a:srgbClr val="569CD6"/>
                </a:solidFill>
                <a:latin typeface="Consolas" panose="020B0609020204030204" pitchFamily="49" charset="0"/>
              </a:rPr>
              <a:t>const</a:t>
            </a:r>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taxRate</a:t>
            </a:r>
            <a:r>
              <a:rPr lang="en-US" sz="1600" dirty="0">
                <a:solidFill>
                  <a:srgbClr val="D4D4D4"/>
                </a:solidFill>
                <a:latin typeface="Consolas" panose="020B0609020204030204" pitchFamily="49" charset="0"/>
              </a:rPr>
              <a:t> = </a:t>
            </a:r>
            <a:r>
              <a:rPr lang="en-US" sz="1600" dirty="0">
                <a:solidFill>
                  <a:srgbClr val="B5CEA8"/>
                </a:solidFill>
                <a:latin typeface="Consolas" panose="020B0609020204030204" pitchFamily="49" charset="0"/>
              </a:rPr>
              <a:t>0.05</a:t>
            </a:r>
            <a:r>
              <a:rPr lang="en-US" sz="1600" dirty="0">
                <a:solidFill>
                  <a:srgbClr val="D4D4D4"/>
                </a:solidFill>
                <a:latin typeface="Consolas" panose="020B0609020204030204" pitchFamily="49" charset="0"/>
              </a:rPr>
              <a:t>;</a:t>
            </a:r>
          </a:p>
          <a:p>
            <a:r>
              <a:rPr lang="en-US" sz="1600" dirty="0">
                <a:solidFill>
                  <a:srgbClr val="569CD6"/>
                </a:solidFill>
                <a:latin typeface="Consolas" panose="020B0609020204030204" pitchFamily="49" charset="0"/>
              </a:rPr>
              <a:t>const</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output</a:t>
            </a:r>
            <a:r>
              <a:rPr lang="en-US" sz="1600" dirty="0">
                <a:solidFill>
                  <a:srgbClr val="D4D4D4"/>
                </a:solidFill>
                <a:latin typeface="Consolas" panose="020B0609020204030204" pitchFamily="49" charset="0"/>
              </a:rPr>
              <a:t> = </a:t>
            </a:r>
            <a:r>
              <a:rPr lang="en-US" sz="1600" dirty="0">
                <a:solidFill>
                  <a:srgbClr val="CE9178"/>
                </a:solidFill>
                <a:latin typeface="Consolas" panose="020B0609020204030204" pitchFamily="49" charset="0"/>
              </a:rPr>
              <a:t>`Your total including tax is </a:t>
            </a:r>
            <a:r>
              <a:rPr lang="en-US" sz="1600" dirty="0">
                <a:solidFill>
                  <a:srgbClr val="569CD6"/>
                </a:solidFill>
                <a:latin typeface="Consolas" panose="020B0609020204030204" pitchFamily="49" charset="0"/>
              </a:rPr>
              <a:t>${</a:t>
            </a:r>
            <a:r>
              <a:rPr lang="en-US" sz="1600" dirty="0">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subTotal</a:t>
            </a:r>
            <a:r>
              <a:rPr lang="en-US" sz="1600" dirty="0">
                <a:solidFill>
                  <a:srgbClr val="D4D4D4"/>
                </a:solidFill>
                <a:latin typeface="Consolas" panose="020B0609020204030204" pitchFamily="49" charset="0"/>
              </a:rPr>
              <a:t> + (</a:t>
            </a:r>
            <a:r>
              <a:rPr lang="en-US" sz="1600" dirty="0" err="1">
                <a:solidFill>
                  <a:srgbClr val="9CDCFE"/>
                </a:solidFill>
                <a:latin typeface="Consolas" panose="020B0609020204030204" pitchFamily="49" charset="0"/>
              </a:rPr>
              <a:t>subTotal</a:t>
            </a:r>
            <a:r>
              <a:rPr lang="en-US" sz="1600" dirty="0">
                <a:solidFill>
                  <a:srgbClr val="D4D4D4"/>
                </a:solidFill>
                <a:latin typeface="Consolas" panose="020B0609020204030204" pitchFamily="49" charset="0"/>
              </a:rPr>
              <a:t> * </a:t>
            </a:r>
            <a:r>
              <a:rPr lang="en-US" sz="1600" dirty="0" err="1">
                <a:solidFill>
                  <a:srgbClr val="9CDCFE"/>
                </a:solidFill>
                <a:latin typeface="Consolas" panose="020B0609020204030204" pitchFamily="49" charset="0"/>
              </a:rPr>
              <a:t>taxRate</a:t>
            </a:r>
            <a:r>
              <a:rPr lang="en-US" sz="1600" dirty="0">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toFixed</a:t>
            </a:r>
            <a:r>
              <a:rPr lang="en-US" sz="1600" dirty="0">
                <a:solidFill>
                  <a:srgbClr val="D4D4D4"/>
                </a:solidFill>
                <a:latin typeface="Consolas" panose="020B0609020204030204" pitchFamily="49" charset="0"/>
              </a:rPr>
              <a:t>(</a:t>
            </a:r>
            <a:r>
              <a:rPr lang="en-US" sz="1600" dirty="0">
                <a:solidFill>
                  <a:srgbClr val="B5CEA8"/>
                </a:solidFill>
                <a:latin typeface="Consolas" panose="020B0609020204030204" pitchFamily="49" charset="0"/>
              </a:rPr>
              <a:t>2</a:t>
            </a:r>
            <a:r>
              <a:rPr lang="en-US" sz="1600" dirty="0">
                <a:solidFill>
                  <a:srgbClr val="D4D4D4"/>
                </a:solidFill>
                <a:latin typeface="Consolas" panose="020B0609020204030204" pitchFamily="49" charset="0"/>
              </a:rPr>
              <a:t>)</a:t>
            </a:r>
            <a:r>
              <a:rPr lang="en-US" sz="1600" dirty="0">
                <a:solidFill>
                  <a:srgbClr val="569CD6"/>
                </a:solidFill>
                <a:latin typeface="Consolas" panose="020B0609020204030204" pitchFamily="49" charset="0"/>
              </a:rPr>
              <a:t>}</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a:t>
            </a:r>
          </a:p>
          <a:p>
            <a:r>
              <a:rPr lang="en-US" sz="1600" dirty="0">
                <a:solidFill>
                  <a:schemeClr val="accent6">
                    <a:lumMod val="60000"/>
                    <a:lumOff val="40000"/>
                  </a:schemeClr>
                </a:solidFill>
                <a:latin typeface="Consolas" panose="020B0609020204030204" pitchFamily="49" charset="0"/>
              </a:rPr>
              <a:t>// output -&gt; Your total including tax is 24.75</a:t>
            </a:r>
            <a:endParaRPr lang="en-US" sz="1600" b="0" dirty="0">
              <a:solidFill>
                <a:schemeClr val="accent6">
                  <a:lumMod val="60000"/>
                  <a:lumOff val="40000"/>
                </a:schemeClr>
              </a:solidFill>
              <a:effectLst/>
              <a:latin typeface="Consolas" panose="020B0609020204030204" pitchFamily="49" charset="0"/>
            </a:endParaRPr>
          </a:p>
        </p:txBody>
      </p:sp>
    </p:spTree>
    <p:extLst>
      <p:ext uri="{BB962C8B-B14F-4D97-AF65-F5344CB8AC3E}">
        <p14:creationId xmlns:p14="http://schemas.microsoft.com/office/powerpoint/2010/main" val="1639995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80AA42-EA60-4651-8C15-03EDC47DF506}"/>
              </a:ext>
            </a:extLst>
          </p:cNvPr>
          <p:cNvSpPr/>
          <p:nvPr/>
        </p:nvSpPr>
        <p:spPr>
          <a:xfrm>
            <a:off x="5093348" y="1983613"/>
            <a:ext cx="3247664" cy="321486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57D2E724-D2EF-4C87-8C7B-F21885F08FE0}"/>
              </a:ext>
            </a:extLst>
          </p:cNvPr>
          <p:cNvSpPr>
            <a:spLocks noGrp="1"/>
          </p:cNvSpPr>
          <p:nvPr>
            <p:ph type="title"/>
          </p:nvPr>
        </p:nvSpPr>
        <p:spPr/>
        <p:txBody>
          <a:bodyPr/>
          <a:lstStyle/>
          <a:p>
            <a:r>
              <a:rPr lang="en-CA" dirty="0"/>
              <a:t>Template Strings - Features</a:t>
            </a:r>
          </a:p>
        </p:txBody>
      </p:sp>
      <p:sp>
        <p:nvSpPr>
          <p:cNvPr id="3" name="Content Placeholder 2">
            <a:extLst>
              <a:ext uri="{FF2B5EF4-FFF2-40B4-BE49-F238E27FC236}">
                <a16:creationId xmlns:a16="http://schemas.microsoft.com/office/drawing/2014/main" id="{3273C849-5CDE-4275-94F2-522565F57BDE}"/>
              </a:ext>
            </a:extLst>
          </p:cNvPr>
          <p:cNvSpPr>
            <a:spLocks noGrp="1"/>
          </p:cNvSpPr>
          <p:nvPr>
            <p:ph idx="1"/>
          </p:nvPr>
        </p:nvSpPr>
        <p:spPr>
          <a:xfrm>
            <a:off x="838200" y="1825625"/>
            <a:ext cx="3824650" cy="4351338"/>
          </a:xfrm>
        </p:spPr>
        <p:txBody>
          <a:bodyPr/>
          <a:lstStyle/>
          <a:p>
            <a:r>
              <a:rPr lang="en-CA" dirty="0"/>
              <a:t>White space is honored inside template strings</a:t>
            </a:r>
          </a:p>
          <a:p>
            <a:r>
              <a:rPr lang="en-CA" dirty="0"/>
              <a:t>This is handy if you want to insert dynamically created HTML into the DOM and wish to maintain proper indentation</a:t>
            </a:r>
          </a:p>
        </p:txBody>
      </p:sp>
      <p:sp>
        <p:nvSpPr>
          <p:cNvPr id="6" name="Rectangle 5">
            <a:extLst>
              <a:ext uri="{FF2B5EF4-FFF2-40B4-BE49-F238E27FC236}">
                <a16:creationId xmlns:a16="http://schemas.microsoft.com/office/drawing/2014/main" id="{63DDE1EA-6DBD-45F6-B748-870466A1C5BB}"/>
              </a:ext>
            </a:extLst>
          </p:cNvPr>
          <p:cNvSpPr/>
          <p:nvPr/>
        </p:nvSpPr>
        <p:spPr>
          <a:xfrm>
            <a:off x="5200893" y="2086560"/>
            <a:ext cx="6096000" cy="3139321"/>
          </a:xfrm>
          <a:prstGeom prst="rect">
            <a:avLst/>
          </a:prstGeom>
        </p:spPr>
        <p:txBody>
          <a:bodyPr>
            <a:spAutoFit/>
          </a:bodyPr>
          <a:lstStyle/>
          <a:p>
            <a:r>
              <a:rPr lang="it-IT" dirty="0">
                <a:solidFill>
                  <a:srgbClr val="569CD6"/>
                </a:solidFill>
                <a:latin typeface="Consolas" panose="020B0609020204030204" pitchFamily="49" charset="0"/>
              </a:rPr>
              <a:t>const</a:t>
            </a:r>
            <a:r>
              <a:rPr lang="it-IT" dirty="0">
                <a:solidFill>
                  <a:srgbClr val="D4D4D4"/>
                </a:solidFill>
                <a:latin typeface="Consolas" panose="020B0609020204030204" pitchFamily="49" charset="0"/>
              </a:rPr>
              <a:t> </a:t>
            </a:r>
            <a:r>
              <a:rPr lang="it-IT" dirty="0">
                <a:solidFill>
                  <a:srgbClr val="9CDCFE"/>
                </a:solidFill>
                <a:latin typeface="Consolas" panose="020B0609020204030204" pitchFamily="49" charset="0"/>
              </a:rPr>
              <a:t>dynamicHTML</a:t>
            </a:r>
            <a:r>
              <a:rPr lang="it-IT" dirty="0">
                <a:solidFill>
                  <a:srgbClr val="D4D4D4"/>
                </a:solidFill>
                <a:latin typeface="Consolas" panose="020B0609020204030204" pitchFamily="49" charset="0"/>
              </a:rPr>
              <a:t> = </a:t>
            </a:r>
          </a:p>
          <a:p>
            <a:r>
              <a:rPr lang="it-IT" dirty="0">
                <a:solidFill>
                  <a:srgbClr val="CE9178"/>
                </a:solidFill>
                <a:latin typeface="Consolas" panose="020B0609020204030204" pitchFamily="49" charset="0"/>
              </a:rPr>
              <a:t>`&lt;ul&gt;</a:t>
            </a:r>
            <a:endParaRPr lang="it-IT" dirty="0">
              <a:solidFill>
                <a:srgbClr val="D4D4D4"/>
              </a:solidFill>
              <a:latin typeface="Consolas" panose="020B0609020204030204" pitchFamily="49" charset="0"/>
            </a:endParaRPr>
          </a:p>
          <a:p>
            <a:r>
              <a:rPr lang="it-IT" dirty="0">
                <a:solidFill>
                  <a:srgbClr val="CE9178"/>
                </a:solidFill>
                <a:latin typeface="Consolas" panose="020B0609020204030204" pitchFamily="49" charset="0"/>
              </a:rPr>
              <a:t>    &lt;li&gt;Foo&lt;/li&gt;</a:t>
            </a:r>
            <a:endParaRPr lang="it-IT" dirty="0">
              <a:solidFill>
                <a:srgbClr val="D4D4D4"/>
              </a:solidFill>
              <a:latin typeface="Consolas" panose="020B0609020204030204" pitchFamily="49" charset="0"/>
            </a:endParaRPr>
          </a:p>
          <a:p>
            <a:r>
              <a:rPr lang="it-IT" dirty="0">
                <a:solidFill>
                  <a:srgbClr val="CE9178"/>
                </a:solidFill>
                <a:latin typeface="Consolas" panose="020B0609020204030204" pitchFamily="49" charset="0"/>
              </a:rPr>
              <a:t>    &lt;li&gt;Bar&lt;/li&gt;</a:t>
            </a:r>
            <a:endParaRPr lang="it-IT" dirty="0">
              <a:solidFill>
                <a:srgbClr val="D4D4D4"/>
              </a:solidFill>
              <a:latin typeface="Consolas" panose="020B0609020204030204" pitchFamily="49" charset="0"/>
            </a:endParaRPr>
          </a:p>
          <a:p>
            <a:r>
              <a:rPr lang="it-IT" dirty="0">
                <a:solidFill>
                  <a:srgbClr val="CE9178"/>
                </a:solidFill>
                <a:latin typeface="Consolas" panose="020B0609020204030204" pitchFamily="49" charset="0"/>
              </a:rPr>
              <a:t>&lt;/ul&gt;`</a:t>
            </a:r>
            <a:r>
              <a:rPr lang="it-IT" dirty="0">
                <a:solidFill>
                  <a:srgbClr val="D4D4D4"/>
                </a:solidFill>
                <a:latin typeface="Consolas" panose="020B0609020204030204" pitchFamily="49" charset="0"/>
              </a:rPr>
              <a:t>;</a:t>
            </a:r>
          </a:p>
          <a:p>
            <a:r>
              <a:rPr lang="it-IT" dirty="0">
                <a:solidFill>
                  <a:schemeClr val="accent6">
                    <a:lumMod val="60000"/>
                    <a:lumOff val="40000"/>
                  </a:schemeClr>
                </a:solidFill>
                <a:latin typeface="Consolas" panose="020B0609020204030204" pitchFamily="49" charset="0"/>
              </a:rPr>
              <a:t>/* dynamicHTML -&gt;</a:t>
            </a:r>
          </a:p>
          <a:p>
            <a:r>
              <a:rPr lang="it-IT" dirty="0">
                <a:solidFill>
                  <a:schemeClr val="accent6">
                    <a:lumMod val="60000"/>
                    <a:lumOff val="40000"/>
                  </a:schemeClr>
                </a:solidFill>
                <a:latin typeface="Consolas" panose="020B0609020204030204" pitchFamily="49" charset="0"/>
              </a:rPr>
              <a:t>&lt;ul&gt;</a:t>
            </a:r>
          </a:p>
          <a:p>
            <a:r>
              <a:rPr lang="it-IT" dirty="0">
                <a:solidFill>
                  <a:schemeClr val="accent6">
                    <a:lumMod val="60000"/>
                    <a:lumOff val="40000"/>
                  </a:schemeClr>
                </a:solidFill>
                <a:latin typeface="Consolas" panose="020B0609020204030204" pitchFamily="49" charset="0"/>
              </a:rPr>
              <a:t>    &lt;li&gt;Foo&lt;/li&gt;</a:t>
            </a:r>
          </a:p>
          <a:p>
            <a:r>
              <a:rPr lang="it-IT" dirty="0">
                <a:solidFill>
                  <a:schemeClr val="accent6">
                    <a:lumMod val="60000"/>
                    <a:lumOff val="40000"/>
                  </a:schemeClr>
                </a:solidFill>
                <a:latin typeface="Consolas" panose="020B0609020204030204" pitchFamily="49" charset="0"/>
              </a:rPr>
              <a:t>    &lt;li&gt;Bar&lt;/li&gt;</a:t>
            </a:r>
          </a:p>
          <a:p>
            <a:r>
              <a:rPr lang="it-IT" dirty="0">
                <a:solidFill>
                  <a:schemeClr val="accent6">
                    <a:lumMod val="60000"/>
                    <a:lumOff val="40000"/>
                  </a:schemeClr>
                </a:solidFill>
                <a:latin typeface="Consolas" panose="020B0609020204030204" pitchFamily="49" charset="0"/>
              </a:rPr>
              <a:t>&lt;/ul&gt;</a:t>
            </a:r>
          </a:p>
          <a:p>
            <a:r>
              <a:rPr lang="it-IT" dirty="0">
                <a:solidFill>
                  <a:schemeClr val="accent6">
                    <a:lumMod val="60000"/>
                    <a:lumOff val="40000"/>
                  </a:schemeClr>
                </a:solidFill>
                <a:latin typeface="Consolas" panose="020B0609020204030204" pitchFamily="49" charset="0"/>
              </a:rPr>
              <a:t>*/</a:t>
            </a:r>
            <a:endParaRPr lang="it-IT" b="0" dirty="0">
              <a:solidFill>
                <a:schemeClr val="accent6">
                  <a:lumMod val="60000"/>
                  <a:lumOff val="40000"/>
                </a:schemeClr>
              </a:solidFill>
              <a:effectLst/>
              <a:latin typeface="Consolas" panose="020B0609020204030204" pitchFamily="49" charset="0"/>
            </a:endParaRPr>
          </a:p>
        </p:txBody>
      </p:sp>
      <p:sp>
        <p:nvSpPr>
          <p:cNvPr id="7" name="Up Arrow 26">
            <a:extLst>
              <a:ext uri="{FF2B5EF4-FFF2-40B4-BE49-F238E27FC236}">
                <a16:creationId xmlns:a16="http://schemas.microsoft.com/office/drawing/2014/main" id="{29575B6D-4BDB-4806-BAF1-4B899EAA3464}"/>
              </a:ext>
            </a:extLst>
          </p:cNvPr>
          <p:cNvSpPr/>
          <p:nvPr/>
        </p:nvSpPr>
        <p:spPr>
          <a:xfrm rot="16200000">
            <a:off x="8384079" y="2114490"/>
            <a:ext cx="208493" cy="1580150"/>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8" name="TextBox 7">
            <a:extLst>
              <a:ext uri="{FF2B5EF4-FFF2-40B4-BE49-F238E27FC236}">
                <a16:creationId xmlns:a16="http://schemas.microsoft.com/office/drawing/2014/main" id="{A9E24B46-7936-4A7D-B0F2-0C43CB3E3505}"/>
              </a:ext>
            </a:extLst>
          </p:cNvPr>
          <p:cNvSpPr txBox="1"/>
          <p:nvPr/>
        </p:nvSpPr>
        <p:spPr>
          <a:xfrm>
            <a:off x="9386342" y="2667717"/>
            <a:ext cx="2433649" cy="1200329"/>
          </a:xfrm>
          <a:prstGeom prst="rect">
            <a:avLst/>
          </a:prstGeom>
          <a:noFill/>
          <a:ln>
            <a:solidFill>
              <a:schemeClr val="tx1"/>
            </a:solidFill>
          </a:ln>
        </p:spPr>
        <p:txBody>
          <a:bodyPr wrap="square" rtlCol="0">
            <a:spAutoFit/>
          </a:bodyPr>
          <a:lstStyle/>
          <a:p>
            <a:r>
              <a:rPr lang="en-US" dirty="0"/>
              <a:t>All your indentation and spacing is preserved when using template strings</a:t>
            </a:r>
          </a:p>
        </p:txBody>
      </p:sp>
      <p:sp>
        <p:nvSpPr>
          <p:cNvPr id="9" name="Up Arrow 26">
            <a:extLst>
              <a:ext uri="{FF2B5EF4-FFF2-40B4-BE49-F238E27FC236}">
                <a16:creationId xmlns:a16="http://schemas.microsoft.com/office/drawing/2014/main" id="{041935FE-B7EE-4BF8-A46D-E12379204635}"/>
              </a:ext>
            </a:extLst>
          </p:cNvPr>
          <p:cNvSpPr/>
          <p:nvPr/>
        </p:nvSpPr>
        <p:spPr>
          <a:xfrm rot="14511469">
            <a:off x="8384078" y="2908697"/>
            <a:ext cx="208493" cy="1580150"/>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1383467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73D2B-97B8-4DEB-B422-44D2C73A5023}"/>
              </a:ext>
            </a:extLst>
          </p:cNvPr>
          <p:cNvSpPr>
            <a:spLocks noGrp="1"/>
          </p:cNvSpPr>
          <p:nvPr>
            <p:ph type="title"/>
          </p:nvPr>
        </p:nvSpPr>
        <p:spPr/>
        <p:txBody>
          <a:bodyPr/>
          <a:lstStyle/>
          <a:p>
            <a:r>
              <a:rPr lang="en-CA" dirty="0"/>
              <a:t>Number Data Type</a:t>
            </a:r>
          </a:p>
        </p:txBody>
      </p:sp>
      <p:sp>
        <p:nvSpPr>
          <p:cNvPr id="3" name="Content Placeholder 2">
            <a:extLst>
              <a:ext uri="{FF2B5EF4-FFF2-40B4-BE49-F238E27FC236}">
                <a16:creationId xmlns:a16="http://schemas.microsoft.com/office/drawing/2014/main" id="{A6A580E6-2362-4D99-A604-2EDFB6222CAD}"/>
              </a:ext>
            </a:extLst>
          </p:cNvPr>
          <p:cNvSpPr>
            <a:spLocks noGrp="1"/>
          </p:cNvSpPr>
          <p:nvPr>
            <p:ph idx="1"/>
          </p:nvPr>
        </p:nvSpPr>
        <p:spPr>
          <a:xfrm>
            <a:off x="838200" y="1825624"/>
            <a:ext cx="10515600" cy="4575175"/>
          </a:xfrm>
        </p:spPr>
        <p:txBody>
          <a:bodyPr>
            <a:normAutofit/>
          </a:bodyPr>
          <a:lstStyle/>
          <a:p>
            <a:r>
              <a:rPr lang="en-CA" dirty="0"/>
              <a:t>In JavaScript all numbers (integers and floating point decimal numbers) are assigned the number data type</a:t>
            </a:r>
          </a:p>
          <a:p>
            <a:pPr lvl="1"/>
            <a:r>
              <a:rPr lang="en-CA" dirty="0"/>
              <a:t>27 -&gt; number data type</a:t>
            </a:r>
          </a:p>
          <a:p>
            <a:pPr lvl="1"/>
            <a:r>
              <a:rPr lang="en-CA" dirty="0"/>
              <a:t>32.7823 -&gt; number data type</a:t>
            </a:r>
          </a:p>
          <a:p>
            <a:r>
              <a:rPr lang="en-CA" dirty="0"/>
              <a:t>Most of the usual operations you may be familiar with from math or other programming languages are available in JavaScript</a:t>
            </a:r>
          </a:p>
          <a:p>
            <a:pPr lvl="1"/>
            <a:r>
              <a:rPr lang="en-CA" dirty="0"/>
              <a:t>+ (add)</a:t>
            </a:r>
          </a:p>
          <a:p>
            <a:pPr lvl="1"/>
            <a:r>
              <a:rPr lang="en-CA" dirty="0"/>
              <a:t>- (subtract)</a:t>
            </a:r>
          </a:p>
          <a:p>
            <a:pPr lvl="1"/>
            <a:r>
              <a:rPr lang="en-CA" dirty="0"/>
              <a:t>* (multiplication)</a:t>
            </a:r>
          </a:p>
          <a:p>
            <a:pPr lvl="1"/>
            <a:r>
              <a:rPr lang="en-CA" dirty="0"/>
              <a:t>/ (divide)</a:t>
            </a:r>
          </a:p>
          <a:p>
            <a:pPr lvl="1"/>
            <a:r>
              <a:rPr lang="en-CA" dirty="0"/>
              <a:t>% (modulus)</a:t>
            </a:r>
          </a:p>
          <a:p>
            <a:pPr lvl="1"/>
            <a:endParaRPr lang="en-CA" dirty="0"/>
          </a:p>
        </p:txBody>
      </p:sp>
    </p:spTree>
    <p:extLst>
      <p:ext uri="{BB962C8B-B14F-4D97-AF65-F5344CB8AC3E}">
        <p14:creationId xmlns:p14="http://schemas.microsoft.com/office/powerpoint/2010/main" val="578078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73D2B-97B8-4DEB-B422-44D2C73A5023}"/>
              </a:ext>
            </a:extLst>
          </p:cNvPr>
          <p:cNvSpPr>
            <a:spLocks noGrp="1"/>
          </p:cNvSpPr>
          <p:nvPr>
            <p:ph type="title"/>
          </p:nvPr>
        </p:nvSpPr>
        <p:spPr/>
        <p:txBody>
          <a:bodyPr/>
          <a:lstStyle/>
          <a:p>
            <a:r>
              <a:rPr lang="en-CA" dirty="0"/>
              <a:t>What is the Modulus Operator (%)?</a:t>
            </a:r>
          </a:p>
        </p:txBody>
      </p:sp>
      <p:sp>
        <p:nvSpPr>
          <p:cNvPr id="3" name="Content Placeholder 2">
            <a:extLst>
              <a:ext uri="{FF2B5EF4-FFF2-40B4-BE49-F238E27FC236}">
                <a16:creationId xmlns:a16="http://schemas.microsoft.com/office/drawing/2014/main" id="{A6A580E6-2362-4D99-A604-2EDFB6222CAD}"/>
              </a:ext>
            </a:extLst>
          </p:cNvPr>
          <p:cNvSpPr>
            <a:spLocks noGrp="1"/>
          </p:cNvSpPr>
          <p:nvPr>
            <p:ph idx="1"/>
          </p:nvPr>
        </p:nvSpPr>
        <p:spPr/>
        <p:txBody>
          <a:bodyPr>
            <a:normAutofit/>
          </a:bodyPr>
          <a:lstStyle/>
          <a:p>
            <a:r>
              <a:rPr lang="en-CA" dirty="0"/>
              <a:t>The modulus operator returns the remainder of a division between two numbers</a:t>
            </a:r>
          </a:p>
          <a:p>
            <a:pPr lvl="1"/>
            <a:r>
              <a:rPr lang="en-CA" dirty="0"/>
              <a:t>17 % 5 -&gt; returns </a:t>
            </a:r>
            <a:r>
              <a:rPr lang="en-CA" dirty="0">
                <a:highlight>
                  <a:srgbClr val="FFFF00"/>
                </a:highlight>
              </a:rPr>
              <a:t>2</a:t>
            </a:r>
            <a:r>
              <a:rPr lang="en-CA" dirty="0"/>
              <a:t> (17 divided by 5 equals 3 with a </a:t>
            </a:r>
            <a:r>
              <a:rPr lang="en-CA" dirty="0">
                <a:highlight>
                  <a:srgbClr val="FFFF00"/>
                </a:highlight>
              </a:rPr>
              <a:t>remainder of 2</a:t>
            </a:r>
            <a:r>
              <a:rPr lang="en-CA" dirty="0"/>
              <a:t>)</a:t>
            </a:r>
          </a:p>
          <a:p>
            <a:r>
              <a:rPr lang="en-CA" dirty="0"/>
              <a:t>If the dividend (the first number) is smaller than the divisor (the second number) then the modulus returns the dividend</a:t>
            </a:r>
          </a:p>
          <a:p>
            <a:pPr lvl="1"/>
            <a:r>
              <a:rPr lang="en-CA" dirty="0"/>
              <a:t>5 % 17 -&gt; returns </a:t>
            </a:r>
            <a:r>
              <a:rPr lang="en-CA" dirty="0">
                <a:highlight>
                  <a:srgbClr val="FFFF00"/>
                </a:highlight>
              </a:rPr>
              <a:t>5</a:t>
            </a:r>
          </a:p>
          <a:p>
            <a:pPr lvl="1"/>
            <a:r>
              <a:rPr lang="en-CA" dirty="0"/>
              <a:t>3 % 5 -&gt; returns </a:t>
            </a:r>
            <a:r>
              <a:rPr lang="en-CA" dirty="0">
                <a:highlight>
                  <a:srgbClr val="FFFF00"/>
                </a:highlight>
              </a:rPr>
              <a:t>3</a:t>
            </a:r>
          </a:p>
          <a:p>
            <a:pPr lvl="1"/>
            <a:r>
              <a:rPr lang="en-CA" dirty="0"/>
              <a:t>2 % 9 -&gt; returns </a:t>
            </a:r>
            <a:r>
              <a:rPr lang="en-CA" dirty="0">
                <a:highlight>
                  <a:srgbClr val="FFFF00"/>
                </a:highlight>
              </a:rPr>
              <a:t>2</a:t>
            </a:r>
          </a:p>
          <a:p>
            <a:pPr lvl="3"/>
            <a:endParaRPr lang="en-CA" dirty="0"/>
          </a:p>
          <a:p>
            <a:pPr lvl="1"/>
            <a:endParaRPr lang="en-CA" dirty="0"/>
          </a:p>
        </p:txBody>
      </p:sp>
    </p:spTree>
    <p:extLst>
      <p:ext uri="{BB962C8B-B14F-4D97-AF65-F5344CB8AC3E}">
        <p14:creationId xmlns:p14="http://schemas.microsoft.com/office/powerpoint/2010/main" val="1243172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A54B8-412A-4247-AD0D-2D619EE02C25}"/>
              </a:ext>
            </a:extLst>
          </p:cNvPr>
          <p:cNvSpPr>
            <a:spLocks noGrp="1"/>
          </p:cNvSpPr>
          <p:nvPr>
            <p:ph type="title"/>
          </p:nvPr>
        </p:nvSpPr>
        <p:spPr/>
        <p:txBody>
          <a:bodyPr/>
          <a:lstStyle/>
          <a:p>
            <a:r>
              <a:rPr lang="en-CA" dirty="0"/>
              <a:t>The Order of Operations</a:t>
            </a:r>
          </a:p>
        </p:txBody>
      </p:sp>
      <p:sp>
        <p:nvSpPr>
          <p:cNvPr id="3" name="Content Placeholder 2">
            <a:extLst>
              <a:ext uri="{FF2B5EF4-FFF2-40B4-BE49-F238E27FC236}">
                <a16:creationId xmlns:a16="http://schemas.microsoft.com/office/drawing/2014/main" id="{B46D8219-4CEB-484C-959B-E6A13C807C54}"/>
              </a:ext>
            </a:extLst>
          </p:cNvPr>
          <p:cNvSpPr>
            <a:spLocks noGrp="1"/>
          </p:cNvSpPr>
          <p:nvPr>
            <p:ph idx="1"/>
          </p:nvPr>
        </p:nvSpPr>
        <p:spPr>
          <a:xfrm>
            <a:off x="560408" y="1895073"/>
            <a:ext cx="6488575" cy="4351338"/>
          </a:xfrm>
        </p:spPr>
        <p:txBody>
          <a:bodyPr>
            <a:normAutofit lnSpcReduction="10000"/>
          </a:bodyPr>
          <a:lstStyle/>
          <a:p>
            <a:r>
              <a:rPr lang="en-CA" dirty="0"/>
              <a:t>JavaScript follows the order of operations</a:t>
            </a:r>
          </a:p>
          <a:p>
            <a:r>
              <a:rPr lang="en-CA" dirty="0"/>
              <a:t>In Canada we learn the acronym BEDMAS</a:t>
            </a:r>
          </a:p>
          <a:p>
            <a:pPr lvl="1"/>
            <a:r>
              <a:rPr lang="en-CA" dirty="0"/>
              <a:t>B -&gt; Brackets -&gt;  (5 + 2)</a:t>
            </a:r>
          </a:p>
          <a:p>
            <a:pPr lvl="1"/>
            <a:r>
              <a:rPr lang="en-CA" dirty="0"/>
              <a:t>E -&gt; Exponents -&gt; </a:t>
            </a:r>
            <a:r>
              <a:rPr lang="en-CA" dirty="0" err="1"/>
              <a:t>eg</a:t>
            </a:r>
            <a:r>
              <a:rPr lang="en-CA" dirty="0"/>
              <a:t>: 5</a:t>
            </a:r>
            <a:r>
              <a:rPr lang="en-CA" baseline="30000" dirty="0"/>
              <a:t>2</a:t>
            </a:r>
            <a:r>
              <a:rPr lang="en-CA" dirty="0"/>
              <a:t> (5 x 5 or 5 squared)</a:t>
            </a:r>
          </a:p>
          <a:p>
            <a:pPr lvl="1"/>
            <a:r>
              <a:rPr lang="en-CA" dirty="0"/>
              <a:t>D -&gt; Division -&gt; 10 ÷ 5</a:t>
            </a:r>
          </a:p>
          <a:p>
            <a:pPr lvl="1"/>
            <a:r>
              <a:rPr lang="en-CA" dirty="0"/>
              <a:t>M -&gt; Multiplication -&gt; 10 x 5</a:t>
            </a:r>
          </a:p>
          <a:p>
            <a:pPr lvl="1"/>
            <a:r>
              <a:rPr lang="en-CA" dirty="0"/>
              <a:t>A -&gt; Add -&gt; 5 + 3</a:t>
            </a:r>
          </a:p>
          <a:p>
            <a:pPr lvl="1"/>
            <a:r>
              <a:rPr lang="en-CA" dirty="0"/>
              <a:t>S -&gt; Subtract -&gt; 7 – 2</a:t>
            </a:r>
          </a:p>
          <a:p>
            <a:r>
              <a:rPr lang="en-CA" dirty="0"/>
              <a:t>JavaScript follows BEDMAS</a:t>
            </a:r>
          </a:p>
          <a:p>
            <a:r>
              <a:rPr lang="en-CA" dirty="0"/>
              <a:t>Make sure you write your equations correctly to avoid unpredictable results</a:t>
            </a:r>
          </a:p>
        </p:txBody>
      </p:sp>
      <p:sp>
        <p:nvSpPr>
          <p:cNvPr id="5" name="Rectangle 4">
            <a:extLst>
              <a:ext uri="{FF2B5EF4-FFF2-40B4-BE49-F238E27FC236}">
                <a16:creationId xmlns:a16="http://schemas.microsoft.com/office/drawing/2014/main" id="{263E5757-85C8-411E-B7BF-19E20F4E1D3C}"/>
              </a:ext>
            </a:extLst>
          </p:cNvPr>
          <p:cNvSpPr/>
          <p:nvPr/>
        </p:nvSpPr>
        <p:spPr>
          <a:xfrm>
            <a:off x="7689689" y="3192311"/>
            <a:ext cx="3664111" cy="110855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Rectangle 3">
            <a:extLst>
              <a:ext uri="{FF2B5EF4-FFF2-40B4-BE49-F238E27FC236}">
                <a16:creationId xmlns:a16="http://schemas.microsoft.com/office/drawing/2014/main" id="{A97E1C9D-6C31-45B7-8D3D-77B0514559BE}"/>
              </a:ext>
            </a:extLst>
          </p:cNvPr>
          <p:cNvSpPr/>
          <p:nvPr/>
        </p:nvSpPr>
        <p:spPr>
          <a:xfrm>
            <a:off x="7821110" y="3411850"/>
            <a:ext cx="3247664" cy="646331"/>
          </a:xfrm>
          <a:prstGeom prst="rect">
            <a:avLst/>
          </a:prstGeom>
        </p:spPr>
        <p:txBody>
          <a:bodyPr wrap="square">
            <a:spAutoFit/>
          </a:bodyPr>
          <a:lstStyle/>
          <a:p>
            <a:r>
              <a:rPr lang="en-CA" dirty="0">
                <a:solidFill>
                  <a:srgbClr val="569CD6"/>
                </a:solidFill>
                <a:latin typeface="Consolas" panose="020B0609020204030204" pitchFamily="49" charset="0"/>
              </a:rPr>
              <a:t>const</a:t>
            </a:r>
            <a:r>
              <a:rPr lang="en-CA" dirty="0">
                <a:solidFill>
                  <a:srgbClr val="D4D4D4"/>
                </a:solidFill>
                <a:latin typeface="Consolas" panose="020B0609020204030204" pitchFamily="49" charset="0"/>
              </a:rPr>
              <a:t> </a:t>
            </a:r>
            <a:r>
              <a:rPr lang="en-CA" dirty="0">
                <a:solidFill>
                  <a:srgbClr val="9CDCFE"/>
                </a:solidFill>
                <a:latin typeface="Consolas" panose="020B0609020204030204" pitchFamily="49" charset="0"/>
              </a:rPr>
              <a:t>total</a:t>
            </a:r>
            <a:r>
              <a:rPr lang="en-CA" dirty="0">
                <a:solidFill>
                  <a:srgbClr val="D4D4D4"/>
                </a:solidFill>
                <a:latin typeface="Consolas" panose="020B0609020204030204" pitchFamily="49" charset="0"/>
              </a:rPr>
              <a:t> = </a:t>
            </a:r>
            <a:r>
              <a:rPr lang="en-CA" dirty="0">
                <a:solidFill>
                  <a:srgbClr val="B5CEA8"/>
                </a:solidFill>
                <a:latin typeface="Consolas" panose="020B0609020204030204" pitchFamily="49" charset="0"/>
              </a:rPr>
              <a:t>5</a:t>
            </a:r>
            <a:r>
              <a:rPr lang="en-CA" dirty="0">
                <a:solidFill>
                  <a:srgbClr val="D4D4D4"/>
                </a:solidFill>
                <a:latin typeface="Consolas" panose="020B0609020204030204" pitchFamily="49" charset="0"/>
              </a:rPr>
              <a:t> + </a:t>
            </a:r>
            <a:r>
              <a:rPr lang="en-CA" dirty="0">
                <a:solidFill>
                  <a:srgbClr val="B5CEA8"/>
                </a:solidFill>
                <a:latin typeface="Consolas" panose="020B0609020204030204" pitchFamily="49" charset="0"/>
              </a:rPr>
              <a:t>5</a:t>
            </a:r>
            <a:r>
              <a:rPr lang="en-CA" dirty="0">
                <a:solidFill>
                  <a:srgbClr val="D4D4D4"/>
                </a:solidFill>
                <a:latin typeface="Consolas" panose="020B0609020204030204" pitchFamily="49" charset="0"/>
              </a:rPr>
              <a:t> * </a:t>
            </a:r>
            <a:r>
              <a:rPr lang="en-CA" dirty="0">
                <a:solidFill>
                  <a:srgbClr val="B5CEA8"/>
                </a:solidFill>
                <a:latin typeface="Consolas" panose="020B0609020204030204" pitchFamily="49" charset="0"/>
              </a:rPr>
              <a:t>3</a:t>
            </a:r>
            <a:r>
              <a:rPr lang="en-CA" dirty="0">
                <a:solidFill>
                  <a:srgbClr val="D4D4D4"/>
                </a:solidFill>
                <a:latin typeface="Consolas" panose="020B0609020204030204" pitchFamily="49" charset="0"/>
              </a:rPr>
              <a:t>;</a:t>
            </a:r>
          </a:p>
          <a:p>
            <a:r>
              <a:rPr lang="en-CA" dirty="0">
                <a:solidFill>
                  <a:srgbClr val="6A9955"/>
                </a:solidFill>
                <a:latin typeface="Consolas" panose="020B0609020204030204" pitchFamily="49" charset="0"/>
              </a:rPr>
              <a:t>// total -&gt; 20</a:t>
            </a:r>
            <a:endParaRPr lang="en-CA" b="0" dirty="0">
              <a:solidFill>
                <a:srgbClr val="D4D4D4"/>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B9E650BD-6AFB-44E0-861E-6B65FFDB4E86}"/>
              </a:ext>
            </a:extLst>
          </p:cNvPr>
          <p:cNvSpPr/>
          <p:nvPr/>
        </p:nvSpPr>
        <p:spPr>
          <a:xfrm>
            <a:off x="7689689" y="4918868"/>
            <a:ext cx="3664111" cy="110855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57F2A1F8-1FC2-41B8-945A-70AFCF34CBE3}"/>
              </a:ext>
            </a:extLst>
          </p:cNvPr>
          <p:cNvSpPr/>
          <p:nvPr/>
        </p:nvSpPr>
        <p:spPr>
          <a:xfrm>
            <a:off x="7821110" y="5138407"/>
            <a:ext cx="3810482" cy="646331"/>
          </a:xfrm>
          <a:prstGeom prst="rect">
            <a:avLst/>
          </a:prstGeom>
        </p:spPr>
        <p:txBody>
          <a:bodyPr wrap="square">
            <a:spAutoFit/>
          </a:bodyPr>
          <a:lstStyle/>
          <a:p>
            <a:r>
              <a:rPr lang="en-CA" dirty="0">
                <a:solidFill>
                  <a:srgbClr val="569CD6"/>
                </a:solidFill>
                <a:latin typeface="Consolas" panose="020B0609020204030204" pitchFamily="49" charset="0"/>
              </a:rPr>
              <a:t>const</a:t>
            </a:r>
            <a:r>
              <a:rPr lang="en-CA" dirty="0">
                <a:solidFill>
                  <a:srgbClr val="D4D4D4"/>
                </a:solidFill>
                <a:latin typeface="Consolas" panose="020B0609020204030204" pitchFamily="49" charset="0"/>
              </a:rPr>
              <a:t> </a:t>
            </a:r>
            <a:r>
              <a:rPr lang="en-CA" dirty="0">
                <a:solidFill>
                  <a:srgbClr val="9CDCFE"/>
                </a:solidFill>
                <a:latin typeface="Consolas" panose="020B0609020204030204" pitchFamily="49" charset="0"/>
              </a:rPr>
              <a:t>total</a:t>
            </a:r>
            <a:r>
              <a:rPr lang="en-CA" dirty="0">
                <a:solidFill>
                  <a:srgbClr val="D4D4D4"/>
                </a:solidFill>
                <a:latin typeface="Consolas" panose="020B0609020204030204" pitchFamily="49" charset="0"/>
              </a:rPr>
              <a:t> = (</a:t>
            </a:r>
            <a:r>
              <a:rPr lang="en-CA" dirty="0">
                <a:solidFill>
                  <a:srgbClr val="B5CEA8"/>
                </a:solidFill>
                <a:latin typeface="Consolas" panose="020B0609020204030204" pitchFamily="49" charset="0"/>
              </a:rPr>
              <a:t>5</a:t>
            </a:r>
            <a:r>
              <a:rPr lang="en-CA" dirty="0">
                <a:solidFill>
                  <a:srgbClr val="D4D4D4"/>
                </a:solidFill>
                <a:latin typeface="Consolas" panose="020B0609020204030204" pitchFamily="49" charset="0"/>
              </a:rPr>
              <a:t> + </a:t>
            </a:r>
            <a:r>
              <a:rPr lang="en-CA" dirty="0">
                <a:solidFill>
                  <a:srgbClr val="B5CEA8"/>
                </a:solidFill>
                <a:latin typeface="Consolas" panose="020B0609020204030204" pitchFamily="49" charset="0"/>
              </a:rPr>
              <a:t>5)</a:t>
            </a:r>
            <a:r>
              <a:rPr lang="en-CA" dirty="0">
                <a:solidFill>
                  <a:srgbClr val="D4D4D4"/>
                </a:solidFill>
                <a:latin typeface="Consolas" panose="020B0609020204030204" pitchFamily="49" charset="0"/>
              </a:rPr>
              <a:t> * </a:t>
            </a:r>
            <a:r>
              <a:rPr lang="en-CA" dirty="0">
                <a:solidFill>
                  <a:srgbClr val="B5CEA8"/>
                </a:solidFill>
                <a:latin typeface="Consolas" panose="020B0609020204030204" pitchFamily="49" charset="0"/>
              </a:rPr>
              <a:t>3</a:t>
            </a:r>
            <a:r>
              <a:rPr lang="en-CA" dirty="0">
                <a:solidFill>
                  <a:srgbClr val="D4D4D4"/>
                </a:solidFill>
                <a:latin typeface="Consolas" panose="020B0609020204030204" pitchFamily="49" charset="0"/>
              </a:rPr>
              <a:t>;</a:t>
            </a:r>
          </a:p>
          <a:p>
            <a:r>
              <a:rPr lang="en-CA" dirty="0">
                <a:solidFill>
                  <a:srgbClr val="6A9955"/>
                </a:solidFill>
                <a:latin typeface="Consolas" panose="020B0609020204030204" pitchFamily="49" charset="0"/>
              </a:rPr>
              <a:t>// total -&gt; 30</a:t>
            </a:r>
            <a:endParaRPr lang="en-CA" b="0" dirty="0">
              <a:solidFill>
                <a:srgbClr val="D4D4D4"/>
              </a:solidFill>
              <a:effectLst/>
              <a:latin typeface="Consolas" panose="020B0609020204030204" pitchFamily="49" charset="0"/>
            </a:endParaRPr>
          </a:p>
        </p:txBody>
      </p:sp>
      <p:sp>
        <p:nvSpPr>
          <p:cNvPr id="8" name="Up Arrow 26">
            <a:extLst>
              <a:ext uri="{FF2B5EF4-FFF2-40B4-BE49-F238E27FC236}">
                <a16:creationId xmlns:a16="http://schemas.microsoft.com/office/drawing/2014/main" id="{BCAB82FD-C7C4-44D6-A3B4-F42D72B3D228}"/>
              </a:ext>
            </a:extLst>
          </p:cNvPr>
          <p:cNvSpPr/>
          <p:nvPr/>
        </p:nvSpPr>
        <p:spPr>
          <a:xfrm rot="10800000">
            <a:off x="9322759" y="2420689"/>
            <a:ext cx="244366" cy="585478"/>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9" name="TextBox 8">
            <a:extLst>
              <a:ext uri="{FF2B5EF4-FFF2-40B4-BE49-F238E27FC236}">
                <a16:creationId xmlns:a16="http://schemas.microsoft.com/office/drawing/2014/main" id="{8C3B53E6-6D09-4F39-8F01-329E25E77169}"/>
              </a:ext>
            </a:extLst>
          </p:cNvPr>
          <p:cNvSpPr txBox="1"/>
          <p:nvPr/>
        </p:nvSpPr>
        <p:spPr>
          <a:xfrm>
            <a:off x="7732549" y="1034216"/>
            <a:ext cx="3578389" cy="1200329"/>
          </a:xfrm>
          <a:prstGeom prst="rect">
            <a:avLst/>
          </a:prstGeom>
          <a:noFill/>
          <a:ln>
            <a:solidFill>
              <a:schemeClr val="tx1"/>
            </a:solidFill>
          </a:ln>
        </p:spPr>
        <p:txBody>
          <a:bodyPr wrap="square" rtlCol="0">
            <a:spAutoFit/>
          </a:bodyPr>
          <a:lstStyle/>
          <a:p>
            <a:r>
              <a:rPr lang="en-US" dirty="0"/>
              <a:t>How you write your equation will determine the result. Be sure to follow proper order of operations to get the intended result </a:t>
            </a:r>
          </a:p>
        </p:txBody>
      </p:sp>
      <p:sp>
        <p:nvSpPr>
          <p:cNvPr id="10" name="TextBox 9">
            <a:extLst>
              <a:ext uri="{FF2B5EF4-FFF2-40B4-BE49-F238E27FC236}">
                <a16:creationId xmlns:a16="http://schemas.microsoft.com/office/drawing/2014/main" id="{B6E83262-2D61-48F2-86F4-CB75D8ECAC79}"/>
              </a:ext>
            </a:extLst>
          </p:cNvPr>
          <p:cNvSpPr txBox="1"/>
          <p:nvPr/>
        </p:nvSpPr>
        <p:spPr>
          <a:xfrm>
            <a:off x="9216665" y="4378473"/>
            <a:ext cx="899608" cy="461665"/>
          </a:xfrm>
          <a:prstGeom prst="rect">
            <a:avLst/>
          </a:prstGeom>
          <a:noFill/>
        </p:spPr>
        <p:txBody>
          <a:bodyPr wrap="square" rtlCol="0">
            <a:spAutoFit/>
          </a:bodyPr>
          <a:lstStyle/>
          <a:p>
            <a:r>
              <a:rPr lang="en-CA" sz="2400" dirty="0"/>
              <a:t>or...</a:t>
            </a:r>
          </a:p>
        </p:txBody>
      </p:sp>
    </p:spTree>
    <p:extLst>
      <p:ext uri="{BB962C8B-B14F-4D97-AF65-F5344CB8AC3E}">
        <p14:creationId xmlns:p14="http://schemas.microsoft.com/office/powerpoint/2010/main" val="333450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C5E0B-75F8-4698-81DD-4A28E9D989AC}"/>
              </a:ext>
            </a:extLst>
          </p:cNvPr>
          <p:cNvSpPr>
            <a:spLocks noGrp="1"/>
          </p:cNvSpPr>
          <p:nvPr>
            <p:ph type="title"/>
          </p:nvPr>
        </p:nvSpPr>
        <p:spPr/>
        <p:txBody>
          <a:bodyPr/>
          <a:lstStyle/>
          <a:p>
            <a:r>
              <a:rPr lang="en-CA" dirty="0"/>
              <a:t>Beware of String Numbers in JavaScript</a:t>
            </a:r>
          </a:p>
        </p:txBody>
      </p:sp>
      <p:sp>
        <p:nvSpPr>
          <p:cNvPr id="3" name="Content Placeholder 2">
            <a:extLst>
              <a:ext uri="{FF2B5EF4-FFF2-40B4-BE49-F238E27FC236}">
                <a16:creationId xmlns:a16="http://schemas.microsoft.com/office/drawing/2014/main" id="{B444D8A9-7EC2-41BB-AC52-F587329A4672}"/>
              </a:ext>
            </a:extLst>
          </p:cNvPr>
          <p:cNvSpPr>
            <a:spLocks noGrp="1"/>
          </p:cNvSpPr>
          <p:nvPr>
            <p:ph idx="1"/>
          </p:nvPr>
        </p:nvSpPr>
        <p:spPr/>
        <p:txBody>
          <a:bodyPr/>
          <a:lstStyle/>
          <a:p>
            <a:r>
              <a:rPr lang="en-CA" dirty="0"/>
              <a:t>A string number is a string with a number as its value</a:t>
            </a:r>
          </a:p>
          <a:p>
            <a:pPr lvl="1"/>
            <a:r>
              <a:rPr lang="en-CA" dirty="0"/>
              <a:t>'23' -&gt; since this "number" is wrapped in quotes it is considered to have a string data type</a:t>
            </a:r>
          </a:p>
          <a:p>
            <a:r>
              <a:rPr lang="en-CA" dirty="0"/>
              <a:t>With JavaScript that runs in a browser we often get data from the HTML document from form fields or prompt boxes</a:t>
            </a:r>
          </a:p>
          <a:p>
            <a:pPr lvl="1"/>
            <a:r>
              <a:rPr lang="en-CA" dirty="0"/>
              <a:t>Almost all data your script receives from the HTML document is a string, even if it is a number, it is always a string data type</a:t>
            </a:r>
          </a:p>
          <a:p>
            <a:pPr lvl="1"/>
            <a:r>
              <a:rPr lang="en-CA" dirty="0"/>
              <a:t>This even applies to form fields with an input type of "number". The data received from number inputs are still strings </a:t>
            </a:r>
          </a:p>
        </p:txBody>
      </p:sp>
    </p:spTree>
    <p:extLst>
      <p:ext uri="{BB962C8B-B14F-4D97-AF65-F5344CB8AC3E}">
        <p14:creationId xmlns:p14="http://schemas.microsoft.com/office/powerpoint/2010/main" val="3931674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0B1F04C-8C1D-4E67-A10B-879CC4B46D1C}"/>
              </a:ext>
            </a:extLst>
          </p:cNvPr>
          <p:cNvSpPr/>
          <p:nvPr/>
        </p:nvSpPr>
        <p:spPr>
          <a:xfrm>
            <a:off x="929352" y="4321316"/>
            <a:ext cx="5326871" cy="168990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670C5E0B-75F8-4698-81DD-4A28E9D989AC}"/>
              </a:ext>
            </a:extLst>
          </p:cNvPr>
          <p:cNvSpPr>
            <a:spLocks noGrp="1"/>
          </p:cNvSpPr>
          <p:nvPr>
            <p:ph type="title"/>
          </p:nvPr>
        </p:nvSpPr>
        <p:spPr/>
        <p:txBody>
          <a:bodyPr/>
          <a:lstStyle/>
          <a:p>
            <a:r>
              <a:rPr lang="en-CA" dirty="0"/>
              <a:t>Beware of String Numbers in JavaScript</a:t>
            </a:r>
          </a:p>
        </p:txBody>
      </p:sp>
      <p:sp>
        <p:nvSpPr>
          <p:cNvPr id="3" name="Content Placeholder 2">
            <a:extLst>
              <a:ext uri="{FF2B5EF4-FFF2-40B4-BE49-F238E27FC236}">
                <a16:creationId xmlns:a16="http://schemas.microsoft.com/office/drawing/2014/main" id="{B444D8A9-7EC2-41BB-AC52-F587329A4672}"/>
              </a:ext>
            </a:extLst>
          </p:cNvPr>
          <p:cNvSpPr>
            <a:spLocks noGrp="1"/>
          </p:cNvSpPr>
          <p:nvPr>
            <p:ph idx="1"/>
          </p:nvPr>
        </p:nvSpPr>
        <p:spPr>
          <a:xfrm>
            <a:off x="838200" y="1825625"/>
            <a:ext cx="10515600" cy="2051894"/>
          </a:xfrm>
        </p:spPr>
        <p:txBody>
          <a:bodyPr/>
          <a:lstStyle/>
          <a:p>
            <a:r>
              <a:rPr lang="en-CA" dirty="0"/>
              <a:t>JavaScript will not always automatically convert string numbers to numbers</a:t>
            </a:r>
          </a:p>
          <a:p>
            <a:r>
              <a:rPr lang="en-CA" dirty="0"/>
              <a:t>Be especially cautious when adding two string numbers together in JavaScript as you will get unpredictable results</a:t>
            </a:r>
          </a:p>
        </p:txBody>
      </p:sp>
      <p:sp>
        <p:nvSpPr>
          <p:cNvPr id="4" name="Rectangle 3">
            <a:extLst>
              <a:ext uri="{FF2B5EF4-FFF2-40B4-BE49-F238E27FC236}">
                <a16:creationId xmlns:a16="http://schemas.microsoft.com/office/drawing/2014/main" id="{F3C23611-4073-4D79-B912-397919A53F52}"/>
              </a:ext>
            </a:extLst>
          </p:cNvPr>
          <p:cNvSpPr/>
          <p:nvPr/>
        </p:nvSpPr>
        <p:spPr>
          <a:xfrm>
            <a:off x="1184718" y="4568997"/>
            <a:ext cx="5071505" cy="1200329"/>
          </a:xfrm>
          <a:prstGeom prst="rect">
            <a:avLst/>
          </a:prstGeom>
        </p:spPr>
        <p:txBody>
          <a:bodyPr wrap="square">
            <a:spAutoFit/>
          </a:bodyPr>
          <a:lstStyle/>
          <a:p>
            <a:r>
              <a:rPr lang="en-US" dirty="0">
                <a:solidFill>
                  <a:srgbClr val="569CD6"/>
                </a:solidFill>
                <a:latin typeface="Consolas" panose="020B0609020204030204" pitchFamily="49" charset="0"/>
              </a:rPr>
              <a:t>const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formInput1</a:t>
            </a:r>
            <a:r>
              <a:rPr lang="en-US" dirty="0">
                <a:solidFill>
                  <a:srgbClr val="D4D4D4"/>
                </a:solidFill>
                <a:latin typeface="Consolas" panose="020B0609020204030204" pitchFamily="49" charset="0"/>
              </a:rPr>
              <a:t> = </a:t>
            </a:r>
            <a:r>
              <a:rPr lang="en-US" dirty="0">
                <a:solidFill>
                  <a:srgbClr val="CE9178"/>
                </a:solidFill>
                <a:latin typeface="Consolas" panose="020B0609020204030204" pitchFamily="49" charset="0"/>
              </a:rPr>
              <a:t>'23'</a:t>
            </a:r>
            <a:r>
              <a:rPr lang="en-US" dirty="0">
                <a:solidFill>
                  <a:srgbClr val="D4D4D4"/>
                </a:solidFill>
                <a:latin typeface="Consolas" panose="020B0609020204030204" pitchFamily="49" charset="0"/>
              </a:rPr>
              <a:t>;</a:t>
            </a:r>
          </a:p>
          <a:p>
            <a:r>
              <a:rPr lang="en-US" dirty="0">
                <a:solidFill>
                  <a:srgbClr val="569CD6"/>
                </a:solidFill>
                <a:latin typeface="Consolas" panose="020B0609020204030204" pitchFamily="49" charset="0"/>
              </a:rPr>
              <a:t>const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formInput2</a:t>
            </a:r>
            <a:r>
              <a:rPr lang="en-US" dirty="0">
                <a:solidFill>
                  <a:srgbClr val="D4D4D4"/>
                </a:solidFill>
                <a:latin typeface="Consolas" panose="020B0609020204030204" pitchFamily="49" charset="0"/>
              </a:rPr>
              <a:t> = </a:t>
            </a:r>
            <a:r>
              <a:rPr lang="en-US" dirty="0">
                <a:solidFill>
                  <a:srgbClr val="CE9178"/>
                </a:solidFill>
                <a:latin typeface="Consolas" panose="020B0609020204030204" pitchFamily="49" charset="0"/>
              </a:rPr>
              <a:t>'7'</a:t>
            </a:r>
            <a:r>
              <a:rPr lang="en-US" dirty="0">
                <a:solidFill>
                  <a:srgbClr val="D4D4D4"/>
                </a:solidFill>
                <a:latin typeface="Consolas" panose="020B0609020204030204" pitchFamily="49" charset="0"/>
              </a:rPr>
              <a:t>;</a:t>
            </a:r>
          </a:p>
          <a:p>
            <a:r>
              <a:rPr lang="en-US" dirty="0">
                <a:solidFill>
                  <a:srgbClr val="569CD6"/>
                </a:solidFill>
                <a:latin typeface="Consolas" panose="020B0609020204030204" pitchFamily="49" charset="0"/>
              </a:rPr>
              <a:t>const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total</a:t>
            </a:r>
            <a:r>
              <a:rPr lang="en-US" dirty="0">
                <a:solidFill>
                  <a:srgbClr val="D4D4D4"/>
                </a:solidFill>
                <a:latin typeface="Consolas" panose="020B0609020204030204" pitchFamily="49" charset="0"/>
              </a:rPr>
              <a:t> = </a:t>
            </a:r>
            <a:r>
              <a:rPr lang="en-US" dirty="0">
                <a:solidFill>
                  <a:srgbClr val="9CDCFE"/>
                </a:solidFill>
                <a:latin typeface="Consolas" panose="020B0609020204030204" pitchFamily="49" charset="0"/>
              </a:rPr>
              <a:t>formInput1</a:t>
            </a:r>
            <a:r>
              <a:rPr lang="en-US" dirty="0">
                <a:solidFill>
                  <a:srgbClr val="D4D4D4"/>
                </a:solidFill>
                <a:latin typeface="Consolas" panose="020B0609020204030204" pitchFamily="49" charset="0"/>
              </a:rPr>
              <a:t> + </a:t>
            </a:r>
            <a:r>
              <a:rPr lang="en-US" dirty="0">
                <a:solidFill>
                  <a:srgbClr val="9CDCFE"/>
                </a:solidFill>
                <a:latin typeface="Consolas" panose="020B0609020204030204" pitchFamily="49" charset="0"/>
              </a:rPr>
              <a:t>formInput2</a:t>
            </a:r>
            <a:r>
              <a:rPr lang="en-US" dirty="0">
                <a:solidFill>
                  <a:srgbClr val="D4D4D4"/>
                </a:solidFill>
                <a:latin typeface="Consolas" panose="020B0609020204030204" pitchFamily="49" charset="0"/>
              </a:rPr>
              <a:t>;</a:t>
            </a:r>
          </a:p>
          <a:p>
            <a:r>
              <a:rPr lang="en-US" dirty="0">
                <a:solidFill>
                  <a:schemeClr val="accent6">
                    <a:lumMod val="60000"/>
                    <a:lumOff val="40000"/>
                  </a:schemeClr>
                </a:solidFill>
                <a:latin typeface="Consolas" panose="020B0609020204030204" pitchFamily="49" charset="0"/>
              </a:rPr>
              <a:t>// total -&gt; 237</a:t>
            </a:r>
            <a:endParaRPr lang="en-US" b="0" dirty="0">
              <a:solidFill>
                <a:schemeClr val="accent6">
                  <a:lumMod val="60000"/>
                  <a:lumOff val="40000"/>
                </a:schemeClr>
              </a:solidFill>
              <a:effectLst/>
              <a:latin typeface="Consolas" panose="020B0609020204030204" pitchFamily="49" charset="0"/>
            </a:endParaRPr>
          </a:p>
        </p:txBody>
      </p:sp>
      <p:sp>
        <p:nvSpPr>
          <p:cNvPr id="6" name="Up Arrow 26">
            <a:extLst>
              <a:ext uri="{FF2B5EF4-FFF2-40B4-BE49-F238E27FC236}">
                <a16:creationId xmlns:a16="http://schemas.microsoft.com/office/drawing/2014/main" id="{FA505510-1688-4D8A-BF0A-7F555CEDAC20}"/>
              </a:ext>
            </a:extLst>
          </p:cNvPr>
          <p:cNvSpPr/>
          <p:nvPr/>
        </p:nvSpPr>
        <p:spPr>
          <a:xfrm rot="15694988">
            <a:off x="6898270" y="4559469"/>
            <a:ext cx="249443" cy="997034"/>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7" name="TextBox 6">
            <a:extLst>
              <a:ext uri="{FF2B5EF4-FFF2-40B4-BE49-F238E27FC236}">
                <a16:creationId xmlns:a16="http://schemas.microsoft.com/office/drawing/2014/main" id="{13A47CBC-AF39-4E47-AEEF-E0144FBB7C20}"/>
              </a:ext>
            </a:extLst>
          </p:cNvPr>
          <p:cNvSpPr txBox="1"/>
          <p:nvPr/>
        </p:nvSpPr>
        <p:spPr>
          <a:xfrm>
            <a:off x="7670516" y="3931433"/>
            <a:ext cx="3578389" cy="2308324"/>
          </a:xfrm>
          <a:prstGeom prst="rect">
            <a:avLst/>
          </a:prstGeom>
          <a:noFill/>
          <a:ln>
            <a:solidFill>
              <a:schemeClr val="tx1"/>
            </a:solidFill>
          </a:ln>
        </p:spPr>
        <p:txBody>
          <a:bodyPr wrap="square" rtlCol="0">
            <a:spAutoFit/>
          </a:bodyPr>
          <a:lstStyle/>
          <a:p>
            <a:r>
              <a:rPr lang="en-US" dirty="0"/>
              <a:t>Since the variables "formInput1" and "formInput2" are strings, JavaScript will simply concatenate the strings together and assign the "total" variable a value of "237" (literally "23"+"7" -&gt; 237). We will look at solutions to this problem in the next few of slides</a:t>
            </a:r>
          </a:p>
        </p:txBody>
      </p:sp>
    </p:spTree>
    <p:extLst>
      <p:ext uri="{BB962C8B-B14F-4D97-AF65-F5344CB8AC3E}">
        <p14:creationId xmlns:p14="http://schemas.microsoft.com/office/powerpoint/2010/main" val="268566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DF8B1-37E9-4C6B-BB1B-9A5A5608D9D4}"/>
              </a:ext>
            </a:extLst>
          </p:cNvPr>
          <p:cNvSpPr>
            <a:spLocks noGrp="1"/>
          </p:cNvSpPr>
          <p:nvPr>
            <p:ph type="title"/>
          </p:nvPr>
        </p:nvSpPr>
        <p:spPr/>
        <p:txBody>
          <a:bodyPr/>
          <a:lstStyle/>
          <a:p>
            <a:r>
              <a:rPr lang="en-CA" dirty="0"/>
              <a:t>Agenda</a:t>
            </a:r>
          </a:p>
        </p:txBody>
      </p:sp>
      <p:sp>
        <p:nvSpPr>
          <p:cNvPr id="3" name="Content Placeholder 2">
            <a:extLst>
              <a:ext uri="{FF2B5EF4-FFF2-40B4-BE49-F238E27FC236}">
                <a16:creationId xmlns:a16="http://schemas.microsoft.com/office/drawing/2014/main" id="{A2F3D35D-DDB4-43C1-AE0C-A92D59D5DDBB}"/>
              </a:ext>
            </a:extLst>
          </p:cNvPr>
          <p:cNvSpPr>
            <a:spLocks noGrp="1"/>
          </p:cNvSpPr>
          <p:nvPr>
            <p:ph idx="1"/>
          </p:nvPr>
        </p:nvSpPr>
        <p:spPr>
          <a:xfrm>
            <a:off x="838200" y="1775929"/>
            <a:ext cx="10515600" cy="4351338"/>
          </a:xfrm>
        </p:spPr>
        <p:txBody>
          <a:bodyPr>
            <a:normAutofit/>
          </a:bodyPr>
          <a:lstStyle/>
          <a:p>
            <a:r>
              <a:rPr lang="en-CA" dirty="0"/>
              <a:t>Assignment 1 Walkthrough</a:t>
            </a:r>
          </a:p>
          <a:p>
            <a:r>
              <a:rPr lang="en-CA" dirty="0"/>
              <a:t>Progress check-in</a:t>
            </a:r>
          </a:p>
          <a:p>
            <a:r>
              <a:rPr lang="en-CA" dirty="0"/>
              <a:t>Data types</a:t>
            </a:r>
          </a:p>
          <a:p>
            <a:r>
              <a:rPr lang="en-CA" dirty="0"/>
              <a:t>Functions</a:t>
            </a:r>
          </a:p>
          <a:p>
            <a:r>
              <a:rPr lang="en-CA" dirty="0"/>
              <a:t>Assignment 02</a:t>
            </a:r>
          </a:p>
        </p:txBody>
      </p:sp>
    </p:spTree>
    <p:extLst>
      <p:ext uri="{BB962C8B-B14F-4D97-AF65-F5344CB8AC3E}">
        <p14:creationId xmlns:p14="http://schemas.microsoft.com/office/powerpoint/2010/main" val="2918750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9067C-48EE-4CDE-8BF5-6AE00BDC55A8}"/>
              </a:ext>
            </a:extLst>
          </p:cNvPr>
          <p:cNvSpPr>
            <a:spLocks noGrp="1"/>
          </p:cNvSpPr>
          <p:nvPr>
            <p:ph type="title"/>
          </p:nvPr>
        </p:nvSpPr>
        <p:spPr/>
        <p:txBody>
          <a:bodyPr/>
          <a:lstStyle/>
          <a:p>
            <a:r>
              <a:rPr lang="en-CA" dirty="0"/>
              <a:t>String to Number Conversion</a:t>
            </a:r>
          </a:p>
        </p:txBody>
      </p:sp>
      <p:sp>
        <p:nvSpPr>
          <p:cNvPr id="3" name="Content Placeholder 2">
            <a:extLst>
              <a:ext uri="{FF2B5EF4-FFF2-40B4-BE49-F238E27FC236}">
                <a16:creationId xmlns:a16="http://schemas.microsoft.com/office/drawing/2014/main" id="{079A77EC-C4FE-44BA-8A08-B25C7C22D253}"/>
              </a:ext>
            </a:extLst>
          </p:cNvPr>
          <p:cNvSpPr>
            <a:spLocks noGrp="1"/>
          </p:cNvSpPr>
          <p:nvPr>
            <p:ph idx="1"/>
          </p:nvPr>
        </p:nvSpPr>
        <p:spPr>
          <a:xfrm>
            <a:off x="838200" y="1825625"/>
            <a:ext cx="10515600" cy="3209362"/>
          </a:xfrm>
        </p:spPr>
        <p:txBody>
          <a:bodyPr/>
          <a:lstStyle/>
          <a:p>
            <a:r>
              <a:rPr lang="en-CA" dirty="0"/>
              <a:t>Dealing with string numbers is a common problem in JavaScript that runs in the browser</a:t>
            </a:r>
          </a:p>
          <a:p>
            <a:r>
              <a:rPr lang="en-CA" dirty="0"/>
              <a:t>JavaScript provides several ways to convert a string number to a number data type</a:t>
            </a:r>
          </a:p>
          <a:p>
            <a:r>
              <a:rPr lang="en-CA" dirty="0"/>
              <a:t>On the next slides we will look at three options</a:t>
            </a:r>
          </a:p>
        </p:txBody>
      </p:sp>
    </p:spTree>
    <p:extLst>
      <p:ext uri="{BB962C8B-B14F-4D97-AF65-F5344CB8AC3E}">
        <p14:creationId xmlns:p14="http://schemas.microsoft.com/office/powerpoint/2010/main" val="32536965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9067C-48EE-4CDE-8BF5-6AE00BDC55A8}"/>
              </a:ext>
            </a:extLst>
          </p:cNvPr>
          <p:cNvSpPr>
            <a:spLocks noGrp="1"/>
          </p:cNvSpPr>
          <p:nvPr>
            <p:ph type="title"/>
          </p:nvPr>
        </p:nvSpPr>
        <p:spPr/>
        <p:txBody>
          <a:bodyPr/>
          <a:lstStyle/>
          <a:p>
            <a:r>
              <a:rPr lang="en-CA" dirty="0" err="1"/>
              <a:t>parseFloat</a:t>
            </a:r>
            <a:r>
              <a:rPr lang="en-CA" dirty="0"/>
              <a:t>() and </a:t>
            </a:r>
            <a:r>
              <a:rPr lang="en-CA" dirty="0" err="1"/>
              <a:t>parseInt</a:t>
            </a:r>
            <a:r>
              <a:rPr lang="en-CA" dirty="0"/>
              <a:t>()</a:t>
            </a:r>
          </a:p>
        </p:txBody>
      </p:sp>
      <p:sp>
        <p:nvSpPr>
          <p:cNvPr id="3" name="Content Placeholder 2">
            <a:extLst>
              <a:ext uri="{FF2B5EF4-FFF2-40B4-BE49-F238E27FC236}">
                <a16:creationId xmlns:a16="http://schemas.microsoft.com/office/drawing/2014/main" id="{079A77EC-C4FE-44BA-8A08-B25C7C22D253}"/>
              </a:ext>
            </a:extLst>
          </p:cNvPr>
          <p:cNvSpPr>
            <a:spLocks noGrp="1"/>
          </p:cNvSpPr>
          <p:nvPr>
            <p:ph idx="1"/>
          </p:nvPr>
        </p:nvSpPr>
        <p:spPr>
          <a:xfrm>
            <a:off x="838200" y="1825625"/>
            <a:ext cx="10515600" cy="3545028"/>
          </a:xfrm>
        </p:spPr>
        <p:txBody>
          <a:bodyPr>
            <a:normAutofit/>
          </a:bodyPr>
          <a:lstStyle/>
          <a:p>
            <a:r>
              <a:rPr lang="en-CA" dirty="0" err="1"/>
              <a:t>parseFloat</a:t>
            </a:r>
            <a:r>
              <a:rPr lang="en-CA" dirty="0"/>
              <a:t>() will convert a floating point (decimal number) and an integer string number to a number</a:t>
            </a:r>
          </a:p>
          <a:p>
            <a:r>
              <a:rPr lang="en-CA" dirty="0" err="1"/>
              <a:t>parseInt</a:t>
            </a:r>
            <a:r>
              <a:rPr lang="en-CA" dirty="0"/>
              <a:t>() will convert an integer number (whole number) into a number</a:t>
            </a:r>
          </a:p>
          <a:p>
            <a:pPr lvl="1"/>
            <a:r>
              <a:rPr lang="en-CA" dirty="0"/>
              <a:t>If you </a:t>
            </a:r>
            <a:r>
              <a:rPr lang="en-CA" sz="2800" dirty="0"/>
              <a:t>pass</a:t>
            </a:r>
            <a:r>
              <a:rPr lang="en-CA" dirty="0"/>
              <a:t> in a floating point number into </a:t>
            </a:r>
            <a:r>
              <a:rPr lang="en-CA" dirty="0" err="1"/>
              <a:t>parseInt</a:t>
            </a:r>
            <a:r>
              <a:rPr lang="en-CA" dirty="0"/>
              <a:t>() then JavaScript will simply remove the decimals and return an integer</a:t>
            </a:r>
          </a:p>
          <a:p>
            <a:pPr lvl="1"/>
            <a:r>
              <a:rPr lang="en-CA" dirty="0"/>
              <a:t>Use </a:t>
            </a:r>
            <a:r>
              <a:rPr lang="en-CA" dirty="0" err="1"/>
              <a:t>parseInt</a:t>
            </a:r>
            <a:r>
              <a:rPr lang="en-CA" dirty="0"/>
              <a:t>() if you are sure you will dealing with a whole number</a:t>
            </a:r>
          </a:p>
        </p:txBody>
      </p:sp>
    </p:spTree>
    <p:extLst>
      <p:ext uri="{BB962C8B-B14F-4D97-AF65-F5344CB8AC3E}">
        <p14:creationId xmlns:p14="http://schemas.microsoft.com/office/powerpoint/2010/main" val="761353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CADAA97-30C6-4AC0-ACD8-F3DC70B0809C}"/>
              </a:ext>
            </a:extLst>
          </p:cNvPr>
          <p:cNvSpPr/>
          <p:nvPr/>
        </p:nvSpPr>
        <p:spPr>
          <a:xfrm>
            <a:off x="838200" y="1924290"/>
            <a:ext cx="7680767" cy="168990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B609067C-48EE-4CDE-8BF5-6AE00BDC55A8}"/>
              </a:ext>
            </a:extLst>
          </p:cNvPr>
          <p:cNvSpPr>
            <a:spLocks noGrp="1"/>
          </p:cNvSpPr>
          <p:nvPr>
            <p:ph type="title"/>
          </p:nvPr>
        </p:nvSpPr>
        <p:spPr/>
        <p:txBody>
          <a:bodyPr/>
          <a:lstStyle/>
          <a:p>
            <a:r>
              <a:rPr lang="en-CA" dirty="0" err="1"/>
              <a:t>parseFloat</a:t>
            </a:r>
            <a:r>
              <a:rPr lang="en-CA" dirty="0"/>
              <a:t>()</a:t>
            </a:r>
          </a:p>
        </p:txBody>
      </p:sp>
      <p:sp>
        <p:nvSpPr>
          <p:cNvPr id="4" name="Rectangle 3">
            <a:extLst>
              <a:ext uri="{FF2B5EF4-FFF2-40B4-BE49-F238E27FC236}">
                <a16:creationId xmlns:a16="http://schemas.microsoft.com/office/drawing/2014/main" id="{E054FEA7-A242-495E-B0C3-A7A898708D7C}"/>
              </a:ext>
            </a:extLst>
          </p:cNvPr>
          <p:cNvSpPr/>
          <p:nvPr/>
        </p:nvSpPr>
        <p:spPr>
          <a:xfrm>
            <a:off x="1034004" y="2169077"/>
            <a:ext cx="8075272" cy="1200329"/>
          </a:xfrm>
          <a:prstGeom prst="rect">
            <a:avLst/>
          </a:prstGeom>
        </p:spPr>
        <p:txBody>
          <a:bodyPr wrap="square">
            <a:spAutoFit/>
          </a:bodyPr>
          <a:lstStyle/>
          <a:p>
            <a:r>
              <a:rPr lang="en-US" dirty="0">
                <a:solidFill>
                  <a:srgbClr val="569CD6"/>
                </a:solidFill>
                <a:latin typeface="Consolas" panose="020B0609020204030204" pitchFamily="49" charset="0"/>
              </a:rPr>
              <a:t>const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strNum1</a:t>
            </a:r>
            <a:r>
              <a:rPr lang="en-US" dirty="0">
                <a:solidFill>
                  <a:srgbClr val="D4D4D4"/>
                </a:solidFill>
                <a:latin typeface="Consolas" panose="020B0609020204030204" pitchFamily="49" charset="0"/>
              </a:rPr>
              <a:t> = </a:t>
            </a:r>
            <a:r>
              <a:rPr lang="en-US" dirty="0">
                <a:solidFill>
                  <a:srgbClr val="CE9178"/>
                </a:solidFill>
                <a:latin typeface="Consolas" panose="020B0609020204030204" pitchFamily="49" charset="0"/>
              </a:rPr>
              <a:t>'23.571'</a:t>
            </a:r>
            <a:r>
              <a:rPr lang="en-US" dirty="0">
                <a:solidFill>
                  <a:srgbClr val="D4D4D4"/>
                </a:solidFill>
                <a:latin typeface="Consolas" panose="020B0609020204030204" pitchFamily="49" charset="0"/>
              </a:rPr>
              <a:t>;</a:t>
            </a:r>
          </a:p>
          <a:p>
            <a:r>
              <a:rPr lang="en-US" dirty="0">
                <a:solidFill>
                  <a:srgbClr val="569CD6"/>
                </a:solidFill>
                <a:latin typeface="Consolas" panose="020B0609020204030204" pitchFamily="49" charset="0"/>
              </a:rPr>
              <a:t>const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strNum2</a:t>
            </a:r>
            <a:r>
              <a:rPr lang="en-US" dirty="0">
                <a:solidFill>
                  <a:srgbClr val="D4D4D4"/>
                </a:solidFill>
                <a:latin typeface="Consolas" panose="020B0609020204030204" pitchFamily="49" charset="0"/>
              </a:rPr>
              <a:t> = </a:t>
            </a:r>
            <a:r>
              <a:rPr lang="en-US" dirty="0">
                <a:solidFill>
                  <a:srgbClr val="CE9178"/>
                </a:solidFill>
                <a:latin typeface="Consolas" panose="020B0609020204030204" pitchFamily="49" charset="0"/>
              </a:rPr>
              <a:t>'7.258'</a:t>
            </a:r>
            <a:r>
              <a:rPr lang="en-US" dirty="0">
                <a:solidFill>
                  <a:srgbClr val="D4D4D4"/>
                </a:solidFill>
                <a:latin typeface="Consolas" panose="020B0609020204030204" pitchFamily="49" charset="0"/>
              </a:rPr>
              <a:t>;</a:t>
            </a:r>
          </a:p>
          <a:p>
            <a:r>
              <a:rPr lang="en-US" dirty="0">
                <a:solidFill>
                  <a:srgbClr val="569CD6"/>
                </a:solidFill>
                <a:latin typeface="Consolas" panose="020B0609020204030204" pitchFamily="49" charset="0"/>
              </a:rPr>
              <a:t>const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total</a:t>
            </a:r>
            <a:r>
              <a:rPr lang="en-US" dirty="0">
                <a:solidFill>
                  <a:srgbClr val="D4D4D4"/>
                </a:solidFill>
                <a:latin typeface="Consolas" panose="020B0609020204030204" pitchFamily="49" charset="0"/>
              </a:rPr>
              <a:t> = </a:t>
            </a:r>
            <a:r>
              <a:rPr lang="en-US" dirty="0" err="1">
                <a:solidFill>
                  <a:srgbClr val="DCDCAA"/>
                </a:solidFill>
                <a:latin typeface="Consolas" panose="020B0609020204030204" pitchFamily="49" charset="0"/>
              </a:rPr>
              <a:t>parseFloat</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strNum1</a:t>
            </a:r>
            <a:r>
              <a:rPr lang="en-US" dirty="0">
                <a:solidFill>
                  <a:srgbClr val="D4D4D4"/>
                </a:solidFill>
                <a:latin typeface="Consolas" panose="020B0609020204030204" pitchFamily="49" charset="0"/>
              </a:rPr>
              <a:t>) + </a:t>
            </a:r>
            <a:r>
              <a:rPr lang="en-US" dirty="0" err="1">
                <a:solidFill>
                  <a:srgbClr val="DCDCAA"/>
                </a:solidFill>
                <a:latin typeface="Consolas" panose="020B0609020204030204" pitchFamily="49" charset="0"/>
              </a:rPr>
              <a:t>parseFloat</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strNum2</a:t>
            </a:r>
            <a:r>
              <a:rPr lang="en-US" dirty="0">
                <a:solidFill>
                  <a:srgbClr val="D4D4D4"/>
                </a:solidFill>
                <a:latin typeface="Consolas" panose="020B0609020204030204" pitchFamily="49" charset="0"/>
              </a:rPr>
              <a:t>);</a:t>
            </a:r>
          </a:p>
          <a:p>
            <a:r>
              <a:rPr lang="en-US" dirty="0">
                <a:solidFill>
                  <a:srgbClr val="6A9955"/>
                </a:solidFill>
                <a:latin typeface="Consolas" panose="020B0609020204030204" pitchFamily="49" charset="0"/>
              </a:rPr>
              <a:t>// total -&gt; 30.829</a:t>
            </a:r>
            <a:endParaRPr lang="en-US" b="0" dirty="0">
              <a:solidFill>
                <a:srgbClr val="D4D4D4"/>
              </a:solidFill>
              <a:effectLst/>
              <a:latin typeface="Consolas" panose="020B0609020204030204" pitchFamily="49" charset="0"/>
            </a:endParaRPr>
          </a:p>
        </p:txBody>
      </p:sp>
      <p:sp>
        <p:nvSpPr>
          <p:cNvPr id="6" name="Up Arrow 26">
            <a:extLst>
              <a:ext uri="{FF2B5EF4-FFF2-40B4-BE49-F238E27FC236}">
                <a16:creationId xmlns:a16="http://schemas.microsoft.com/office/drawing/2014/main" id="{BB457196-B5B2-46D9-A6E2-143FB461C143}"/>
              </a:ext>
            </a:extLst>
          </p:cNvPr>
          <p:cNvSpPr/>
          <p:nvPr/>
        </p:nvSpPr>
        <p:spPr>
          <a:xfrm rot="18276713">
            <a:off x="4436534" y="2879068"/>
            <a:ext cx="199633" cy="1546398"/>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7" name="TextBox 6">
            <a:extLst>
              <a:ext uri="{FF2B5EF4-FFF2-40B4-BE49-F238E27FC236}">
                <a16:creationId xmlns:a16="http://schemas.microsoft.com/office/drawing/2014/main" id="{B7CA8949-FF13-4C55-98E5-6EF539850F1F}"/>
              </a:ext>
            </a:extLst>
          </p:cNvPr>
          <p:cNvSpPr txBox="1"/>
          <p:nvPr/>
        </p:nvSpPr>
        <p:spPr>
          <a:xfrm>
            <a:off x="3645376" y="4331256"/>
            <a:ext cx="5640864" cy="2031325"/>
          </a:xfrm>
          <a:prstGeom prst="rect">
            <a:avLst/>
          </a:prstGeom>
          <a:noFill/>
          <a:ln>
            <a:solidFill>
              <a:schemeClr val="tx1"/>
            </a:solidFill>
          </a:ln>
        </p:spPr>
        <p:txBody>
          <a:bodyPr wrap="square" rtlCol="0">
            <a:spAutoFit/>
          </a:bodyPr>
          <a:lstStyle/>
          <a:p>
            <a:r>
              <a:rPr lang="en-US" dirty="0"/>
              <a:t>We convert our string numbers to numbers using "</a:t>
            </a:r>
            <a:r>
              <a:rPr lang="en-US" dirty="0" err="1"/>
              <a:t>parseFloat</a:t>
            </a:r>
            <a:r>
              <a:rPr lang="en-US" dirty="0"/>
              <a:t>()" which then allows us to do a proper "addition" operation and get the proper result. Since our numbers have decimals we use the "</a:t>
            </a:r>
            <a:r>
              <a:rPr lang="en-US" dirty="0" err="1"/>
              <a:t>parseFloat</a:t>
            </a:r>
            <a:r>
              <a:rPr lang="en-US" dirty="0"/>
              <a:t>()" method. The </a:t>
            </a:r>
            <a:r>
              <a:rPr lang="en-US" dirty="0" err="1"/>
              <a:t>parseFloat</a:t>
            </a:r>
            <a:r>
              <a:rPr lang="en-US" dirty="0"/>
              <a:t>() method also works with integers, but if you are 100% positive you will be dealing with whole numbers than use </a:t>
            </a:r>
            <a:r>
              <a:rPr lang="en-US" dirty="0" err="1"/>
              <a:t>parseInt</a:t>
            </a:r>
            <a:r>
              <a:rPr lang="en-US" dirty="0"/>
              <a:t>() instead</a:t>
            </a:r>
          </a:p>
        </p:txBody>
      </p:sp>
      <p:sp>
        <p:nvSpPr>
          <p:cNvPr id="8" name="Up Arrow 26">
            <a:extLst>
              <a:ext uri="{FF2B5EF4-FFF2-40B4-BE49-F238E27FC236}">
                <a16:creationId xmlns:a16="http://schemas.microsoft.com/office/drawing/2014/main" id="{18B412F6-10FD-4BD1-A45C-D858649C0F82}"/>
              </a:ext>
            </a:extLst>
          </p:cNvPr>
          <p:cNvSpPr/>
          <p:nvPr/>
        </p:nvSpPr>
        <p:spPr>
          <a:xfrm rot="3174584">
            <a:off x="6527193" y="2854491"/>
            <a:ext cx="199633" cy="1546398"/>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7612868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CADAA97-30C6-4AC0-ACD8-F3DC70B0809C}"/>
              </a:ext>
            </a:extLst>
          </p:cNvPr>
          <p:cNvSpPr/>
          <p:nvPr/>
        </p:nvSpPr>
        <p:spPr>
          <a:xfrm>
            <a:off x="838201" y="1924290"/>
            <a:ext cx="6986286" cy="150471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B609067C-48EE-4CDE-8BF5-6AE00BDC55A8}"/>
              </a:ext>
            </a:extLst>
          </p:cNvPr>
          <p:cNvSpPr>
            <a:spLocks noGrp="1"/>
          </p:cNvSpPr>
          <p:nvPr>
            <p:ph type="title"/>
          </p:nvPr>
        </p:nvSpPr>
        <p:spPr/>
        <p:txBody>
          <a:bodyPr/>
          <a:lstStyle/>
          <a:p>
            <a:r>
              <a:rPr lang="en-CA" dirty="0" err="1"/>
              <a:t>parseInt</a:t>
            </a:r>
            <a:r>
              <a:rPr lang="en-CA" dirty="0"/>
              <a:t>()</a:t>
            </a:r>
          </a:p>
        </p:txBody>
      </p:sp>
      <p:sp>
        <p:nvSpPr>
          <p:cNvPr id="6" name="Up Arrow 26">
            <a:extLst>
              <a:ext uri="{FF2B5EF4-FFF2-40B4-BE49-F238E27FC236}">
                <a16:creationId xmlns:a16="http://schemas.microsoft.com/office/drawing/2014/main" id="{BB457196-B5B2-46D9-A6E2-143FB461C143}"/>
              </a:ext>
            </a:extLst>
          </p:cNvPr>
          <p:cNvSpPr/>
          <p:nvPr/>
        </p:nvSpPr>
        <p:spPr>
          <a:xfrm rot="18276713">
            <a:off x="4042993" y="2681706"/>
            <a:ext cx="199633" cy="1546398"/>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7" name="TextBox 6">
            <a:extLst>
              <a:ext uri="{FF2B5EF4-FFF2-40B4-BE49-F238E27FC236}">
                <a16:creationId xmlns:a16="http://schemas.microsoft.com/office/drawing/2014/main" id="{B7CA8949-FF13-4C55-98E5-6EF539850F1F}"/>
              </a:ext>
            </a:extLst>
          </p:cNvPr>
          <p:cNvSpPr txBox="1"/>
          <p:nvPr/>
        </p:nvSpPr>
        <p:spPr>
          <a:xfrm>
            <a:off x="3847164" y="4128926"/>
            <a:ext cx="4497671" cy="1754326"/>
          </a:xfrm>
          <a:prstGeom prst="rect">
            <a:avLst/>
          </a:prstGeom>
          <a:noFill/>
          <a:ln>
            <a:solidFill>
              <a:schemeClr val="tx1"/>
            </a:solidFill>
          </a:ln>
        </p:spPr>
        <p:txBody>
          <a:bodyPr wrap="square" rtlCol="0">
            <a:spAutoFit/>
          </a:bodyPr>
          <a:lstStyle/>
          <a:p>
            <a:r>
              <a:rPr lang="en-US" dirty="0"/>
              <a:t>We convert our string numbers to numbers using "</a:t>
            </a:r>
            <a:r>
              <a:rPr lang="en-US" dirty="0" err="1"/>
              <a:t>parseInt</a:t>
            </a:r>
            <a:r>
              <a:rPr lang="en-US" dirty="0"/>
              <a:t>()" which then allows us to do a proper "addition" operation and get the proper result. Since our numbers are whole numbers and do not contain decimals we use the "</a:t>
            </a:r>
            <a:r>
              <a:rPr lang="en-US" dirty="0" err="1"/>
              <a:t>parseInt</a:t>
            </a:r>
            <a:r>
              <a:rPr lang="en-US" dirty="0"/>
              <a:t>()" method</a:t>
            </a:r>
          </a:p>
        </p:txBody>
      </p:sp>
      <p:sp>
        <p:nvSpPr>
          <p:cNvPr id="8" name="Up Arrow 26">
            <a:extLst>
              <a:ext uri="{FF2B5EF4-FFF2-40B4-BE49-F238E27FC236}">
                <a16:creationId xmlns:a16="http://schemas.microsoft.com/office/drawing/2014/main" id="{18B412F6-10FD-4BD1-A45C-D858649C0F82}"/>
              </a:ext>
            </a:extLst>
          </p:cNvPr>
          <p:cNvSpPr/>
          <p:nvPr/>
        </p:nvSpPr>
        <p:spPr>
          <a:xfrm rot="1623111">
            <a:off x="5562442" y="2909990"/>
            <a:ext cx="173524" cy="1061493"/>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3" name="Rectangle 2">
            <a:extLst>
              <a:ext uri="{FF2B5EF4-FFF2-40B4-BE49-F238E27FC236}">
                <a16:creationId xmlns:a16="http://schemas.microsoft.com/office/drawing/2014/main" id="{881DB57F-30A2-4BBC-9316-8595E85A6937}"/>
              </a:ext>
            </a:extLst>
          </p:cNvPr>
          <p:cNvSpPr/>
          <p:nvPr/>
        </p:nvSpPr>
        <p:spPr>
          <a:xfrm>
            <a:off x="973296" y="2036439"/>
            <a:ext cx="7256304" cy="1200329"/>
          </a:xfrm>
          <a:prstGeom prst="rect">
            <a:avLst/>
          </a:prstGeom>
        </p:spPr>
        <p:txBody>
          <a:bodyPr wrap="square">
            <a:spAutoFit/>
          </a:bodyPr>
          <a:lstStyle/>
          <a:p>
            <a:r>
              <a:rPr lang="en-CA" dirty="0">
                <a:solidFill>
                  <a:srgbClr val="569CD6"/>
                </a:solidFill>
                <a:latin typeface="Consolas" panose="020B0609020204030204" pitchFamily="49" charset="0"/>
              </a:rPr>
              <a:t>const</a:t>
            </a:r>
            <a:r>
              <a:rPr lang="en-CA" dirty="0">
                <a:solidFill>
                  <a:srgbClr val="D4D4D4"/>
                </a:solidFill>
                <a:latin typeface="Consolas" panose="020B0609020204030204" pitchFamily="49" charset="0"/>
              </a:rPr>
              <a:t> </a:t>
            </a:r>
            <a:r>
              <a:rPr lang="en-CA" dirty="0">
                <a:solidFill>
                  <a:srgbClr val="9CDCFE"/>
                </a:solidFill>
                <a:latin typeface="Consolas" panose="020B0609020204030204" pitchFamily="49" charset="0"/>
              </a:rPr>
              <a:t>strNum1</a:t>
            </a:r>
            <a:r>
              <a:rPr lang="en-CA" dirty="0">
                <a:solidFill>
                  <a:srgbClr val="D4D4D4"/>
                </a:solidFill>
                <a:latin typeface="Consolas" panose="020B0609020204030204" pitchFamily="49" charset="0"/>
              </a:rPr>
              <a:t> = </a:t>
            </a:r>
            <a:r>
              <a:rPr lang="en-CA" dirty="0">
                <a:solidFill>
                  <a:srgbClr val="CE9178"/>
                </a:solidFill>
                <a:latin typeface="Consolas" panose="020B0609020204030204" pitchFamily="49" charset="0"/>
              </a:rPr>
              <a:t>'23'</a:t>
            </a:r>
            <a:r>
              <a:rPr lang="en-CA" dirty="0">
                <a:solidFill>
                  <a:srgbClr val="D4D4D4"/>
                </a:solidFill>
                <a:latin typeface="Consolas" panose="020B0609020204030204" pitchFamily="49" charset="0"/>
              </a:rPr>
              <a:t>;</a:t>
            </a:r>
          </a:p>
          <a:p>
            <a:r>
              <a:rPr lang="en-CA" dirty="0">
                <a:solidFill>
                  <a:srgbClr val="569CD6"/>
                </a:solidFill>
                <a:latin typeface="Consolas" panose="020B0609020204030204" pitchFamily="49" charset="0"/>
              </a:rPr>
              <a:t>const</a:t>
            </a:r>
            <a:r>
              <a:rPr lang="en-CA" dirty="0">
                <a:solidFill>
                  <a:srgbClr val="D4D4D4"/>
                </a:solidFill>
                <a:latin typeface="Consolas" panose="020B0609020204030204" pitchFamily="49" charset="0"/>
              </a:rPr>
              <a:t> </a:t>
            </a:r>
            <a:r>
              <a:rPr lang="en-CA" dirty="0">
                <a:solidFill>
                  <a:srgbClr val="9CDCFE"/>
                </a:solidFill>
                <a:latin typeface="Consolas" panose="020B0609020204030204" pitchFamily="49" charset="0"/>
              </a:rPr>
              <a:t>strNum2</a:t>
            </a:r>
            <a:r>
              <a:rPr lang="en-CA" dirty="0">
                <a:solidFill>
                  <a:srgbClr val="D4D4D4"/>
                </a:solidFill>
                <a:latin typeface="Consolas" panose="020B0609020204030204" pitchFamily="49" charset="0"/>
              </a:rPr>
              <a:t> = </a:t>
            </a:r>
            <a:r>
              <a:rPr lang="en-CA" dirty="0">
                <a:solidFill>
                  <a:srgbClr val="CE9178"/>
                </a:solidFill>
                <a:latin typeface="Consolas" panose="020B0609020204030204" pitchFamily="49" charset="0"/>
              </a:rPr>
              <a:t>'7'</a:t>
            </a:r>
            <a:r>
              <a:rPr lang="en-CA" dirty="0">
                <a:solidFill>
                  <a:srgbClr val="D4D4D4"/>
                </a:solidFill>
                <a:latin typeface="Consolas" panose="020B0609020204030204" pitchFamily="49" charset="0"/>
              </a:rPr>
              <a:t>;</a:t>
            </a:r>
          </a:p>
          <a:p>
            <a:r>
              <a:rPr lang="en-CA" dirty="0">
                <a:solidFill>
                  <a:srgbClr val="569CD6"/>
                </a:solidFill>
                <a:latin typeface="Consolas" panose="020B0609020204030204" pitchFamily="49" charset="0"/>
              </a:rPr>
              <a:t>const</a:t>
            </a:r>
            <a:r>
              <a:rPr lang="en-CA" dirty="0">
                <a:solidFill>
                  <a:srgbClr val="D4D4D4"/>
                </a:solidFill>
                <a:latin typeface="Consolas" panose="020B0609020204030204" pitchFamily="49" charset="0"/>
              </a:rPr>
              <a:t> </a:t>
            </a:r>
            <a:r>
              <a:rPr lang="en-CA" dirty="0">
                <a:solidFill>
                  <a:srgbClr val="9CDCFE"/>
                </a:solidFill>
                <a:latin typeface="Consolas" panose="020B0609020204030204" pitchFamily="49" charset="0"/>
              </a:rPr>
              <a:t>total</a:t>
            </a:r>
            <a:r>
              <a:rPr lang="en-CA" dirty="0">
                <a:solidFill>
                  <a:srgbClr val="D4D4D4"/>
                </a:solidFill>
                <a:latin typeface="Consolas" panose="020B0609020204030204" pitchFamily="49" charset="0"/>
              </a:rPr>
              <a:t> = </a:t>
            </a:r>
            <a:r>
              <a:rPr lang="en-CA" dirty="0" err="1">
                <a:solidFill>
                  <a:srgbClr val="DCDCAA"/>
                </a:solidFill>
                <a:latin typeface="Consolas" panose="020B0609020204030204" pitchFamily="49" charset="0"/>
              </a:rPr>
              <a:t>parseInt</a:t>
            </a:r>
            <a:r>
              <a:rPr lang="en-CA" dirty="0">
                <a:solidFill>
                  <a:srgbClr val="D4D4D4"/>
                </a:solidFill>
                <a:latin typeface="Consolas" panose="020B0609020204030204" pitchFamily="49" charset="0"/>
              </a:rPr>
              <a:t>(</a:t>
            </a:r>
            <a:r>
              <a:rPr lang="en-CA" dirty="0">
                <a:solidFill>
                  <a:srgbClr val="9CDCFE"/>
                </a:solidFill>
                <a:latin typeface="Consolas" panose="020B0609020204030204" pitchFamily="49" charset="0"/>
              </a:rPr>
              <a:t>strNum1</a:t>
            </a:r>
            <a:r>
              <a:rPr lang="en-CA" dirty="0">
                <a:solidFill>
                  <a:srgbClr val="D4D4D4"/>
                </a:solidFill>
                <a:latin typeface="Consolas" panose="020B0609020204030204" pitchFamily="49" charset="0"/>
              </a:rPr>
              <a:t>) + </a:t>
            </a:r>
            <a:r>
              <a:rPr lang="en-CA" dirty="0" err="1">
                <a:solidFill>
                  <a:srgbClr val="DCDCAA"/>
                </a:solidFill>
                <a:latin typeface="Consolas" panose="020B0609020204030204" pitchFamily="49" charset="0"/>
              </a:rPr>
              <a:t>parseInt</a:t>
            </a:r>
            <a:r>
              <a:rPr lang="en-CA" dirty="0">
                <a:solidFill>
                  <a:srgbClr val="D4D4D4"/>
                </a:solidFill>
                <a:latin typeface="Consolas" panose="020B0609020204030204" pitchFamily="49" charset="0"/>
              </a:rPr>
              <a:t>(</a:t>
            </a:r>
            <a:r>
              <a:rPr lang="en-CA" dirty="0">
                <a:solidFill>
                  <a:srgbClr val="9CDCFE"/>
                </a:solidFill>
                <a:latin typeface="Consolas" panose="020B0609020204030204" pitchFamily="49" charset="0"/>
              </a:rPr>
              <a:t>strNum2</a:t>
            </a:r>
            <a:r>
              <a:rPr lang="en-CA" dirty="0">
                <a:solidFill>
                  <a:srgbClr val="D4D4D4"/>
                </a:solidFill>
                <a:latin typeface="Consolas" panose="020B0609020204030204" pitchFamily="49" charset="0"/>
              </a:rPr>
              <a:t>);</a:t>
            </a:r>
          </a:p>
          <a:p>
            <a:r>
              <a:rPr lang="en-CA" dirty="0">
                <a:solidFill>
                  <a:srgbClr val="6A9955"/>
                </a:solidFill>
                <a:latin typeface="Consolas" panose="020B0609020204030204" pitchFamily="49" charset="0"/>
              </a:rPr>
              <a:t>// total -&gt; 30</a:t>
            </a:r>
            <a:endParaRPr lang="en-CA"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0250411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21B5D-76D9-4344-B881-CFCD83833EFC}"/>
              </a:ext>
            </a:extLst>
          </p:cNvPr>
          <p:cNvSpPr>
            <a:spLocks noGrp="1"/>
          </p:cNvSpPr>
          <p:nvPr>
            <p:ph type="title"/>
          </p:nvPr>
        </p:nvSpPr>
        <p:spPr/>
        <p:txBody>
          <a:bodyPr/>
          <a:lstStyle/>
          <a:p>
            <a:r>
              <a:rPr lang="en-CA" dirty="0"/>
              <a:t>Type Conversion with Operators</a:t>
            </a:r>
          </a:p>
        </p:txBody>
      </p:sp>
      <p:sp>
        <p:nvSpPr>
          <p:cNvPr id="3" name="Content Placeholder 2">
            <a:extLst>
              <a:ext uri="{FF2B5EF4-FFF2-40B4-BE49-F238E27FC236}">
                <a16:creationId xmlns:a16="http://schemas.microsoft.com/office/drawing/2014/main" id="{310595FB-938D-4627-B2FC-8C90E8CDD3CC}"/>
              </a:ext>
            </a:extLst>
          </p:cNvPr>
          <p:cNvSpPr>
            <a:spLocks noGrp="1"/>
          </p:cNvSpPr>
          <p:nvPr>
            <p:ph idx="1"/>
          </p:nvPr>
        </p:nvSpPr>
        <p:spPr>
          <a:xfrm>
            <a:off x="838200" y="1825625"/>
            <a:ext cx="10515600" cy="2329686"/>
          </a:xfrm>
        </p:spPr>
        <p:txBody>
          <a:bodyPr/>
          <a:lstStyle/>
          <a:p>
            <a:r>
              <a:rPr lang="en-CA" dirty="0"/>
              <a:t>JavaScript will convert your string numbers to numbers if you try to multiply them or do a few other mathematical operations on the string number</a:t>
            </a:r>
          </a:p>
          <a:p>
            <a:r>
              <a:rPr lang="en-CA" dirty="0"/>
              <a:t>We can use this to our advantage to convert our string numbers to numbers</a:t>
            </a:r>
          </a:p>
        </p:txBody>
      </p:sp>
    </p:spTree>
    <p:extLst>
      <p:ext uri="{BB962C8B-B14F-4D97-AF65-F5344CB8AC3E}">
        <p14:creationId xmlns:p14="http://schemas.microsoft.com/office/powerpoint/2010/main" val="39522338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5E37C2F-B38A-448E-B6DE-B531AAB4C897}"/>
              </a:ext>
            </a:extLst>
          </p:cNvPr>
          <p:cNvSpPr/>
          <p:nvPr/>
        </p:nvSpPr>
        <p:spPr>
          <a:xfrm>
            <a:off x="1833623" y="1924290"/>
            <a:ext cx="5157485" cy="150471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22421B5D-76D9-4344-B881-CFCD83833EFC}"/>
              </a:ext>
            </a:extLst>
          </p:cNvPr>
          <p:cNvSpPr>
            <a:spLocks noGrp="1"/>
          </p:cNvSpPr>
          <p:nvPr>
            <p:ph type="title"/>
          </p:nvPr>
        </p:nvSpPr>
        <p:spPr/>
        <p:txBody>
          <a:bodyPr/>
          <a:lstStyle/>
          <a:p>
            <a:r>
              <a:rPr lang="en-CA" dirty="0"/>
              <a:t>Type Conversion by Multiplying by 1</a:t>
            </a:r>
          </a:p>
        </p:txBody>
      </p:sp>
      <p:sp>
        <p:nvSpPr>
          <p:cNvPr id="6" name="Rectangle 5">
            <a:extLst>
              <a:ext uri="{FF2B5EF4-FFF2-40B4-BE49-F238E27FC236}">
                <a16:creationId xmlns:a16="http://schemas.microsoft.com/office/drawing/2014/main" id="{72248242-E138-4882-8DF7-3D9538CB48AA}"/>
              </a:ext>
            </a:extLst>
          </p:cNvPr>
          <p:cNvSpPr/>
          <p:nvPr/>
        </p:nvSpPr>
        <p:spPr>
          <a:xfrm>
            <a:off x="2029427" y="2076480"/>
            <a:ext cx="6096000" cy="1200329"/>
          </a:xfrm>
          <a:prstGeom prst="rect">
            <a:avLst/>
          </a:prstGeom>
        </p:spPr>
        <p:txBody>
          <a:bodyPr>
            <a:spAutoFit/>
          </a:bodyPr>
          <a:lstStyle/>
          <a:p>
            <a:r>
              <a:rPr lang="en-CA" dirty="0">
                <a:solidFill>
                  <a:srgbClr val="569CD6"/>
                </a:solidFill>
                <a:latin typeface="Consolas" panose="020B0609020204030204" pitchFamily="49" charset="0"/>
              </a:rPr>
              <a:t>const</a:t>
            </a:r>
            <a:r>
              <a:rPr lang="en-CA" dirty="0">
                <a:solidFill>
                  <a:srgbClr val="D4D4D4"/>
                </a:solidFill>
                <a:latin typeface="Consolas" panose="020B0609020204030204" pitchFamily="49" charset="0"/>
              </a:rPr>
              <a:t> </a:t>
            </a:r>
            <a:r>
              <a:rPr lang="en-CA" dirty="0">
                <a:solidFill>
                  <a:srgbClr val="9CDCFE"/>
                </a:solidFill>
                <a:latin typeface="Consolas" panose="020B0609020204030204" pitchFamily="49" charset="0"/>
              </a:rPr>
              <a:t>strNum1</a:t>
            </a:r>
            <a:r>
              <a:rPr lang="en-CA" dirty="0">
                <a:solidFill>
                  <a:srgbClr val="D4D4D4"/>
                </a:solidFill>
                <a:latin typeface="Consolas" panose="020B0609020204030204" pitchFamily="49" charset="0"/>
              </a:rPr>
              <a:t> = </a:t>
            </a:r>
            <a:r>
              <a:rPr lang="en-CA" dirty="0">
                <a:solidFill>
                  <a:srgbClr val="CE9178"/>
                </a:solidFill>
                <a:latin typeface="Consolas" panose="020B0609020204030204" pitchFamily="49" charset="0"/>
              </a:rPr>
              <a:t>'23'</a:t>
            </a:r>
            <a:r>
              <a:rPr lang="en-CA" dirty="0">
                <a:solidFill>
                  <a:srgbClr val="D4D4D4"/>
                </a:solidFill>
                <a:latin typeface="Consolas" panose="020B0609020204030204" pitchFamily="49" charset="0"/>
              </a:rPr>
              <a:t>;</a:t>
            </a:r>
          </a:p>
          <a:p>
            <a:r>
              <a:rPr lang="en-CA" dirty="0">
                <a:solidFill>
                  <a:srgbClr val="569CD6"/>
                </a:solidFill>
                <a:latin typeface="Consolas" panose="020B0609020204030204" pitchFamily="49" charset="0"/>
              </a:rPr>
              <a:t>const</a:t>
            </a:r>
            <a:r>
              <a:rPr lang="en-CA" dirty="0">
                <a:solidFill>
                  <a:srgbClr val="D4D4D4"/>
                </a:solidFill>
                <a:latin typeface="Consolas" panose="020B0609020204030204" pitchFamily="49" charset="0"/>
              </a:rPr>
              <a:t> </a:t>
            </a:r>
            <a:r>
              <a:rPr lang="en-CA" dirty="0">
                <a:solidFill>
                  <a:srgbClr val="9CDCFE"/>
                </a:solidFill>
                <a:latin typeface="Consolas" panose="020B0609020204030204" pitchFamily="49" charset="0"/>
              </a:rPr>
              <a:t>strNum2</a:t>
            </a:r>
            <a:r>
              <a:rPr lang="en-CA" dirty="0">
                <a:solidFill>
                  <a:srgbClr val="D4D4D4"/>
                </a:solidFill>
                <a:latin typeface="Consolas" panose="020B0609020204030204" pitchFamily="49" charset="0"/>
              </a:rPr>
              <a:t> = </a:t>
            </a:r>
            <a:r>
              <a:rPr lang="en-CA" dirty="0">
                <a:solidFill>
                  <a:srgbClr val="CE9178"/>
                </a:solidFill>
                <a:latin typeface="Consolas" panose="020B0609020204030204" pitchFamily="49" charset="0"/>
              </a:rPr>
              <a:t>'7'</a:t>
            </a:r>
            <a:r>
              <a:rPr lang="en-CA" dirty="0">
                <a:solidFill>
                  <a:srgbClr val="D4D4D4"/>
                </a:solidFill>
                <a:latin typeface="Consolas" panose="020B0609020204030204" pitchFamily="49" charset="0"/>
              </a:rPr>
              <a:t>;</a:t>
            </a:r>
          </a:p>
          <a:p>
            <a:r>
              <a:rPr lang="en-CA" dirty="0">
                <a:solidFill>
                  <a:srgbClr val="569CD6"/>
                </a:solidFill>
                <a:latin typeface="Consolas" panose="020B0609020204030204" pitchFamily="49" charset="0"/>
              </a:rPr>
              <a:t>const</a:t>
            </a:r>
            <a:r>
              <a:rPr lang="en-CA" dirty="0">
                <a:solidFill>
                  <a:srgbClr val="D4D4D4"/>
                </a:solidFill>
                <a:latin typeface="Consolas" panose="020B0609020204030204" pitchFamily="49" charset="0"/>
              </a:rPr>
              <a:t> </a:t>
            </a:r>
            <a:r>
              <a:rPr lang="en-CA" dirty="0">
                <a:solidFill>
                  <a:srgbClr val="9CDCFE"/>
                </a:solidFill>
                <a:latin typeface="Consolas" panose="020B0609020204030204" pitchFamily="49" charset="0"/>
              </a:rPr>
              <a:t>total</a:t>
            </a:r>
            <a:r>
              <a:rPr lang="en-CA" dirty="0">
                <a:solidFill>
                  <a:srgbClr val="D4D4D4"/>
                </a:solidFill>
                <a:latin typeface="Consolas" panose="020B0609020204030204" pitchFamily="49" charset="0"/>
              </a:rPr>
              <a:t> = </a:t>
            </a:r>
            <a:r>
              <a:rPr lang="en-CA" dirty="0">
                <a:solidFill>
                  <a:srgbClr val="9CDCFE"/>
                </a:solidFill>
                <a:latin typeface="Consolas" panose="020B0609020204030204" pitchFamily="49" charset="0"/>
              </a:rPr>
              <a:t>strNum1</a:t>
            </a:r>
            <a:r>
              <a:rPr lang="en-CA" dirty="0">
                <a:solidFill>
                  <a:srgbClr val="D4D4D4"/>
                </a:solidFill>
                <a:latin typeface="Consolas" panose="020B0609020204030204" pitchFamily="49" charset="0"/>
              </a:rPr>
              <a:t>*</a:t>
            </a:r>
            <a:r>
              <a:rPr lang="en-CA" dirty="0">
                <a:solidFill>
                  <a:srgbClr val="B5CEA8"/>
                </a:solidFill>
                <a:latin typeface="Consolas" panose="020B0609020204030204" pitchFamily="49" charset="0"/>
              </a:rPr>
              <a:t>1</a:t>
            </a:r>
            <a:r>
              <a:rPr lang="en-CA" dirty="0">
                <a:solidFill>
                  <a:srgbClr val="D4D4D4"/>
                </a:solidFill>
                <a:latin typeface="Consolas" panose="020B0609020204030204" pitchFamily="49" charset="0"/>
              </a:rPr>
              <a:t> + </a:t>
            </a:r>
            <a:r>
              <a:rPr lang="en-CA" dirty="0">
                <a:solidFill>
                  <a:srgbClr val="9CDCFE"/>
                </a:solidFill>
                <a:latin typeface="Consolas" panose="020B0609020204030204" pitchFamily="49" charset="0"/>
              </a:rPr>
              <a:t>strNum2</a:t>
            </a:r>
            <a:r>
              <a:rPr lang="en-CA" dirty="0">
                <a:solidFill>
                  <a:srgbClr val="D4D4D4"/>
                </a:solidFill>
                <a:latin typeface="Consolas" panose="020B0609020204030204" pitchFamily="49" charset="0"/>
              </a:rPr>
              <a:t>*</a:t>
            </a:r>
            <a:r>
              <a:rPr lang="en-CA" dirty="0">
                <a:solidFill>
                  <a:srgbClr val="B5CEA8"/>
                </a:solidFill>
                <a:latin typeface="Consolas" panose="020B0609020204030204" pitchFamily="49" charset="0"/>
              </a:rPr>
              <a:t>1</a:t>
            </a:r>
            <a:r>
              <a:rPr lang="en-CA" dirty="0">
                <a:solidFill>
                  <a:srgbClr val="D4D4D4"/>
                </a:solidFill>
                <a:latin typeface="Consolas" panose="020B0609020204030204" pitchFamily="49" charset="0"/>
              </a:rPr>
              <a:t>;</a:t>
            </a:r>
          </a:p>
          <a:p>
            <a:r>
              <a:rPr lang="en-CA" dirty="0">
                <a:solidFill>
                  <a:srgbClr val="6A9955"/>
                </a:solidFill>
                <a:latin typeface="Consolas" panose="020B0609020204030204" pitchFamily="49" charset="0"/>
              </a:rPr>
              <a:t>// total -&gt; 30</a:t>
            </a:r>
            <a:endParaRPr lang="en-CA" b="0" dirty="0">
              <a:solidFill>
                <a:srgbClr val="D4D4D4"/>
              </a:solidFill>
              <a:effectLst/>
              <a:latin typeface="Consolas" panose="020B0609020204030204" pitchFamily="49" charset="0"/>
            </a:endParaRPr>
          </a:p>
        </p:txBody>
      </p:sp>
      <p:sp>
        <p:nvSpPr>
          <p:cNvPr id="8" name="Up Arrow 26">
            <a:extLst>
              <a:ext uri="{FF2B5EF4-FFF2-40B4-BE49-F238E27FC236}">
                <a16:creationId xmlns:a16="http://schemas.microsoft.com/office/drawing/2014/main" id="{06F9F956-D5D0-48AA-AB65-B8D8CC88E2AB}"/>
              </a:ext>
            </a:extLst>
          </p:cNvPr>
          <p:cNvSpPr/>
          <p:nvPr/>
        </p:nvSpPr>
        <p:spPr>
          <a:xfrm rot="19056579">
            <a:off x="4738651" y="2906340"/>
            <a:ext cx="207869" cy="1161862"/>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9" name="TextBox 8">
            <a:extLst>
              <a:ext uri="{FF2B5EF4-FFF2-40B4-BE49-F238E27FC236}">
                <a16:creationId xmlns:a16="http://schemas.microsoft.com/office/drawing/2014/main" id="{E1333A39-9C81-4526-8586-A80E1F47B97A}"/>
              </a:ext>
            </a:extLst>
          </p:cNvPr>
          <p:cNvSpPr txBox="1"/>
          <p:nvPr/>
        </p:nvSpPr>
        <p:spPr>
          <a:xfrm>
            <a:off x="3847164" y="4159398"/>
            <a:ext cx="4497671" cy="1477328"/>
          </a:xfrm>
          <a:prstGeom prst="rect">
            <a:avLst/>
          </a:prstGeom>
          <a:noFill/>
          <a:ln>
            <a:solidFill>
              <a:schemeClr val="tx1"/>
            </a:solidFill>
          </a:ln>
        </p:spPr>
        <p:txBody>
          <a:bodyPr wrap="square" rtlCol="0">
            <a:spAutoFit/>
          </a:bodyPr>
          <a:lstStyle/>
          <a:p>
            <a:r>
              <a:rPr lang="en-US" dirty="0"/>
              <a:t>Multiplying our string numbers by one will force JavaScript to convert our string numbers to numbers which will then allows us to perform our addition operation on our variables and get the correct result</a:t>
            </a:r>
          </a:p>
        </p:txBody>
      </p:sp>
      <p:sp>
        <p:nvSpPr>
          <p:cNvPr id="10" name="Up Arrow 26">
            <a:extLst>
              <a:ext uri="{FF2B5EF4-FFF2-40B4-BE49-F238E27FC236}">
                <a16:creationId xmlns:a16="http://schemas.microsoft.com/office/drawing/2014/main" id="{030C236E-B6E8-4A03-9578-D53E8C35266E}"/>
              </a:ext>
            </a:extLst>
          </p:cNvPr>
          <p:cNvSpPr/>
          <p:nvPr/>
        </p:nvSpPr>
        <p:spPr>
          <a:xfrm rot="1623111">
            <a:off x="5788645" y="2967965"/>
            <a:ext cx="223837" cy="1061493"/>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3048563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5E37C2F-B38A-448E-B6DE-B531AAB4C897}"/>
              </a:ext>
            </a:extLst>
          </p:cNvPr>
          <p:cNvSpPr/>
          <p:nvPr/>
        </p:nvSpPr>
        <p:spPr>
          <a:xfrm>
            <a:off x="1972519" y="2087949"/>
            <a:ext cx="5157485" cy="150471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22421B5D-76D9-4344-B881-CFCD83833EFC}"/>
              </a:ext>
            </a:extLst>
          </p:cNvPr>
          <p:cNvSpPr>
            <a:spLocks noGrp="1"/>
          </p:cNvSpPr>
          <p:nvPr>
            <p:ph type="title"/>
          </p:nvPr>
        </p:nvSpPr>
        <p:spPr/>
        <p:txBody>
          <a:bodyPr/>
          <a:lstStyle/>
          <a:p>
            <a:r>
              <a:rPr lang="en-CA" dirty="0"/>
              <a:t>Type Conversion by Prepending "+"</a:t>
            </a:r>
          </a:p>
        </p:txBody>
      </p:sp>
      <p:sp>
        <p:nvSpPr>
          <p:cNvPr id="8" name="Up Arrow 26">
            <a:extLst>
              <a:ext uri="{FF2B5EF4-FFF2-40B4-BE49-F238E27FC236}">
                <a16:creationId xmlns:a16="http://schemas.microsoft.com/office/drawing/2014/main" id="{06F9F956-D5D0-48AA-AB65-B8D8CC88E2AB}"/>
              </a:ext>
            </a:extLst>
          </p:cNvPr>
          <p:cNvSpPr/>
          <p:nvPr/>
        </p:nvSpPr>
        <p:spPr>
          <a:xfrm rot="19056579">
            <a:off x="4706909" y="3050760"/>
            <a:ext cx="218316" cy="1094636"/>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9" name="TextBox 8">
            <a:extLst>
              <a:ext uri="{FF2B5EF4-FFF2-40B4-BE49-F238E27FC236}">
                <a16:creationId xmlns:a16="http://schemas.microsoft.com/office/drawing/2014/main" id="{E1333A39-9C81-4526-8586-A80E1F47B97A}"/>
              </a:ext>
            </a:extLst>
          </p:cNvPr>
          <p:cNvSpPr txBox="1"/>
          <p:nvPr/>
        </p:nvSpPr>
        <p:spPr>
          <a:xfrm>
            <a:off x="3826718" y="4211106"/>
            <a:ext cx="4497671" cy="1477328"/>
          </a:xfrm>
          <a:prstGeom prst="rect">
            <a:avLst/>
          </a:prstGeom>
          <a:noFill/>
          <a:ln>
            <a:solidFill>
              <a:schemeClr val="tx1"/>
            </a:solidFill>
          </a:ln>
        </p:spPr>
        <p:txBody>
          <a:bodyPr wrap="square" rtlCol="0">
            <a:spAutoFit/>
          </a:bodyPr>
          <a:lstStyle/>
          <a:p>
            <a:r>
              <a:rPr lang="en-US" dirty="0"/>
              <a:t>Placing a "+" character before our numbers  will force JavaScript to convert our string numbers to numbers which will then allows us to perform our addition operation on our variables and get the correct result</a:t>
            </a:r>
          </a:p>
        </p:txBody>
      </p:sp>
      <p:sp>
        <p:nvSpPr>
          <p:cNvPr id="10" name="Up Arrow 26">
            <a:extLst>
              <a:ext uri="{FF2B5EF4-FFF2-40B4-BE49-F238E27FC236}">
                <a16:creationId xmlns:a16="http://schemas.microsoft.com/office/drawing/2014/main" id="{030C236E-B6E8-4A03-9578-D53E8C35266E}"/>
              </a:ext>
            </a:extLst>
          </p:cNvPr>
          <p:cNvSpPr/>
          <p:nvPr/>
        </p:nvSpPr>
        <p:spPr>
          <a:xfrm rot="1623111">
            <a:off x="5655411" y="3112670"/>
            <a:ext cx="212421" cy="964569"/>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3" name="Rectangle 2">
            <a:extLst>
              <a:ext uri="{FF2B5EF4-FFF2-40B4-BE49-F238E27FC236}">
                <a16:creationId xmlns:a16="http://schemas.microsoft.com/office/drawing/2014/main" id="{FDACB9E8-8ACE-4C70-B97F-6977C6393E71}"/>
              </a:ext>
            </a:extLst>
          </p:cNvPr>
          <p:cNvSpPr/>
          <p:nvPr/>
        </p:nvSpPr>
        <p:spPr>
          <a:xfrm>
            <a:off x="2110450" y="2240139"/>
            <a:ext cx="6096000" cy="1200329"/>
          </a:xfrm>
          <a:prstGeom prst="rect">
            <a:avLst/>
          </a:prstGeom>
        </p:spPr>
        <p:txBody>
          <a:bodyPr>
            <a:spAutoFit/>
          </a:bodyPr>
          <a:lstStyle/>
          <a:p>
            <a:r>
              <a:rPr lang="en-CA" dirty="0">
                <a:solidFill>
                  <a:srgbClr val="569CD6"/>
                </a:solidFill>
                <a:latin typeface="Consolas" panose="020B0609020204030204" pitchFamily="49" charset="0"/>
              </a:rPr>
              <a:t>const</a:t>
            </a:r>
            <a:r>
              <a:rPr lang="en-CA" dirty="0">
                <a:solidFill>
                  <a:srgbClr val="D4D4D4"/>
                </a:solidFill>
                <a:latin typeface="Consolas" panose="020B0609020204030204" pitchFamily="49" charset="0"/>
              </a:rPr>
              <a:t> </a:t>
            </a:r>
            <a:r>
              <a:rPr lang="en-CA" dirty="0">
                <a:solidFill>
                  <a:srgbClr val="9CDCFE"/>
                </a:solidFill>
                <a:latin typeface="Consolas" panose="020B0609020204030204" pitchFamily="49" charset="0"/>
              </a:rPr>
              <a:t>strNum1</a:t>
            </a:r>
            <a:r>
              <a:rPr lang="en-CA" dirty="0">
                <a:solidFill>
                  <a:srgbClr val="D4D4D4"/>
                </a:solidFill>
                <a:latin typeface="Consolas" panose="020B0609020204030204" pitchFamily="49" charset="0"/>
              </a:rPr>
              <a:t> = </a:t>
            </a:r>
            <a:r>
              <a:rPr lang="en-CA" dirty="0">
                <a:solidFill>
                  <a:srgbClr val="CE9178"/>
                </a:solidFill>
                <a:latin typeface="Consolas" panose="020B0609020204030204" pitchFamily="49" charset="0"/>
              </a:rPr>
              <a:t>'23'</a:t>
            </a:r>
            <a:r>
              <a:rPr lang="en-CA" dirty="0">
                <a:solidFill>
                  <a:srgbClr val="D4D4D4"/>
                </a:solidFill>
                <a:latin typeface="Consolas" panose="020B0609020204030204" pitchFamily="49" charset="0"/>
              </a:rPr>
              <a:t>;</a:t>
            </a:r>
          </a:p>
          <a:p>
            <a:r>
              <a:rPr lang="en-CA" dirty="0">
                <a:solidFill>
                  <a:srgbClr val="569CD6"/>
                </a:solidFill>
                <a:latin typeface="Consolas" panose="020B0609020204030204" pitchFamily="49" charset="0"/>
              </a:rPr>
              <a:t>const</a:t>
            </a:r>
            <a:r>
              <a:rPr lang="en-CA" dirty="0">
                <a:solidFill>
                  <a:srgbClr val="D4D4D4"/>
                </a:solidFill>
                <a:latin typeface="Consolas" panose="020B0609020204030204" pitchFamily="49" charset="0"/>
              </a:rPr>
              <a:t> </a:t>
            </a:r>
            <a:r>
              <a:rPr lang="en-CA" dirty="0">
                <a:solidFill>
                  <a:srgbClr val="9CDCFE"/>
                </a:solidFill>
                <a:latin typeface="Consolas" panose="020B0609020204030204" pitchFamily="49" charset="0"/>
              </a:rPr>
              <a:t>strNum2</a:t>
            </a:r>
            <a:r>
              <a:rPr lang="en-CA" dirty="0">
                <a:solidFill>
                  <a:srgbClr val="D4D4D4"/>
                </a:solidFill>
                <a:latin typeface="Consolas" panose="020B0609020204030204" pitchFamily="49" charset="0"/>
              </a:rPr>
              <a:t> = </a:t>
            </a:r>
            <a:r>
              <a:rPr lang="en-CA" dirty="0">
                <a:solidFill>
                  <a:srgbClr val="CE9178"/>
                </a:solidFill>
                <a:latin typeface="Consolas" panose="020B0609020204030204" pitchFamily="49" charset="0"/>
              </a:rPr>
              <a:t>'7'</a:t>
            </a:r>
            <a:r>
              <a:rPr lang="en-CA" dirty="0">
                <a:solidFill>
                  <a:srgbClr val="D4D4D4"/>
                </a:solidFill>
                <a:latin typeface="Consolas" panose="020B0609020204030204" pitchFamily="49" charset="0"/>
              </a:rPr>
              <a:t>;</a:t>
            </a:r>
          </a:p>
          <a:p>
            <a:r>
              <a:rPr lang="en-CA" dirty="0">
                <a:solidFill>
                  <a:srgbClr val="569CD6"/>
                </a:solidFill>
                <a:latin typeface="Consolas" panose="020B0609020204030204" pitchFamily="49" charset="0"/>
              </a:rPr>
              <a:t>const</a:t>
            </a:r>
            <a:r>
              <a:rPr lang="en-CA" dirty="0">
                <a:solidFill>
                  <a:srgbClr val="D4D4D4"/>
                </a:solidFill>
                <a:latin typeface="Consolas" panose="020B0609020204030204" pitchFamily="49" charset="0"/>
              </a:rPr>
              <a:t> </a:t>
            </a:r>
            <a:r>
              <a:rPr lang="en-CA" dirty="0">
                <a:solidFill>
                  <a:srgbClr val="9CDCFE"/>
                </a:solidFill>
                <a:latin typeface="Consolas" panose="020B0609020204030204" pitchFamily="49" charset="0"/>
              </a:rPr>
              <a:t>total</a:t>
            </a:r>
            <a:r>
              <a:rPr lang="en-CA" dirty="0">
                <a:solidFill>
                  <a:srgbClr val="D4D4D4"/>
                </a:solidFill>
                <a:latin typeface="Consolas" panose="020B0609020204030204" pitchFamily="49" charset="0"/>
              </a:rPr>
              <a:t> = +</a:t>
            </a:r>
            <a:r>
              <a:rPr lang="en-CA" dirty="0">
                <a:solidFill>
                  <a:srgbClr val="9CDCFE"/>
                </a:solidFill>
                <a:latin typeface="Consolas" panose="020B0609020204030204" pitchFamily="49" charset="0"/>
              </a:rPr>
              <a:t>strNum1</a:t>
            </a:r>
            <a:r>
              <a:rPr lang="en-CA" dirty="0">
                <a:solidFill>
                  <a:srgbClr val="D4D4D4"/>
                </a:solidFill>
                <a:latin typeface="Consolas" panose="020B0609020204030204" pitchFamily="49" charset="0"/>
              </a:rPr>
              <a:t> + +</a:t>
            </a:r>
            <a:r>
              <a:rPr lang="en-CA" dirty="0">
                <a:solidFill>
                  <a:srgbClr val="9CDCFE"/>
                </a:solidFill>
                <a:latin typeface="Consolas" panose="020B0609020204030204" pitchFamily="49" charset="0"/>
              </a:rPr>
              <a:t>strNum2</a:t>
            </a:r>
            <a:r>
              <a:rPr lang="en-CA" dirty="0">
                <a:solidFill>
                  <a:srgbClr val="D4D4D4"/>
                </a:solidFill>
                <a:latin typeface="Consolas" panose="020B0609020204030204" pitchFamily="49" charset="0"/>
              </a:rPr>
              <a:t>;</a:t>
            </a:r>
          </a:p>
          <a:p>
            <a:r>
              <a:rPr lang="en-CA" dirty="0">
                <a:solidFill>
                  <a:srgbClr val="6A9955"/>
                </a:solidFill>
                <a:latin typeface="Consolas" panose="020B0609020204030204" pitchFamily="49" charset="0"/>
              </a:rPr>
              <a:t>// total -&gt; 30</a:t>
            </a:r>
            <a:endParaRPr lang="en-CA"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2885605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128D3-CC87-423F-B1BC-896E0A2ACC6E}"/>
              </a:ext>
            </a:extLst>
          </p:cNvPr>
          <p:cNvSpPr>
            <a:spLocks noGrp="1"/>
          </p:cNvSpPr>
          <p:nvPr>
            <p:ph type="title"/>
          </p:nvPr>
        </p:nvSpPr>
        <p:spPr/>
        <p:txBody>
          <a:bodyPr/>
          <a:lstStyle/>
          <a:p>
            <a:r>
              <a:rPr lang="en-CA" dirty="0"/>
              <a:t>Boolean Data Type</a:t>
            </a:r>
          </a:p>
        </p:txBody>
      </p:sp>
      <p:sp>
        <p:nvSpPr>
          <p:cNvPr id="3" name="Content Placeholder 2">
            <a:extLst>
              <a:ext uri="{FF2B5EF4-FFF2-40B4-BE49-F238E27FC236}">
                <a16:creationId xmlns:a16="http://schemas.microsoft.com/office/drawing/2014/main" id="{A706B0CD-358B-4753-9B10-59A193BC9ED4}"/>
              </a:ext>
            </a:extLst>
          </p:cNvPr>
          <p:cNvSpPr>
            <a:spLocks noGrp="1"/>
          </p:cNvSpPr>
          <p:nvPr>
            <p:ph idx="1"/>
          </p:nvPr>
        </p:nvSpPr>
        <p:spPr>
          <a:xfrm>
            <a:off x="838200" y="1825624"/>
            <a:ext cx="10515600" cy="3695499"/>
          </a:xfrm>
        </p:spPr>
        <p:txBody>
          <a:bodyPr>
            <a:normAutofit fontScale="92500" lnSpcReduction="10000"/>
          </a:bodyPr>
          <a:lstStyle/>
          <a:p>
            <a:r>
              <a:rPr lang="en-CA" dirty="0"/>
              <a:t>Computers at their core are just a series of electronic switches that either let electricity flow (on or true) or prevent the flow of electricity (off or false)</a:t>
            </a:r>
          </a:p>
          <a:p>
            <a:r>
              <a:rPr lang="en-CA" dirty="0"/>
              <a:t>Most computer languages have a Boolean data type that can store one of two values</a:t>
            </a:r>
          </a:p>
          <a:p>
            <a:pPr lvl="1"/>
            <a:r>
              <a:rPr lang="en-CA" dirty="0"/>
              <a:t>true (on)</a:t>
            </a:r>
          </a:p>
          <a:p>
            <a:pPr lvl="1"/>
            <a:r>
              <a:rPr lang="en-CA" dirty="0"/>
              <a:t>false (off) </a:t>
            </a:r>
          </a:p>
          <a:p>
            <a:r>
              <a:rPr lang="en-CA" dirty="0"/>
              <a:t>Boolean values are never written with quotes</a:t>
            </a:r>
          </a:p>
          <a:p>
            <a:r>
              <a:rPr lang="en-CA" dirty="0"/>
              <a:t>We often use Booleans with conditional logic in our scripts</a:t>
            </a:r>
          </a:p>
          <a:p>
            <a:pPr lvl="1"/>
            <a:r>
              <a:rPr lang="en-CA" dirty="0"/>
              <a:t>We will explore conditional statements in a future lesson</a:t>
            </a:r>
          </a:p>
        </p:txBody>
      </p:sp>
    </p:spTree>
    <p:extLst>
      <p:ext uri="{BB962C8B-B14F-4D97-AF65-F5344CB8AC3E}">
        <p14:creationId xmlns:p14="http://schemas.microsoft.com/office/powerpoint/2010/main" val="19796789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824B9EB-1159-4C1A-83A6-4E7A931D11D1}"/>
              </a:ext>
            </a:extLst>
          </p:cNvPr>
          <p:cNvSpPr/>
          <p:nvPr/>
        </p:nvSpPr>
        <p:spPr>
          <a:xfrm>
            <a:off x="1011820" y="2412680"/>
            <a:ext cx="5423703" cy="270396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617AFCCE-BAF6-4FBB-BD62-E14C9A4D2110}"/>
              </a:ext>
            </a:extLst>
          </p:cNvPr>
          <p:cNvSpPr>
            <a:spLocks noGrp="1"/>
          </p:cNvSpPr>
          <p:nvPr>
            <p:ph type="title"/>
          </p:nvPr>
        </p:nvSpPr>
        <p:spPr/>
        <p:txBody>
          <a:bodyPr/>
          <a:lstStyle/>
          <a:p>
            <a:r>
              <a:rPr lang="en-CA" dirty="0"/>
              <a:t>Boolean Data Type Example</a:t>
            </a:r>
          </a:p>
        </p:txBody>
      </p:sp>
      <p:sp>
        <p:nvSpPr>
          <p:cNvPr id="4" name="Rectangle 3">
            <a:extLst>
              <a:ext uri="{FF2B5EF4-FFF2-40B4-BE49-F238E27FC236}">
                <a16:creationId xmlns:a16="http://schemas.microsoft.com/office/drawing/2014/main" id="{68312392-1631-400C-A67D-55827ACCEDE5}"/>
              </a:ext>
            </a:extLst>
          </p:cNvPr>
          <p:cNvSpPr/>
          <p:nvPr/>
        </p:nvSpPr>
        <p:spPr>
          <a:xfrm>
            <a:off x="1207624" y="2596262"/>
            <a:ext cx="5423703" cy="2246769"/>
          </a:xfrm>
          <a:prstGeom prst="rect">
            <a:avLst/>
          </a:prstGeom>
        </p:spPr>
        <p:txBody>
          <a:bodyPr wrap="square">
            <a:spAutoFit/>
          </a:bodyPr>
          <a:lstStyle/>
          <a:p>
            <a:r>
              <a:rPr lang="en-CA" sz="2000" dirty="0">
                <a:solidFill>
                  <a:srgbClr val="569CD6"/>
                </a:solidFill>
                <a:latin typeface="Consolas" panose="020B0609020204030204" pitchFamily="49" charset="0"/>
              </a:rPr>
              <a:t>let</a:t>
            </a:r>
            <a:r>
              <a:rPr lang="en-CA" sz="2000" dirty="0">
                <a:solidFill>
                  <a:srgbClr val="D4D4D4"/>
                </a:solidFill>
                <a:latin typeface="Consolas" panose="020B0609020204030204" pitchFamily="49" charset="0"/>
              </a:rPr>
              <a:t> </a:t>
            </a:r>
            <a:r>
              <a:rPr lang="en-CA" sz="2000" dirty="0" err="1">
                <a:solidFill>
                  <a:srgbClr val="9CDCFE"/>
                </a:solidFill>
                <a:latin typeface="Consolas" panose="020B0609020204030204" pitchFamily="49" charset="0"/>
              </a:rPr>
              <a:t>userCanVote</a:t>
            </a:r>
            <a:r>
              <a:rPr lang="en-CA" sz="2000" dirty="0">
                <a:solidFill>
                  <a:srgbClr val="D4D4D4"/>
                </a:solidFill>
                <a:latin typeface="Consolas" panose="020B0609020204030204" pitchFamily="49" charset="0"/>
              </a:rPr>
              <a:t> = </a:t>
            </a:r>
            <a:r>
              <a:rPr lang="en-CA" sz="2000" dirty="0">
                <a:solidFill>
                  <a:srgbClr val="569CD6"/>
                </a:solidFill>
                <a:latin typeface="Consolas" panose="020B0609020204030204" pitchFamily="49" charset="0"/>
              </a:rPr>
              <a:t>true</a:t>
            </a:r>
            <a:r>
              <a:rPr lang="en-CA" sz="2000" dirty="0">
                <a:solidFill>
                  <a:srgbClr val="D4D4D4"/>
                </a:solidFill>
                <a:latin typeface="Consolas" panose="020B0609020204030204" pitchFamily="49" charset="0"/>
              </a:rPr>
              <a:t>;</a:t>
            </a:r>
          </a:p>
          <a:p>
            <a:br>
              <a:rPr lang="en-CA" sz="2000" dirty="0">
                <a:solidFill>
                  <a:srgbClr val="D4D4D4"/>
                </a:solidFill>
                <a:latin typeface="Consolas" panose="020B0609020204030204" pitchFamily="49" charset="0"/>
              </a:rPr>
            </a:br>
            <a:r>
              <a:rPr lang="en-CA" sz="2000" dirty="0">
                <a:solidFill>
                  <a:srgbClr val="C586C0"/>
                </a:solidFill>
                <a:latin typeface="Consolas" panose="020B0609020204030204" pitchFamily="49" charset="0"/>
              </a:rPr>
              <a:t>if</a:t>
            </a:r>
            <a:r>
              <a:rPr lang="en-CA" sz="2000" dirty="0">
                <a:solidFill>
                  <a:srgbClr val="D4D4D4"/>
                </a:solidFill>
                <a:latin typeface="Consolas" panose="020B0609020204030204" pitchFamily="49" charset="0"/>
              </a:rPr>
              <a:t>(</a:t>
            </a:r>
            <a:r>
              <a:rPr lang="en-CA" sz="2000" dirty="0" err="1">
                <a:solidFill>
                  <a:srgbClr val="9CDCFE"/>
                </a:solidFill>
                <a:latin typeface="Consolas" panose="020B0609020204030204" pitchFamily="49" charset="0"/>
              </a:rPr>
              <a:t>userCanVote</a:t>
            </a:r>
            <a:r>
              <a:rPr lang="en-CA" sz="2000" dirty="0">
                <a:solidFill>
                  <a:srgbClr val="D4D4D4"/>
                </a:solidFill>
                <a:latin typeface="Consolas" panose="020B0609020204030204" pitchFamily="49" charset="0"/>
              </a:rPr>
              <a:t> == </a:t>
            </a:r>
            <a:r>
              <a:rPr lang="en-CA" sz="2000" dirty="0">
                <a:solidFill>
                  <a:srgbClr val="569CD6"/>
                </a:solidFill>
                <a:latin typeface="Consolas" panose="020B0609020204030204" pitchFamily="49" charset="0"/>
              </a:rPr>
              <a:t>true</a:t>
            </a:r>
            <a:r>
              <a:rPr lang="en-CA" sz="2000" dirty="0">
                <a:solidFill>
                  <a:srgbClr val="D4D4D4"/>
                </a:solidFill>
                <a:latin typeface="Consolas" panose="020B0609020204030204" pitchFamily="49" charset="0"/>
              </a:rPr>
              <a:t>){</a:t>
            </a:r>
          </a:p>
          <a:p>
            <a:r>
              <a:rPr lang="en-CA" sz="2000" dirty="0">
                <a:solidFill>
                  <a:srgbClr val="4EC9B0"/>
                </a:solidFill>
                <a:latin typeface="Consolas" panose="020B0609020204030204" pitchFamily="49" charset="0"/>
              </a:rPr>
              <a:t>   console</a:t>
            </a:r>
            <a:r>
              <a:rPr lang="en-CA" sz="2000" dirty="0">
                <a:solidFill>
                  <a:srgbClr val="D4D4D4"/>
                </a:solidFill>
                <a:latin typeface="Consolas" panose="020B0609020204030204" pitchFamily="49" charset="0"/>
              </a:rPr>
              <a:t>.</a:t>
            </a:r>
            <a:r>
              <a:rPr lang="en-CA" sz="2000" dirty="0">
                <a:solidFill>
                  <a:srgbClr val="DCDCAA"/>
                </a:solidFill>
                <a:latin typeface="Consolas" panose="020B0609020204030204" pitchFamily="49" charset="0"/>
              </a:rPr>
              <a:t>log</a:t>
            </a:r>
            <a:r>
              <a:rPr lang="en-CA" sz="2000" dirty="0">
                <a:solidFill>
                  <a:srgbClr val="D4D4D4"/>
                </a:solidFill>
                <a:latin typeface="Consolas" panose="020B0609020204030204" pitchFamily="49" charset="0"/>
              </a:rPr>
              <a:t>(</a:t>
            </a:r>
            <a:r>
              <a:rPr lang="en-CA" sz="2000" dirty="0">
                <a:solidFill>
                  <a:srgbClr val="CE9178"/>
                </a:solidFill>
                <a:latin typeface="Consolas" panose="020B0609020204030204" pitchFamily="49" charset="0"/>
              </a:rPr>
              <a:t>'User can vote'</a:t>
            </a:r>
            <a:r>
              <a:rPr lang="en-CA" sz="2000" dirty="0">
                <a:solidFill>
                  <a:srgbClr val="D4D4D4"/>
                </a:solidFill>
                <a:latin typeface="Consolas" panose="020B0609020204030204" pitchFamily="49" charset="0"/>
              </a:rPr>
              <a:t>);</a:t>
            </a:r>
          </a:p>
          <a:p>
            <a:r>
              <a:rPr lang="en-CA" sz="2000" dirty="0">
                <a:solidFill>
                  <a:srgbClr val="D4D4D4"/>
                </a:solidFill>
                <a:latin typeface="Consolas" panose="020B0609020204030204" pitchFamily="49" charset="0"/>
              </a:rPr>
              <a:t>}</a:t>
            </a:r>
            <a:r>
              <a:rPr lang="en-CA" sz="2000" dirty="0">
                <a:solidFill>
                  <a:srgbClr val="C586C0"/>
                </a:solidFill>
                <a:latin typeface="Consolas" panose="020B0609020204030204" pitchFamily="49" charset="0"/>
              </a:rPr>
              <a:t>else</a:t>
            </a:r>
            <a:r>
              <a:rPr lang="en-CA" sz="2000" dirty="0">
                <a:solidFill>
                  <a:srgbClr val="D4D4D4"/>
                </a:solidFill>
                <a:latin typeface="Consolas" panose="020B0609020204030204" pitchFamily="49" charset="0"/>
              </a:rPr>
              <a:t> {</a:t>
            </a:r>
          </a:p>
          <a:p>
            <a:r>
              <a:rPr lang="en-CA" sz="2000" dirty="0">
                <a:solidFill>
                  <a:srgbClr val="4EC9B0"/>
                </a:solidFill>
                <a:latin typeface="Consolas" panose="020B0609020204030204" pitchFamily="49" charset="0"/>
              </a:rPr>
              <a:t>   console</a:t>
            </a:r>
            <a:r>
              <a:rPr lang="en-CA" sz="2000" dirty="0">
                <a:solidFill>
                  <a:srgbClr val="D4D4D4"/>
                </a:solidFill>
                <a:latin typeface="Consolas" panose="020B0609020204030204" pitchFamily="49" charset="0"/>
              </a:rPr>
              <a:t>.</a:t>
            </a:r>
            <a:r>
              <a:rPr lang="en-CA" sz="2000" dirty="0">
                <a:solidFill>
                  <a:srgbClr val="DCDCAA"/>
                </a:solidFill>
                <a:latin typeface="Consolas" panose="020B0609020204030204" pitchFamily="49" charset="0"/>
              </a:rPr>
              <a:t>log</a:t>
            </a:r>
            <a:r>
              <a:rPr lang="en-CA" sz="2000" dirty="0">
                <a:solidFill>
                  <a:srgbClr val="D4D4D4"/>
                </a:solidFill>
                <a:latin typeface="Consolas" panose="020B0609020204030204" pitchFamily="49" charset="0"/>
              </a:rPr>
              <a:t>(</a:t>
            </a:r>
            <a:r>
              <a:rPr lang="en-CA" sz="2000" dirty="0">
                <a:solidFill>
                  <a:srgbClr val="CE9178"/>
                </a:solidFill>
                <a:latin typeface="Consolas" panose="020B0609020204030204" pitchFamily="49" charset="0"/>
              </a:rPr>
              <a:t>'User can</a:t>
            </a:r>
            <a:r>
              <a:rPr lang="en-CA" sz="2000" dirty="0">
                <a:solidFill>
                  <a:srgbClr val="D7BA7D"/>
                </a:solidFill>
                <a:latin typeface="Consolas" panose="020B0609020204030204" pitchFamily="49" charset="0"/>
              </a:rPr>
              <a:t>\'</a:t>
            </a:r>
            <a:r>
              <a:rPr lang="en-CA" sz="2000" dirty="0">
                <a:solidFill>
                  <a:srgbClr val="CE9178"/>
                </a:solidFill>
                <a:latin typeface="Consolas" panose="020B0609020204030204" pitchFamily="49" charset="0"/>
              </a:rPr>
              <a:t>t vote'</a:t>
            </a:r>
            <a:r>
              <a:rPr lang="en-CA" sz="2000" dirty="0">
                <a:solidFill>
                  <a:srgbClr val="D4D4D4"/>
                </a:solidFill>
                <a:latin typeface="Consolas" panose="020B0609020204030204" pitchFamily="49" charset="0"/>
              </a:rPr>
              <a:t>);</a:t>
            </a:r>
          </a:p>
          <a:p>
            <a:r>
              <a:rPr lang="en-CA" sz="2000" dirty="0">
                <a:solidFill>
                  <a:srgbClr val="D4D4D4"/>
                </a:solidFill>
                <a:latin typeface="Consolas" panose="020B0609020204030204" pitchFamily="49" charset="0"/>
              </a:rPr>
              <a:t>}</a:t>
            </a:r>
            <a:endParaRPr lang="en-CA" sz="2000" b="0" dirty="0">
              <a:solidFill>
                <a:srgbClr val="D4D4D4"/>
              </a:solidFill>
              <a:effectLst/>
              <a:latin typeface="Consolas" panose="020B0609020204030204" pitchFamily="49" charset="0"/>
            </a:endParaRPr>
          </a:p>
        </p:txBody>
      </p:sp>
      <p:sp>
        <p:nvSpPr>
          <p:cNvPr id="6" name="Up Arrow 26">
            <a:extLst>
              <a:ext uri="{FF2B5EF4-FFF2-40B4-BE49-F238E27FC236}">
                <a16:creationId xmlns:a16="http://schemas.microsoft.com/office/drawing/2014/main" id="{287C1491-921E-4505-8AA5-83EC3DA75CFC}"/>
              </a:ext>
            </a:extLst>
          </p:cNvPr>
          <p:cNvSpPr/>
          <p:nvPr/>
        </p:nvSpPr>
        <p:spPr>
          <a:xfrm rot="15641056">
            <a:off x="5593118" y="1452350"/>
            <a:ext cx="173107" cy="2911036"/>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7" name="TextBox 6">
            <a:extLst>
              <a:ext uri="{FF2B5EF4-FFF2-40B4-BE49-F238E27FC236}">
                <a16:creationId xmlns:a16="http://schemas.microsoft.com/office/drawing/2014/main" id="{4D532E14-31DF-43C2-91D4-F550E8E6217D}"/>
              </a:ext>
            </a:extLst>
          </p:cNvPr>
          <p:cNvSpPr txBox="1"/>
          <p:nvPr/>
        </p:nvSpPr>
        <p:spPr>
          <a:xfrm>
            <a:off x="7208402" y="2019004"/>
            <a:ext cx="4497671" cy="1754326"/>
          </a:xfrm>
          <a:prstGeom prst="rect">
            <a:avLst/>
          </a:prstGeom>
          <a:noFill/>
          <a:ln>
            <a:solidFill>
              <a:schemeClr val="tx1"/>
            </a:solidFill>
          </a:ln>
        </p:spPr>
        <p:txBody>
          <a:bodyPr wrap="square" rtlCol="0">
            <a:spAutoFit/>
          </a:bodyPr>
          <a:lstStyle/>
          <a:p>
            <a:r>
              <a:rPr lang="en-US" dirty="0"/>
              <a:t>Booleans combined with a conditional statement provide an easy way to direct your script in different directions. In this example, since the variable "</a:t>
            </a:r>
            <a:r>
              <a:rPr lang="en-US" dirty="0" err="1"/>
              <a:t>userCanVote</a:t>
            </a:r>
            <a:r>
              <a:rPr lang="en-US" dirty="0"/>
              <a:t>" has a Boolean value of true the script will output "User can vote" in the console.</a:t>
            </a:r>
          </a:p>
        </p:txBody>
      </p:sp>
    </p:spTree>
    <p:extLst>
      <p:ext uri="{BB962C8B-B14F-4D97-AF65-F5344CB8AC3E}">
        <p14:creationId xmlns:p14="http://schemas.microsoft.com/office/powerpoint/2010/main" val="17010351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B04A4-253A-4997-BCB7-C9F9051FA194}"/>
              </a:ext>
            </a:extLst>
          </p:cNvPr>
          <p:cNvSpPr>
            <a:spLocks noGrp="1"/>
          </p:cNvSpPr>
          <p:nvPr>
            <p:ph type="ctrTitle"/>
          </p:nvPr>
        </p:nvSpPr>
        <p:spPr>
          <a:xfrm>
            <a:off x="1524000" y="1427163"/>
            <a:ext cx="9144000" cy="2387600"/>
          </a:xfrm>
        </p:spPr>
        <p:txBody>
          <a:bodyPr/>
          <a:lstStyle/>
          <a:p>
            <a:r>
              <a:rPr lang="en-CA" dirty="0"/>
              <a:t>Functions</a:t>
            </a:r>
          </a:p>
        </p:txBody>
      </p:sp>
    </p:spTree>
    <p:extLst>
      <p:ext uri="{BB962C8B-B14F-4D97-AF65-F5344CB8AC3E}">
        <p14:creationId xmlns:p14="http://schemas.microsoft.com/office/powerpoint/2010/main" val="3482760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D3B65-9C77-0575-98A1-BFA5817DA9C7}"/>
              </a:ext>
            </a:extLst>
          </p:cNvPr>
          <p:cNvSpPr>
            <a:spLocks noGrp="1"/>
          </p:cNvSpPr>
          <p:nvPr>
            <p:ph type="ctrTitle"/>
          </p:nvPr>
        </p:nvSpPr>
        <p:spPr/>
        <p:txBody>
          <a:bodyPr/>
          <a:lstStyle/>
          <a:p>
            <a:r>
              <a:rPr lang="en-CA" dirty="0"/>
              <a:t>Assignment 01</a:t>
            </a:r>
          </a:p>
        </p:txBody>
      </p:sp>
      <p:sp>
        <p:nvSpPr>
          <p:cNvPr id="3" name="Subtitle 2">
            <a:extLst>
              <a:ext uri="{FF2B5EF4-FFF2-40B4-BE49-F238E27FC236}">
                <a16:creationId xmlns:a16="http://schemas.microsoft.com/office/drawing/2014/main" id="{0468E9C9-EEEC-9E2D-1CBA-8ACAC14C39C7}"/>
              </a:ext>
            </a:extLst>
          </p:cNvPr>
          <p:cNvSpPr>
            <a:spLocks noGrp="1"/>
          </p:cNvSpPr>
          <p:nvPr>
            <p:ph type="subTitle" idx="1"/>
          </p:nvPr>
        </p:nvSpPr>
        <p:spPr/>
        <p:txBody>
          <a:bodyPr/>
          <a:lstStyle/>
          <a:p>
            <a:r>
              <a:rPr lang="en-CA" dirty="0"/>
              <a:t>Walkthrough</a:t>
            </a:r>
          </a:p>
        </p:txBody>
      </p:sp>
    </p:spTree>
    <p:extLst>
      <p:ext uri="{BB962C8B-B14F-4D97-AF65-F5344CB8AC3E}">
        <p14:creationId xmlns:p14="http://schemas.microsoft.com/office/powerpoint/2010/main" val="23165599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C04CB-6667-4CFA-92D1-C84920A16C53}"/>
              </a:ext>
            </a:extLst>
          </p:cNvPr>
          <p:cNvSpPr>
            <a:spLocks noGrp="1"/>
          </p:cNvSpPr>
          <p:nvPr>
            <p:ph type="title"/>
          </p:nvPr>
        </p:nvSpPr>
        <p:spPr>
          <a:xfrm>
            <a:off x="838200" y="170484"/>
            <a:ext cx="10515600" cy="1325563"/>
          </a:xfrm>
        </p:spPr>
        <p:txBody>
          <a:bodyPr/>
          <a:lstStyle/>
          <a:p>
            <a:r>
              <a:rPr lang="en-CA" dirty="0"/>
              <a:t>Functions</a:t>
            </a:r>
          </a:p>
        </p:txBody>
      </p:sp>
      <p:sp>
        <p:nvSpPr>
          <p:cNvPr id="3" name="Content Placeholder 2">
            <a:extLst>
              <a:ext uri="{FF2B5EF4-FFF2-40B4-BE49-F238E27FC236}">
                <a16:creationId xmlns:a16="http://schemas.microsoft.com/office/drawing/2014/main" id="{EEA69E33-7B1F-420C-AC18-B18B6B3A45DB}"/>
              </a:ext>
            </a:extLst>
          </p:cNvPr>
          <p:cNvSpPr>
            <a:spLocks noGrp="1"/>
          </p:cNvSpPr>
          <p:nvPr>
            <p:ph idx="1"/>
          </p:nvPr>
        </p:nvSpPr>
        <p:spPr>
          <a:xfrm>
            <a:off x="830558" y="1515629"/>
            <a:ext cx="10515600" cy="1781175"/>
          </a:xfrm>
        </p:spPr>
        <p:txBody>
          <a:bodyPr>
            <a:normAutofit/>
          </a:bodyPr>
          <a:lstStyle/>
          <a:p>
            <a:r>
              <a:rPr lang="en-CA" dirty="0"/>
              <a:t>A function is a collection of statements that you can call once or many times throughout your script</a:t>
            </a:r>
          </a:p>
          <a:p>
            <a:r>
              <a:rPr lang="en-CA" dirty="0"/>
              <a:t>Functions can take parameters that affect their output</a:t>
            </a:r>
          </a:p>
          <a:p>
            <a:pPr lvl="1"/>
            <a:r>
              <a:rPr lang="en-CA" dirty="0"/>
              <a:t>Parameters are declared between the "()" of a function</a:t>
            </a:r>
          </a:p>
        </p:txBody>
      </p:sp>
      <p:sp>
        <p:nvSpPr>
          <p:cNvPr id="4" name="Rectangle 3">
            <a:extLst>
              <a:ext uri="{FF2B5EF4-FFF2-40B4-BE49-F238E27FC236}">
                <a16:creationId xmlns:a16="http://schemas.microsoft.com/office/drawing/2014/main" id="{E07C99EC-D58E-444C-9650-FDBAA9A526A2}"/>
              </a:ext>
            </a:extLst>
          </p:cNvPr>
          <p:cNvSpPr/>
          <p:nvPr/>
        </p:nvSpPr>
        <p:spPr>
          <a:xfrm>
            <a:off x="563023" y="4271198"/>
            <a:ext cx="3780377" cy="18034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Arrow: Right 16">
            <a:extLst>
              <a:ext uri="{FF2B5EF4-FFF2-40B4-BE49-F238E27FC236}">
                <a16:creationId xmlns:a16="http://schemas.microsoft.com/office/drawing/2014/main" id="{C86AA7E6-EC50-4F21-B7A7-D684C9B91682}"/>
              </a:ext>
            </a:extLst>
          </p:cNvPr>
          <p:cNvSpPr/>
          <p:nvPr/>
        </p:nvSpPr>
        <p:spPr>
          <a:xfrm>
            <a:off x="4612227" y="5024220"/>
            <a:ext cx="379221" cy="292493"/>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52D3BA4F-48BA-4850-90D8-8ED51AA08E14}"/>
              </a:ext>
            </a:extLst>
          </p:cNvPr>
          <p:cNvSpPr/>
          <p:nvPr/>
        </p:nvSpPr>
        <p:spPr>
          <a:xfrm>
            <a:off x="708617" y="4572733"/>
            <a:ext cx="3698283" cy="1200329"/>
          </a:xfrm>
          <a:prstGeom prst="rect">
            <a:avLst/>
          </a:prstGeom>
        </p:spPr>
        <p:txBody>
          <a:bodyPr wrap="square">
            <a:spAutoFit/>
          </a:bodyPr>
          <a:lstStyle/>
          <a:p>
            <a:r>
              <a:rPr lang="en-CA" dirty="0">
                <a:solidFill>
                  <a:schemeClr val="accent6">
                    <a:lumMod val="60000"/>
                    <a:lumOff val="40000"/>
                  </a:schemeClr>
                </a:solidFill>
                <a:latin typeface="Consolas" panose="020B0609020204030204" pitchFamily="49" charset="0"/>
              </a:rPr>
              <a:t>// Function definition</a:t>
            </a:r>
          </a:p>
          <a:p>
            <a:r>
              <a:rPr lang="en-CA" dirty="0">
                <a:solidFill>
                  <a:srgbClr val="569CD6"/>
                </a:solidFill>
                <a:latin typeface="Consolas" panose="020B0609020204030204" pitchFamily="49" charset="0"/>
              </a:rPr>
              <a:t>function</a:t>
            </a:r>
            <a:r>
              <a:rPr lang="en-CA" dirty="0">
                <a:solidFill>
                  <a:srgbClr val="D4D4D4"/>
                </a:solidFill>
                <a:latin typeface="Consolas" panose="020B0609020204030204" pitchFamily="49" charset="0"/>
              </a:rPr>
              <a:t> </a:t>
            </a:r>
            <a:r>
              <a:rPr lang="en-CA" dirty="0" err="1">
                <a:solidFill>
                  <a:srgbClr val="DCDCAA"/>
                </a:solidFill>
                <a:latin typeface="Consolas" panose="020B0609020204030204" pitchFamily="49" charset="0"/>
              </a:rPr>
              <a:t>sayName</a:t>
            </a:r>
            <a:r>
              <a:rPr lang="en-CA" dirty="0">
                <a:solidFill>
                  <a:srgbClr val="D4D4D4"/>
                </a:solidFill>
                <a:latin typeface="Consolas" panose="020B0609020204030204" pitchFamily="49" charset="0"/>
              </a:rPr>
              <a:t>(</a:t>
            </a:r>
            <a:r>
              <a:rPr lang="en-CA" dirty="0">
                <a:solidFill>
                  <a:srgbClr val="9CDCFE"/>
                </a:solidFill>
                <a:latin typeface="Consolas" panose="020B0609020204030204" pitchFamily="49" charset="0"/>
              </a:rPr>
              <a:t>user</a:t>
            </a:r>
            <a:r>
              <a:rPr lang="en-CA" dirty="0">
                <a:solidFill>
                  <a:srgbClr val="D4D4D4"/>
                </a:solidFill>
                <a:latin typeface="Consolas" panose="020B0609020204030204" pitchFamily="49" charset="0"/>
              </a:rPr>
              <a:t>){</a:t>
            </a:r>
          </a:p>
          <a:p>
            <a:r>
              <a:rPr lang="en-CA" dirty="0">
                <a:solidFill>
                  <a:srgbClr val="DCDCAA"/>
                </a:solidFill>
                <a:latin typeface="Consolas" panose="020B0609020204030204" pitchFamily="49" charset="0"/>
              </a:rPr>
              <a:t>   alert</a:t>
            </a:r>
            <a:r>
              <a:rPr lang="en-CA" dirty="0">
                <a:solidFill>
                  <a:srgbClr val="D4D4D4"/>
                </a:solidFill>
                <a:latin typeface="Consolas" panose="020B0609020204030204" pitchFamily="49" charset="0"/>
              </a:rPr>
              <a:t>(</a:t>
            </a:r>
            <a:r>
              <a:rPr lang="en-CA" dirty="0">
                <a:solidFill>
                  <a:srgbClr val="CE9178"/>
                </a:solidFill>
                <a:latin typeface="Consolas" panose="020B0609020204030204" pitchFamily="49" charset="0"/>
              </a:rPr>
              <a:t>`Hello </a:t>
            </a:r>
            <a:r>
              <a:rPr lang="en-CA" dirty="0">
                <a:solidFill>
                  <a:srgbClr val="569CD6"/>
                </a:solidFill>
                <a:latin typeface="Consolas" panose="020B0609020204030204" pitchFamily="49" charset="0"/>
              </a:rPr>
              <a:t>${</a:t>
            </a:r>
            <a:r>
              <a:rPr lang="en-CA" dirty="0">
                <a:solidFill>
                  <a:srgbClr val="9CDCFE"/>
                </a:solidFill>
                <a:latin typeface="Consolas" panose="020B0609020204030204" pitchFamily="49" charset="0"/>
              </a:rPr>
              <a:t>user</a:t>
            </a:r>
            <a:r>
              <a:rPr lang="en-CA" dirty="0">
                <a:solidFill>
                  <a:srgbClr val="569CD6"/>
                </a:solidFill>
                <a:latin typeface="Consolas" panose="020B0609020204030204" pitchFamily="49" charset="0"/>
              </a:rPr>
              <a:t>}</a:t>
            </a:r>
            <a:r>
              <a:rPr lang="en-CA" dirty="0">
                <a:solidFill>
                  <a:srgbClr val="CE9178"/>
                </a:solidFill>
                <a:latin typeface="Consolas" panose="020B0609020204030204" pitchFamily="49" charset="0"/>
              </a:rPr>
              <a:t>`</a:t>
            </a:r>
            <a:r>
              <a:rPr lang="en-CA" dirty="0">
                <a:solidFill>
                  <a:srgbClr val="D4D4D4"/>
                </a:solidFill>
                <a:latin typeface="Consolas" panose="020B0609020204030204" pitchFamily="49" charset="0"/>
              </a:rPr>
              <a:t>);</a:t>
            </a:r>
          </a:p>
          <a:p>
            <a:r>
              <a:rPr lang="en-CA" dirty="0">
                <a:solidFill>
                  <a:srgbClr val="D4D4D4"/>
                </a:solidFill>
                <a:latin typeface="Consolas" panose="020B0609020204030204" pitchFamily="49" charset="0"/>
              </a:rPr>
              <a:t>}</a:t>
            </a:r>
            <a:endParaRPr lang="en-CA" b="0" dirty="0">
              <a:solidFill>
                <a:srgbClr val="D4D4D4"/>
              </a:solidFill>
              <a:effectLst/>
              <a:latin typeface="Consolas" panose="020B0609020204030204" pitchFamily="49" charset="0"/>
            </a:endParaRPr>
          </a:p>
        </p:txBody>
      </p:sp>
      <p:sp>
        <p:nvSpPr>
          <p:cNvPr id="8" name="Rectangle 7">
            <a:extLst>
              <a:ext uri="{FF2B5EF4-FFF2-40B4-BE49-F238E27FC236}">
                <a16:creationId xmlns:a16="http://schemas.microsoft.com/office/drawing/2014/main" id="{656665CD-0399-47FA-9B13-67D88C2CD980}"/>
              </a:ext>
            </a:extLst>
          </p:cNvPr>
          <p:cNvSpPr/>
          <p:nvPr/>
        </p:nvSpPr>
        <p:spPr>
          <a:xfrm>
            <a:off x="5198523" y="4051300"/>
            <a:ext cx="6485477" cy="223833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FC73B6EA-7CD4-4D06-B8C9-D79029F6F45C}"/>
              </a:ext>
            </a:extLst>
          </p:cNvPr>
          <p:cNvSpPr/>
          <p:nvPr/>
        </p:nvSpPr>
        <p:spPr>
          <a:xfrm>
            <a:off x="5467350" y="4257635"/>
            <a:ext cx="6096000" cy="1754326"/>
          </a:xfrm>
          <a:prstGeom prst="rect">
            <a:avLst/>
          </a:prstGeom>
        </p:spPr>
        <p:txBody>
          <a:bodyPr>
            <a:spAutoFit/>
          </a:bodyPr>
          <a:lstStyle/>
          <a:p>
            <a:r>
              <a:rPr lang="en-CA" dirty="0">
                <a:solidFill>
                  <a:schemeClr val="accent6">
                    <a:lumMod val="60000"/>
                    <a:lumOff val="40000"/>
                  </a:schemeClr>
                </a:solidFill>
                <a:latin typeface="Consolas" panose="020B0609020204030204" pitchFamily="49" charset="0"/>
              </a:rPr>
              <a:t>// Calling the function</a:t>
            </a:r>
          </a:p>
          <a:p>
            <a:r>
              <a:rPr lang="en-CA" dirty="0">
                <a:solidFill>
                  <a:schemeClr val="accent6">
                    <a:lumMod val="60000"/>
                    <a:lumOff val="40000"/>
                  </a:schemeClr>
                </a:solidFill>
                <a:latin typeface="Consolas" panose="020B0609020204030204" pitchFamily="49" charset="0"/>
              </a:rPr>
              <a:t>// with different values </a:t>
            </a:r>
          </a:p>
          <a:p>
            <a:r>
              <a:rPr lang="en-CA" dirty="0">
                <a:solidFill>
                  <a:schemeClr val="accent6">
                    <a:lumMod val="60000"/>
                    <a:lumOff val="40000"/>
                  </a:schemeClr>
                </a:solidFill>
                <a:latin typeface="Consolas" panose="020B0609020204030204" pitchFamily="49" charset="0"/>
              </a:rPr>
              <a:t>// for the user parameter</a:t>
            </a:r>
          </a:p>
          <a:p>
            <a:r>
              <a:rPr lang="en-CA" dirty="0" err="1">
                <a:solidFill>
                  <a:srgbClr val="DCDCAA"/>
                </a:solidFill>
                <a:latin typeface="Consolas" panose="020B0609020204030204" pitchFamily="49" charset="0"/>
              </a:rPr>
              <a:t>sayName</a:t>
            </a:r>
            <a:r>
              <a:rPr lang="en-CA" dirty="0">
                <a:solidFill>
                  <a:srgbClr val="D4D4D4"/>
                </a:solidFill>
                <a:latin typeface="Consolas" panose="020B0609020204030204" pitchFamily="49" charset="0"/>
              </a:rPr>
              <a:t>(</a:t>
            </a:r>
            <a:r>
              <a:rPr lang="en-CA" dirty="0">
                <a:solidFill>
                  <a:srgbClr val="CE9178"/>
                </a:solidFill>
                <a:latin typeface="Consolas" panose="020B0609020204030204" pitchFamily="49" charset="0"/>
              </a:rPr>
              <a:t>'John'</a:t>
            </a:r>
            <a:r>
              <a:rPr lang="en-CA" dirty="0">
                <a:solidFill>
                  <a:srgbClr val="D4D4D4"/>
                </a:solidFill>
                <a:latin typeface="Consolas" panose="020B0609020204030204" pitchFamily="49" charset="0"/>
              </a:rPr>
              <a:t>); </a:t>
            </a:r>
            <a:r>
              <a:rPr lang="en-CA" dirty="0">
                <a:solidFill>
                  <a:schemeClr val="accent6">
                    <a:lumMod val="60000"/>
                    <a:lumOff val="40000"/>
                  </a:schemeClr>
                </a:solidFill>
                <a:latin typeface="Consolas" panose="020B0609020204030204" pitchFamily="49" charset="0"/>
              </a:rPr>
              <a:t>// Alerts -&gt; Hello John!</a:t>
            </a:r>
          </a:p>
          <a:p>
            <a:r>
              <a:rPr lang="en-CA" dirty="0" err="1">
                <a:solidFill>
                  <a:srgbClr val="DCDCAA"/>
                </a:solidFill>
                <a:latin typeface="Consolas" panose="020B0609020204030204" pitchFamily="49" charset="0"/>
              </a:rPr>
              <a:t>sayName</a:t>
            </a:r>
            <a:r>
              <a:rPr lang="en-CA" dirty="0">
                <a:solidFill>
                  <a:srgbClr val="D4D4D4"/>
                </a:solidFill>
                <a:latin typeface="Consolas" panose="020B0609020204030204" pitchFamily="49" charset="0"/>
              </a:rPr>
              <a:t>(</a:t>
            </a:r>
            <a:r>
              <a:rPr lang="en-CA" dirty="0">
                <a:solidFill>
                  <a:srgbClr val="CE9178"/>
                </a:solidFill>
                <a:latin typeface="Consolas" panose="020B0609020204030204" pitchFamily="49" charset="0"/>
              </a:rPr>
              <a:t>'Melanie'</a:t>
            </a:r>
            <a:r>
              <a:rPr lang="en-CA" dirty="0">
                <a:solidFill>
                  <a:srgbClr val="D4D4D4"/>
                </a:solidFill>
                <a:latin typeface="Consolas" panose="020B0609020204030204" pitchFamily="49" charset="0"/>
              </a:rPr>
              <a:t>); </a:t>
            </a:r>
            <a:r>
              <a:rPr lang="en-CA" dirty="0">
                <a:solidFill>
                  <a:schemeClr val="accent6">
                    <a:lumMod val="60000"/>
                    <a:lumOff val="40000"/>
                  </a:schemeClr>
                </a:solidFill>
                <a:latin typeface="Consolas" panose="020B0609020204030204" pitchFamily="49" charset="0"/>
              </a:rPr>
              <a:t>// Alerts -&gt; Hello Melanie!</a:t>
            </a:r>
          </a:p>
          <a:p>
            <a:r>
              <a:rPr lang="en-CA" dirty="0" err="1">
                <a:solidFill>
                  <a:srgbClr val="DCDCAA"/>
                </a:solidFill>
                <a:latin typeface="Consolas" panose="020B0609020204030204" pitchFamily="49" charset="0"/>
              </a:rPr>
              <a:t>sayName</a:t>
            </a:r>
            <a:r>
              <a:rPr lang="en-CA" dirty="0">
                <a:solidFill>
                  <a:srgbClr val="D4D4D4"/>
                </a:solidFill>
                <a:latin typeface="Consolas" panose="020B0609020204030204" pitchFamily="49" charset="0"/>
              </a:rPr>
              <a:t>(</a:t>
            </a:r>
            <a:r>
              <a:rPr lang="en-CA" dirty="0">
                <a:solidFill>
                  <a:srgbClr val="CE9178"/>
                </a:solidFill>
                <a:latin typeface="Consolas" panose="020B0609020204030204" pitchFamily="49" charset="0"/>
              </a:rPr>
              <a:t>'Sarah'</a:t>
            </a:r>
            <a:r>
              <a:rPr lang="en-CA" dirty="0">
                <a:solidFill>
                  <a:srgbClr val="D4D4D4"/>
                </a:solidFill>
                <a:latin typeface="Consolas" panose="020B0609020204030204" pitchFamily="49" charset="0"/>
              </a:rPr>
              <a:t>); </a:t>
            </a:r>
            <a:r>
              <a:rPr lang="en-CA" dirty="0">
                <a:solidFill>
                  <a:schemeClr val="accent6">
                    <a:lumMod val="60000"/>
                    <a:lumOff val="40000"/>
                  </a:schemeClr>
                </a:solidFill>
                <a:latin typeface="Consolas" panose="020B0609020204030204" pitchFamily="49" charset="0"/>
              </a:rPr>
              <a:t>// Alerts -&gt; Hello Sarah!</a:t>
            </a:r>
            <a:endParaRPr lang="en-CA" b="0" dirty="0">
              <a:solidFill>
                <a:schemeClr val="accent6">
                  <a:lumMod val="60000"/>
                  <a:lumOff val="40000"/>
                </a:schemeClr>
              </a:solidFill>
              <a:effectLst/>
              <a:latin typeface="Consolas" panose="020B0609020204030204" pitchFamily="49" charset="0"/>
            </a:endParaRPr>
          </a:p>
        </p:txBody>
      </p:sp>
      <p:sp>
        <p:nvSpPr>
          <p:cNvPr id="10" name="TextBox 9">
            <a:extLst>
              <a:ext uri="{FF2B5EF4-FFF2-40B4-BE49-F238E27FC236}">
                <a16:creationId xmlns:a16="http://schemas.microsoft.com/office/drawing/2014/main" id="{0FB39E2A-F6CB-45EF-9787-0BAC1A31CB8A}"/>
              </a:ext>
            </a:extLst>
          </p:cNvPr>
          <p:cNvSpPr txBox="1"/>
          <p:nvPr/>
        </p:nvSpPr>
        <p:spPr>
          <a:xfrm>
            <a:off x="1219200" y="3867968"/>
            <a:ext cx="2175147" cy="369332"/>
          </a:xfrm>
          <a:prstGeom prst="rect">
            <a:avLst/>
          </a:prstGeom>
          <a:noFill/>
        </p:spPr>
        <p:txBody>
          <a:bodyPr wrap="none" rtlCol="0">
            <a:spAutoFit/>
          </a:bodyPr>
          <a:lstStyle/>
          <a:p>
            <a:r>
              <a:rPr lang="en-CA" dirty="0"/>
              <a:t>Defining the function</a:t>
            </a:r>
          </a:p>
        </p:txBody>
      </p:sp>
      <p:sp>
        <p:nvSpPr>
          <p:cNvPr id="11" name="TextBox 10">
            <a:extLst>
              <a:ext uri="{FF2B5EF4-FFF2-40B4-BE49-F238E27FC236}">
                <a16:creationId xmlns:a16="http://schemas.microsoft.com/office/drawing/2014/main" id="{A39B4D2F-610F-4260-9A97-0A37EA521E13}"/>
              </a:ext>
            </a:extLst>
          </p:cNvPr>
          <p:cNvSpPr txBox="1"/>
          <p:nvPr/>
        </p:nvSpPr>
        <p:spPr>
          <a:xfrm>
            <a:off x="5500641" y="3630833"/>
            <a:ext cx="6183359" cy="369332"/>
          </a:xfrm>
          <a:prstGeom prst="rect">
            <a:avLst/>
          </a:prstGeom>
          <a:noFill/>
        </p:spPr>
        <p:txBody>
          <a:bodyPr wrap="none" rtlCol="0">
            <a:spAutoFit/>
          </a:bodyPr>
          <a:lstStyle/>
          <a:p>
            <a:r>
              <a:rPr lang="en-CA" dirty="0"/>
              <a:t>Calling the function and changing its output by passing in values</a:t>
            </a:r>
          </a:p>
        </p:txBody>
      </p:sp>
    </p:spTree>
    <p:extLst>
      <p:ext uri="{BB962C8B-B14F-4D97-AF65-F5344CB8AC3E}">
        <p14:creationId xmlns:p14="http://schemas.microsoft.com/office/powerpoint/2010/main" val="40605994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E3B0D-5661-46EA-8F94-F8E6996DE469}"/>
              </a:ext>
            </a:extLst>
          </p:cNvPr>
          <p:cNvSpPr>
            <a:spLocks noGrp="1"/>
          </p:cNvSpPr>
          <p:nvPr>
            <p:ph type="title"/>
          </p:nvPr>
        </p:nvSpPr>
        <p:spPr/>
        <p:txBody>
          <a:bodyPr/>
          <a:lstStyle/>
          <a:p>
            <a:r>
              <a:rPr lang="en-CA" dirty="0"/>
              <a:t>JavaScript Functions</a:t>
            </a:r>
          </a:p>
        </p:txBody>
      </p:sp>
      <p:sp>
        <p:nvSpPr>
          <p:cNvPr id="3" name="Content Placeholder 2">
            <a:extLst>
              <a:ext uri="{FF2B5EF4-FFF2-40B4-BE49-F238E27FC236}">
                <a16:creationId xmlns:a16="http://schemas.microsoft.com/office/drawing/2014/main" id="{441A0642-0512-41D2-A429-80D449403E32}"/>
              </a:ext>
            </a:extLst>
          </p:cNvPr>
          <p:cNvSpPr>
            <a:spLocks noGrp="1"/>
          </p:cNvSpPr>
          <p:nvPr>
            <p:ph idx="1"/>
          </p:nvPr>
        </p:nvSpPr>
        <p:spPr>
          <a:xfrm>
            <a:off x="838200" y="1825625"/>
            <a:ext cx="9690100" cy="4351338"/>
          </a:xfrm>
        </p:spPr>
        <p:txBody>
          <a:bodyPr/>
          <a:lstStyle/>
          <a:p>
            <a:r>
              <a:rPr lang="en-CA" dirty="0"/>
              <a:t>Today's class will be a brief introductions to JavaScript functions</a:t>
            </a:r>
          </a:p>
          <a:p>
            <a:r>
              <a:rPr lang="en-CA" dirty="0"/>
              <a:t>We will build on our introductory knowledge of functions in future classes</a:t>
            </a:r>
          </a:p>
        </p:txBody>
      </p:sp>
    </p:spTree>
    <p:extLst>
      <p:ext uri="{BB962C8B-B14F-4D97-AF65-F5344CB8AC3E}">
        <p14:creationId xmlns:p14="http://schemas.microsoft.com/office/powerpoint/2010/main" val="20421791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E3B0D-5661-46EA-8F94-F8E6996DE469}"/>
              </a:ext>
            </a:extLst>
          </p:cNvPr>
          <p:cNvSpPr>
            <a:spLocks noGrp="1"/>
          </p:cNvSpPr>
          <p:nvPr>
            <p:ph type="title"/>
          </p:nvPr>
        </p:nvSpPr>
        <p:spPr/>
        <p:txBody>
          <a:bodyPr/>
          <a:lstStyle/>
          <a:p>
            <a:r>
              <a:rPr lang="en-CA" dirty="0"/>
              <a:t>JavaScript Function Definitions</a:t>
            </a:r>
          </a:p>
        </p:txBody>
      </p:sp>
      <p:sp>
        <p:nvSpPr>
          <p:cNvPr id="3" name="Content Placeholder 2">
            <a:extLst>
              <a:ext uri="{FF2B5EF4-FFF2-40B4-BE49-F238E27FC236}">
                <a16:creationId xmlns:a16="http://schemas.microsoft.com/office/drawing/2014/main" id="{441A0642-0512-41D2-A429-80D449403E32}"/>
              </a:ext>
            </a:extLst>
          </p:cNvPr>
          <p:cNvSpPr>
            <a:spLocks noGrp="1"/>
          </p:cNvSpPr>
          <p:nvPr>
            <p:ph idx="1"/>
          </p:nvPr>
        </p:nvSpPr>
        <p:spPr>
          <a:xfrm>
            <a:off x="838200" y="1825625"/>
            <a:ext cx="10515600" cy="2263775"/>
          </a:xfrm>
        </p:spPr>
        <p:txBody>
          <a:bodyPr>
            <a:normAutofit lnSpcReduction="10000"/>
          </a:bodyPr>
          <a:lstStyle/>
          <a:p>
            <a:r>
              <a:rPr lang="en-CA" dirty="0"/>
              <a:t>JavaScript functions can be defined in multiple ways</a:t>
            </a:r>
          </a:p>
          <a:p>
            <a:pPr lvl="1"/>
            <a:r>
              <a:rPr lang="en-CA" dirty="0"/>
              <a:t>Two main ways to define functions in JavaScript are:</a:t>
            </a:r>
          </a:p>
          <a:p>
            <a:pPr lvl="2"/>
            <a:r>
              <a:rPr lang="en-CA" dirty="0"/>
              <a:t>Function expressions</a:t>
            </a:r>
          </a:p>
          <a:p>
            <a:pPr lvl="2"/>
            <a:r>
              <a:rPr lang="en-CA" dirty="0"/>
              <a:t>Function declarations</a:t>
            </a:r>
          </a:p>
          <a:p>
            <a:pPr lvl="1"/>
            <a:r>
              <a:rPr lang="en-CA" dirty="0"/>
              <a:t>Both of the above ways of declaring functions are functionally similar with one important difference, which is explained in an upcoming slide</a:t>
            </a:r>
          </a:p>
        </p:txBody>
      </p:sp>
      <p:sp>
        <p:nvSpPr>
          <p:cNvPr id="5" name="Rectangle 4">
            <a:extLst>
              <a:ext uri="{FF2B5EF4-FFF2-40B4-BE49-F238E27FC236}">
                <a16:creationId xmlns:a16="http://schemas.microsoft.com/office/drawing/2014/main" id="{B2C1EDC6-9C0F-4167-8DDE-9BEFA479321A}"/>
              </a:ext>
            </a:extLst>
          </p:cNvPr>
          <p:cNvSpPr/>
          <p:nvPr/>
        </p:nvSpPr>
        <p:spPr>
          <a:xfrm>
            <a:off x="6481223" y="4385498"/>
            <a:ext cx="3780377" cy="18034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Rectangle 3">
            <a:extLst>
              <a:ext uri="{FF2B5EF4-FFF2-40B4-BE49-F238E27FC236}">
                <a16:creationId xmlns:a16="http://schemas.microsoft.com/office/drawing/2014/main" id="{F5FD5B13-546F-474E-A132-EF040534537C}"/>
              </a:ext>
            </a:extLst>
          </p:cNvPr>
          <p:cNvSpPr/>
          <p:nvPr/>
        </p:nvSpPr>
        <p:spPr>
          <a:xfrm>
            <a:off x="6654800" y="4643437"/>
            <a:ext cx="3581400" cy="1200329"/>
          </a:xfrm>
          <a:prstGeom prst="rect">
            <a:avLst/>
          </a:prstGeom>
        </p:spPr>
        <p:txBody>
          <a:bodyPr wrap="square">
            <a:spAutoFit/>
          </a:bodyPr>
          <a:lstStyle/>
          <a:p>
            <a:r>
              <a:rPr lang="en-CA" dirty="0">
                <a:solidFill>
                  <a:schemeClr val="accent6">
                    <a:lumMod val="60000"/>
                    <a:lumOff val="40000"/>
                  </a:schemeClr>
                </a:solidFill>
                <a:latin typeface="Consolas" panose="020B0609020204030204" pitchFamily="49" charset="0"/>
              </a:rPr>
              <a:t>// Function declaration</a:t>
            </a:r>
          </a:p>
          <a:p>
            <a:r>
              <a:rPr lang="en-CA" dirty="0">
                <a:solidFill>
                  <a:srgbClr val="569CD6"/>
                </a:solidFill>
                <a:latin typeface="Consolas" panose="020B0609020204030204" pitchFamily="49" charset="0"/>
              </a:rPr>
              <a:t>function</a:t>
            </a:r>
            <a:r>
              <a:rPr lang="en-CA" dirty="0">
                <a:solidFill>
                  <a:srgbClr val="D4D4D4"/>
                </a:solidFill>
                <a:latin typeface="Consolas" panose="020B0609020204030204" pitchFamily="49" charset="0"/>
              </a:rPr>
              <a:t> </a:t>
            </a:r>
            <a:r>
              <a:rPr lang="en-CA" dirty="0">
                <a:solidFill>
                  <a:srgbClr val="DCDCAA"/>
                </a:solidFill>
                <a:latin typeface="Consolas" panose="020B0609020204030204" pitchFamily="49" charset="0"/>
              </a:rPr>
              <a:t>cube</a:t>
            </a:r>
            <a:r>
              <a:rPr lang="en-CA" dirty="0">
                <a:solidFill>
                  <a:srgbClr val="D4D4D4"/>
                </a:solidFill>
                <a:latin typeface="Consolas" panose="020B0609020204030204" pitchFamily="49" charset="0"/>
              </a:rPr>
              <a:t>(</a:t>
            </a:r>
            <a:r>
              <a:rPr lang="en-CA" dirty="0">
                <a:solidFill>
                  <a:srgbClr val="9CDCFE"/>
                </a:solidFill>
                <a:latin typeface="Consolas" panose="020B0609020204030204" pitchFamily="49" charset="0"/>
              </a:rPr>
              <a:t>num</a:t>
            </a:r>
            <a:r>
              <a:rPr lang="en-CA" dirty="0">
                <a:solidFill>
                  <a:srgbClr val="D4D4D4"/>
                </a:solidFill>
                <a:latin typeface="Consolas" panose="020B0609020204030204" pitchFamily="49" charset="0"/>
              </a:rPr>
              <a:t>){</a:t>
            </a:r>
          </a:p>
          <a:p>
            <a:r>
              <a:rPr lang="en-CA" dirty="0">
                <a:solidFill>
                  <a:srgbClr val="C586C0"/>
                </a:solidFill>
                <a:latin typeface="Consolas" panose="020B0609020204030204" pitchFamily="49" charset="0"/>
              </a:rPr>
              <a:t>   return</a:t>
            </a:r>
            <a:r>
              <a:rPr lang="en-CA" dirty="0">
                <a:solidFill>
                  <a:srgbClr val="D4D4D4"/>
                </a:solidFill>
                <a:latin typeface="Consolas" panose="020B0609020204030204" pitchFamily="49" charset="0"/>
              </a:rPr>
              <a:t> </a:t>
            </a:r>
            <a:r>
              <a:rPr lang="en-CA" dirty="0">
                <a:solidFill>
                  <a:srgbClr val="9CDCFE"/>
                </a:solidFill>
                <a:latin typeface="Consolas" panose="020B0609020204030204" pitchFamily="49" charset="0"/>
              </a:rPr>
              <a:t>num</a:t>
            </a:r>
            <a:r>
              <a:rPr lang="en-CA" dirty="0">
                <a:solidFill>
                  <a:srgbClr val="D4D4D4"/>
                </a:solidFill>
                <a:latin typeface="Consolas" panose="020B0609020204030204" pitchFamily="49" charset="0"/>
              </a:rPr>
              <a:t> * </a:t>
            </a:r>
            <a:r>
              <a:rPr lang="en-CA" dirty="0">
                <a:solidFill>
                  <a:srgbClr val="9CDCFE"/>
                </a:solidFill>
                <a:latin typeface="Consolas" panose="020B0609020204030204" pitchFamily="49" charset="0"/>
              </a:rPr>
              <a:t>num</a:t>
            </a:r>
            <a:r>
              <a:rPr lang="en-CA" dirty="0">
                <a:solidFill>
                  <a:srgbClr val="D4D4D4"/>
                </a:solidFill>
                <a:latin typeface="Consolas" panose="020B0609020204030204" pitchFamily="49" charset="0"/>
              </a:rPr>
              <a:t> * </a:t>
            </a:r>
            <a:r>
              <a:rPr lang="en-CA" dirty="0">
                <a:solidFill>
                  <a:srgbClr val="9CDCFE"/>
                </a:solidFill>
                <a:latin typeface="Consolas" panose="020B0609020204030204" pitchFamily="49" charset="0"/>
              </a:rPr>
              <a:t>num</a:t>
            </a:r>
            <a:r>
              <a:rPr lang="en-CA" dirty="0">
                <a:solidFill>
                  <a:srgbClr val="D4D4D4"/>
                </a:solidFill>
                <a:latin typeface="Consolas" panose="020B0609020204030204" pitchFamily="49" charset="0"/>
              </a:rPr>
              <a:t>;</a:t>
            </a:r>
          </a:p>
          <a:p>
            <a:r>
              <a:rPr lang="en-CA" dirty="0">
                <a:solidFill>
                  <a:srgbClr val="D4D4D4"/>
                </a:solidFill>
                <a:latin typeface="Consolas" panose="020B0609020204030204" pitchFamily="49" charset="0"/>
              </a:rPr>
              <a:t>}</a:t>
            </a:r>
            <a:endParaRPr lang="en-CA" b="0" dirty="0">
              <a:solidFill>
                <a:srgbClr val="D4D4D4"/>
              </a:solidFill>
              <a:effectLst/>
              <a:latin typeface="Consolas" panose="020B0609020204030204" pitchFamily="49" charset="0"/>
            </a:endParaRPr>
          </a:p>
        </p:txBody>
      </p:sp>
      <p:sp>
        <p:nvSpPr>
          <p:cNvPr id="9" name="Rectangle 8">
            <a:extLst>
              <a:ext uri="{FF2B5EF4-FFF2-40B4-BE49-F238E27FC236}">
                <a16:creationId xmlns:a16="http://schemas.microsoft.com/office/drawing/2014/main" id="{7E7DA2A0-C27D-46A0-842A-EA1834498D07}"/>
              </a:ext>
            </a:extLst>
          </p:cNvPr>
          <p:cNvSpPr/>
          <p:nvPr/>
        </p:nvSpPr>
        <p:spPr>
          <a:xfrm>
            <a:off x="994823" y="4385498"/>
            <a:ext cx="3970877" cy="18034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79130BB3-FB6B-40EB-946F-2026B300FABE}"/>
              </a:ext>
            </a:extLst>
          </p:cNvPr>
          <p:cNvSpPr/>
          <p:nvPr/>
        </p:nvSpPr>
        <p:spPr>
          <a:xfrm>
            <a:off x="1170512" y="4643436"/>
            <a:ext cx="4457700" cy="1200329"/>
          </a:xfrm>
          <a:prstGeom prst="rect">
            <a:avLst/>
          </a:prstGeom>
        </p:spPr>
        <p:txBody>
          <a:bodyPr wrap="square">
            <a:spAutoFit/>
          </a:bodyPr>
          <a:lstStyle/>
          <a:p>
            <a:r>
              <a:rPr lang="en-CA" dirty="0">
                <a:solidFill>
                  <a:schemeClr val="accent6">
                    <a:lumMod val="60000"/>
                    <a:lumOff val="40000"/>
                  </a:schemeClr>
                </a:solidFill>
                <a:latin typeface="Consolas" panose="020B0609020204030204" pitchFamily="49" charset="0"/>
              </a:rPr>
              <a:t>// Function expression</a:t>
            </a:r>
          </a:p>
          <a:p>
            <a:r>
              <a:rPr lang="en-CA" dirty="0">
                <a:solidFill>
                  <a:srgbClr val="569CD6"/>
                </a:solidFill>
                <a:latin typeface="Consolas" panose="020B0609020204030204" pitchFamily="49" charset="0"/>
              </a:rPr>
              <a:t>const</a:t>
            </a:r>
            <a:r>
              <a:rPr lang="en-CA" dirty="0">
                <a:solidFill>
                  <a:srgbClr val="D4D4D4"/>
                </a:solidFill>
                <a:latin typeface="Consolas" panose="020B0609020204030204" pitchFamily="49" charset="0"/>
              </a:rPr>
              <a:t> </a:t>
            </a:r>
            <a:r>
              <a:rPr lang="en-CA" dirty="0">
                <a:solidFill>
                  <a:srgbClr val="DCDCAA"/>
                </a:solidFill>
                <a:latin typeface="Consolas" panose="020B0609020204030204" pitchFamily="49" charset="0"/>
              </a:rPr>
              <a:t>cube</a:t>
            </a:r>
            <a:r>
              <a:rPr lang="en-CA" dirty="0">
                <a:solidFill>
                  <a:srgbClr val="D4D4D4"/>
                </a:solidFill>
                <a:latin typeface="Consolas" panose="020B0609020204030204" pitchFamily="49" charset="0"/>
              </a:rPr>
              <a:t> = </a:t>
            </a:r>
            <a:r>
              <a:rPr lang="en-CA" dirty="0">
                <a:solidFill>
                  <a:srgbClr val="569CD6"/>
                </a:solidFill>
                <a:latin typeface="Consolas" panose="020B0609020204030204" pitchFamily="49" charset="0"/>
              </a:rPr>
              <a:t>function</a:t>
            </a:r>
            <a:r>
              <a:rPr lang="en-CA" dirty="0">
                <a:solidFill>
                  <a:srgbClr val="D4D4D4"/>
                </a:solidFill>
                <a:latin typeface="Consolas" panose="020B0609020204030204" pitchFamily="49" charset="0"/>
              </a:rPr>
              <a:t>(</a:t>
            </a:r>
            <a:r>
              <a:rPr lang="en-CA" dirty="0">
                <a:solidFill>
                  <a:srgbClr val="9CDCFE"/>
                </a:solidFill>
                <a:latin typeface="Consolas" panose="020B0609020204030204" pitchFamily="49" charset="0"/>
              </a:rPr>
              <a:t>num</a:t>
            </a:r>
            <a:r>
              <a:rPr lang="en-CA" dirty="0">
                <a:solidFill>
                  <a:srgbClr val="D4D4D4"/>
                </a:solidFill>
                <a:latin typeface="Consolas" panose="020B0609020204030204" pitchFamily="49" charset="0"/>
              </a:rPr>
              <a:t>){</a:t>
            </a:r>
          </a:p>
          <a:p>
            <a:r>
              <a:rPr lang="en-CA" dirty="0">
                <a:solidFill>
                  <a:srgbClr val="C586C0"/>
                </a:solidFill>
                <a:latin typeface="Consolas" panose="020B0609020204030204" pitchFamily="49" charset="0"/>
              </a:rPr>
              <a:t>   return</a:t>
            </a:r>
            <a:r>
              <a:rPr lang="en-CA" dirty="0">
                <a:solidFill>
                  <a:srgbClr val="D4D4D4"/>
                </a:solidFill>
                <a:latin typeface="Consolas" panose="020B0609020204030204" pitchFamily="49" charset="0"/>
              </a:rPr>
              <a:t> </a:t>
            </a:r>
            <a:r>
              <a:rPr lang="en-CA" dirty="0">
                <a:solidFill>
                  <a:srgbClr val="9CDCFE"/>
                </a:solidFill>
                <a:latin typeface="Consolas" panose="020B0609020204030204" pitchFamily="49" charset="0"/>
              </a:rPr>
              <a:t>num</a:t>
            </a:r>
            <a:r>
              <a:rPr lang="en-CA" dirty="0">
                <a:solidFill>
                  <a:srgbClr val="D4D4D4"/>
                </a:solidFill>
                <a:latin typeface="Consolas" panose="020B0609020204030204" pitchFamily="49" charset="0"/>
              </a:rPr>
              <a:t> * </a:t>
            </a:r>
            <a:r>
              <a:rPr lang="en-CA" dirty="0">
                <a:solidFill>
                  <a:srgbClr val="9CDCFE"/>
                </a:solidFill>
                <a:latin typeface="Consolas" panose="020B0609020204030204" pitchFamily="49" charset="0"/>
              </a:rPr>
              <a:t>num</a:t>
            </a:r>
            <a:r>
              <a:rPr lang="en-CA" dirty="0">
                <a:solidFill>
                  <a:srgbClr val="D4D4D4"/>
                </a:solidFill>
                <a:latin typeface="Consolas" panose="020B0609020204030204" pitchFamily="49" charset="0"/>
              </a:rPr>
              <a:t> * </a:t>
            </a:r>
            <a:r>
              <a:rPr lang="en-CA" dirty="0">
                <a:solidFill>
                  <a:srgbClr val="9CDCFE"/>
                </a:solidFill>
                <a:latin typeface="Consolas" panose="020B0609020204030204" pitchFamily="49" charset="0"/>
              </a:rPr>
              <a:t>num</a:t>
            </a:r>
            <a:r>
              <a:rPr lang="en-CA" dirty="0">
                <a:solidFill>
                  <a:srgbClr val="D4D4D4"/>
                </a:solidFill>
                <a:latin typeface="Consolas" panose="020B0609020204030204" pitchFamily="49" charset="0"/>
              </a:rPr>
              <a:t>;</a:t>
            </a:r>
          </a:p>
          <a:p>
            <a:r>
              <a:rPr lang="en-CA" dirty="0">
                <a:solidFill>
                  <a:srgbClr val="D4D4D4"/>
                </a:solidFill>
                <a:latin typeface="Consolas" panose="020B0609020204030204" pitchFamily="49" charset="0"/>
              </a:rPr>
              <a:t>}</a:t>
            </a:r>
            <a:endParaRPr lang="en-CA"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0251077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B0D00-AF66-477B-98F6-92DD27675C16}"/>
              </a:ext>
            </a:extLst>
          </p:cNvPr>
          <p:cNvSpPr>
            <a:spLocks noGrp="1"/>
          </p:cNvSpPr>
          <p:nvPr>
            <p:ph type="title"/>
          </p:nvPr>
        </p:nvSpPr>
        <p:spPr/>
        <p:txBody>
          <a:bodyPr/>
          <a:lstStyle/>
          <a:p>
            <a:r>
              <a:rPr lang="en-CA" dirty="0"/>
              <a:t>Function Expressions vs Declarations </a:t>
            </a:r>
          </a:p>
        </p:txBody>
      </p:sp>
      <p:sp>
        <p:nvSpPr>
          <p:cNvPr id="3" name="Content Placeholder 2">
            <a:extLst>
              <a:ext uri="{FF2B5EF4-FFF2-40B4-BE49-F238E27FC236}">
                <a16:creationId xmlns:a16="http://schemas.microsoft.com/office/drawing/2014/main" id="{E0E69908-39DD-46F0-B6D9-C9748E6C819A}"/>
              </a:ext>
            </a:extLst>
          </p:cNvPr>
          <p:cNvSpPr>
            <a:spLocks noGrp="1"/>
          </p:cNvSpPr>
          <p:nvPr>
            <p:ph idx="1"/>
          </p:nvPr>
        </p:nvSpPr>
        <p:spPr/>
        <p:txBody>
          <a:bodyPr/>
          <a:lstStyle/>
          <a:p>
            <a:r>
              <a:rPr lang="en-CA" dirty="0"/>
              <a:t>One is not really better than the other</a:t>
            </a:r>
          </a:p>
          <a:p>
            <a:r>
              <a:rPr lang="en-CA" dirty="0"/>
              <a:t>One major difference between function expressions and declarations is hoisting</a:t>
            </a:r>
          </a:p>
          <a:p>
            <a:pPr lvl="1"/>
            <a:r>
              <a:rPr lang="en-CA" dirty="0"/>
              <a:t>JavaScript will hoist function declarations to the top of the script or the top of the parent function</a:t>
            </a:r>
          </a:p>
          <a:p>
            <a:pPr lvl="1"/>
            <a:r>
              <a:rPr lang="en-CA" dirty="0"/>
              <a:t>This means that function declarations can be available anywhere in the current scope of the script regardless of the location of the function in the scope</a:t>
            </a:r>
          </a:p>
          <a:p>
            <a:pPr lvl="1"/>
            <a:r>
              <a:rPr lang="en-CA" dirty="0"/>
              <a:t>Function expressions are like regular variables, in that they must be defined first before calling them</a:t>
            </a:r>
          </a:p>
        </p:txBody>
      </p:sp>
    </p:spTree>
    <p:extLst>
      <p:ext uri="{BB962C8B-B14F-4D97-AF65-F5344CB8AC3E}">
        <p14:creationId xmlns:p14="http://schemas.microsoft.com/office/powerpoint/2010/main" val="41696986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B0D00-AF66-477B-98F6-92DD27675C16}"/>
              </a:ext>
            </a:extLst>
          </p:cNvPr>
          <p:cNvSpPr>
            <a:spLocks noGrp="1"/>
          </p:cNvSpPr>
          <p:nvPr>
            <p:ph type="title"/>
          </p:nvPr>
        </p:nvSpPr>
        <p:spPr/>
        <p:txBody>
          <a:bodyPr/>
          <a:lstStyle/>
          <a:p>
            <a:r>
              <a:rPr lang="en-CA" dirty="0"/>
              <a:t>Function Declarations are Hoisted </a:t>
            </a:r>
          </a:p>
        </p:txBody>
      </p:sp>
      <p:sp>
        <p:nvSpPr>
          <p:cNvPr id="12" name="Rectangle 11">
            <a:extLst>
              <a:ext uri="{FF2B5EF4-FFF2-40B4-BE49-F238E27FC236}">
                <a16:creationId xmlns:a16="http://schemas.microsoft.com/office/drawing/2014/main" id="{7A2C83DA-BB58-4159-9CA3-7F5B184E51FA}"/>
              </a:ext>
            </a:extLst>
          </p:cNvPr>
          <p:cNvSpPr/>
          <p:nvPr/>
        </p:nvSpPr>
        <p:spPr>
          <a:xfrm>
            <a:off x="994823" y="2006600"/>
            <a:ext cx="5547717" cy="418229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a:extLst>
              <a:ext uri="{FF2B5EF4-FFF2-40B4-BE49-F238E27FC236}">
                <a16:creationId xmlns:a16="http://schemas.microsoft.com/office/drawing/2014/main" id="{E71C83C9-9ED1-41EE-931A-BCB50DED544C}"/>
              </a:ext>
            </a:extLst>
          </p:cNvPr>
          <p:cNvSpPr/>
          <p:nvPr/>
        </p:nvSpPr>
        <p:spPr>
          <a:xfrm>
            <a:off x="1257300" y="2266478"/>
            <a:ext cx="5181600" cy="3693319"/>
          </a:xfrm>
          <a:prstGeom prst="rect">
            <a:avLst/>
          </a:prstGeom>
        </p:spPr>
        <p:txBody>
          <a:bodyPr wrap="square">
            <a:spAutoFit/>
          </a:bodyPr>
          <a:lstStyle/>
          <a:p>
            <a:r>
              <a:rPr lang="en-US" dirty="0">
                <a:solidFill>
                  <a:schemeClr val="accent6">
                    <a:lumMod val="60000"/>
                    <a:lumOff val="40000"/>
                  </a:schemeClr>
                </a:solidFill>
                <a:latin typeface="Consolas" panose="020B0609020204030204" pitchFamily="49" charset="0"/>
              </a:rPr>
              <a:t>// Since function declarations </a:t>
            </a:r>
          </a:p>
          <a:p>
            <a:r>
              <a:rPr lang="en-US" dirty="0">
                <a:solidFill>
                  <a:schemeClr val="accent6">
                    <a:lumMod val="60000"/>
                    <a:lumOff val="40000"/>
                  </a:schemeClr>
                </a:solidFill>
                <a:latin typeface="Consolas" panose="020B0609020204030204" pitchFamily="49" charset="0"/>
              </a:rPr>
              <a:t>// are hoisted they are available</a:t>
            </a:r>
          </a:p>
          <a:p>
            <a:r>
              <a:rPr lang="en-US" dirty="0">
                <a:solidFill>
                  <a:schemeClr val="accent6">
                    <a:lumMod val="60000"/>
                    <a:lumOff val="40000"/>
                  </a:schemeClr>
                </a:solidFill>
                <a:latin typeface="Consolas" panose="020B0609020204030204" pitchFamily="49" charset="0"/>
              </a:rPr>
              <a:t>// in our scripts before we define them</a:t>
            </a:r>
          </a:p>
          <a:p>
            <a:r>
              <a:rPr lang="en-US" dirty="0">
                <a:solidFill>
                  <a:srgbClr val="DCDCAA"/>
                </a:solidFill>
                <a:latin typeface="Consolas" panose="020B0609020204030204" pitchFamily="49" charset="0"/>
              </a:rPr>
              <a:t>cube</a:t>
            </a:r>
            <a:r>
              <a:rPr lang="en-US" dirty="0">
                <a:solidFill>
                  <a:srgbClr val="D4D4D4"/>
                </a:solidFill>
                <a:latin typeface="Consolas" panose="020B0609020204030204" pitchFamily="49" charset="0"/>
              </a:rPr>
              <a:t>(</a:t>
            </a:r>
            <a:r>
              <a:rPr lang="en-US" dirty="0">
                <a:solidFill>
                  <a:srgbClr val="B5CEA8"/>
                </a:solidFill>
                <a:latin typeface="Consolas" panose="020B0609020204030204" pitchFamily="49" charset="0"/>
              </a:rPr>
              <a:t>3</a:t>
            </a:r>
            <a:r>
              <a:rPr lang="en-US" dirty="0">
                <a:solidFill>
                  <a:srgbClr val="D4D4D4"/>
                </a:solidFill>
                <a:latin typeface="Consolas" panose="020B0609020204030204" pitchFamily="49" charset="0"/>
              </a:rPr>
              <a:t>); </a:t>
            </a:r>
            <a:r>
              <a:rPr lang="en-US" dirty="0">
                <a:solidFill>
                  <a:schemeClr val="accent6">
                    <a:lumMod val="60000"/>
                    <a:lumOff val="40000"/>
                  </a:schemeClr>
                </a:solidFill>
                <a:latin typeface="Consolas" panose="020B0609020204030204" pitchFamily="49" charset="0"/>
              </a:rPr>
              <a:t>// 27</a:t>
            </a:r>
          </a:p>
          <a:p>
            <a:r>
              <a:rPr lang="en-US" dirty="0">
                <a:solidFill>
                  <a:srgbClr val="DCDCAA"/>
                </a:solidFill>
                <a:latin typeface="Consolas" panose="020B0609020204030204" pitchFamily="49" charset="0"/>
              </a:rPr>
              <a:t>cube</a:t>
            </a:r>
            <a:r>
              <a:rPr lang="en-US" dirty="0">
                <a:solidFill>
                  <a:srgbClr val="D4D4D4"/>
                </a:solidFill>
                <a:latin typeface="Consolas" panose="020B0609020204030204" pitchFamily="49" charset="0"/>
              </a:rPr>
              <a:t>(</a:t>
            </a:r>
            <a:r>
              <a:rPr lang="en-US" dirty="0">
                <a:solidFill>
                  <a:srgbClr val="B5CEA8"/>
                </a:solidFill>
                <a:latin typeface="Consolas" panose="020B0609020204030204" pitchFamily="49" charset="0"/>
              </a:rPr>
              <a:t>5</a:t>
            </a:r>
            <a:r>
              <a:rPr lang="en-US" dirty="0">
                <a:solidFill>
                  <a:srgbClr val="D4D4D4"/>
                </a:solidFill>
                <a:latin typeface="Consolas" panose="020B0609020204030204" pitchFamily="49" charset="0"/>
              </a:rPr>
              <a:t>) </a:t>
            </a:r>
            <a:r>
              <a:rPr lang="en-US" dirty="0">
                <a:solidFill>
                  <a:schemeClr val="accent6">
                    <a:lumMod val="60000"/>
                    <a:lumOff val="40000"/>
                  </a:schemeClr>
                </a:solidFill>
                <a:latin typeface="Consolas" panose="020B0609020204030204" pitchFamily="49" charset="0"/>
              </a:rPr>
              <a:t>// 125</a:t>
            </a:r>
          </a:p>
          <a:p>
            <a:r>
              <a:rPr lang="en-US" dirty="0">
                <a:solidFill>
                  <a:srgbClr val="DCDCAA"/>
                </a:solidFill>
                <a:latin typeface="Consolas" panose="020B0609020204030204" pitchFamily="49" charset="0"/>
              </a:rPr>
              <a:t>cube</a:t>
            </a:r>
            <a:r>
              <a:rPr lang="en-US" dirty="0">
                <a:solidFill>
                  <a:srgbClr val="D4D4D4"/>
                </a:solidFill>
                <a:latin typeface="Consolas" panose="020B0609020204030204" pitchFamily="49" charset="0"/>
              </a:rPr>
              <a:t>(</a:t>
            </a:r>
            <a:r>
              <a:rPr lang="en-US" dirty="0">
                <a:solidFill>
                  <a:srgbClr val="B5CEA8"/>
                </a:solidFill>
                <a:latin typeface="Consolas" panose="020B0609020204030204" pitchFamily="49" charset="0"/>
              </a:rPr>
              <a:t>7</a:t>
            </a:r>
            <a:r>
              <a:rPr lang="en-US" dirty="0">
                <a:solidFill>
                  <a:srgbClr val="D4D4D4"/>
                </a:solidFill>
                <a:latin typeface="Consolas" panose="020B0609020204030204" pitchFamily="49" charset="0"/>
              </a:rPr>
              <a:t>) </a:t>
            </a:r>
            <a:r>
              <a:rPr lang="en-US" dirty="0">
                <a:solidFill>
                  <a:schemeClr val="accent6">
                    <a:lumMod val="60000"/>
                    <a:lumOff val="40000"/>
                  </a:schemeClr>
                </a:solidFill>
                <a:latin typeface="Consolas" panose="020B0609020204030204" pitchFamily="49" charset="0"/>
              </a:rPr>
              <a:t>// 343‬</a:t>
            </a:r>
          </a:p>
          <a:p>
            <a:br>
              <a:rPr lang="en-US" dirty="0">
                <a:solidFill>
                  <a:srgbClr val="D4D4D4"/>
                </a:solidFill>
                <a:latin typeface="Consolas" panose="020B0609020204030204" pitchFamily="49" charset="0"/>
              </a:rPr>
            </a:br>
            <a:r>
              <a:rPr lang="en-US" dirty="0">
                <a:solidFill>
                  <a:schemeClr val="accent6">
                    <a:lumMod val="60000"/>
                    <a:lumOff val="40000"/>
                  </a:schemeClr>
                </a:solidFill>
                <a:latin typeface="Consolas" panose="020B0609020204030204" pitchFamily="49" charset="0"/>
              </a:rPr>
              <a:t>// Function declarations are hoisted</a:t>
            </a:r>
          </a:p>
          <a:p>
            <a:r>
              <a:rPr lang="en-US" dirty="0">
                <a:solidFill>
                  <a:schemeClr val="accent6">
                    <a:lumMod val="60000"/>
                    <a:lumOff val="40000"/>
                  </a:schemeClr>
                </a:solidFill>
                <a:latin typeface="Consolas" panose="020B0609020204030204" pitchFamily="49" charset="0"/>
              </a:rPr>
              <a:t>// to the top of the script by </a:t>
            </a:r>
          </a:p>
          <a:p>
            <a:r>
              <a:rPr lang="en-US" dirty="0">
                <a:solidFill>
                  <a:schemeClr val="accent6">
                    <a:lumMod val="60000"/>
                    <a:lumOff val="40000"/>
                  </a:schemeClr>
                </a:solidFill>
                <a:latin typeface="Consolas" panose="020B0609020204030204" pitchFamily="49" charset="0"/>
              </a:rPr>
              <a:t>// JavaScript</a:t>
            </a:r>
          </a:p>
          <a:p>
            <a:r>
              <a:rPr lang="en-US" dirty="0">
                <a:solidFill>
                  <a:srgbClr val="569CD6"/>
                </a:solidFill>
                <a:latin typeface="Consolas" panose="020B0609020204030204" pitchFamily="49" charset="0"/>
              </a:rPr>
              <a:t>function</a:t>
            </a:r>
            <a:r>
              <a:rPr lang="en-US" dirty="0">
                <a:solidFill>
                  <a:srgbClr val="D4D4D4"/>
                </a:solidFill>
                <a:latin typeface="Consolas" panose="020B0609020204030204" pitchFamily="49" charset="0"/>
              </a:rPr>
              <a:t> </a:t>
            </a:r>
            <a:r>
              <a:rPr lang="en-US" dirty="0">
                <a:solidFill>
                  <a:srgbClr val="DCDCAA"/>
                </a:solidFill>
                <a:latin typeface="Consolas" panose="020B0609020204030204" pitchFamily="49" charset="0"/>
              </a:rPr>
              <a:t>cube</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num</a:t>
            </a:r>
            <a:r>
              <a:rPr lang="en-US" dirty="0">
                <a:solidFill>
                  <a:srgbClr val="D4D4D4"/>
                </a:solidFill>
                <a:latin typeface="Consolas" panose="020B0609020204030204" pitchFamily="49" charset="0"/>
              </a:rPr>
              <a:t>){</a:t>
            </a:r>
          </a:p>
          <a:p>
            <a:r>
              <a:rPr lang="en-US" dirty="0">
                <a:solidFill>
                  <a:srgbClr val="C586C0"/>
                </a:solidFill>
                <a:latin typeface="Consolas" panose="020B0609020204030204" pitchFamily="49" charset="0"/>
              </a:rPr>
              <a:t>   return</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num</a:t>
            </a:r>
            <a:r>
              <a:rPr lang="en-US" dirty="0">
                <a:solidFill>
                  <a:srgbClr val="D4D4D4"/>
                </a:solidFill>
                <a:latin typeface="Consolas" panose="020B0609020204030204" pitchFamily="49" charset="0"/>
              </a:rPr>
              <a:t> * </a:t>
            </a:r>
            <a:r>
              <a:rPr lang="en-US" dirty="0">
                <a:solidFill>
                  <a:srgbClr val="9CDCFE"/>
                </a:solidFill>
                <a:latin typeface="Consolas" panose="020B0609020204030204" pitchFamily="49" charset="0"/>
              </a:rPr>
              <a:t>num</a:t>
            </a:r>
            <a:r>
              <a:rPr lang="en-US" dirty="0">
                <a:solidFill>
                  <a:srgbClr val="D4D4D4"/>
                </a:solidFill>
                <a:latin typeface="Consolas" panose="020B0609020204030204" pitchFamily="49" charset="0"/>
              </a:rPr>
              <a:t> * </a:t>
            </a:r>
            <a:r>
              <a:rPr lang="en-US" dirty="0">
                <a:solidFill>
                  <a:srgbClr val="9CDCFE"/>
                </a:solidFill>
                <a:latin typeface="Consolas" panose="020B0609020204030204" pitchFamily="49" charset="0"/>
              </a:rPr>
              <a:t>num</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
        <p:nvSpPr>
          <p:cNvPr id="14" name="TextBox 13">
            <a:extLst>
              <a:ext uri="{FF2B5EF4-FFF2-40B4-BE49-F238E27FC236}">
                <a16:creationId xmlns:a16="http://schemas.microsoft.com/office/drawing/2014/main" id="{7E86DA69-E499-4A01-9BE7-B8AFF98BBA46}"/>
              </a:ext>
            </a:extLst>
          </p:cNvPr>
          <p:cNvSpPr txBox="1"/>
          <p:nvPr/>
        </p:nvSpPr>
        <p:spPr>
          <a:xfrm>
            <a:off x="7256929" y="2548835"/>
            <a:ext cx="3981595" cy="1200329"/>
          </a:xfrm>
          <a:prstGeom prst="rect">
            <a:avLst/>
          </a:prstGeom>
          <a:noFill/>
          <a:ln>
            <a:solidFill>
              <a:schemeClr val="tx1"/>
            </a:solidFill>
          </a:ln>
        </p:spPr>
        <p:txBody>
          <a:bodyPr wrap="square" rtlCol="0">
            <a:spAutoFit/>
          </a:bodyPr>
          <a:lstStyle/>
          <a:p>
            <a:r>
              <a:rPr lang="en-CA" dirty="0"/>
              <a:t>This is valid because function declarations are hoisted by JavaScript and are therefore available to be called before they are defined in our script</a:t>
            </a:r>
          </a:p>
        </p:txBody>
      </p:sp>
      <p:sp>
        <p:nvSpPr>
          <p:cNvPr id="15" name="Arrow: Right 16">
            <a:extLst>
              <a:ext uri="{FF2B5EF4-FFF2-40B4-BE49-F238E27FC236}">
                <a16:creationId xmlns:a16="http://schemas.microsoft.com/office/drawing/2014/main" id="{8BCCA35B-CD7A-4BD1-B799-C194FE964B17}"/>
              </a:ext>
            </a:extLst>
          </p:cNvPr>
          <p:cNvSpPr/>
          <p:nvPr/>
        </p:nvSpPr>
        <p:spPr>
          <a:xfrm rot="10527275">
            <a:off x="3280582" y="3207505"/>
            <a:ext cx="3852059" cy="27296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6" name="TextBox 15">
            <a:extLst>
              <a:ext uri="{FF2B5EF4-FFF2-40B4-BE49-F238E27FC236}">
                <a16:creationId xmlns:a16="http://schemas.microsoft.com/office/drawing/2014/main" id="{8DA86AA3-9180-4FDF-B162-5129A77748BF}"/>
              </a:ext>
            </a:extLst>
          </p:cNvPr>
          <p:cNvSpPr txBox="1"/>
          <p:nvPr/>
        </p:nvSpPr>
        <p:spPr>
          <a:xfrm>
            <a:off x="7256930" y="5130251"/>
            <a:ext cx="3981595" cy="646331"/>
          </a:xfrm>
          <a:prstGeom prst="rect">
            <a:avLst/>
          </a:prstGeom>
          <a:noFill/>
          <a:ln>
            <a:solidFill>
              <a:schemeClr val="tx1"/>
            </a:solidFill>
          </a:ln>
        </p:spPr>
        <p:txBody>
          <a:bodyPr wrap="square" rtlCol="0">
            <a:spAutoFit/>
          </a:bodyPr>
          <a:lstStyle/>
          <a:p>
            <a:r>
              <a:rPr lang="en-CA" dirty="0"/>
              <a:t>This function declaration is hoisted to the top of our script by JavaScript</a:t>
            </a:r>
          </a:p>
        </p:txBody>
      </p:sp>
      <p:sp>
        <p:nvSpPr>
          <p:cNvPr id="17" name="Arrow: Right 16">
            <a:extLst>
              <a:ext uri="{FF2B5EF4-FFF2-40B4-BE49-F238E27FC236}">
                <a16:creationId xmlns:a16="http://schemas.microsoft.com/office/drawing/2014/main" id="{08B80868-7B2D-40BF-BBD0-C23AAB4A4DCE}"/>
              </a:ext>
            </a:extLst>
          </p:cNvPr>
          <p:cNvSpPr/>
          <p:nvPr/>
        </p:nvSpPr>
        <p:spPr>
          <a:xfrm rot="11166228">
            <a:off x="4627363" y="5177239"/>
            <a:ext cx="2528551" cy="21343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5213986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B0D00-AF66-477B-98F6-92DD27675C16}"/>
              </a:ext>
            </a:extLst>
          </p:cNvPr>
          <p:cNvSpPr>
            <a:spLocks noGrp="1"/>
          </p:cNvSpPr>
          <p:nvPr>
            <p:ph type="title"/>
          </p:nvPr>
        </p:nvSpPr>
        <p:spPr/>
        <p:txBody>
          <a:bodyPr/>
          <a:lstStyle/>
          <a:p>
            <a:r>
              <a:rPr lang="en-CA" dirty="0"/>
              <a:t>Function Expressions Must Be Declared First</a:t>
            </a:r>
          </a:p>
        </p:txBody>
      </p:sp>
      <p:sp>
        <p:nvSpPr>
          <p:cNvPr id="7" name="Rectangle 6">
            <a:extLst>
              <a:ext uri="{FF2B5EF4-FFF2-40B4-BE49-F238E27FC236}">
                <a16:creationId xmlns:a16="http://schemas.microsoft.com/office/drawing/2014/main" id="{B3678AD6-DDBB-49A8-8B54-AC322BF06DF3}"/>
              </a:ext>
            </a:extLst>
          </p:cNvPr>
          <p:cNvSpPr/>
          <p:nvPr/>
        </p:nvSpPr>
        <p:spPr>
          <a:xfrm>
            <a:off x="1111579" y="2026755"/>
            <a:ext cx="5012277" cy="418229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a:extLst>
              <a:ext uri="{FF2B5EF4-FFF2-40B4-BE49-F238E27FC236}">
                <a16:creationId xmlns:a16="http://schemas.microsoft.com/office/drawing/2014/main" id="{28CD9886-4D6C-4A46-97EE-DDF0F47F68A8}"/>
              </a:ext>
            </a:extLst>
          </p:cNvPr>
          <p:cNvSpPr txBox="1"/>
          <p:nvPr/>
        </p:nvSpPr>
        <p:spPr>
          <a:xfrm>
            <a:off x="7440991" y="2619835"/>
            <a:ext cx="3981595" cy="923330"/>
          </a:xfrm>
          <a:prstGeom prst="rect">
            <a:avLst/>
          </a:prstGeom>
          <a:noFill/>
          <a:ln>
            <a:solidFill>
              <a:schemeClr val="tx1"/>
            </a:solidFill>
          </a:ln>
        </p:spPr>
        <p:txBody>
          <a:bodyPr wrap="square" rtlCol="0">
            <a:spAutoFit/>
          </a:bodyPr>
          <a:lstStyle/>
          <a:p>
            <a:r>
              <a:rPr lang="en-CA" dirty="0"/>
              <a:t>This will cause an error because we are calling the "cube()" function before defining our function expression</a:t>
            </a:r>
          </a:p>
        </p:txBody>
      </p:sp>
      <p:sp>
        <p:nvSpPr>
          <p:cNvPr id="9" name="Arrow: Right 16">
            <a:extLst>
              <a:ext uri="{FF2B5EF4-FFF2-40B4-BE49-F238E27FC236}">
                <a16:creationId xmlns:a16="http://schemas.microsoft.com/office/drawing/2014/main" id="{47B16635-CAA1-467F-A0BA-B14735B8E7A0}"/>
              </a:ext>
            </a:extLst>
          </p:cNvPr>
          <p:cNvSpPr/>
          <p:nvPr/>
        </p:nvSpPr>
        <p:spPr>
          <a:xfrm rot="10583979">
            <a:off x="3453561" y="3108087"/>
            <a:ext cx="3779222" cy="232803"/>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0" name="TextBox 9">
            <a:extLst>
              <a:ext uri="{FF2B5EF4-FFF2-40B4-BE49-F238E27FC236}">
                <a16:creationId xmlns:a16="http://schemas.microsoft.com/office/drawing/2014/main" id="{60C0FE98-B26C-403A-ADE6-BA4BDC1BD9B8}"/>
              </a:ext>
            </a:extLst>
          </p:cNvPr>
          <p:cNvSpPr txBox="1"/>
          <p:nvPr/>
        </p:nvSpPr>
        <p:spPr>
          <a:xfrm>
            <a:off x="7098826" y="5618680"/>
            <a:ext cx="3981595" cy="369332"/>
          </a:xfrm>
          <a:prstGeom prst="rect">
            <a:avLst/>
          </a:prstGeom>
          <a:noFill/>
          <a:ln>
            <a:solidFill>
              <a:schemeClr val="tx1"/>
            </a:solidFill>
          </a:ln>
        </p:spPr>
        <p:txBody>
          <a:bodyPr wrap="square" rtlCol="0">
            <a:spAutoFit/>
          </a:bodyPr>
          <a:lstStyle/>
          <a:p>
            <a:r>
              <a:rPr lang="en-CA" dirty="0"/>
              <a:t>This function expression is </a:t>
            </a:r>
            <a:r>
              <a:rPr lang="en-CA" dirty="0">
                <a:highlight>
                  <a:srgbClr val="FFFF00"/>
                </a:highlight>
              </a:rPr>
              <a:t>NOT</a:t>
            </a:r>
            <a:r>
              <a:rPr lang="en-CA" dirty="0"/>
              <a:t> hoisted</a:t>
            </a:r>
          </a:p>
        </p:txBody>
      </p:sp>
      <p:sp>
        <p:nvSpPr>
          <p:cNvPr id="11" name="Arrow: Right 16">
            <a:extLst>
              <a:ext uri="{FF2B5EF4-FFF2-40B4-BE49-F238E27FC236}">
                <a16:creationId xmlns:a16="http://schemas.microsoft.com/office/drawing/2014/main" id="{361AB15D-2583-4C9C-B226-9710CFD25A11}"/>
              </a:ext>
            </a:extLst>
          </p:cNvPr>
          <p:cNvSpPr/>
          <p:nvPr/>
        </p:nvSpPr>
        <p:spPr>
          <a:xfrm rot="11166228">
            <a:off x="4547535" y="5557967"/>
            <a:ext cx="2381658" cy="22840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3" name="Rectangle 2">
            <a:extLst>
              <a:ext uri="{FF2B5EF4-FFF2-40B4-BE49-F238E27FC236}">
                <a16:creationId xmlns:a16="http://schemas.microsoft.com/office/drawing/2014/main" id="{2CCE2B74-EDAC-4B5C-AF9B-4904A15F03E1}"/>
              </a:ext>
            </a:extLst>
          </p:cNvPr>
          <p:cNvSpPr/>
          <p:nvPr/>
        </p:nvSpPr>
        <p:spPr>
          <a:xfrm>
            <a:off x="1344991" y="2315028"/>
            <a:ext cx="6096000" cy="3416320"/>
          </a:xfrm>
          <a:prstGeom prst="rect">
            <a:avLst/>
          </a:prstGeom>
        </p:spPr>
        <p:txBody>
          <a:bodyPr>
            <a:spAutoFit/>
          </a:bodyPr>
          <a:lstStyle/>
          <a:p>
            <a:r>
              <a:rPr lang="en-US" dirty="0">
                <a:solidFill>
                  <a:schemeClr val="accent6">
                    <a:lumMod val="60000"/>
                    <a:lumOff val="40000"/>
                  </a:schemeClr>
                </a:solidFill>
                <a:latin typeface="Consolas" panose="020B0609020204030204" pitchFamily="49" charset="0"/>
              </a:rPr>
              <a:t>// Since function expressions </a:t>
            </a:r>
          </a:p>
          <a:p>
            <a:r>
              <a:rPr lang="en-US" dirty="0">
                <a:solidFill>
                  <a:schemeClr val="accent6">
                    <a:lumMod val="60000"/>
                    <a:lumOff val="40000"/>
                  </a:schemeClr>
                </a:solidFill>
                <a:latin typeface="Consolas" panose="020B0609020204030204" pitchFamily="49" charset="0"/>
              </a:rPr>
              <a:t>// are NOT hoisted the following</a:t>
            </a:r>
          </a:p>
          <a:p>
            <a:r>
              <a:rPr lang="en-US" dirty="0">
                <a:solidFill>
                  <a:schemeClr val="accent6">
                    <a:lumMod val="60000"/>
                    <a:lumOff val="40000"/>
                  </a:schemeClr>
                </a:solidFill>
                <a:latin typeface="Consolas" panose="020B0609020204030204" pitchFamily="49" charset="0"/>
              </a:rPr>
              <a:t>// code will cause an error</a:t>
            </a:r>
          </a:p>
          <a:p>
            <a:r>
              <a:rPr lang="en-US" dirty="0">
                <a:solidFill>
                  <a:srgbClr val="DCDCAA"/>
                </a:solidFill>
                <a:latin typeface="Consolas" panose="020B0609020204030204" pitchFamily="49" charset="0"/>
              </a:rPr>
              <a:t>cube</a:t>
            </a:r>
            <a:r>
              <a:rPr lang="en-US" dirty="0">
                <a:solidFill>
                  <a:srgbClr val="D4D4D4"/>
                </a:solidFill>
                <a:latin typeface="Consolas" panose="020B0609020204030204" pitchFamily="49" charset="0"/>
              </a:rPr>
              <a:t>(</a:t>
            </a:r>
            <a:r>
              <a:rPr lang="en-US" dirty="0">
                <a:solidFill>
                  <a:srgbClr val="B5CEA8"/>
                </a:solidFill>
                <a:latin typeface="Consolas" panose="020B0609020204030204" pitchFamily="49" charset="0"/>
              </a:rPr>
              <a:t>3</a:t>
            </a:r>
            <a:r>
              <a:rPr lang="en-US" dirty="0">
                <a:solidFill>
                  <a:srgbClr val="D4D4D4"/>
                </a:solidFill>
                <a:latin typeface="Consolas" panose="020B0609020204030204" pitchFamily="49" charset="0"/>
              </a:rPr>
              <a:t>); </a:t>
            </a:r>
            <a:r>
              <a:rPr lang="en-US" dirty="0">
                <a:solidFill>
                  <a:schemeClr val="accent6">
                    <a:lumMod val="60000"/>
                    <a:lumOff val="40000"/>
                  </a:schemeClr>
                </a:solidFill>
                <a:latin typeface="Consolas" panose="020B0609020204030204" pitchFamily="49" charset="0"/>
              </a:rPr>
              <a:t>// 27</a:t>
            </a:r>
          </a:p>
          <a:p>
            <a:br>
              <a:rPr lang="en-US" dirty="0">
                <a:solidFill>
                  <a:srgbClr val="D4D4D4"/>
                </a:solidFill>
                <a:latin typeface="Consolas" panose="020B0609020204030204" pitchFamily="49" charset="0"/>
              </a:rPr>
            </a:br>
            <a:r>
              <a:rPr lang="en-US" dirty="0">
                <a:solidFill>
                  <a:schemeClr val="accent6">
                    <a:lumMod val="60000"/>
                    <a:lumOff val="40000"/>
                  </a:schemeClr>
                </a:solidFill>
                <a:latin typeface="Consolas" panose="020B0609020204030204" pitchFamily="49" charset="0"/>
              </a:rPr>
              <a:t>// Function expressions</a:t>
            </a:r>
          </a:p>
          <a:p>
            <a:r>
              <a:rPr lang="en-US" dirty="0">
                <a:solidFill>
                  <a:schemeClr val="accent6">
                    <a:lumMod val="60000"/>
                    <a:lumOff val="40000"/>
                  </a:schemeClr>
                </a:solidFill>
                <a:latin typeface="Consolas" panose="020B0609020204030204" pitchFamily="49" charset="0"/>
              </a:rPr>
              <a:t>// not hoisted and must be</a:t>
            </a:r>
          </a:p>
          <a:p>
            <a:r>
              <a:rPr lang="en-US" dirty="0">
                <a:solidFill>
                  <a:schemeClr val="accent6">
                    <a:lumMod val="60000"/>
                    <a:lumOff val="40000"/>
                  </a:schemeClr>
                </a:solidFill>
                <a:latin typeface="Consolas" panose="020B0609020204030204" pitchFamily="49" charset="0"/>
              </a:rPr>
              <a:t>// defined before calling</a:t>
            </a:r>
          </a:p>
          <a:p>
            <a:r>
              <a:rPr lang="en-US" dirty="0">
                <a:solidFill>
                  <a:schemeClr val="accent6">
                    <a:lumMod val="60000"/>
                    <a:lumOff val="40000"/>
                  </a:schemeClr>
                </a:solidFill>
                <a:latin typeface="Consolas" panose="020B0609020204030204" pitchFamily="49" charset="0"/>
              </a:rPr>
              <a:t>// them</a:t>
            </a:r>
          </a:p>
          <a:p>
            <a:r>
              <a:rPr lang="en-US" dirty="0">
                <a:solidFill>
                  <a:srgbClr val="569CD6"/>
                </a:solidFill>
                <a:latin typeface="Consolas" panose="020B0609020204030204" pitchFamily="49" charset="0"/>
              </a:rPr>
              <a:t>const</a:t>
            </a:r>
            <a:r>
              <a:rPr lang="en-US" dirty="0">
                <a:solidFill>
                  <a:srgbClr val="D4D4D4"/>
                </a:solidFill>
                <a:latin typeface="Consolas" panose="020B0609020204030204" pitchFamily="49" charset="0"/>
              </a:rPr>
              <a:t> </a:t>
            </a:r>
            <a:r>
              <a:rPr lang="en-US" dirty="0">
                <a:solidFill>
                  <a:srgbClr val="DCDCAA"/>
                </a:solidFill>
                <a:latin typeface="Consolas" panose="020B0609020204030204" pitchFamily="49" charset="0"/>
              </a:rPr>
              <a:t>cube</a:t>
            </a:r>
            <a:r>
              <a:rPr lang="en-US" dirty="0">
                <a:solidFill>
                  <a:srgbClr val="D4D4D4"/>
                </a:solidFill>
                <a:latin typeface="Consolas" panose="020B0609020204030204" pitchFamily="49" charset="0"/>
              </a:rPr>
              <a:t> = </a:t>
            </a:r>
            <a:r>
              <a:rPr lang="en-US" dirty="0">
                <a:solidFill>
                  <a:srgbClr val="569CD6"/>
                </a:solidFill>
                <a:latin typeface="Consolas" panose="020B0609020204030204" pitchFamily="49" charset="0"/>
              </a:rPr>
              <a:t>function</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num</a:t>
            </a:r>
            <a:r>
              <a:rPr lang="en-US" dirty="0">
                <a:solidFill>
                  <a:srgbClr val="D4D4D4"/>
                </a:solidFill>
                <a:latin typeface="Consolas" panose="020B0609020204030204" pitchFamily="49" charset="0"/>
              </a:rPr>
              <a:t>){</a:t>
            </a:r>
          </a:p>
          <a:p>
            <a:r>
              <a:rPr lang="en-US" dirty="0">
                <a:solidFill>
                  <a:srgbClr val="C586C0"/>
                </a:solidFill>
                <a:latin typeface="Consolas" panose="020B0609020204030204" pitchFamily="49" charset="0"/>
              </a:rPr>
              <a:t>   return</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num</a:t>
            </a:r>
            <a:r>
              <a:rPr lang="en-US" dirty="0">
                <a:solidFill>
                  <a:srgbClr val="D4D4D4"/>
                </a:solidFill>
                <a:latin typeface="Consolas" panose="020B0609020204030204" pitchFamily="49" charset="0"/>
              </a:rPr>
              <a:t> * </a:t>
            </a:r>
            <a:r>
              <a:rPr lang="en-US" dirty="0">
                <a:solidFill>
                  <a:srgbClr val="9CDCFE"/>
                </a:solidFill>
                <a:latin typeface="Consolas" panose="020B0609020204030204" pitchFamily="49" charset="0"/>
              </a:rPr>
              <a:t>num</a:t>
            </a:r>
            <a:r>
              <a:rPr lang="en-US" dirty="0">
                <a:solidFill>
                  <a:srgbClr val="D4D4D4"/>
                </a:solidFill>
                <a:latin typeface="Consolas" panose="020B0609020204030204" pitchFamily="49" charset="0"/>
              </a:rPr>
              <a:t> * </a:t>
            </a:r>
            <a:r>
              <a:rPr lang="en-US" dirty="0">
                <a:solidFill>
                  <a:srgbClr val="9CDCFE"/>
                </a:solidFill>
                <a:latin typeface="Consolas" panose="020B0609020204030204" pitchFamily="49" charset="0"/>
              </a:rPr>
              <a:t>num</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
        <p:nvSpPr>
          <p:cNvPr id="12" name="Multiplication Sign 11">
            <a:extLst>
              <a:ext uri="{FF2B5EF4-FFF2-40B4-BE49-F238E27FC236}">
                <a16:creationId xmlns:a16="http://schemas.microsoft.com/office/drawing/2014/main" id="{F84FB647-235B-40AC-B5C6-BD1A4832E252}"/>
              </a:ext>
            </a:extLst>
          </p:cNvPr>
          <p:cNvSpPr/>
          <p:nvPr/>
        </p:nvSpPr>
        <p:spPr>
          <a:xfrm>
            <a:off x="5021296" y="1637760"/>
            <a:ext cx="1565416" cy="1178598"/>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4D2EDDC2-C798-493D-B2AB-0840569A3AF3}"/>
              </a:ext>
            </a:extLst>
          </p:cNvPr>
          <p:cNvSpPr txBox="1"/>
          <p:nvPr/>
        </p:nvSpPr>
        <p:spPr>
          <a:xfrm>
            <a:off x="873851" y="1888505"/>
            <a:ext cx="3727371" cy="338554"/>
          </a:xfrm>
          <a:prstGeom prst="rect">
            <a:avLst/>
          </a:prstGeom>
          <a:solidFill>
            <a:schemeClr val="accent4">
              <a:lumMod val="20000"/>
              <a:lumOff val="80000"/>
            </a:schemeClr>
          </a:solidFill>
          <a:ln>
            <a:solidFill>
              <a:schemeClr val="tx1"/>
            </a:solidFill>
          </a:ln>
        </p:spPr>
        <p:txBody>
          <a:bodyPr wrap="square" rtlCol="0">
            <a:spAutoFit/>
          </a:bodyPr>
          <a:lstStyle/>
          <a:p>
            <a:r>
              <a:rPr lang="en-CA" sz="1600" dirty="0"/>
              <a:t>*** Note ***: This is bad code!!!</a:t>
            </a:r>
          </a:p>
        </p:txBody>
      </p:sp>
    </p:spTree>
    <p:extLst>
      <p:ext uri="{BB962C8B-B14F-4D97-AF65-F5344CB8AC3E}">
        <p14:creationId xmlns:p14="http://schemas.microsoft.com/office/powerpoint/2010/main" val="12064414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B0D00-AF66-477B-98F6-92DD27675C16}"/>
              </a:ext>
            </a:extLst>
          </p:cNvPr>
          <p:cNvSpPr>
            <a:spLocks noGrp="1"/>
          </p:cNvSpPr>
          <p:nvPr>
            <p:ph type="title"/>
          </p:nvPr>
        </p:nvSpPr>
        <p:spPr/>
        <p:txBody>
          <a:bodyPr/>
          <a:lstStyle/>
          <a:p>
            <a:r>
              <a:rPr lang="en-CA" dirty="0"/>
              <a:t>Function Expressions Must Be Declared First</a:t>
            </a:r>
          </a:p>
        </p:txBody>
      </p:sp>
      <p:sp>
        <p:nvSpPr>
          <p:cNvPr id="7" name="Rectangle 6">
            <a:extLst>
              <a:ext uri="{FF2B5EF4-FFF2-40B4-BE49-F238E27FC236}">
                <a16:creationId xmlns:a16="http://schemas.microsoft.com/office/drawing/2014/main" id="{B3678AD6-DDBB-49A8-8B54-AC322BF06DF3}"/>
              </a:ext>
            </a:extLst>
          </p:cNvPr>
          <p:cNvSpPr/>
          <p:nvPr/>
        </p:nvSpPr>
        <p:spPr>
          <a:xfrm>
            <a:off x="2165679" y="2344255"/>
            <a:ext cx="7448221" cy="291354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Rectangle 3">
            <a:extLst>
              <a:ext uri="{FF2B5EF4-FFF2-40B4-BE49-F238E27FC236}">
                <a16:creationId xmlns:a16="http://schemas.microsoft.com/office/drawing/2014/main" id="{5003134E-09DE-4292-BB08-B4FAD293527C}"/>
              </a:ext>
            </a:extLst>
          </p:cNvPr>
          <p:cNvSpPr/>
          <p:nvPr/>
        </p:nvSpPr>
        <p:spPr>
          <a:xfrm>
            <a:off x="2372217" y="2616059"/>
            <a:ext cx="7241683" cy="2308324"/>
          </a:xfrm>
          <a:prstGeom prst="rect">
            <a:avLst/>
          </a:prstGeom>
        </p:spPr>
        <p:txBody>
          <a:bodyPr wrap="square">
            <a:spAutoFit/>
          </a:bodyPr>
          <a:lstStyle/>
          <a:p>
            <a:r>
              <a:rPr lang="en-US" dirty="0">
                <a:solidFill>
                  <a:schemeClr val="accent6">
                    <a:lumMod val="60000"/>
                    <a:lumOff val="40000"/>
                  </a:schemeClr>
                </a:solidFill>
                <a:latin typeface="Consolas" panose="020B0609020204030204" pitchFamily="49" charset="0"/>
              </a:rPr>
              <a:t>// Define you function expressions before calling them</a:t>
            </a:r>
          </a:p>
          <a:p>
            <a:r>
              <a:rPr lang="en-US" dirty="0">
                <a:solidFill>
                  <a:srgbClr val="569CD6"/>
                </a:solidFill>
                <a:latin typeface="Consolas" panose="020B0609020204030204" pitchFamily="49" charset="0"/>
              </a:rPr>
              <a:t>const</a:t>
            </a:r>
            <a:r>
              <a:rPr lang="en-US" dirty="0">
                <a:solidFill>
                  <a:srgbClr val="D4D4D4"/>
                </a:solidFill>
                <a:latin typeface="Consolas" panose="020B0609020204030204" pitchFamily="49" charset="0"/>
              </a:rPr>
              <a:t> </a:t>
            </a:r>
            <a:r>
              <a:rPr lang="en-US" dirty="0">
                <a:solidFill>
                  <a:srgbClr val="DCDCAA"/>
                </a:solidFill>
                <a:latin typeface="Consolas" panose="020B0609020204030204" pitchFamily="49" charset="0"/>
              </a:rPr>
              <a:t>cube</a:t>
            </a:r>
            <a:r>
              <a:rPr lang="en-US" dirty="0">
                <a:solidFill>
                  <a:srgbClr val="D4D4D4"/>
                </a:solidFill>
                <a:latin typeface="Consolas" panose="020B0609020204030204" pitchFamily="49" charset="0"/>
              </a:rPr>
              <a:t> = </a:t>
            </a:r>
            <a:r>
              <a:rPr lang="en-US" dirty="0">
                <a:solidFill>
                  <a:srgbClr val="569CD6"/>
                </a:solidFill>
                <a:latin typeface="Consolas" panose="020B0609020204030204" pitchFamily="49" charset="0"/>
              </a:rPr>
              <a:t>function</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num</a:t>
            </a:r>
            <a:r>
              <a:rPr lang="en-US" dirty="0">
                <a:solidFill>
                  <a:srgbClr val="D4D4D4"/>
                </a:solidFill>
                <a:latin typeface="Consolas" panose="020B0609020204030204" pitchFamily="49" charset="0"/>
              </a:rPr>
              <a:t>){</a:t>
            </a:r>
          </a:p>
          <a:p>
            <a:r>
              <a:rPr lang="en-US" dirty="0">
                <a:solidFill>
                  <a:srgbClr val="C586C0"/>
                </a:solidFill>
                <a:latin typeface="Consolas" panose="020B0609020204030204" pitchFamily="49" charset="0"/>
              </a:rPr>
              <a:t>   return</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num</a:t>
            </a:r>
            <a:r>
              <a:rPr lang="en-US" dirty="0">
                <a:solidFill>
                  <a:srgbClr val="D4D4D4"/>
                </a:solidFill>
                <a:latin typeface="Consolas" panose="020B0609020204030204" pitchFamily="49" charset="0"/>
              </a:rPr>
              <a:t> * </a:t>
            </a:r>
            <a:r>
              <a:rPr lang="en-US" dirty="0">
                <a:solidFill>
                  <a:srgbClr val="9CDCFE"/>
                </a:solidFill>
                <a:latin typeface="Consolas" panose="020B0609020204030204" pitchFamily="49" charset="0"/>
              </a:rPr>
              <a:t>num</a:t>
            </a:r>
            <a:r>
              <a:rPr lang="en-US" dirty="0">
                <a:solidFill>
                  <a:srgbClr val="D4D4D4"/>
                </a:solidFill>
                <a:latin typeface="Consolas" panose="020B0609020204030204" pitchFamily="49" charset="0"/>
              </a:rPr>
              <a:t> * </a:t>
            </a:r>
            <a:r>
              <a:rPr lang="en-US" dirty="0">
                <a:solidFill>
                  <a:srgbClr val="9CDCFE"/>
                </a:solidFill>
                <a:latin typeface="Consolas" panose="020B0609020204030204" pitchFamily="49" charset="0"/>
              </a:rPr>
              <a:t>num</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a:solidFill>
                  <a:schemeClr val="accent6">
                    <a:lumMod val="60000"/>
                    <a:lumOff val="40000"/>
                  </a:schemeClr>
                </a:solidFill>
                <a:latin typeface="Consolas" panose="020B0609020204030204" pitchFamily="49" charset="0"/>
              </a:rPr>
              <a:t>// This code is valid since we defined our function</a:t>
            </a:r>
          </a:p>
          <a:p>
            <a:r>
              <a:rPr lang="en-US" dirty="0">
                <a:solidFill>
                  <a:schemeClr val="accent6">
                    <a:lumMod val="60000"/>
                    <a:lumOff val="40000"/>
                  </a:schemeClr>
                </a:solidFill>
                <a:latin typeface="Consolas" panose="020B0609020204030204" pitchFamily="49" charset="0"/>
              </a:rPr>
              <a:t>// expression before calling it here</a:t>
            </a:r>
          </a:p>
          <a:p>
            <a:r>
              <a:rPr lang="en-US" dirty="0">
                <a:solidFill>
                  <a:srgbClr val="DCDCAA"/>
                </a:solidFill>
                <a:latin typeface="Consolas" panose="020B0609020204030204" pitchFamily="49" charset="0"/>
              </a:rPr>
              <a:t>cube</a:t>
            </a:r>
            <a:r>
              <a:rPr lang="en-US" dirty="0">
                <a:solidFill>
                  <a:srgbClr val="D4D4D4"/>
                </a:solidFill>
                <a:latin typeface="Consolas" panose="020B0609020204030204" pitchFamily="49" charset="0"/>
              </a:rPr>
              <a:t>(</a:t>
            </a:r>
            <a:r>
              <a:rPr lang="en-US" dirty="0">
                <a:solidFill>
                  <a:srgbClr val="B5CEA8"/>
                </a:solidFill>
                <a:latin typeface="Consolas" panose="020B0609020204030204" pitchFamily="49" charset="0"/>
              </a:rPr>
              <a:t>3</a:t>
            </a:r>
            <a:r>
              <a:rPr lang="en-US" dirty="0">
                <a:solidFill>
                  <a:srgbClr val="D4D4D4"/>
                </a:solidFill>
                <a:latin typeface="Consolas" panose="020B0609020204030204" pitchFamily="49" charset="0"/>
              </a:rPr>
              <a:t>); </a:t>
            </a:r>
            <a:r>
              <a:rPr lang="en-US" dirty="0">
                <a:solidFill>
                  <a:schemeClr val="accent6">
                    <a:lumMod val="60000"/>
                    <a:lumOff val="40000"/>
                  </a:schemeClr>
                </a:solidFill>
                <a:latin typeface="Consolas" panose="020B0609020204030204" pitchFamily="49" charset="0"/>
              </a:rPr>
              <a:t>// 27</a:t>
            </a:r>
            <a:endParaRPr lang="en-US" b="0" dirty="0">
              <a:solidFill>
                <a:schemeClr val="accent6">
                  <a:lumMod val="60000"/>
                  <a:lumOff val="40000"/>
                </a:schemeClr>
              </a:solidFill>
              <a:effectLst/>
              <a:latin typeface="Consolas" panose="020B0609020204030204" pitchFamily="49" charset="0"/>
            </a:endParaRPr>
          </a:p>
        </p:txBody>
      </p:sp>
    </p:spTree>
    <p:extLst>
      <p:ext uri="{BB962C8B-B14F-4D97-AF65-F5344CB8AC3E}">
        <p14:creationId xmlns:p14="http://schemas.microsoft.com/office/powerpoint/2010/main" val="7177186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860EB-0FA2-47C5-9103-40A048E77EBE}"/>
              </a:ext>
            </a:extLst>
          </p:cNvPr>
          <p:cNvSpPr>
            <a:spLocks noGrp="1"/>
          </p:cNvSpPr>
          <p:nvPr>
            <p:ph type="title"/>
          </p:nvPr>
        </p:nvSpPr>
        <p:spPr>
          <a:xfrm>
            <a:off x="838200" y="0"/>
            <a:ext cx="10515600" cy="1325563"/>
          </a:xfrm>
        </p:spPr>
        <p:txBody>
          <a:bodyPr/>
          <a:lstStyle/>
          <a:p>
            <a:r>
              <a:rPr lang="en-CA" dirty="0"/>
              <a:t>Personal Opinion Here</a:t>
            </a:r>
          </a:p>
        </p:txBody>
      </p:sp>
      <p:sp>
        <p:nvSpPr>
          <p:cNvPr id="3" name="Content Placeholder 2">
            <a:extLst>
              <a:ext uri="{FF2B5EF4-FFF2-40B4-BE49-F238E27FC236}">
                <a16:creationId xmlns:a16="http://schemas.microsoft.com/office/drawing/2014/main" id="{12FD9206-2B52-4366-8EE2-7A4729171FA4}"/>
              </a:ext>
            </a:extLst>
          </p:cNvPr>
          <p:cNvSpPr>
            <a:spLocks noGrp="1"/>
          </p:cNvSpPr>
          <p:nvPr>
            <p:ph idx="1"/>
          </p:nvPr>
        </p:nvSpPr>
        <p:spPr>
          <a:xfrm>
            <a:off x="838200" y="1267070"/>
            <a:ext cx="10515600" cy="2555875"/>
          </a:xfrm>
        </p:spPr>
        <p:txBody>
          <a:bodyPr/>
          <a:lstStyle/>
          <a:p>
            <a:r>
              <a:rPr lang="en-CA" dirty="0"/>
              <a:t>I prefer to write my functions near the bottom of my scripts, so I prefer to use the function declaration syntax</a:t>
            </a:r>
          </a:p>
          <a:p>
            <a:r>
              <a:rPr lang="en-CA" dirty="0"/>
              <a:t>Using function declaration syntax means my functions are available anywhere in the current scope of the script</a:t>
            </a:r>
          </a:p>
          <a:p>
            <a:r>
              <a:rPr lang="en-CA" dirty="0"/>
              <a:t>This is a personal choice</a:t>
            </a:r>
          </a:p>
        </p:txBody>
      </p:sp>
      <p:sp>
        <p:nvSpPr>
          <p:cNvPr id="5" name="Rectangle 4">
            <a:extLst>
              <a:ext uri="{FF2B5EF4-FFF2-40B4-BE49-F238E27FC236}">
                <a16:creationId xmlns:a16="http://schemas.microsoft.com/office/drawing/2014/main" id="{1D7795A8-2306-4FDB-A5BF-E883AEE310CA}"/>
              </a:ext>
            </a:extLst>
          </p:cNvPr>
          <p:cNvSpPr/>
          <p:nvPr/>
        </p:nvSpPr>
        <p:spPr>
          <a:xfrm>
            <a:off x="2673679" y="3812077"/>
            <a:ext cx="6096001" cy="255587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Rectangle 3">
            <a:extLst>
              <a:ext uri="{FF2B5EF4-FFF2-40B4-BE49-F238E27FC236}">
                <a16:creationId xmlns:a16="http://schemas.microsoft.com/office/drawing/2014/main" id="{32978160-4CC9-4152-86C6-6CE1868BA84F}"/>
              </a:ext>
            </a:extLst>
          </p:cNvPr>
          <p:cNvSpPr/>
          <p:nvPr/>
        </p:nvSpPr>
        <p:spPr>
          <a:xfrm>
            <a:off x="2908300" y="4030384"/>
            <a:ext cx="6096000" cy="2031325"/>
          </a:xfrm>
          <a:prstGeom prst="rect">
            <a:avLst/>
          </a:prstGeom>
        </p:spPr>
        <p:txBody>
          <a:bodyPr>
            <a:spAutoFit/>
          </a:bodyPr>
          <a:lstStyle/>
          <a:p>
            <a:r>
              <a:rPr lang="en-US" dirty="0">
                <a:solidFill>
                  <a:srgbClr val="6A9955"/>
                </a:solidFill>
                <a:latin typeface="Consolas" panose="020B0609020204030204" pitchFamily="49" charset="0"/>
              </a:rPr>
              <a:t>// Calling the cube() function</a:t>
            </a:r>
            <a:endParaRPr lang="en-US" dirty="0">
              <a:solidFill>
                <a:srgbClr val="D4D4D4"/>
              </a:solidFill>
              <a:latin typeface="Consolas" panose="020B0609020204030204" pitchFamily="49" charset="0"/>
            </a:endParaRPr>
          </a:p>
          <a:p>
            <a:r>
              <a:rPr lang="en-US" dirty="0">
                <a:solidFill>
                  <a:srgbClr val="DCDCAA"/>
                </a:solidFill>
                <a:latin typeface="Consolas" panose="020B0609020204030204" pitchFamily="49" charset="0"/>
              </a:rPr>
              <a:t>cube</a:t>
            </a:r>
            <a:r>
              <a:rPr lang="en-US" dirty="0">
                <a:solidFill>
                  <a:srgbClr val="D4D4D4"/>
                </a:solidFill>
                <a:latin typeface="Consolas" panose="020B0609020204030204" pitchFamily="49" charset="0"/>
              </a:rPr>
              <a:t>(</a:t>
            </a:r>
            <a:r>
              <a:rPr lang="en-US" dirty="0">
                <a:solidFill>
                  <a:srgbClr val="B5CEA8"/>
                </a:solidFill>
                <a:latin typeface="Consolas" panose="020B0609020204030204" pitchFamily="49" charset="0"/>
              </a:rPr>
              <a:t>3</a:t>
            </a:r>
            <a:r>
              <a:rPr lang="en-US" dirty="0">
                <a:solidFill>
                  <a:srgbClr val="D4D4D4"/>
                </a:solidFill>
                <a:latin typeface="Consolas" panose="020B0609020204030204" pitchFamily="49" charset="0"/>
              </a:rPr>
              <a:t>); </a:t>
            </a:r>
            <a:r>
              <a:rPr lang="en-US" dirty="0">
                <a:solidFill>
                  <a:srgbClr val="6A9955"/>
                </a:solidFill>
                <a:latin typeface="Consolas" panose="020B0609020204030204" pitchFamily="49" charset="0"/>
              </a:rPr>
              <a:t>// 27</a:t>
            </a:r>
            <a:endParaRPr lang="en-US" dirty="0">
              <a:solidFill>
                <a:srgbClr val="D4D4D4"/>
              </a:solidFill>
              <a:latin typeface="Consolas" panose="020B0609020204030204" pitchFamily="49" charset="0"/>
            </a:endParaRPr>
          </a:p>
          <a:p>
            <a:br>
              <a:rPr lang="en-US" dirty="0">
                <a:solidFill>
                  <a:srgbClr val="D4D4D4"/>
                </a:solidFill>
                <a:latin typeface="Consolas" panose="020B0609020204030204" pitchFamily="49" charset="0"/>
              </a:rPr>
            </a:br>
            <a:r>
              <a:rPr lang="en-US" dirty="0">
                <a:solidFill>
                  <a:srgbClr val="6A9955"/>
                </a:solidFill>
                <a:latin typeface="Consolas" panose="020B0609020204030204" pitchFamily="49" charset="0"/>
              </a:rPr>
              <a:t>// I prefer the function declaration syntax</a:t>
            </a:r>
            <a:endParaRPr lang="en-US" dirty="0">
              <a:solidFill>
                <a:srgbClr val="D4D4D4"/>
              </a:solidFill>
              <a:latin typeface="Consolas" panose="020B0609020204030204" pitchFamily="49" charset="0"/>
            </a:endParaRPr>
          </a:p>
          <a:p>
            <a:r>
              <a:rPr lang="en-US" dirty="0">
                <a:solidFill>
                  <a:srgbClr val="569CD6"/>
                </a:solidFill>
                <a:latin typeface="Consolas" panose="020B0609020204030204" pitchFamily="49" charset="0"/>
              </a:rPr>
              <a:t>function</a:t>
            </a:r>
            <a:r>
              <a:rPr lang="en-US" dirty="0">
                <a:solidFill>
                  <a:srgbClr val="D4D4D4"/>
                </a:solidFill>
                <a:latin typeface="Consolas" panose="020B0609020204030204" pitchFamily="49" charset="0"/>
              </a:rPr>
              <a:t> </a:t>
            </a:r>
            <a:r>
              <a:rPr lang="en-US" dirty="0">
                <a:solidFill>
                  <a:srgbClr val="DCDCAA"/>
                </a:solidFill>
                <a:latin typeface="Consolas" panose="020B0609020204030204" pitchFamily="49" charset="0"/>
              </a:rPr>
              <a:t>cube</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num</a:t>
            </a:r>
            <a:r>
              <a:rPr lang="en-US" dirty="0">
                <a:solidFill>
                  <a:srgbClr val="D4D4D4"/>
                </a:solidFill>
                <a:latin typeface="Consolas" panose="020B0609020204030204" pitchFamily="49" charset="0"/>
              </a:rPr>
              <a:t>){</a:t>
            </a:r>
          </a:p>
          <a:p>
            <a:r>
              <a:rPr lang="en-US" dirty="0">
                <a:solidFill>
                  <a:srgbClr val="C586C0"/>
                </a:solidFill>
                <a:latin typeface="Consolas" panose="020B0609020204030204" pitchFamily="49" charset="0"/>
              </a:rPr>
              <a:t>   return</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num</a:t>
            </a:r>
            <a:r>
              <a:rPr lang="en-US" dirty="0">
                <a:solidFill>
                  <a:srgbClr val="D4D4D4"/>
                </a:solidFill>
                <a:latin typeface="Consolas" panose="020B0609020204030204" pitchFamily="49" charset="0"/>
              </a:rPr>
              <a:t> * </a:t>
            </a:r>
            <a:r>
              <a:rPr lang="en-US" dirty="0">
                <a:solidFill>
                  <a:srgbClr val="9CDCFE"/>
                </a:solidFill>
                <a:latin typeface="Consolas" panose="020B0609020204030204" pitchFamily="49" charset="0"/>
              </a:rPr>
              <a:t>num</a:t>
            </a:r>
            <a:r>
              <a:rPr lang="en-US" dirty="0">
                <a:solidFill>
                  <a:srgbClr val="D4D4D4"/>
                </a:solidFill>
                <a:latin typeface="Consolas" panose="020B0609020204030204" pitchFamily="49" charset="0"/>
              </a:rPr>
              <a:t> * </a:t>
            </a:r>
            <a:r>
              <a:rPr lang="en-US" dirty="0">
                <a:solidFill>
                  <a:srgbClr val="9CDCFE"/>
                </a:solidFill>
                <a:latin typeface="Consolas" panose="020B0609020204030204" pitchFamily="49" charset="0"/>
              </a:rPr>
              <a:t>num</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6650315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2417E-0FCA-4A26-8212-F60071370716}"/>
              </a:ext>
            </a:extLst>
          </p:cNvPr>
          <p:cNvSpPr>
            <a:spLocks noGrp="1"/>
          </p:cNvSpPr>
          <p:nvPr>
            <p:ph type="title"/>
          </p:nvPr>
        </p:nvSpPr>
        <p:spPr/>
        <p:txBody>
          <a:bodyPr/>
          <a:lstStyle/>
          <a:p>
            <a:r>
              <a:rPr lang="en-CA" dirty="0"/>
              <a:t>Using Return in a function</a:t>
            </a:r>
          </a:p>
        </p:txBody>
      </p:sp>
      <p:sp>
        <p:nvSpPr>
          <p:cNvPr id="3" name="Content Placeholder 2">
            <a:extLst>
              <a:ext uri="{FF2B5EF4-FFF2-40B4-BE49-F238E27FC236}">
                <a16:creationId xmlns:a16="http://schemas.microsoft.com/office/drawing/2014/main" id="{2C93CE32-5377-4DC9-BA21-6796DFED6427}"/>
              </a:ext>
            </a:extLst>
          </p:cNvPr>
          <p:cNvSpPr>
            <a:spLocks noGrp="1"/>
          </p:cNvSpPr>
          <p:nvPr>
            <p:ph idx="1"/>
          </p:nvPr>
        </p:nvSpPr>
        <p:spPr/>
        <p:txBody>
          <a:bodyPr/>
          <a:lstStyle/>
          <a:p>
            <a:r>
              <a:rPr lang="en-CA" dirty="0"/>
              <a:t>One way to get processed data out of a function is through a "return" statement</a:t>
            </a:r>
          </a:p>
          <a:p>
            <a:r>
              <a:rPr lang="en-CA" dirty="0"/>
              <a:t>Once JavaScript hits a "return" statement in the function, the function stops and any code located after the return statement will not run</a:t>
            </a:r>
          </a:p>
          <a:p>
            <a:r>
              <a:rPr lang="en-CA" dirty="0"/>
              <a:t>You can return any type of data or no data at all</a:t>
            </a:r>
          </a:p>
        </p:txBody>
      </p:sp>
    </p:spTree>
    <p:extLst>
      <p:ext uri="{BB962C8B-B14F-4D97-AF65-F5344CB8AC3E}">
        <p14:creationId xmlns:p14="http://schemas.microsoft.com/office/powerpoint/2010/main" val="37910317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2417E-0FCA-4A26-8212-F60071370716}"/>
              </a:ext>
            </a:extLst>
          </p:cNvPr>
          <p:cNvSpPr>
            <a:spLocks noGrp="1"/>
          </p:cNvSpPr>
          <p:nvPr>
            <p:ph type="title"/>
          </p:nvPr>
        </p:nvSpPr>
        <p:spPr>
          <a:xfrm>
            <a:off x="838200" y="0"/>
            <a:ext cx="10515600" cy="1325563"/>
          </a:xfrm>
        </p:spPr>
        <p:txBody>
          <a:bodyPr/>
          <a:lstStyle/>
          <a:p>
            <a:r>
              <a:rPr lang="en-CA" dirty="0"/>
              <a:t>Using return in a function</a:t>
            </a:r>
          </a:p>
        </p:txBody>
      </p:sp>
      <p:sp>
        <p:nvSpPr>
          <p:cNvPr id="7" name="Rectangle 6">
            <a:extLst>
              <a:ext uri="{FF2B5EF4-FFF2-40B4-BE49-F238E27FC236}">
                <a16:creationId xmlns:a16="http://schemas.microsoft.com/office/drawing/2014/main" id="{4B0C9576-CC04-4D07-B93A-89D8BA78DD58}"/>
              </a:ext>
            </a:extLst>
          </p:cNvPr>
          <p:cNvSpPr/>
          <p:nvPr/>
        </p:nvSpPr>
        <p:spPr>
          <a:xfrm>
            <a:off x="3003879" y="1315555"/>
            <a:ext cx="6096001" cy="502174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a:extLst>
              <a:ext uri="{FF2B5EF4-FFF2-40B4-BE49-F238E27FC236}">
                <a16:creationId xmlns:a16="http://schemas.microsoft.com/office/drawing/2014/main" id="{FEE75536-8643-4CEE-8229-A02957EA1F68}"/>
              </a:ext>
            </a:extLst>
          </p:cNvPr>
          <p:cNvSpPr/>
          <p:nvPr/>
        </p:nvSpPr>
        <p:spPr>
          <a:xfrm>
            <a:off x="3263900" y="1533783"/>
            <a:ext cx="6096000" cy="4616648"/>
          </a:xfrm>
          <a:prstGeom prst="rect">
            <a:avLst/>
          </a:prstGeom>
        </p:spPr>
        <p:txBody>
          <a:bodyPr>
            <a:spAutoFit/>
          </a:bodyPr>
          <a:lstStyle/>
          <a:p>
            <a:r>
              <a:rPr lang="en-CA" sz="1400" dirty="0">
                <a:solidFill>
                  <a:srgbClr val="569CD6"/>
                </a:solidFill>
                <a:latin typeface="Consolas" panose="020B0609020204030204" pitchFamily="49" charset="0"/>
              </a:rPr>
              <a:t>const</a:t>
            </a:r>
            <a:r>
              <a:rPr lang="en-CA" sz="1400" dirty="0">
                <a:solidFill>
                  <a:srgbClr val="D4D4D4"/>
                </a:solidFill>
                <a:latin typeface="Consolas" panose="020B0609020204030204" pitchFamily="49" charset="0"/>
              </a:rPr>
              <a:t> </a:t>
            </a:r>
            <a:r>
              <a:rPr lang="en-CA" sz="1400" dirty="0">
                <a:solidFill>
                  <a:srgbClr val="9CDCFE"/>
                </a:solidFill>
                <a:latin typeface="Consolas" panose="020B0609020204030204" pitchFamily="49" charset="0"/>
              </a:rPr>
              <a:t>colours</a:t>
            </a:r>
            <a:r>
              <a:rPr lang="en-CA" sz="1400" dirty="0">
                <a:solidFill>
                  <a:srgbClr val="D4D4D4"/>
                </a:solidFill>
                <a:latin typeface="Consolas" panose="020B0609020204030204" pitchFamily="49" charset="0"/>
              </a:rPr>
              <a:t> = [</a:t>
            </a:r>
            <a:r>
              <a:rPr lang="en-CA" sz="1400" dirty="0">
                <a:solidFill>
                  <a:srgbClr val="CE9178"/>
                </a:solidFill>
                <a:latin typeface="Consolas" panose="020B0609020204030204" pitchFamily="49" charset="0"/>
              </a:rPr>
              <a:t>'red'</a:t>
            </a:r>
            <a:r>
              <a:rPr lang="en-CA" sz="1400" dirty="0">
                <a:solidFill>
                  <a:srgbClr val="D4D4D4"/>
                </a:solidFill>
                <a:latin typeface="Consolas" panose="020B0609020204030204" pitchFamily="49" charset="0"/>
              </a:rPr>
              <a:t>, </a:t>
            </a:r>
            <a:r>
              <a:rPr lang="en-CA" sz="1400" dirty="0">
                <a:solidFill>
                  <a:srgbClr val="CE9178"/>
                </a:solidFill>
                <a:latin typeface="Consolas" panose="020B0609020204030204" pitchFamily="49" charset="0"/>
              </a:rPr>
              <a:t>'green'</a:t>
            </a:r>
            <a:r>
              <a:rPr lang="en-CA" sz="1400" dirty="0">
                <a:solidFill>
                  <a:srgbClr val="D4D4D4"/>
                </a:solidFill>
                <a:latin typeface="Consolas" panose="020B0609020204030204" pitchFamily="49" charset="0"/>
              </a:rPr>
              <a:t>, </a:t>
            </a:r>
            <a:r>
              <a:rPr lang="en-CA" sz="1400" dirty="0">
                <a:solidFill>
                  <a:srgbClr val="CE9178"/>
                </a:solidFill>
                <a:latin typeface="Consolas" panose="020B0609020204030204" pitchFamily="49" charset="0"/>
              </a:rPr>
              <a:t>'blue'</a:t>
            </a:r>
            <a:r>
              <a:rPr lang="en-CA" sz="1400" dirty="0">
                <a:solidFill>
                  <a:srgbClr val="D4D4D4"/>
                </a:solidFill>
                <a:latin typeface="Consolas" panose="020B0609020204030204" pitchFamily="49" charset="0"/>
              </a:rPr>
              <a:t>];</a:t>
            </a:r>
          </a:p>
          <a:p>
            <a:r>
              <a:rPr lang="en-CA" sz="1400" dirty="0">
                <a:solidFill>
                  <a:schemeClr val="accent6">
                    <a:lumMod val="60000"/>
                    <a:lumOff val="40000"/>
                  </a:schemeClr>
                </a:solidFill>
                <a:latin typeface="Consolas" panose="020B0609020204030204" pitchFamily="49" charset="0"/>
              </a:rPr>
              <a:t>// The </a:t>
            </a:r>
            <a:r>
              <a:rPr lang="en-CA" sz="1400" dirty="0" err="1">
                <a:solidFill>
                  <a:schemeClr val="accent6">
                    <a:lumMod val="60000"/>
                    <a:lumOff val="40000"/>
                  </a:schemeClr>
                </a:solidFill>
                <a:latin typeface="Consolas" panose="020B0609020204030204" pitchFamily="49" charset="0"/>
              </a:rPr>
              <a:t>htmlList</a:t>
            </a:r>
            <a:r>
              <a:rPr lang="en-CA" sz="1400" dirty="0">
                <a:solidFill>
                  <a:schemeClr val="accent6">
                    <a:lumMod val="60000"/>
                    <a:lumOff val="40000"/>
                  </a:schemeClr>
                </a:solidFill>
                <a:latin typeface="Consolas" panose="020B0609020204030204" pitchFamily="49" charset="0"/>
              </a:rPr>
              <a:t> variable will be set to whatever data</a:t>
            </a:r>
          </a:p>
          <a:p>
            <a:r>
              <a:rPr lang="en-CA" sz="1400" dirty="0">
                <a:solidFill>
                  <a:schemeClr val="accent6">
                    <a:lumMod val="60000"/>
                    <a:lumOff val="40000"/>
                  </a:schemeClr>
                </a:solidFill>
                <a:latin typeface="Consolas" panose="020B0609020204030204" pitchFamily="49" charset="0"/>
              </a:rPr>
              <a:t>// the </a:t>
            </a:r>
            <a:r>
              <a:rPr lang="en-CA" sz="1400" dirty="0" err="1">
                <a:solidFill>
                  <a:schemeClr val="accent6">
                    <a:lumMod val="60000"/>
                    <a:lumOff val="40000"/>
                  </a:schemeClr>
                </a:solidFill>
                <a:latin typeface="Consolas" panose="020B0609020204030204" pitchFamily="49" charset="0"/>
              </a:rPr>
              <a:t>convertArrayToHTMLList</a:t>
            </a:r>
            <a:r>
              <a:rPr lang="en-CA" sz="1400" dirty="0">
                <a:solidFill>
                  <a:schemeClr val="accent6">
                    <a:lumMod val="60000"/>
                    <a:lumOff val="40000"/>
                  </a:schemeClr>
                </a:solidFill>
                <a:latin typeface="Consolas" panose="020B0609020204030204" pitchFamily="49" charset="0"/>
              </a:rPr>
              <a:t>() function returns</a:t>
            </a:r>
          </a:p>
          <a:p>
            <a:r>
              <a:rPr lang="en-CA" sz="1400" dirty="0">
                <a:solidFill>
                  <a:srgbClr val="569CD6"/>
                </a:solidFill>
                <a:latin typeface="Consolas" panose="020B0609020204030204" pitchFamily="49" charset="0"/>
              </a:rPr>
              <a:t>const</a:t>
            </a:r>
            <a:r>
              <a:rPr lang="en-CA" sz="1400" dirty="0">
                <a:solidFill>
                  <a:srgbClr val="D4D4D4"/>
                </a:solidFill>
                <a:latin typeface="Consolas" panose="020B0609020204030204" pitchFamily="49" charset="0"/>
              </a:rPr>
              <a:t> </a:t>
            </a:r>
            <a:r>
              <a:rPr lang="en-CA" sz="1400" dirty="0" err="1">
                <a:solidFill>
                  <a:srgbClr val="9CDCFE"/>
                </a:solidFill>
                <a:latin typeface="Consolas" panose="020B0609020204030204" pitchFamily="49" charset="0"/>
              </a:rPr>
              <a:t>htmlList</a:t>
            </a:r>
            <a:r>
              <a:rPr lang="en-CA" sz="1400" dirty="0">
                <a:solidFill>
                  <a:srgbClr val="D4D4D4"/>
                </a:solidFill>
                <a:latin typeface="Consolas" panose="020B0609020204030204" pitchFamily="49" charset="0"/>
              </a:rPr>
              <a:t> = </a:t>
            </a:r>
            <a:r>
              <a:rPr lang="en-CA" sz="1400" dirty="0" err="1">
                <a:solidFill>
                  <a:srgbClr val="DCDCAA"/>
                </a:solidFill>
                <a:latin typeface="Consolas" panose="020B0609020204030204" pitchFamily="49" charset="0"/>
              </a:rPr>
              <a:t>convertArrayToHTMLList</a:t>
            </a:r>
            <a:r>
              <a:rPr lang="en-CA" sz="1400" dirty="0">
                <a:solidFill>
                  <a:srgbClr val="D4D4D4"/>
                </a:solidFill>
                <a:latin typeface="Consolas" panose="020B0609020204030204" pitchFamily="49" charset="0"/>
              </a:rPr>
              <a:t>(</a:t>
            </a:r>
            <a:r>
              <a:rPr lang="en-CA" sz="1400" dirty="0">
                <a:solidFill>
                  <a:srgbClr val="9CDCFE"/>
                </a:solidFill>
                <a:latin typeface="Consolas" panose="020B0609020204030204" pitchFamily="49" charset="0"/>
              </a:rPr>
              <a:t>colours</a:t>
            </a:r>
            <a:r>
              <a:rPr lang="en-CA" sz="1400" dirty="0">
                <a:solidFill>
                  <a:srgbClr val="D4D4D4"/>
                </a:solidFill>
                <a:latin typeface="Consolas" panose="020B0609020204030204" pitchFamily="49" charset="0"/>
              </a:rPr>
              <a:t>, </a:t>
            </a:r>
            <a:r>
              <a:rPr lang="en-CA" sz="1400" dirty="0">
                <a:solidFill>
                  <a:srgbClr val="CE9178"/>
                </a:solidFill>
                <a:latin typeface="Consolas" panose="020B0609020204030204" pitchFamily="49" charset="0"/>
              </a:rPr>
              <a:t>'ul'</a:t>
            </a:r>
            <a:r>
              <a:rPr lang="en-CA" sz="1400" dirty="0">
                <a:solidFill>
                  <a:srgbClr val="D4D4D4"/>
                </a:solidFill>
                <a:latin typeface="Consolas" panose="020B0609020204030204" pitchFamily="49" charset="0"/>
              </a:rPr>
              <a:t>);</a:t>
            </a:r>
          </a:p>
          <a:p>
            <a:r>
              <a:rPr lang="en-CA" sz="1400" dirty="0">
                <a:solidFill>
                  <a:schemeClr val="accent6">
                    <a:lumMod val="60000"/>
                    <a:lumOff val="40000"/>
                  </a:schemeClr>
                </a:solidFill>
                <a:latin typeface="Consolas" panose="020B0609020204030204" pitchFamily="49" charset="0"/>
              </a:rPr>
              <a:t>// </a:t>
            </a:r>
            <a:r>
              <a:rPr lang="en-CA" sz="1400" dirty="0" err="1">
                <a:solidFill>
                  <a:schemeClr val="accent6">
                    <a:lumMod val="60000"/>
                    <a:lumOff val="40000"/>
                  </a:schemeClr>
                </a:solidFill>
                <a:latin typeface="Consolas" panose="020B0609020204030204" pitchFamily="49" charset="0"/>
              </a:rPr>
              <a:t>htmlList</a:t>
            </a:r>
            <a:r>
              <a:rPr lang="en-CA" sz="1400" dirty="0">
                <a:solidFill>
                  <a:schemeClr val="accent6">
                    <a:lumMod val="60000"/>
                    <a:lumOff val="40000"/>
                  </a:schemeClr>
                </a:solidFill>
                <a:latin typeface="Consolas" panose="020B0609020204030204" pitchFamily="49" charset="0"/>
              </a:rPr>
              <a:t> -&gt;</a:t>
            </a:r>
          </a:p>
          <a:p>
            <a:r>
              <a:rPr lang="en-CA" sz="1400" dirty="0">
                <a:solidFill>
                  <a:schemeClr val="accent6">
                    <a:lumMod val="60000"/>
                    <a:lumOff val="40000"/>
                  </a:schemeClr>
                </a:solidFill>
                <a:latin typeface="Consolas" panose="020B0609020204030204" pitchFamily="49" charset="0"/>
              </a:rPr>
              <a:t>// &lt;ul&gt;</a:t>
            </a:r>
          </a:p>
          <a:p>
            <a:r>
              <a:rPr lang="en-CA" sz="1400" dirty="0">
                <a:solidFill>
                  <a:schemeClr val="accent6">
                    <a:lumMod val="60000"/>
                    <a:lumOff val="40000"/>
                  </a:schemeClr>
                </a:solidFill>
                <a:latin typeface="Consolas" panose="020B0609020204030204" pitchFamily="49" charset="0"/>
              </a:rPr>
              <a:t>//    &lt;li&gt;red&lt;/li&gt;</a:t>
            </a:r>
          </a:p>
          <a:p>
            <a:r>
              <a:rPr lang="en-CA" sz="1400" dirty="0">
                <a:solidFill>
                  <a:schemeClr val="accent6">
                    <a:lumMod val="60000"/>
                    <a:lumOff val="40000"/>
                  </a:schemeClr>
                </a:solidFill>
                <a:latin typeface="Consolas" panose="020B0609020204030204" pitchFamily="49" charset="0"/>
              </a:rPr>
              <a:t>//    &lt;li&gt;green&lt;/li&gt;</a:t>
            </a:r>
          </a:p>
          <a:p>
            <a:r>
              <a:rPr lang="en-CA" sz="1400" dirty="0">
                <a:solidFill>
                  <a:schemeClr val="accent6">
                    <a:lumMod val="60000"/>
                    <a:lumOff val="40000"/>
                  </a:schemeClr>
                </a:solidFill>
                <a:latin typeface="Consolas" panose="020B0609020204030204" pitchFamily="49" charset="0"/>
              </a:rPr>
              <a:t>//    &lt;li&gt;blue&lt;/li&gt;</a:t>
            </a:r>
          </a:p>
          <a:p>
            <a:r>
              <a:rPr lang="en-CA" sz="1400" dirty="0">
                <a:solidFill>
                  <a:schemeClr val="accent6">
                    <a:lumMod val="60000"/>
                    <a:lumOff val="40000"/>
                  </a:schemeClr>
                </a:solidFill>
                <a:latin typeface="Consolas" panose="020B0609020204030204" pitchFamily="49" charset="0"/>
              </a:rPr>
              <a:t>// &lt;/ul&gt;</a:t>
            </a:r>
          </a:p>
          <a:p>
            <a:br>
              <a:rPr lang="en-CA" sz="1400" dirty="0">
                <a:solidFill>
                  <a:srgbClr val="D4D4D4"/>
                </a:solidFill>
                <a:latin typeface="Consolas" panose="020B0609020204030204" pitchFamily="49" charset="0"/>
              </a:rPr>
            </a:br>
            <a:r>
              <a:rPr lang="en-CA" sz="1400" dirty="0">
                <a:solidFill>
                  <a:srgbClr val="569CD6"/>
                </a:solidFill>
                <a:latin typeface="Consolas" panose="020B0609020204030204" pitchFamily="49" charset="0"/>
              </a:rPr>
              <a:t>function</a:t>
            </a:r>
            <a:r>
              <a:rPr lang="en-CA" sz="1400" dirty="0">
                <a:solidFill>
                  <a:srgbClr val="D4D4D4"/>
                </a:solidFill>
                <a:latin typeface="Consolas" panose="020B0609020204030204" pitchFamily="49" charset="0"/>
              </a:rPr>
              <a:t> </a:t>
            </a:r>
            <a:r>
              <a:rPr lang="en-CA" sz="1400" dirty="0" err="1">
                <a:solidFill>
                  <a:srgbClr val="DCDCAA"/>
                </a:solidFill>
                <a:latin typeface="Consolas" panose="020B0609020204030204" pitchFamily="49" charset="0"/>
              </a:rPr>
              <a:t>convertArrayToHTMLList</a:t>
            </a:r>
            <a:r>
              <a:rPr lang="en-CA" sz="1400" dirty="0">
                <a:solidFill>
                  <a:srgbClr val="D4D4D4"/>
                </a:solidFill>
                <a:latin typeface="Consolas" panose="020B0609020204030204" pitchFamily="49" charset="0"/>
              </a:rPr>
              <a:t>(</a:t>
            </a:r>
            <a:r>
              <a:rPr lang="en-CA" sz="1400" dirty="0" err="1">
                <a:solidFill>
                  <a:srgbClr val="9CDCFE"/>
                </a:solidFill>
                <a:latin typeface="Consolas" panose="020B0609020204030204" pitchFamily="49" charset="0"/>
              </a:rPr>
              <a:t>arr</a:t>
            </a:r>
            <a:r>
              <a:rPr lang="en-CA" sz="1400" dirty="0">
                <a:solidFill>
                  <a:srgbClr val="D4D4D4"/>
                </a:solidFill>
                <a:latin typeface="Consolas" panose="020B0609020204030204" pitchFamily="49" charset="0"/>
              </a:rPr>
              <a:t>, </a:t>
            </a:r>
            <a:r>
              <a:rPr lang="en-CA" sz="1400" dirty="0" err="1">
                <a:solidFill>
                  <a:srgbClr val="9CDCFE"/>
                </a:solidFill>
                <a:latin typeface="Consolas" panose="020B0609020204030204" pitchFamily="49" charset="0"/>
              </a:rPr>
              <a:t>listType</a:t>
            </a:r>
            <a:r>
              <a:rPr lang="en-CA" sz="1400" dirty="0">
                <a:solidFill>
                  <a:srgbClr val="D4D4D4"/>
                </a:solidFill>
                <a:latin typeface="Consolas" panose="020B0609020204030204" pitchFamily="49" charset="0"/>
              </a:rPr>
              <a:t>){</a:t>
            </a:r>
          </a:p>
          <a:p>
            <a:r>
              <a:rPr lang="en-CA" sz="1400" dirty="0">
                <a:solidFill>
                  <a:srgbClr val="569CD6"/>
                </a:solidFill>
                <a:latin typeface="Consolas" panose="020B0609020204030204" pitchFamily="49" charset="0"/>
              </a:rPr>
              <a:t>   let</a:t>
            </a:r>
            <a:r>
              <a:rPr lang="en-CA" sz="1400" dirty="0">
                <a:solidFill>
                  <a:srgbClr val="D4D4D4"/>
                </a:solidFill>
                <a:latin typeface="Consolas" panose="020B0609020204030204" pitchFamily="49" charset="0"/>
              </a:rPr>
              <a:t> </a:t>
            </a:r>
            <a:r>
              <a:rPr lang="en-CA" sz="1400" dirty="0">
                <a:solidFill>
                  <a:srgbClr val="9CDCFE"/>
                </a:solidFill>
                <a:latin typeface="Consolas" panose="020B0609020204030204" pitchFamily="49" charset="0"/>
              </a:rPr>
              <a:t>html</a:t>
            </a:r>
            <a:r>
              <a:rPr lang="en-CA" sz="1400" dirty="0">
                <a:solidFill>
                  <a:srgbClr val="D4D4D4"/>
                </a:solidFill>
                <a:latin typeface="Consolas" panose="020B0609020204030204" pitchFamily="49" charset="0"/>
              </a:rPr>
              <a:t> = </a:t>
            </a:r>
            <a:r>
              <a:rPr lang="en-CA" sz="1400" dirty="0">
                <a:solidFill>
                  <a:srgbClr val="CE9178"/>
                </a:solidFill>
                <a:latin typeface="Consolas" panose="020B0609020204030204" pitchFamily="49" charset="0"/>
              </a:rPr>
              <a:t>`&lt;</a:t>
            </a:r>
            <a:r>
              <a:rPr lang="en-CA" sz="1400" dirty="0">
                <a:solidFill>
                  <a:srgbClr val="569CD6"/>
                </a:solidFill>
                <a:latin typeface="Consolas" panose="020B0609020204030204" pitchFamily="49" charset="0"/>
              </a:rPr>
              <a:t>${</a:t>
            </a:r>
            <a:r>
              <a:rPr lang="en-CA" sz="1400" dirty="0" err="1">
                <a:solidFill>
                  <a:srgbClr val="9CDCFE"/>
                </a:solidFill>
                <a:latin typeface="Consolas" panose="020B0609020204030204" pitchFamily="49" charset="0"/>
              </a:rPr>
              <a:t>listType</a:t>
            </a:r>
            <a:r>
              <a:rPr lang="en-CA" sz="1400" dirty="0">
                <a:solidFill>
                  <a:srgbClr val="569CD6"/>
                </a:solidFill>
                <a:latin typeface="Consolas" panose="020B0609020204030204" pitchFamily="49" charset="0"/>
              </a:rPr>
              <a:t>}</a:t>
            </a:r>
            <a:r>
              <a:rPr lang="en-CA" sz="1400" dirty="0">
                <a:solidFill>
                  <a:srgbClr val="CE9178"/>
                </a:solidFill>
                <a:latin typeface="Consolas" panose="020B0609020204030204" pitchFamily="49" charset="0"/>
              </a:rPr>
              <a:t>&gt;`</a:t>
            </a:r>
            <a:r>
              <a:rPr lang="en-CA" sz="1400" dirty="0">
                <a:solidFill>
                  <a:srgbClr val="D4D4D4"/>
                </a:solidFill>
                <a:latin typeface="Consolas" panose="020B0609020204030204" pitchFamily="49" charset="0"/>
              </a:rPr>
              <a:t>;</a:t>
            </a:r>
          </a:p>
          <a:p>
            <a:r>
              <a:rPr lang="en-CA" sz="1400" dirty="0">
                <a:solidFill>
                  <a:srgbClr val="9CDCFE"/>
                </a:solidFill>
                <a:latin typeface="Consolas" panose="020B0609020204030204" pitchFamily="49" charset="0"/>
              </a:rPr>
              <a:t>   </a:t>
            </a:r>
            <a:r>
              <a:rPr lang="en-CA" sz="1400" dirty="0" err="1">
                <a:solidFill>
                  <a:srgbClr val="9CDCFE"/>
                </a:solidFill>
                <a:latin typeface="Consolas" panose="020B0609020204030204" pitchFamily="49" charset="0"/>
              </a:rPr>
              <a:t>arr</a:t>
            </a:r>
            <a:r>
              <a:rPr lang="en-CA" sz="1400" dirty="0" err="1">
                <a:solidFill>
                  <a:srgbClr val="D4D4D4"/>
                </a:solidFill>
                <a:latin typeface="Consolas" panose="020B0609020204030204" pitchFamily="49" charset="0"/>
              </a:rPr>
              <a:t>.</a:t>
            </a:r>
            <a:r>
              <a:rPr lang="en-CA" sz="1400" dirty="0" err="1">
                <a:solidFill>
                  <a:srgbClr val="DCDCAA"/>
                </a:solidFill>
                <a:latin typeface="Consolas" panose="020B0609020204030204" pitchFamily="49" charset="0"/>
              </a:rPr>
              <a:t>forEach</a:t>
            </a:r>
            <a:r>
              <a:rPr lang="en-CA" sz="1400" dirty="0">
                <a:solidFill>
                  <a:srgbClr val="D4D4D4"/>
                </a:solidFill>
                <a:latin typeface="Consolas" panose="020B0609020204030204" pitchFamily="49" charset="0"/>
              </a:rPr>
              <a:t>(</a:t>
            </a:r>
            <a:r>
              <a:rPr lang="en-CA" sz="1400" dirty="0">
                <a:solidFill>
                  <a:srgbClr val="569CD6"/>
                </a:solidFill>
                <a:latin typeface="Consolas" panose="020B0609020204030204" pitchFamily="49" charset="0"/>
              </a:rPr>
              <a:t>function</a:t>
            </a:r>
            <a:r>
              <a:rPr lang="en-CA" sz="1400" dirty="0">
                <a:solidFill>
                  <a:srgbClr val="D4D4D4"/>
                </a:solidFill>
                <a:latin typeface="Consolas" panose="020B0609020204030204" pitchFamily="49" charset="0"/>
              </a:rPr>
              <a:t>(</a:t>
            </a:r>
            <a:r>
              <a:rPr lang="en-CA" sz="1400" dirty="0">
                <a:solidFill>
                  <a:srgbClr val="9CDCFE"/>
                </a:solidFill>
                <a:latin typeface="Consolas" panose="020B0609020204030204" pitchFamily="49" charset="0"/>
              </a:rPr>
              <a:t>item</a:t>
            </a:r>
            <a:r>
              <a:rPr lang="en-CA" sz="1400" dirty="0">
                <a:solidFill>
                  <a:srgbClr val="D4D4D4"/>
                </a:solidFill>
                <a:latin typeface="Consolas" panose="020B0609020204030204" pitchFamily="49" charset="0"/>
              </a:rPr>
              <a:t>){</a:t>
            </a:r>
          </a:p>
          <a:p>
            <a:r>
              <a:rPr lang="en-CA" sz="1400" dirty="0">
                <a:solidFill>
                  <a:srgbClr val="9CDCFE"/>
                </a:solidFill>
                <a:latin typeface="Consolas" panose="020B0609020204030204" pitchFamily="49" charset="0"/>
              </a:rPr>
              <a:t>      html</a:t>
            </a:r>
            <a:r>
              <a:rPr lang="en-CA" sz="1400" dirty="0">
                <a:solidFill>
                  <a:srgbClr val="D4D4D4"/>
                </a:solidFill>
                <a:latin typeface="Consolas" panose="020B0609020204030204" pitchFamily="49" charset="0"/>
              </a:rPr>
              <a:t> += </a:t>
            </a:r>
            <a:r>
              <a:rPr lang="en-CA" sz="1400" dirty="0">
                <a:solidFill>
                  <a:srgbClr val="CE9178"/>
                </a:solidFill>
                <a:latin typeface="Consolas" panose="020B0609020204030204" pitchFamily="49" charset="0"/>
              </a:rPr>
              <a:t>`&lt;li&gt;</a:t>
            </a:r>
            <a:r>
              <a:rPr lang="en-CA" sz="1400" dirty="0">
                <a:solidFill>
                  <a:srgbClr val="569CD6"/>
                </a:solidFill>
                <a:latin typeface="Consolas" panose="020B0609020204030204" pitchFamily="49" charset="0"/>
              </a:rPr>
              <a:t>${</a:t>
            </a:r>
            <a:r>
              <a:rPr lang="en-CA" sz="1400" dirty="0">
                <a:solidFill>
                  <a:srgbClr val="9CDCFE"/>
                </a:solidFill>
                <a:latin typeface="Consolas" panose="020B0609020204030204" pitchFamily="49" charset="0"/>
              </a:rPr>
              <a:t>item</a:t>
            </a:r>
            <a:r>
              <a:rPr lang="en-CA" sz="1400" dirty="0">
                <a:solidFill>
                  <a:srgbClr val="569CD6"/>
                </a:solidFill>
                <a:latin typeface="Consolas" panose="020B0609020204030204" pitchFamily="49" charset="0"/>
              </a:rPr>
              <a:t>}</a:t>
            </a:r>
            <a:r>
              <a:rPr lang="en-CA" sz="1400" dirty="0">
                <a:solidFill>
                  <a:srgbClr val="CE9178"/>
                </a:solidFill>
                <a:latin typeface="Consolas" panose="020B0609020204030204" pitchFamily="49" charset="0"/>
              </a:rPr>
              <a:t>&lt;/li&gt;`</a:t>
            </a:r>
            <a:r>
              <a:rPr lang="en-CA" sz="1400" dirty="0">
                <a:solidFill>
                  <a:srgbClr val="D4D4D4"/>
                </a:solidFill>
                <a:latin typeface="Consolas" panose="020B0609020204030204" pitchFamily="49" charset="0"/>
              </a:rPr>
              <a:t>;</a:t>
            </a:r>
          </a:p>
          <a:p>
            <a:r>
              <a:rPr lang="en-CA" sz="1400" dirty="0">
                <a:solidFill>
                  <a:srgbClr val="D4D4D4"/>
                </a:solidFill>
                <a:latin typeface="Consolas" panose="020B0609020204030204" pitchFamily="49" charset="0"/>
              </a:rPr>
              <a:t>   });</a:t>
            </a:r>
          </a:p>
          <a:p>
            <a:r>
              <a:rPr lang="en-CA" sz="1400" dirty="0">
                <a:solidFill>
                  <a:srgbClr val="9CDCFE"/>
                </a:solidFill>
                <a:latin typeface="Consolas" panose="020B0609020204030204" pitchFamily="49" charset="0"/>
              </a:rPr>
              <a:t>   html</a:t>
            </a:r>
            <a:r>
              <a:rPr lang="en-CA" sz="1400" dirty="0">
                <a:solidFill>
                  <a:srgbClr val="D4D4D4"/>
                </a:solidFill>
                <a:latin typeface="Consolas" panose="020B0609020204030204" pitchFamily="49" charset="0"/>
              </a:rPr>
              <a:t> += </a:t>
            </a:r>
            <a:r>
              <a:rPr lang="en-CA" sz="1400" dirty="0">
                <a:solidFill>
                  <a:srgbClr val="CE9178"/>
                </a:solidFill>
                <a:latin typeface="Consolas" panose="020B0609020204030204" pitchFamily="49" charset="0"/>
              </a:rPr>
              <a:t>`&lt;/</a:t>
            </a:r>
            <a:r>
              <a:rPr lang="en-CA" sz="1400" dirty="0">
                <a:solidFill>
                  <a:srgbClr val="569CD6"/>
                </a:solidFill>
                <a:latin typeface="Consolas" panose="020B0609020204030204" pitchFamily="49" charset="0"/>
              </a:rPr>
              <a:t>${</a:t>
            </a:r>
            <a:r>
              <a:rPr lang="en-CA" sz="1400" dirty="0" err="1">
                <a:solidFill>
                  <a:srgbClr val="9CDCFE"/>
                </a:solidFill>
                <a:latin typeface="Consolas" panose="020B0609020204030204" pitchFamily="49" charset="0"/>
              </a:rPr>
              <a:t>listType</a:t>
            </a:r>
            <a:r>
              <a:rPr lang="en-CA" sz="1400" dirty="0">
                <a:solidFill>
                  <a:srgbClr val="569CD6"/>
                </a:solidFill>
                <a:latin typeface="Consolas" panose="020B0609020204030204" pitchFamily="49" charset="0"/>
              </a:rPr>
              <a:t>}</a:t>
            </a:r>
            <a:r>
              <a:rPr lang="en-CA" sz="1400" dirty="0">
                <a:solidFill>
                  <a:srgbClr val="CE9178"/>
                </a:solidFill>
                <a:latin typeface="Consolas" panose="020B0609020204030204" pitchFamily="49" charset="0"/>
              </a:rPr>
              <a:t>&gt;`</a:t>
            </a:r>
            <a:r>
              <a:rPr lang="en-CA" sz="1400" dirty="0">
                <a:solidFill>
                  <a:srgbClr val="D4D4D4"/>
                </a:solidFill>
                <a:latin typeface="Consolas" panose="020B0609020204030204" pitchFamily="49" charset="0"/>
              </a:rPr>
              <a:t>;</a:t>
            </a:r>
          </a:p>
          <a:p>
            <a:r>
              <a:rPr lang="en-CA" sz="1400" dirty="0">
                <a:solidFill>
                  <a:schemeClr val="accent6">
                    <a:lumMod val="60000"/>
                    <a:lumOff val="40000"/>
                  </a:schemeClr>
                </a:solidFill>
                <a:latin typeface="Consolas" panose="020B0609020204030204" pitchFamily="49" charset="0"/>
              </a:rPr>
              <a:t>   // This will return the html</a:t>
            </a:r>
          </a:p>
          <a:p>
            <a:r>
              <a:rPr lang="en-CA" sz="1400" dirty="0">
                <a:solidFill>
                  <a:schemeClr val="accent6">
                    <a:lumMod val="60000"/>
                    <a:lumOff val="40000"/>
                  </a:schemeClr>
                </a:solidFill>
                <a:latin typeface="Consolas" panose="020B0609020204030204" pitchFamily="49" charset="0"/>
              </a:rPr>
              <a:t>   // variable</a:t>
            </a:r>
          </a:p>
          <a:p>
            <a:r>
              <a:rPr lang="en-CA" sz="1400" dirty="0">
                <a:solidFill>
                  <a:srgbClr val="C586C0"/>
                </a:solidFill>
                <a:latin typeface="Consolas" panose="020B0609020204030204" pitchFamily="49" charset="0"/>
              </a:rPr>
              <a:t>   return</a:t>
            </a:r>
            <a:r>
              <a:rPr lang="en-CA" sz="1400" dirty="0">
                <a:solidFill>
                  <a:srgbClr val="D4D4D4"/>
                </a:solidFill>
                <a:latin typeface="Consolas" panose="020B0609020204030204" pitchFamily="49" charset="0"/>
              </a:rPr>
              <a:t> </a:t>
            </a:r>
            <a:r>
              <a:rPr lang="en-CA" sz="1400" dirty="0">
                <a:solidFill>
                  <a:srgbClr val="9CDCFE"/>
                </a:solidFill>
                <a:latin typeface="Consolas" panose="020B0609020204030204" pitchFamily="49" charset="0"/>
              </a:rPr>
              <a:t>html</a:t>
            </a:r>
            <a:r>
              <a:rPr lang="en-CA" sz="1400" dirty="0">
                <a:solidFill>
                  <a:srgbClr val="D4D4D4"/>
                </a:solidFill>
                <a:latin typeface="Consolas" panose="020B0609020204030204" pitchFamily="49" charset="0"/>
              </a:rPr>
              <a:t>;</a:t>
            </a:r>
            <a:br>
              <a:rPr lang="en-CA" sz="1400" dirty="0">
                <a:solidFill>
                  <a:srgbClr val="D4D4D4"/>
                </a:solidFill>
                <a:latin typeface="Consolas" panose="020B0609020204030204" pitchFamily="49" charset="0"/>
              </a:rPr>
            </a:br>
            <a:r>
              <a:rPr lang="en-CA" sz="1400" dirty="0">
                <a:solidFill>
                  <a:srgbClr val="D4D4D4"/>
                </a:solidFill>
                <a:latin typeface="Consolas" panose="020B0609020204030204" pitchFamily="49" charset="0"/>
              </a:rPr>
              <a:t>}</a:t>
            </a:r>
            <a:endParaRPr lang="en-CA"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4683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42756-5891-4222-8E04-1B3D6B24CAFF}"/>
              </a:ext>
            </a:extLst>
          </p:cNvPr>
          <p:cNvSpPr>
            <a:spLocks noGrp="1"/>
          </p:cNvSpPr>
          <p:nvPr>
            <p:ph type="title"/>
          </p:nvPr>
        </p:nvSpPr>
        <p:spPr/>
        <p:txBody>
          <a:bodyPr/>
          <a:lstStyle/>
          <a:p>
            <a:r>
              <a:rPr lang="en-CA" dirty="0"/>
              <a:t>Progress Check-In</a:t>
            </a:r>
          </a:p>
        </p:txBody>
      </p:sp>
      <p:sp>
        <p:nvSpPr>
          <p:cNvPr id="3" name="Content Placeholder 2">
            <a:extLst>
              <a:ext uri="{FF2B5EF4-FFF2-40B4-BE49-F238E27FC236}">
                <a16:creationId xmlns:a16="http://schemas.microsoft.com/office/drawing/2014/main" id="{DDCD9248-801F-C1F1-3861-BE784B8FA40D}"/>
              </a:ext>
            </a:extLst>
          </p:cNvPr>
          <p:cNvSpPr>
            <a:spLocks noGrp="1"/>
          </p:cNvSpPr>
          <p:nvPr>
            <p:ph idx="1"/>
          </p:nvPr>
        </p:nvSpPr>
        <p:spPr/>
        <p:txBody>
          <a:bodyPr/>
          <a:lstStyle/>
          <a:p>
            <a:r>
              <a:rPr lang="en-CA" dirty="0"/>
              <a:t>At this time you should have a rough idea of the following concepts</a:t>
            </a:r>
          </a:p>
          <a:p>
            <a:pPr lvl="1"/>
            <a:r>
              <a:rPr lang="en-CA" dirty="0"/>
              <a:t>What is JavaScript</a:t>
            </a:r>
          </a:p>
          <a:p>
            <a:pPr lvl="1"/>
            <a:r>
              <a:rPr lang="en-CA" dirty="0"/>
              <a:t>How to attach a JavaScript file to an HTML file</a:t>
            </a:r>
          </a:p>
          <a:p>
            <a:pPr lvl="1"/>
            <a:r>
              <a:rPr lang="en-CA" dirty="0"/>
              <a:t>What is a variable</a:t>
            </a:r>
          </a:p>
          <a:p>
            <a:pPr lvl="1"/>
            <a:r>
              <a:rPr lang="en-CA" dirty="0"/>
              <a:t>Window Methods</a:t>
            </a:r>
          </a:p>
          <a:p>
            <a:pPr lvl="2"/>
            <a:r>
              <a:rPr lang="en-CA" dirty="0"/>
              <a:t>Alert</a:t>
            </a:r>
          </a:p>
          <a:p>
            <a:pPr lvl="2"/>
            <a:r>
              <a:rPr lang="en-CA" dirty="0"/>
              <a:t>Prompt</a:t>
            </a:r>
          </a:p>
          <a:p>
            <a:pPr lvl="2"/>
            <a:r>
              <a:rPr lang="en-CA" dirty="0"/>
              <a:t>Confirm</a:t>
            </a:r>
          </a:p>
        </p:txBody>
      </p:sp>
    </p:spTree>
    <p:extLst>
      <p:ext uri="{BB962C8B-B14F-4D97-AF65-F5344CB8AC3E}">
        <p14:creationId xmlns:p14="http://schemas.microsoft.com/office/powerpoint/2010/main" val="14058991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2417E-0FCA-4A26-8212-F60071370716}"/>
              </a:ext>
            </a:extLst>
          </p:cNvPr>
          <p:cNvSpPr>
            <a:spLocks noGrp="1"/>
          </p:cNvSpPr>
          <p:nvPr>
            <p:ph type="title"/>
          </p:nvPr>
        </p:nvSpPr>
        <p:spPr/>
        <p:txBody>
          <a:bodyPr/>
          <a:lstStyle/>
          <a:p>
            <a:r>
              <a:rPr lang="en-CA" dirty="0"/>
              <a:t>Using Multiple Returns in a function</a:t>
            </a:r>
          </a:p>
        </p:txBody>
      </p:sp>
      <p:sp>
        <p:nvSpPr>
          <p:cNvPr id="3" name="Content Placeholder 2">
            <a:extLst>
              <a:ext uri="{FF2B5EF4-FFF2-40B4-BE49-F238E27FC236}">
                <a16:creationId xmlns:a16="http://schemas.microsoft.com/office/drawing/2014/main" id="{2C93CE32-5377-4DC9-BA21-6796DFED6427}"/>
              </a:ext>
            </a:extLst>
          </p:cNvPr>
          <p:cNvSpPr>
            <a:spLocks noGrp="1"/>
          </p:cNvSpPr>
          <p:nvPr>
            <p:ph idx="1"/>
          </p:nvPr>
        </p:nvSpPr>
        <p:spPr>
          <a:xfrm>
            <a:off x="639418" y="1758156"/>
            <a:ext cx="4946373" cy="4351338"/>
          </a:xfrm>
        </p:spPr>
        <p:txBody>
          <a:bodyPr>
            <a:normAutofit fontScale="92500" lnSpcReduction="10000"/>
          </a:bodyPr>
          <a:lstStyle/>
          <a:p>
            <a:r>
              <a:rPr lang="en-CA" dirty="0"/>
              <a:t>You can have more than one return statement in a function</a:t>
            </a:r>
          </a:p>
          <a:p>
            <a:r>
              <a:rPr lang="en-CA" dirty="0"/>
              <a:t>JavaScript will stop the function when it hits the first return statement</a:t>
            </a:r>
          </a:p>
          <a:p>
            <a:r>
              <a:rPr lang="en-CA" dirty="0"/>
              <a:t>We can leverage this behaviour by writing code that has a fail-fast feature that will stop a function “if” a condition is or is not met</a:t>
            </a:r>
          </a:p>
          <a:p>
            <a:pPr lvl="1"/>
            <a:r>
              <a:rPr lang="en-CA" dirty="0"/>
              <a:t>This can make our code easier to read and prevent our code from becoming unwieldy due to nested ”if” statements</a:t>
            </a:r>
          </a:p>
        </p:txBody>
      </p:sp>
      <p:sp>
        <p:nvSpPr>
          <p:cNvPr id="5" name="TextBox 4">
            <a:extLst>
              <a:ext uri="{FF2B5EF4-FFF2-40B4-BE49-F238E27FC236}">
                <a16:creationId xmlns:a16="http://schemas.microsoft.com/office/drawing/2014/main" id="{C2C9285D-7CFC-5BEA-5885-DF1DAAF3CD09}"/>
              </a:ext>
            </a:extLst>
          </p:cNvPr>
          <p:cNvSpPr txBox="1"/>
          <p:nvPr/>
        </p:nvSpPr>
        <p:spPr>
          <a:xfrm>
            <a:off x="6096000" y="1691561"/>
            <a:ext cx="5821017" cy="4801314"/>
          </a:xfrm>
          <a:prstGeom prst="rect">
            <a:avLst/>
          </a:prstGeom>
          <a:solidFill>
            <a:schemeClr val="tx1"/>
          </a:solidFill>
        </p:spPr>
        <p:txBody>
          <a:bodyPr wrap="square">
            <a:spAutoFit/>
          </a:bodyPr>
          <a:lstStyle/>
          <a:p>
            <a:r>
              <a:rPr lang="en-CA" b="0" dirty="0">
                <a:solidFill>
                  <a:srgbClr val="569CD6"/>
                </a:solidFill>
                <a:effectLst/>
                <a:latin typeface="Menlo" panose="020B0609030804020204" pitchFamily="49" charset="0"/>
              </a:rPr>
              <a:t>function</a:t>
            </a:r>
            <a:r>
              <a:rPr lang="en-CA" b="0" dirty="0">
                <a:solidFill>
                  <a:srgbClr val="D4D4D4"/>
                </a:solidFill>
                <a:effectLst/>
                <a:latin typeface="Menlo" panose="020B0609030804020204" pitchFamily="49" charset="0"/>
              </a:rPr>
              <a:t> </a:t>
            </a:r>
            <a:r>
              <a:rPr lang="en-CA" b="0" dirty="0" err="1">
                <a:solidFill>
                  <a:srgbClr val="DCDCAA"/>
                </a:solidFill>
                <a:effectLst/>
                <a:latin typeface="Menlo" panose="020B0609030804020204" pitchFamily="49" charset="0"/>
              </a:rPr>
              <a:t>sayHello</a:t>
            </a:r>
            <a:r>
              <a:rPr lang="en-CA" b="0" dirty="0">
                <a:solidFill>
                  <a:srgbClr val="D4D4D4"/>
                </a:solidFill>
                <a:effectLst/>
                <a:latin typeface="Menlo" panose="020B0609030804020204" pitchFamily="49" charset="0"/>
              </a:rPr>
              <a:t>(</a:t>
            </a:r>
            <a:r>
              <a:rPr lang="en-CA" b="0" dirty="0">
                <a:solidFill>
                  <a:srgbClr val="9CDCFE"/>
                </a:solidFill>
                <a:effectLst/>
                <a:latin typeface="Menlo" panose="020B0609030804020204" pitchFamily="49" charset="0"/>
              </a:rPr>
              <a:t>username</a:t>
            </a:r>
            <a:r>
              <a:rPr lang="en-CA" b="0" dirty="0">
                <a:solidFill>
                  <a:srgbClr val="D4D4D4"/>
                </a:solidFill>
                <a:effectLst/>
                <a:latin typeface="Menlo" panose="020B0609030804020204" pitchFamily="49" charset="0"/>
              </a:rPr>
              <a:t>){</a:t>
            </a:r>
          </a:p>
          <a:p>
            <a:br>
              <a:rPr lang="en-CA" b="0" dirty="0">
                <a:solidFill>
                  <a:srgbClr val="D4D4D4"/>
                </a:solidFill>
                <a:effectLst/>
                <a:latin typeface="Menlo" panose="020B0609030804020204" pitchFamily="49" charset="0"/>
              </a:rPr>
            </a:br>
            <a:r>
              <a:rPr lang="en-CA" b="0" dirty="0">
                <a:solidFill>
                  <a:srgbClr val="D4D4D4"/>
                </a:solidFill>
                <a:effectLst/>
                <a:latin typeface="Menlo" panose="020B0609030804020204" pitchFamily="49" charset="0"/>
              </a:rPr>
              <a:t>   </a:t>
            </a:r>
            <a:r>
              <a:rPr lang="en-CA" b="0" dirty="0">
                <a:solidFill>
                  <a:srgbClr val="6A9955"/>
                </a:solidFill>
                <a:effectLst/>
                <a:latin typeface="Menlo" panose="020B0609030804020204" pitchFamily="49" charset="0"/>
              </a:rPr>
              <a:t>// Fail-Fast</a:t>
            </a:r>
            <a:endParaRPr lang="en-CA" b="0" dirty="0">
              <a:solidFill>
                <a:srgbClr val="D4D4D4"/>
              </a:solidFill>
              <a:effectLst/>
              <a:latin typeface="Menlo" panose="020B0609030804020204" pitchFamily="49" charset="0"/>
            </a:endParaRPr>
          </a:p>
          <a:p>
            <a:r>
              <a:rPr lang="en-CA" b="0" dirty="0">
                <a:solidFill>
                  <a:srgbClr val="6A9955"/>
                </a:solidFill>
                <a:effectLst/>
                <a:latin typeface="Menlo" panose="020B0609030804020204" pitchFamily="49" charset="0"/>
              </a:rPr>
              <a:t>   //</a:t>
            </a:r>
            <a:endParaRPr lang="en-CA" b="0" dirty="0">
              <a:solidFill>
                <a:srgbClr val="D4D4D4"/>
              </a:solidFill>
              <a:effectLst/>
              <a:latin typeface="Menlo" panose="020B0609030804020204" pitchFamily="49" charset="0"/>
            </a:endParaRPr>
          </a:p>
          <a:p>
            <a:r>
              <a:rPr lang="en-CA" b="0" dirty="0">
                <a:solidFill>
                  <a:srgbClr val="6A9955"/>
                </a:solidFill>
                <a:effectLst/>
                <a:latin typeface="Menlo" panose="020B0609030804020204" pitchFamily="49" charset="0"/>
              </a:rPr>
              <a:t>   // If a name was not passed into the </a:t>
            </a:r>
            <a:endParaRPr lang="en-CA" b="0" dirty="0">
              <a:solidFill>
                <a:srgbClr val="D4D4D4"/>
              </a:solidFill>
              <a:effectLst/>
              <a:latin typeface="Menlo" panose="020B0609030804020204" pitchFamily="49" charset="0"/>
            </a:endParaRPr>
          </a:p>
          <a:p>
            <a:r>
              <a:rPr lang="en-CA" b="0" dirty="0">
                <a:solidFill>
                  <a:srgbClr val="6A9955"/>
                </a:solidFill>
                <a:effectLst/>
                <a:latin typeface="Menlo" panose="020B0609030804020204" pitchFamily="49" charset="0"/>
              </a:rPr>
              <a:t>   // function, we end the function </a:t>
            </a:r>
            <a:endParaRPr lang="en-CA" b="0" dirty="0">
              <a:solidFill>
                <a:srgbClr val="D4D4D4"/>
              </a:solidFill>
              <a:effectLst/>
              <a:latin typeface="Menlo" panose="020B0609030804020204" pitchFamily="49" charset="0"/>
            </a:endParaRPr>
          </a:p>
          <a:p>
            <a:r>
              <a:rPr lang="en-CA" b="0" dirty="0">
                <a:solidFill>
                  <a:srgbClr val="6A9955"/>
                </a:solidFill>
                <a:effectLst/>
                <a:latin typeface="Menlo" panose="020B0609030804020204" pitchFamily="49" charset="0"/>
              </a:rPr>
              <a:t>   // with a return statement </a:t>
            </a:r>
            <a:endParaRPr lang="en-CA" b="0" dirty="0">
              <a:solidFill>
                <a:srgbClr val="D4D4D4"/>
              </a:solidFill>
              <a:effectLst/>
              <a:latin typeface="Menlo" panose="020B0609030804020204" pitchFamily="49" charset="0"/>
            </a:endParaRPr>
          </a:p>
          <a:p>
            <a:r>
              <a:rPr lang="en-CA" b="0" dirty="0">
                <a:solidFill>
                  <a:srgbClr val="C586C0"/>
                </a:solidFill>
                <a:effectLst/>
                <a:latin typeface="Menlo" panose="020B0609030804020204" pitchFamily="49" charset="0"/>
              </a:rPr>
              <a:t>   if</a:t>
            </a:r>
            <a:r>
              <a:rPr lang="en-CA" b="0" dirty="0">
                <a:solidFill>
                  <a:srgbClr val="D4D4D4"/>
                </a:solidFill>
                <a:effectLst/>
                <a:latin typeface="Menlo" panose="020B0609030804020204" pitchFamily="49" charset="0"/>
              </a:rPr>
              <a:t>(</a:t>
            </a:r>
            <a:r>
              <a:rPr lang="en-CA" b="0" dirty="0">
                <a:solidFill>
                  <a:srgbClr val="9CDCFE"/>
                </a:solidFill>
                <a:effectLst/>
                <a:latin typeface="Menlo" panose="020B0609030804020204" pitchFamily="49" charset="0"/>
              </a:rPr>
              <a:t>username</a:t>
            </a:r>
            <a:r>
              <a:rPr lang="en-CA" b="0" dirty="0">
                <a:solidFill>
                  <a:srgbClr val="D4D4D4"/>
                </a:solidFill>
                <a:effectLst/>
                <a:latin typeface="Menlo" panose="020B0609030804020204" pitchFamily="49" charset="0"/>
              </a:rPr>
              <a:t> === </a:t>
            </a:r>
            <a:r>
              <a:rPr lang="en-CA" b="0" dirty="0">
                <a:solidFill>
                  <a:srgbClr val="569CD6"/>
                </a:solidFill>
                <a:effectLst/>
                <a:latin typeface="Menlo" panose="020B0609030804020204" pitchFamily="49" charset="0"/>
              </a:rPr>
              <a:t>undefined</a:t>
            </a:r>
            <a:r>
              <a:rPr lang="en-CA" b="0" dirty="0">
                <a:solidFill>
                  <a:srgbClr val="D4D4D4"/>
                </a:solidFill>
                <a:effectLst/>
                <a:latin typeface="Menlo" panose="020B0609030804020204" pitchFamily="49" charset="0"/>
              </a:rPr>
              <a:t>){</a:t>
            </a:r>
          </a:p>
          <a:p>
            <a:r>
              <a:rPr lang="en-CA" b="0" dirty="0">
                <a:solidFill>
                  <a:srgbClr val="C586C0"/>
                </a:solidFill>
                <a:effectLst/>
                <a:latin typeface="Menlo" panose="020B0609030804020204" pitchFamily="49" charset="0"/>
              </a:rPr>
              <a:t>      return</a:t>
            </a:r>
            <a:r>
              <a:rPr lang="en-CA" b="0" dirty="0">
                <a:solidFill>
                  <a:srgbClr val="D4D4D4"/>
                </a:solidFill>
                <a:effectLst/>
                <a:latin typeface="Menlo" panose="020B0609030804020204" pitchFamily="49" charset="0"/>
              </a:rPr>
              <a:t>;</a:t>
            </a:r>
          </a:p>
          <a:p>
            <a:r>
              <a:rPr lang="en-CA" b="0" dirty="0">
                <a:solidFill>
                  <a:srgbClr val="D4D4D4"/>
                </a:solidFill>
                <a:effectLst/>
                <a:latin typeface="Menlo" panose="020B0609030804020204" pitchFamily="49" charset="0"/>
              </a:rPr>
              <a:t>   }</a:t>
            </a:r>
          </a:p>
          <a:p>
            <a:br>
              <a:rPr lang="en-CA" b="0" dirty="0">
                <a:solidFill>
                  <a:srgbClr val="D4D4D4"/>
                </a:solidFill>
                <a:effectLst/>
                <a:latin typeface="Menlo" panose="020B0609030804020204" pitchFamily="49" charset="0"/>
              </a:rPr>
            </a:br>
            <a:r>
              <a:rPr lang="en-CA" b="0" dirty="0">
                <a:solidFill>
                  <a:srgbClr val="D4D4D4"/>
                </a:solidFill>
                <a:effectLst/>
                <a:latin typeface="Menlo" panose="020B0609030804020204" pitchFamily="49" charset="0"/>
              </a:rPr>
              <a:t>   </a:t>
            </a:r>
            <a:r>
              <a:rPr lang="en-CA" b="0" dirty="0">
                <a:solidFill>
                  <a:srgbClr val="6A9955"/>
                </a:solidFill>
                <a:effectLst/>
                <a:latin typeface="Menlo" panose="020B0609030804020204" pitchFamily="49" charset="0"/>
              </a:rPr>
              <a:t>// If the code passes the fail-fast </a:t>
            </a:r>
            <a:endParaRPr lang="en-CA" b="0" dirty="0">
              <a:solidFill>
                <a:srgbClr val="D4D4D4"/>
              </a:solidFill>
              <a:effectLst/>
              <a:latin typeface="Menlo" panose="020B0609030804020204" pitchFamily="49" charset="0"/>
            </a:endParaRPr>
          </a:p>
          <a:p>
            <a:r>
              <a:rPr lang="en-CA" b="0" dirty="0">
                <a:solidFill>
                  <a:srgbClr val="6A9955"/>
                </a:solidFill>
                <a:effectLst/>
                <a:latin typeface="Menlo" panose="020B0609030804020204" pitchFamily="49" charset="0"/>
              </a:rPr>
              <a:t>   // code block, then this code </a:t>
            </a:r>
            <a:endParaRPr lang="en-CA" b="0" dirty="0">
              <a:solidFill>
                <a:srgbClr val="D4D4D4"/>
              </a:solidFill>
              <a:effectLst/>
              <a:latin typeface="Menlo" panose="020B0609030804020204" pitchFamily="49" charset="0"/>
            </a:endParaRPr>
          </a:p>
          <a:p>
            <a:r>
              <a:rPr lang="en-CA" b="0" dirty="0">
                <a:solidFill>
                  <a:srgbClr val="6A9955"/>
                </a:solidFill>
                <a:effectLst/>
                <a:latin typeface="Menlo" panose="020B0609030804020204" pitchFamily="49" charset="0"/>
              </a:rPr>
              <a:t>   // will run</a:t>
            </a:r>
            <a:endParaRPr lang="en-CA" b="0" dirty="0">
              <a:solidFill>
                <a:srgbClr val="D4D4D4"/>
              </a:solidFill>
              <a:effectLst/>
              <a:latin typeface="Menlo" panose="020B0609030804020204" pitchFamily="49" charset="0"/>
            </a:endParaRPr>
          </a:p>
          <a:p>
            <a:r>
              <a:rPr lang="en-CA" b="0" dirty="0">
                <a:solidFill>
                  <a:srgbClr val="C586C0"/>
                </a:solidFill>
                <a:effectLst/>
                <a:latin typeface="Menlo" panose="020B0609030804020204" pitchFamily="49" charset="0"/>
              </a:rPr>
              <a:t>   return</a:t>
            </a:r>
            <a:r>
              <a:rPr lang="en-CA" b="0" dirty="0">
                <a:solidFill>
                  <a:srgbClr val="D4D4D4"/>
                </a:solidFill>
                <a:effectLst/>
                <a:latin typeface="Menlo" panose="020B0609030804020204" pitchFamily="49" charset="0"/>
              </a:rPr>
              <a:t> </a:t>
            </a:r>
            <a:r>
              <a:rPr lang="en-CA" b="0" dirty="0">
                <a:solidFill>
                  <a:srgbClr val="CE9178"/>
                </a:solidFill>
                <a:effectLst/>
                <a:latin typeface="Menlo" panose="020B0609030804020204" pitchFamily="49" charset="0"/>
              </a:rPr>
              <a:t>`Hello </a:t>
            </a:r>
            <a:r>
              <a:rPr lang="en-CA" b="0" dirty="0">
                <a:solidFill>
                  <a:srgbClr val="569CD6"/>
                </a:solidFill>
                <a:effectLst/>
                <a:latin typeface="Menlo" panose="020B0609030804020204" pitchFamily="49" charset="0"/>
              </a:rPr>
              <a:t>${</a:t>
            </a:r>
            <a:r>
              <a:rPr lang="en-CA" b="0" dirty="0">
                <a:solidFill>
                  <a:srgbClr val="9CDCFE"/>
                </a:solidFill>
                <a:effectLst/>
                <a:latin typeface="Menlo" panose="020B0609030804020204" pitchFamily="49" charset="0"/>
              </a:rPr>
              <a:t>username</a:t>
            </a:r>
            <a:r>
              <a:rPr lang="en-CA" b="0" dirty="0">
                <a:solidFill>
                  <a:srgbClr val="569CD6"/>
                </a:solidFill>
                <a:effectLst/>
                <a:latin typeface="Menlo" panose="020B0609030804020204" pitchFamily="49" charset="0"/>
              </a:rPr>
              <a:t>}</a:t>
            </a:r>
            <a:r>
              <a:rPr lang="en-CA" b="0" dirty="0">
                <a:solidFill>
                  <a:srgbClr val="CE9178"/>
                </a:solidFill>
                <a:effectLst/>
                <a:latin typeface="Menlo" panose="020B0609030804020204" pitchFamily="49" charset="0"/>
              </a:rPr>
              <a:t>!`</a:t>
            </a:r>
            <a:r>
              <a:rPr lang="en-CA" b="0" dirty="0">
                <a:solidFill>
                  <a:srgbClr val="D4D4D4"/>
                </a:solidFill>
                <a:effectLst/>
                <a:latin typeface="Menlo" panose="020B0609030804020204" pitchFamily="49" charset="0"/>
              </a:rPr>
              <a:t>;</a:t>
            </a:r>
          </a:p>
          <a:p>
            <a:br>
              <a:rPr lang="en-CA" b="0" dirty="0">
                <a:solidFill>
                  <a:srgbClr val="D4D4D4"/>
                </a:solidFill>
                <a:effectLst/>
                <a:latin typeface="Menlo" panose="020B0609030804020204" pitchFamily="49" charset="0"/>
              </a:rPr>
            </a:br>
            <a:r>
              <a:rPr lang="en-CA" b="0" dirty="0">
                <a:solidFill>
                  <a:srgbClr val="D4D4D4"/>
                </a:solidFill>
                <a:effectLst/>
                <a:latin typeface="Menlo" panose="020B0609030804020204" pitchFamily="49" charset="0"/>
              </a:rPr>
              <a:t>}</a:t>
            </a:r>
          </a:p>
        </p:txBody>
      </p:sp>
    </p:spTree>
    <p:extLst>
      <p:ext uri="{BB962C8B-B14F-4D97-AF65-F5344CB8AC3E}">
        <p14:creationId xmlns:p14="http://schemas.microsoft.com/office/powerpoint/2010/main" val="1875366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65397-6541-4EFD-B5FB-799AA8F32F6C}"/>
              </a:ext>
            </a:extLst>
          </p:cNvPr>
          <p:cNvSpPr>
            <a:spLocks noGrp="1"/>
          </p:cNvSpPr>
          <p:nvPr>
            <p:ph type="ctrTitle"/>
          </p:nvPr>
        </p:nvSpPr>
        <p:spPr>
          <a:xfrm>
            <a:off x="1524000" y="1431282"/>
            <a:ext cx="9144000" cy="2387600"/>
          </a:xfrm>
        </p:spPr>
        <p:txBody>
          <a:bodyPr/>
          <a:lstStyle/>
          <a:p>
            <a:r>
              <a:rPr lang="en-CA" dirty="0"/>
              <a:t>Data Types</a:t>
            </a:r>
          </a:p>
        </p:txBody>
      </p:sp>
    </p:spTree>
    <p:extLst>
      <p:ext uri="{BB962C8B-B14F-4D97-AF65-F5344CB8AC3E}">
        <p14:creationId xmlns:p14="http://schemas.microsoft.com/office/powerpoint/2010/main" val="33623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50AA4-7647-49AC-A8D7-06453216B91B}"/>
              </a:ext>
            </a:extLst>
          </p:cNvPr>
          <p:cNvSpPr>
            <a:spLocks noGrp="1"/>
          </p:cNvSpPr>
          <p:nvPr>
            <p:ph type="title"/>
          </p:nvPr>
        </p:nvSpPr>
        <p:spPr/>
        <p:txBody>
          <a:bodyPr/>
          <a:lstStyle/>
          <a:p>
            <a:r>
              <a:rPr lang="en-CA" dirty="0"/>
              <a:t>Data Types and Variables in JavaScript</a:t>
            </a:r>
          </a:p>
        </p:txBody>
      </p:sp>
      <p:sp>
        <p:nvSpPr>
          <p:cNvPr id="3" name="Content Placeholder 2">
            <a:extLst>
              <a:ext uri="{FF2B5EF4-FFF2-40B4-BE49-F238E27FC236}">
                <a16:creationId xmlns:a16="http://schemas.microsoft.com/office/drawing/2014/main" id="{B8002EDD-9D5C-41EC-817B-7EACEF6AECC6}"/>
              </a:ext>
            </a:extLst>
          </p:cNvPr>
          <p:cNvSpPr>
            <a:spLocks noGrp="1"/>
          </p:cNvSpPr>
          <p:nvPr>
            <p:ph idx="1"/>
          </p:nvPr>
        </p:nvSpPr>
        <p:spPr>
          <a:xfrm>
            <a:off x="838200" y="1690688"/>
            <a:ext cx="10515600" cy="2906026"/>
          </a:xfrm>
        </p:spPr>
        <p:txBody>
          <a:bodyPr>
            <a:normAutofit fontScale="92500"/>
          </a:bodyPr>
          <a:lstStyle/>
          <a:p>
            <a:r>
              <a:rPr lang="en-CA" dirty="0"/>
              <a:t>JavaScript is dynamically typed</a:t>
            </a:r>
            <a:r>
              <a:rPr lang="en-CA" baseline="30000" dirty="0"/>
              <a:t>1</a:t>
            </a:r>
            <a:r>
              <a:rPr lang="en-CA" dirty="0"/>
              <a:t>, which means developers do not need to declare a data type when creating variables</a:t>
            </a:r>
          </a:p>
          <a:p>
            <a:r>
              <a:rPr lang="en-CA" dirty="0"/>
              <a:t>JavaScript will automatically set the data type of a variable based on the value stored in a variable</a:t>
            </a:r>
          </a:p>
          <a:p>
            <a:r>
              <a:rPr lang="en-CA" dirty="0"/>
              <a:t>Variables in JavaScript can change their data type dynamically. A variable can start out as a string and change to a number. Though this is often consider a bad practice, it is still valid code and will not cause an error</a:t>
            </a:r>
          </a:p>
        </p:txBody>
      </p:sp>
      <p:sp>
        <p:nvSpPr>
          <p:cNvPr id="4" name="TextBox 3">
            <a:extLst>
              <a:ext uri="{FF2B5EF4-FFF2-40B4-BE49-F238E27FC236}">
                <a16:creationId xmlns:a16="http://schemas.microsoft.com/office/drawing/2014/main" id="{97FDFC3B-970A-47CC-A626-170F2D2F744E}"/>
              </a:ext>
            </a:extLst>
          </p:cNvPr>
          <p:cNvSpPr txBox="1"/>
          <p:nvPr/>
        </p:nvSpPr>
        <p:spPr>
          <a:xfrm>
            <a:off x="741405" y="6308209"/>
            <a:ext cx="9885406" cy="369332"/>
          </a:xfrm>
          <a:prstGeom prst="rect">
            <a:avLst/>
          </a:prstGeom>
          <a:noFill/>
        </p:spPr>
        <p:txBody>
          <a:bodyPr wrap="square" rtlCol="0">
            <a:spAutoFit/>
          </a:bodyPr>
          <a:lstStyle/>
          <a:p>
            <a:pPr marL="342900" indent="-342900">
              <a:buAutoNum type="arabicPeriod"/>
            </a:pPr>
            <a:r>
              <a:rPr lang="en-CA" dirty="0">
                <a:hlinkClick r:id="rId2"/>
              </a:rPr>
              <a:t>https://en.wikipedia.org/wiki/JavaScript</a:t>
            </a:r>
            <a:endParaRPr lang="en-CA" dirty="0"/>
          </a:p>
        </p:txBody>
      </p:sp>
      <p:sp>
        <p:nvSpPr>
          <p:cNvPr id="5" name="Rectangle 4">
            <a:extLst>
              <a:ext uri="{FF2B5EF4-FFF2-40B4-BE49-F238E27FC236}">
                <a16:creationId xmlns:a16="http://schemas.microsoft.com/office/drawing/2014/main" id="{07C2983C-2815-4FAD-979D-0B4E12B5CF68}"/>
              </a:ext>
            </a:extLst>
          </p:cNvPr>
          <p:cNvSpPr/>
          <p:nvPr/>
        </p:nvSpPr>
        <p:spPr>
          <a:xfrm>
            <a:off x="3181865" y="4771015"/>
            <a:ext cx="2244812" cy="13628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a:extLst>
              <a:ext uri="{FF2B5EF4-FFF2-40B4-BE49-F238E27FC236}">
                <a16:creationId xmlns:a16="http://schemas.microsoft.com/office/drawing/2014/main" id="{C4FE4C34-FDB0-4C92-9B19-42C1E7D96DA6}"/>
              </a:ext>
            </a:extLst>
          </p:cNvPr>
          <p:cNvSpPr/>
          <p:nvPr/>
        </p:nvSpPr>
        <p:spPr>
          <a:xfrm>
            <a:off x="3256314" y="4990796"/>
            <a:ext cx="2599037" cy="923330"/>
          </a:xfrm>
          <a:prstGeom prst="rect">
            <a:avLst/>
          </a:prstGeom>
        </p:spPr>
        <p:txBody>
          <a:bodyPr wrap="square">
            <a:spAutoFit/>
          </a:bodyPr>
          <a:lstStyle/>
          <a:p>
            <a:r>
              <a:rPr lang="en-US" dirty="0">
                <a:solidFill>
                  <a:srgbClr val="569CD6"/>
                </a:solidFill>
                <a:latin typeface="Consolas" panose="020B0609020204030204" pitchFamily="49" charset="0"/>
              </a:rPr>
              <a:t>let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foo</a:t>
            </a:r>
            <a:r>
              <a:rPr lang="en-US" dirty="0">
                <a:solidFill>
                  <a:srgbClr val="D4D4D4"/>
                </a:solidFill>
                <a:latin typeface="Consolas" panose="020B0609020204030204" pitchFamily="49" charset="0"/>
              </a:rPr>
              <a:t> = </a:t>
            </a:r>
            <a:r>
              <a:rPr lang="en-US" dirty="0">
                <a:solidFill>
                  <a:srgbClr val="B5CEA8"/>
                </a:solidFill>
                <a:latin typeface="Consolas" panose="020B0609020204030204" pitchFamily="49" charset="0"/>
              </a:rPr>
              <a:t>23</a:t>
            </a:r>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a:solidFill>
                  <a:srgbClr val="9CDCFE"/>
                </a:solidFill>
                <a:latin typeface="Consolas" panose="020B0609020204030204" pitchFamily="49" charset="0"/>
              </a:rPr>
              <a:t>foo</a:t>
            </a:r>
            <a:r>
              <a:rPr lang="en-US" dirty="0">
                <a:solidFill>
                  <a:srgbClr val="D4D4D4"/>
                </a:solidFill>
                <a:latin typeface="Consolas" panose="020B0609020204030204" pitchFamily="49" charset="0"/>
              </a:rPr>
              <a:t> = </a:t>
            </a:r>
            <a:r>
              <a:rPr lang="en-US" dirty="0">
                <a:solidFill>
                  <a:srgbClr val="CE9178"/>
                </a:solidFill>
                <a:latin typeface="Consolas" panose="020B0609020204030204" pitchFamily="49" charset="0"/>
              </a:rPr>
              <a:t>'Bob'</a:t>
            </a:r>
            <a:r>
              <a:rPr lang="en-US" dirty="0">
                <a:solidFill>
                  <a:srgbClr val="D4D4D4"/>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
        <p:nvSpPr>
          <p:cNvPr id="7" name="Arrow: Right 6">
            <a:extLst>
              <a:ext uri="{FF2B5EF4-FFF2-40B4-BE49-F238E27FC236}">
                <a16:creationId xmlns:a16="http://schemas.microsoft.com/office/drawing/2014/main" id="{3EDEF3C9-E854-45C1-B002-CF04E4FF2C89}"/>
              </a:ext>
            </a:extLst>
          </p:cNvPr>
          <p:cNvSpPr/>
          <p:nvPr/>
        </p:nvSpPr>
        <p:spPr>
          <a:xfrm>
            <a:off x="5643584" y="5364298"/>
            <a:ext cx="751040" cy="18623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8" name="TextBox 7">
            <a:extLst>
              <a:ext uri="{FF2B5EF4-FFF2-40B4-BE49-F238E27FC236}">
                <a16:creationId xmlns:a16="http://schemas.microsoft.com/office/drawing/2014/main" id="{A34EFC6A-3B1F-4BBA-9E2F-FB26E7A07DFF}"/>
              </a:ext>
            </a:extLst>
          </p:cNvPr>
          <p:cNvSpPr txBox="1"/>
          <p:nvPr/>
        </p:nvSpPr>
        <p:spPr>
          <a:xfrm>
            <a:off x="6684699" y="5002833"/>
            <a:ext cx="2467850" cy="830997"/>
          </a:xfrm>
          <a:prstGeom prst="rect">
            <a:avLst/>
          </a:prstGeom>
          <a:solidFill>
            <a:schemeClr val="bg1"/>
          </a:solidFill>
          <a:ln>
            <a:solidFill>
              <a:schemeClr val="tx1"/>
            </a:solidFill>
          </a:ln>
        </p:spPr>
        <p:txBody>
          <a:bodyPr wrap="square" rtlCol="0">
            <a:spAutoFit/>
          </a:bodyPr>
          <a:lstStyle/>
          <a:p>
            <a:r>
              <a:rPr lang="en-CA" sz="1600" dirty="0"/>
              <a:t>This is valid JavaScript code, but is generally considered a bad practice</a:t>
            </a:r>
          </a:p>
        </p:txBody>
      </p:sp>
    </p:spTree>
    <p:extLst>
      <p:ext uri="{BB962C8B-B14F-4D97-AF65-F5344CB8AC3E}">
        <p14:creationId xmlns:p14="http://schemas.microsoft.com/office/powerpoint/2010/main" val="1435102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50AA4-7647-49AC-A8D7-06453216B91B}"/>
              </a:ext>
            </a:extLst>
          </p:cNvPr>
          <p:cNvSpPr>
            <a:spLocks noGrp="1"/>
          </p:cNvSpPr>
          <p:nvPr>
            <p:ph type="title"/>
          </p:nvPr>
        </p:nvSpPr>
        <p:spPr/>
        <p:txBody>
          <a:bodyPr/>
          <a:lstStyle/>
          <a:p>
            <a:r>
              <a:rPr lang="en-CA" dirty="0"/>
              <a:t>Variable Data Types</a:t>
            </a:r>
          </a:p>
        </p:txBody>
      </p:sp>
      <p:sp>
        <p:nvSpPr>
          <p:cNvPr id="3" name="Content Placeholder 2">
            <a:extLst>
              <a:ext uri="{FF2B5EF4-FFF2-40B4-BE49-F238E27FC236}">
                <a16:creationId xmlns:a16="http://schemas.microsoft.com/office/drawing/2014/main" id="{B8002EDD-9D5C-41EC-817B-7EACEF6AECC6}"/>
              </a:ext>
            </a:extLst>
          </p:cNvPr>
          <p:cNvSpPr>
            <a:spLocks noGrp="1"/>
          </p:cNvSpPr>
          <p:nvPr>
            <p:ph idx="1"/>
          </p:nvPr>
        </p:nvSpPr>
        <p:spPr>
          <a:xfrm>
            <a:off x="838200" y="1690688"/>
            <a:ext cx="10515600" cy="4351338"/>
          </a:xfrm>
        </p:spPr>
        <p:txBody>
          <a:bodyPr>
            <a:normAutofit lnSpcReduction="10000"/>
          </a:bodyPr>
          <a:lstStyle/>
          <a:p>
            <a:r>
              <a:rPr lang="en-CA" dirty="0"/>
              <a:t>Data stored in variables are often associated with a type of data</a:t>
            </a:r>
          </a:p>
          <a:p>
            <a:pPr lvl="1"/>
            <a:r>
              <a:rPr lang="en-CA" dirty="0"/>
              <a:t>JavaScript has three main data types (plus a couple of others)</a:t>
            </a:r>
          </a:p>
          <a:p>
            <a:pPr lvl="2"/>
            <a:r>
              <a:rPr lang="en-CA" dirty="0"/>
              <a:t>Strings</a:t>
            </a:r>
          </a:p>
          <a:p>
            <a:pPr lvl="3"/>
            <a:r>
              <a:rPr lang="en-CA" dirty="0"/>
              <a:t>A series of character strung together (usually words wrapped in quotes ("”, ’’, or ``))</a:t>
            </a:r>
          </a:p>
          <a:p>
            <a:pPr lvl="4"/>
            <a:r>
              <a:rPr lang="en-CA" dirty="0"/>
              <a:t>'Hello World' -&gt; string data type</a:t>
            </a:r>
          </a:p>
          <a:p>
            <a:pPr lvl="2"/>
            <a:r>
              <a:rPr lang="en-CA" dirty="0"/>
              <a:t>Numbers</a:t>
            </a:r>
          </a:p>
          <a:p>
            <a:pPr lvl="3"/>
            <a:r>
              <a:rPr lang="en-CA" dirty="0"/>
              <a:t>In JavaScript all numbers are numbers. JavaScript does not differentiate between integers (whole numbers) and floating point numbers (numbers with decimals) </a:t>
            </a:r>
          </a:p>
          <a:p>
            <a:pPr lvl="4"/>
            <a:r>
              <a:rPr lang="en-CA" dirty="0"/>
              <a:t>12 -&gt; number data type</a:t>
            </a:r>
          </a:p>
          <a:p>
            <a:pPr lvl="4"/>
            <a:r>
              <a:rPr lang="en-CA" dirty="0"/>
              <a:t>1.5789 -&gt; number data type</a:t>
            </a:r>
          </a:p>
          <a:p>
            <a:pPr lvl="2"/>
            <a:r>
              <a:rPr lang="en-CA" dirty="0"/>
              <a:t>Booleans</a:t>
            </a:r>
          </a:p>
          <a:p>
            <a:pPr lvl="3"/>
            <a:r>
              <a:rPr lang="en-CA" dirty="0"/>
              <a:t>Can have two values:</a:t>
            </a:r>
          </a:p>
          <a:p>
            <a:pPr lvl="4"/>
            <a:r>
              <a:rPr lang="en-CA" dirty="0"/>
              <a:t>true -&gt; </a:t>
            </a:r>
            <a:r>
              <a:rPr lang="en-CA" dirty="0" err="1"/>
              <a:t>boolean</a:t>
            </a:r>
            <a:r>
              <a:rPr lang="en-CA" dirty="0"/>
              <a:t> data type</a:t>
            </a:r>
          </a:p>
          <a:p>
            <a:pPr lvl="4"/>
            <a:r>
              <a:rPr lang="en-CA" dirty="0"/>
              <a:t>false -&gt; </a:t>
            </a:r>
            <a:r>
              <a:rPr lang="en-CA" dirty="0" err="1"/>
              <a:t>boolean</a:t>
            </a:r>
            <a:r>
              <a:rPr lang="en-CA" dirty="0"/>
              <a:t> data type</a:t>
            </a:r>
          </a:p>
        </p:txBody>
      </p:sp>
    </p:spTree>
    <p:extLst>
      <p:ext uri="{BB962C8B-B14F-4D97-AF65-F5344CB8AC3E}">
        <p14:creationId xmlns:p14="http://schemas.microsoft.com/office/powerpoint/2010/main" val="693966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35393B0-2AB3-4D71-BCF8-87E18D4848F6}"/>
              </a:ext>
            </a:extLst>
          </p:cNvPr>
          <p:cNvSpPr/>
          <p:nvPr/>
        </p:nvSpPr>
        <p:spPr>
          <a:xfrm>
            <a:off x="787865" y="5159972"/>
            <a:ext cx="5004488" cy="80250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B2D98B6B-A58C-4DE6-8AB6-F67D89B6465E}"/>
              </a:ext>
            </a:extLst>
          </p:cNvPr>
          <p:cNvSpPr>
            <a:spLocks noGrp="1"/>
          </p:cNvSpPr>
          <p:nvPr>
            <p:ph type="title"/>
          </p:nvPr>
        </p:nvSpPr>
        <p:spPr/>
        <p:txBody>
          <a:bodyPr/>
          <a:lstStyle/>
          <a:p>
            <a:r>
              <a:rPr lang="en-CA" dirty="0"/>
              <a:t>String Data Type</a:t>
            </a:r>
          </a:p>
        </p:txBody>
      </p:sp>
      <p:sp>
        <p:nvSpPr>
          <p:cNvPr id="3" name="Content Placeholder 2">
            <a:extLst>
              <a:ext uri="{FF2B5EF4-FFF2-40B4-BE49-F238E27FC236}">
                <a16:creationId xmlns:a16="http://schemas.microsoft.com/office/drawing/2014/main" id="{2BD360C8-F669-4076-9FD4-581AF3F62C6A}"/>
              </a:ext>
            </a:extLst>
          </p:cNvPr>
          <p:cNvSpPr>
            <a:spLocks noGrp="1"/>
          </p:cNvSpPr>
          <p:nvPr>
            <p:ph idx="1"/>
          </p:nvPr>
        </p:nvSpPr>
        <p:spPr>
          <a:xfrm>
            <a:off x="838200" y="1825625"/>
            <a:ext cx="10515600" cy="2981153"/>
          </a:xfrm>
        </p:spPr>
        <p:txBody>
          <a:bodyPr/>
          <a:lstStyle/>
          <a:p>
            <a:r>
              <a:rPr lang="en-CA" dirty="0"/>
              <a:t>A string is a series of characters "strung" together. </a:t>
            </a:r>
          </a:p>
          <a:p>
            <a:r>
              <a:rPr lang="en-CA" dirty="0"/>
              <a:t>In JavaScript, strings are always wrapped in quotes ('', "", ``)</a:t>
            </a:r>
          </a:p>
          <a:p>
            <a:r>
              <a:rPr lang="en-CA" dirty="0"/>
              <a:t>There is no difference between using single quotes and double quotes</a:t>
            </a:r>
          </a:p>
          <a:p>
            <a:pPr lvl="1"/>
            <a:r>
              <a:rPr lang="en-CA" dirty="0"/>
              <a:t>The string 'Hello World' and "Hello World" are functionally similar in JavaScript</a:t>
            </a:r>
          </a:p>
          <a:p>
            <a:r>
              <a:rPr lang="en-CA" dirty="0"/>
              <a:t>In the upcoming slides we will discuss template strings (``)</a:t>
            </a:r>
          </a:p>
        </p:txBody>
      </p:sp>
      <p:sp>
        <p:nvSpPr>
          <p:cNvPr id="4" name="Rectangle 3">
            <a:extLst>
              <a:ext uri="{FF2B5EF4-FFF2-40B4-BE49-F238E27FC236}">
                <a16:creationId xmlns:a16="http://schemas.microsoft.com/office/drawing/2014/main" id="{6B0CD9B9-EB5A-46A0-881E-22062CD7352C}"/>
              </a:ext>
            </a:extLst>
          </p:cNvPr>
          <p:cNvSpPr/>
          <p:nvPr/>
        </p:nvSpPr>
        <p:spPr>
          <a:xfrm>
            <a:off x="1243715" y="5330392"/>
            <a:ext cx="4092787" cy="461665"/>
          </a:xfrm>
          <a:prstGeom prst="rect">
            <a:avLst/>
          </a:prstGeom>
        </p:spPr>
        <p:txBody>
          <a:bodyPr wrap="none">
            <a:spAutoFit/>
          </a:bodyPr>
          <a:lstStyle/>
          <a:p>
            <a:r>
              <a:rPr lang="en-CA" sz="2400" dirty="0">
                <a:solidFill>
                  <a:srgbClr val="569CD6"/>
                </a:solidFill>
                <a:latin typeface="Consolas" panose="020B0609020204030204" pitchFamily="49" charset="0"/>
              </a:rPr>
              <a:t>const</a:t>
            </a:r>
            <a:r>
              <a:rPr lang="en-CA" sz="2400" dirty="0">
                <a:solidFill>
                  <a:srgbClr val="D4D4D4"/>
                </a:solidFill>
                <a:latin typeface="Consolas" panose="020B0609020204030204" pitchFamily="49" charset="0"/>
              </a:rPr>
              <a:t> </a:t>
            </a:r>
            <a:r>
              <a:rPr lang="en-CA" sz="2400" dirty="0">
                <a:solidFill>
                  <a:srgbClr val="9CDCFE"/>
                </a:solidFill>
                <a:latin typeface="Consolas" panose="020B0609020204030204" pitchFamily="49" charset="0"/>
              </a:rPr>
              <a:t>user</a:t>
            </a:r>
            <a:r>
              <a:rPr lang="en-CA" sz="2400" dirty="0">
                <a:solidFill>
                  <a:srgbClr val="D4D4D4"/>
                </a:solidFill>
                <a:latin typeface="Consolas" panose="020B0609020204030204" pitchFamily="49" charset="0"/>
              </a:rPr>
              <a:t> = </a:t>
            </a:r>
            <a:r>
              <a:rPr lang="en-CA" sz="2400" dirty="0">
                <a:solidFill>
                  <a:srgbClr val="CE9178"/>
                </a:solidFill>
                <a:latin typeface="Consolas" panose="020B0609020204030204" pitchFamily="49" charset="0"/>
              </a:rPr>
              <a:t>'Matthew'</a:t>
            </a:r>
            <a:r>
              <a:rPr lang="en-CA" sz="2400" dirty="0">
                <a:solidFill>
                  <a:srgbClr val="D4D4D4"/>
                </a:solidFill>
                <a:latin typeface="Consolas" panose="020B0609020204030204" pitchFamily="49" charset="0"/>
              </a:rPr>
              <a:t>;</a:t>
            </a:r>
            <a:endParaRPr lang="en-CA" sz="2400" b="0" dirty="0">
              <a:solidFill>
                <a:srgbClr val="D4D4D4"/>
              </a:solidFill>
              <a:effectLst/>
              <a:latin typeface="Consolas" panose="020B0609020204030204" pitchFamily="49" charset="0"/>
            </a:endParaRPr>
          </a:p>
        </p:txBody>
      </p:sp>
      <p:sp>
        <p:nvSpPr>
          <p:cNvPr id="8" name="TextBox 7">
            <a:extLst>
              <a:ext uri="{FF2B5EF4-FFF2-40B4-BE49-F238E27FC236}">
                <a16:creationId xmlns:a16="http://schemas.microsoft.com/office/drawing/2014/main" id="{4A476F1D-2559-49D5-88F7-817E04F452D2}"/>
              </a:ext>
            </a:extLst>
          </p:cNvPr>
          <p:cNvSpPr txBox="1"/>
          <p:nvPr/>
        </p:nvSpPr>
        <p:spPr>
          <a:xfrm>
            <a:off x="6822991" y="5347699"/>
            <a:ext cx="4271729" cy="400110"/>
          </a:xfrm>
          <a:prstGeom prst="rect">
            <a:avLst/>
          </a:prstGeom>
          <a:noFill/>
          <a:ln>
            <a:solidFill>
              <a:schemeClr val="tx1"/>
            </a:solidFill>
          </a:ln>
        </p:spPr>
        <p:txBody>
          <a:bodyPr wrap="square" rtlCol="0">
            <a:spAutoFit/>
          </a:bodyPr>
          <a:lstStyle/>
          <a:p>
            <a:r>
              <a:rPr lang="en-US" sz="2000" dirty="0"/>
              <a:t>The variable "user" is a string data type</a:t>
            </a:r>
          </a:p>
        </p:txBody>
      </p:sp>
      <p:sp>
        <p:nvSpPr>
          <p:cNvPr id="9" name="Up Arrow 26">
            <a:extLst>
              <a:ext uri="{FF2B5EF4-FFF2-40B4-BE49-F238E27FC236}">
                <a16:creationId xmlns:a16="http://schemas.microsoft.com/office/drawing/2014/main" id="{9E89966D-A120-4B7E-9E46-3EA6F97B9745}"/>
              </a:ext>
            </a:extLst>
          </p:cNvPr>
          <p:cNvSpPr/>
          <p:nvPr/>
        </p:nvSpPr>
        <p:spPr>
          <a:xfrm rot="16200000">
            <a:off x="6205689" y="5200919"/>
            <a:ext cx="238076" cy="718804"/>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425688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5ECA0-D2C7-46C2-9DFD-71AA82581601}"/>
              </a:ext>
            </a:extLst>
          </p:cNvPr>
          <p:cNvSpPr>
            <a:spLocks noGrp="1"/>
          </p:cNvSpPr>
          <p:nvPr>
            <p:ph type="title"/>
          </p:nvPr>
        </p:nvSpPr>
        <p:spPr/>
        <p:txBody>
          <a:bodyPr/>
          <a:lstStyle/>
          <a:p>
            <a:r>
              <a:rPr lang="en-CA" dirty="0"/>
              <a:t>Escaping Special Characters</a:t>
            </a:r>
          </a:p>
        </p:txBody>
      </p:sp>
      <p:sp>
        <p:nvSpPr>
          <p:cNvPr id="3" name="Content Placeholder 2">
            <a:extLst>
              <a:ext uri="{FF2B5EF4-FFF2-40B4-BE49-F238E27FC236}">
                <a16:creationId xmlns:a16="http://schemas.microsoft.com/office/drawing/2014/main" id="{1EB42CC2-2A91-4E1C-9B78-0E58DDEA6FA5}"/>
              </a:ext>
            </a:extLst>
          </p:cNvPr>
          <p:cNvSpPr>
            <a:spLocks noGrp="1"/>
          </p:cNvSpPr>
          <p:nvPr>
            <p:ph idx="1"/>
          </p:nvPr>
        </p:nvSpPr>
        <p:spPr>
          <a:xfrm>
            <a:off x="838200" y="1825625"/>
            <a:ext cx="10515600" cy="1304411"/>
          </a:xfrm>
        </p:spPr>
        <p:txBody>
          <a:bodyPr/>
          <a:lstStyle/>
          <a:p>
            <a:r>
              <a:rPr lang="en-CA" dirty="0"/>
              <a:t>If we have a string that contains a special character that would otherwise confuse the JavaScript parser we can use the "\" to escape that special character</a:t>
            </a:r>
          </a:p>
        </p:txBody>
      </p:sp>
      <p:sp>
        <p:nvSpPr>
          <p:cNvPr id="4" name="Rectangle 3">
            <a:extLst>
              <a:ext uri="{FF2B5EF4-FFF2-40B4-BE49-F238E27FC236}">
                <a16:creationId xmlns:a16="http://schemas.microsoft.com/office/drawing/2014/main" id="{347BEC25-3E79-43BA-B313-32B1682DE812}"/>
              </a:ext>
            </a:extLst>
          </p:cNvPr>
          <p:cNvSpPr/>
          <p:nvPr/>
        </p:nvSpPr>
        <p:spPr>
          <a:xfrm>
            <a:off x="838200" y="3293076"/>
            <a:ext cx="7574639" cy="80250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4">
            <a:extLst>
              <a:ext uri="{FF2B5EF4-FFF2-40B4-BE49-F238E27FC236}">
                <a16:creationId xmlns:a16="http://schemas.microsoft.com/office/drawing/2014/main" id="{3964DE2E-716D-464B-9BDC-894EC6E0899A}"/>
              </a:ext>
            </a:extLst>
          </p:cNvPr>
          <p:cNvSpPr/>
          <p:nvPr/>
        </p:nvSpPr>
        <p:spPr>
          <a:xfrm>
            <a:off x="1056455" y="3509663"/>
            <a:ext cx="7105083" cy="369332"/>
          </a:xfrm>
          <a:prstGeom prst="rect">
            <a:avLst/>
          </a:prstGeom>
        </p:spPr>
        <p:txBody>
          <a:bodyPr wrap="square">
            <a:spAutoFit/>
          </a:bodyPr>
          <a:lstStyle/>
          <a:p>
            <a:r>
              <a:rPr lang="en-US" dirty="0">
                <a:solidFill>
                  <a:srgbClr val="569CD6"/>
                </a:solidFill>
                <a:latin typeface="Consolas" panose="020B0609020204030204" pitchFamily="49" charset="0"/>
              </a:rPr>
              <a:t>const</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someText</a:t>
            </a:r>
            <a:r>
              <a:rPr lang="en-US" dirty="0">
                <a:solidFill>
                  <a:srgbClr val="D4D4D4"/>
                </a:solidFill>
                <a:latin typeface="Consolas" panose="020B0609020204030204" pitchFamily="49" charset="0"/>
              </a:rPr>
              <a:t> = </a:t>
            </a:r>
            <a:r>
              <a:rPr lang="en-US" dirty="0">
                <a:solidFill>
                  <a:srgbClr val="CE9178"/>
                </a:solidFill>
                <a:latin typeface="Consolas" panose="020B0609020204030204" pitchFamily="49" charset="0"/>
              </a:rPr>
              <a:t>'The Terminator said "I'</a:t>
            </a:r>
            <a:r>
              <a:rPr lang="en-US" dirty="0">
                <a:solidFill>
                  <a:srgbClr val="9CDCFE"/>
                </a:solidFill>
                <a:latin typeface="Consolas" panose="020B0609020204030204" pitchFamily="49" charset="0"/>
              </a:rPr>
              <a:t>ll</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be</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back</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a:solidFill>
                  <a:srgbClr val="F44747"/>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
        <p:nvSpPr>
          <p:cNvPr id="6" name="TextBox 5">
            <a:extLst>
              <a:ext uri="{FF2B5EF4-FFF2-40B4-BE49-F238E27FC236}">
                <a16:creationId xmlns:a16="http://schemas.microsoft.com/office/drawing/2014/main" id="{AECF4B63-4788-4719-8D1C-B21752763303}"/>
              </a:ext>
            </a:extLst>
          </p:cNvPr>
          <p:cNvSpPr txBox="1"/>
          <p:nvPr/>
        </p:nvSpPr>
        <p:spPr>
          <a:xfrm>
            <a:off x="7597718" y="4258622"/>
            <a:ext cx="4409774" cy="1077218"/>
          </a:xfrm>
          <a:prstGeom prst="rect">
            <a:avLst/>
          </a:prstGeom>
          <a:noFill/>
          <a:ln>
            <a:solidFill>
              <a:schemeClr val="tx1"/>
            </a:solidFill>
          </a:ln>
        </p:spPr>
        <p:txBody>
          <a:bodyPr wrap="square" rtlCol="0">
            <a:spAutoFit/>
          </a:bodyPr>
          <a:lstStyle/>
          <a:p>
            <a:r>
              <a:rPr lang="en-US" sz="1600" dirty="0"/>
              <a:t>The " ' " will confuse the parser and cause an error. Notice the strange </a:t>
            </a:r>
            <a:r>
              <a:rPr lang="en-CA" sz="1600" dirty="0"/>
              <a:t>colour</a:t>
            </a:r>
            <a:r>
              <a:rPr lang="en-US" sz="1600" dirty="0"/>
              <a:t> of the characters in the string. This is one way your text editor tries to help you with this error</a:t>
            </a:r>
          </a:p>
        </p:txBody>
      </p:sp>
      <p:sp>
        <p:nvSpPr>
          <p:cNvPr id="7" name="Up Arrow 26">
            <a:extLst>
              <a:ext uri="{FF2B5EF4-FFF2-40B4-BE49-F238E27FC236}">
                <a16:creationId xmlns:a16="http://schemas.microsoft.com/office/drawing/2014/main" id="{C2F1852B-C433-439B-8934-C0DAFF1FBEDC}"/>
              </a:ext>
            </a:extLst>
          </p:cNvPr>
          <p:cNvSpPr/>
          <p:nvPr/>
        </p:nvSpPr>
        <p:spPr>
          <a:xfrm rot="18477586">
            <a:off x="6841982" y="3608388"/>
            <a:ext cx="137228" cy="1478190"/>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8" name="Rectangle 7">
            <a:extLst>
              <a:ext uri="{FF2B5EF4-FFF2-40B4-BE49-F238E27FC236}">
                <a16:creationId xmlns:a16="http://schemas.microsoft.com/office/drawing/2014/main" id="{BD949FAD-3C75-4D2D-ABDD-C1BD0F6A3C68}"/>
              </a:ext>
            </a:extLst>
          </p:cNvPr>
          <p:cNvSpPr/>
          <p:nvPr/>
        </p:nvSpPr>
        <p:spPr>
          <a:xfrm>
            <a:off x="838200" y="5697970"/>
            <a:ext cx="7574639" cy="80250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677251FF-BF03-4472-9862-2EB243A74B34}"/>
              </a:ext>
            </a:extLst>
          </p:cNvPr>
          <p:cNvSpPr/>
          <p:nvPr/>
        </p:nvSpPr>
        <p:spPr>
          <a:xfrm>
            <a:off x="1056454" y="5914557"/>
            <a:ext cx="7356385" cy="369332"/>
          </a:xfrm>
          <a:prstGeom prst="rect">
            <a:avLst/>
          </a:prstGeom>
        </p:spPr>
        <p:txBody>
          <a:bodyPr wrap="square">
            <a:spAutoFit/>
          </a:bodyPr>
          <a:lstStyle/>
          <a:p>
            <a:r>
              <a:rPr lang="en-US" dirty="0">
                <a:solidFill>
                  <a:srgbClr val="569CD6"/>
                </a:solidFill>
                <a:latin typeface="Consolas" panose="020B0609020204030204" pitchFamily="49" charset="0"/>
              </a:rPr>
              <a:t>const</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someText</a:t>
            </a:r>
            <a:r>
              <a:rPr lang="en-US" dirty="0">
                <a:solidFill>
                  <a:srgbClr val="D4D4D4"/>
                </a:solidFill>
                <a:latin typeface="Consolas" panose="020B0609020204030204" pitchFamily="49" charset="0"/>
              </a:rPr>
              <a:t> = </a:t>
            </a:r>
            <a:r>
              <a:rPr lang="en-US" dirty="0">
                <a:solidFill>
                  <a:srgbClr val="CE9178"/>
                </a:solidFill>
                <a:latin typeface="Consolas" panose="020B0609020204030204" pitchFamily="49" charset="0"/>
              </a:rPr>
              <a:t>'The Terminator said "I</a:t>
            </a:r>
            <a:r>
              <a:rPr lang="en-US" dirty="0">
                <a:solidFill>
                  <a:srgbClr val="D7BA7D"/>
                </a:solidFill>
                <a:latin typeface="Consolas" panose="020B0609020204030204" pitchFamily="49" charset="0"/>
              </a:rPr>
              <a:t>\'</a:t>
            </a:r>
            <a:r>
              <a:rPr lang="en-US" dirty="0">
                <a:solidFill>
                  <a:srgbClr val="CE9178"/>
                </a:solidFill>
                <a:latin typeface="Consolas" panose="020B0609020204030204" pitchFamily="49" charset="0"/>
              </a:rPr>
              <a:t>ll be back!"'</a:t>
            </a:r>
            <a:r>
              <a:rPr lang="en-US" dirty="0">
                <a:solidFill>
                  <a:srgbClr val="D4D4D4"/>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
        <p:nvSpPr>
          <p:cNvPr id="10" name="Up Arrow 26">
            <a:extLst>
              <a:ext uri="{FF2B5EF4-FFF2-40B4-BE49-F238E27FC236}">
                <a16:creationId xmlns:a16="http://schemas.microsoft.com/office/drawing/2014/main" id="{0261E39E-593B-4530-96B9-FE1B890B6C94}"/>
              </a:ext>
            </a:extLst>
          </p:cNvPr>
          <p:cNvSpPr/>
          <p:nvPr/>
        </p:nvSpPr>
        <p:spPr>
          <a:xfrm rot="16200000">
            <a:off x="8764414" y="3360321"/>
            <a:ext cx="238076" cy="718804"/>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11" name="TextBox 10">
            <a:extLst>
              <a:ext uri="{FF2B5EF4-FFF2-40B4-BE49-F238E27FC236}">
                <a16:creationId xmlns:a16="http://schemas.microsoft.com/office/drawing/2014/main" id="{7069DF1B-ABF5-4C35-9915-F2D088E9898D}"/>
              </a:ext>
            </a:extLst>
          </p:cNvPr>
          <p:cNvSpPr txBox="1"/>
          <p:nvPr/>
        </p:nvSpPr>
        <p:spPr>
          <a:xfrm>
            <a:off x="9354065" y="3509663"/>
            <a:ext cx="718804" cy="400110"/>
          </a:xfrm>
          <a:prstGeom prst="rect">
            <a:avLst/>
          </a:prstGeom>
          <a:noFill/>
          <a:ln>
            <a:solidFill>
              <a:schemeClr val="tx1"/>
            </a:solidFill>
          </a:ln>
        </p:spPr>
        <p:txBody>
          <a:bodyPr wrap="square" rtlCol="0">
            <a:spAutoFit/>
          </a:bodyPr>
          <a:lstStyle/>
          <a:p>
            <a:r>
              <a:rPr lang="en-US" sz="2000" dirty="0"/>
              <a:t>BAD</a:t>
            </a:r>
          </a:p>
        </p:txBody>
      </p:sp>
      <p:sp>
        <p:nvSpPr>
          <p:cNvPr id="12" name="Up Arrow 26">
            <a:extLst>
              <a:ext uri="{FF2B5EF4-FFF2-40B4-BE49-F238E27FC236}">
                <a16:creationId xmlns:a16="http://schemas.microsoft.com/office/drawing/2014/main" id="{DDA2A18E-181D-4283-B3A1-2BF86B2456C4}"/>
              </a:ext>
            </a:extLst>
          </p:cNvPr>
          <p:cNvSpPr/>
          <p:nvPr/>
        </p:nvSpPr>
        <p:spPr>
          <a:xfrm rot="16200000">
            <a:off x="8764414" y="5739821"/>
            <a:ext cx="238076" cy="718804"/>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13" name="TextBox 12">
            <a:extLst>
              <a:ext uri="{FF2B5EF4-FFF2-40B4-BE49-F238E27FC236}">
                <a16:creationId xmlns:a16="http://schemas.microsoft.com/office/drawing/2014/main" id="{9B242BBA-BD0B-4FAA-AB95-2038110810B1}"/>
              </a:ext>
            </a:extLst>
          </p:cNvPr>
          <p:cNvSpPr txBox="1"/>
          <p:nvPr/>
        </p:nvSpPr>
        <p:spPr>
          <a:xfrm>
            <a:off x="9380391" y="5885514"/>
            <a:ext cx="844427" cy="400110"/>
          </a:xfrm>
          <a:prstGeom prst="rect">
            <a:avLst/>
          </a:prstGeom>
          <a:noFill/>
          <a:ln>
            <a:solidFill>
              <a:schemeClr val="tx1"/>
            </a:solidFill>
          </a:ln>
        </p:spPr>
        <p:txBody>
          <a:bodyPr wrap="square" rtlCol="0">
            <a:spAutoFit/>
          </a:bodyPr>
          <a:lstStyle/>
          <a:p>
            <a:r>
              <a:rPr lang="en-US" sz="2000" dirty="0"/>
              <a:t>GOOD</a:t>
            </a:r>
          </a:p>
        </p:txBody>
      </p:sp>
      <p:sp>
        <p:nvSpPr>
          <p:cNvPr id="14" name="TextBox 13">
            <a:extLst>
              <a:ext uri="{FF2B5EF4-FFF2-40B4-BE49-F238E27FC236}">
                <a16:creationId xmlns:a16="http://schemas.microsoft.com/office/drawing/2014/main" id="{CFF6F907-F68B-4C2C-8711-2316BB4C3A31}"/>
              </a:ext>
            </a:extLst>
          </p:cNvPr>
          <p:cNvSpPr txBox="1"/>
          <p:nvPr/>
        </p:nvSpPr>
        <p:spPr>
          <a:xfrm>
            <a:off x="838200" y="4856205"/>
            <a:ext cx="4409774" cy="584775"/>
          </a:xfrm>
          <a:prstGeom prst="rect">
            <a:avLst/>
          </a:prstGeom>
          <a:noFill/>
          <a:ln>
            <a:solidFill>
              <a:schemeClr val="tx1"/>
            </a:solidFill>
          </a:ln>
        </p:spPr>
        <p:txBody>
          <a:bodyPr wrap="square" rtlCol="0">
            <a:spAutoFit/>
          </a:bodyPr>
          <a:lstStyle/>
          <a:p>
            <a:r>
              <a:rPr lang="en-US" sz="1600" dirty="0"/>
              <a:t>We can use the "\" character to escape the " ' " character that was causing the error above</a:t>
            </a:r>
          </a:p>
        </p:txBody>
      </p:sp>
      <p:sp>
        <p:nvSpPr>
          <p:cNvPr id="15" name="Up Arrow 26">
            <a:extLst>
              <a:ext uri="{FF2B5EF4-FFF2-40B4-BE49-F238E27FC236}">
                <a16:creationId xmlns:a16="http://schemas.microsoft.com/office/drawing/2014/main" id="{D0CEBCD7-5ED7-4C7B-BE7F-4F6CC27C5DE3}"/>
              </a:ext>
            </a:extLst>
          </p:cNvPr>
          <p:cNvSpPr/>
          <p:nvPr/>
        </p:nvSpPr>
        <p:spPr>
          <a:xfrm rot="7268712">
            <a:off x="5637477" y="4989962"/>
            <a:ext cx="161638" cy="817395"/>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6542689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2104</TotalTime>
  <Words>3063</Words>
  <Application>Microsoft Macintosh PowerPoint</Application>
  <PresentationFormat>Widescreen</PresentationFormat>
  <Paragraphs>337</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Calibri Light</vt:lpstr>
      <vt:lpstr>Consolas</vt:lpstr>
      <vt:lpstr>Menlo</vt:lpstr>
      <vt:lpstr>Office Theme</vt:lpstr>
      <vt:lpstr>Web Scripting 1</vt:lpstr>
      <vt:lpstr>Agenda</vt:lpstr>
      <vt:lpstr>Assignment 01</vt:lpstr>
      <vt:lpstr>Progress Check-In</vt:lpstr>
      <vt:lpstr>Data Types</vt:lpstr>
      <vt:lpstr>Data Types and Variables in JavaScript</vt:lpstr>
      <vt:lpstr>Variable Data Types</vt:lpstr>
      <vt:lpstr>String Data Type</vt:lpstr>
      <vt:lpstr>Escaping Special Characters</vt:lpstr>
      <vt:lpstr>String Concatenation</vt:lpstr>
      <vt:lpstr>Template Strings</vt:lpstr>
      <vt:lpstr>Template Strings - Features</vt:lpstr>
      <vt:lpstr>Template Strings - Features</vt:lpstr>
      <vt:lpstr>Template Strings - Features</vt:lpstr>
      <vt:lpstr>Number Data Type</vt:lpstr>
      <vt:lpstr>What is the Modulus Operator (%)?</vt:lpstr>
      <vt:lpstr>The Order of Operations</vt:lpstr>
      <vt:lpstr>Beware of String Numbers in JavaScript</vt:lpstr>
      <vt:lpstr>Beware of String Numbers in JavaScript</vt:lpstr>
      <vt:lpstr>String to Number Conversion</vt:lpstr>
      <vt:lpstr>parseFloat() and parseInt()</vt:lpstr>
      <vt:lpstr>parseFloat()</vt:lpstr>
      <vt:lpstr>parseInt()</vt:lpstr>
      <vt:lpstr>Type Conversion with Operators</vt:lpstr>
      <vt:lpstr>Type Conversion by Multiplying by 1</vt:lpstr>
      <vt:lpstr>Type Conversion by Prepending "+"</vt:lpstr>
      <vt:lpstr>Boolean Data Type</vt:lpstr>
      <vt:lpstr>Boolean Data Type Example</vt:lpstr>
      <vt:lpstr>Functions</vt:lpstr>
      <vt:lpstr>Functions</vt:lpstr>
      <vt:lpstr>JavaScript Functions</vt:lpstr>
      <vt:lpstr>JavaScript Function Definitions</vt:lpstr>
      <vt:lpstr>Function Expressions vs Declarations </vt:lpstr>
      <vt:lpstr>Function Declarations are Hoisted </vt:lpstr>
      <vt:lpstr>Function Expressions Must Be Declared First</vt:lpstr>
      <vt:lpstr>Function Expressions Must Be Declared First</vt:lpstr>
      <vt:lpstr>Personal Opinion Here</vt:lpstr>
      <vt:lpstr>Using Return in a function</vt:lpstr>
      <vt:lpstr>Using return in a function</vt:lpstr>
      <vt:lpstr>Using Multiple Returns in a function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Whyte</dc:creator>
  <cp:lastModifiedBy>Michael Whyte</cp:lastModifiedBy>
  <cp:revision>196</cp:revision>
  <dcterms:created xsi:type="dcterms:W3CDTF">2019-05-29T16:09:03Z</dcterms:created>
  <dcterms:modified xsi:type="dcterms:W3CDTF">2023-01-12T19:11:11Z</dcterms:modified>
</cp:coreProperties>
</file>