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582" r:id="rId4"/>
    <p:sldId id="583" r:id="rId5"/>
    <p:sldId id="584" r:id="rId6"/>
    <p:sldId id="585" r:id="rId7"/>
    <p:sldId id="586" r:id="rId8"/>
    <p:sldId id="588" r:id="rId9"/>
    <p:sldId id="589" r:id="rId10"/>
    <p:sldId id="595" r:id="rId11"/>
    <p:sldId id="594" r:id="rId12"/>
    <p:sldId id="597" r:id="rId13"/>
    <p:sldId id="596" r:id="rId14"/>
    <p:sldId id="598" r:id="rId15"/>
    <p:sldId id="590" r:id="rId16"/>
    <p:sldId id="591" r:id="rId17"/>
    <p:sldId id="593" r:id="rId18"/>
    <p:sldId id="592" r:id="rId19"/>
    <p:sldId id="599" r:id="rId20"/>
    <p:sldId id="600" r:id="rId21"/>
    <p:sldId id="602" r:id="rId22"/>
    <p:sldId id="601" r:id="rId23"/>
    <p:sldId id="604" r:id="rId24"/>
    <p:sldId id="603" r:id="rId25"/>
    <p:sldId id="605" r:id="rId26"/>
    <p:sldId id="606" r:id="rId27"/>
    <p:sldId id="607" r:id="rId28"/>
    <p:sldId id="608" r:id="rId29"/>
    <p:sldId id="609" r:id="rId30"/>
    <p:sldId id="610" r:id="rId31"/>
    <p:sldId id="611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20" r:id="rId40"/>
    <p:sldId id="619" r:id="rId41"/>
    <p:sldId id="621" r:id="rId42"/>
    <p:sldId id="622" r:id="rId43"/>
    <p:sldId id="623" r:id="rId44"/>
    <p:sldId id="624" r:id="rId45"/>
    <p:sldId id="626" r:id="rId46"/>
    <p:sldId id="625" r:id="rId47"/>
    <p:sldId id="627" r:id="rId48"/>
    <p:sldId id="628" r:id="rId49"/>
    <p:sldId id="629" r:id="rId50"/>
    <p:sldId id="630" r:id="rId51"/>
    <p:sldId id="631" r:id="rId52"/>
    <p:sldId id="632" r:id="rId53"/>
    <p:sldId id="63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4C07-AA23-4758-9147-721A99AA1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1485-6B11-41D7-8EDF-CA3C6A2B6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B7D2-689B-4E03-A587-02158DEB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97F2-255F-4BF2-BE61-48308278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703D-ADCE-4F3A-B6E2-7851716E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98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1CA7-AA49-433F-964C-42EC17BB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B2F40-BF6F-439F-83D1-6370C625F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077C-5499-4003-AE5B-100F260F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2397-D509-4F89-8790-FD3C1A8F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6D04-192C-476D-841D-9D74E7B7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EA8E4-3EA9-436A-9C6E-F944DBC91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DB336-3702-4BEE-8561-035B0747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B3CD-4EAA-441A-A29D-F46630F6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EF81-013B-459D-B1DE-5B25A9C9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9411-0E8D-494E-A04D-311AC5B1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92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321F-B1E6-4EAF-8116-07626B88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DBC8-0E69-4B87-B042-44AF0294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63E4-D954-4266-8500-AD7B8F0B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2FAF-707F-448A-90FE-528ACE0A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ABF3-29AF-4FBF-A66C-70C1620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26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A232-BA16-49ED-A21E-C3278470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4543-331B-4F0F-8A79-42FBE89A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83337-2DEB-4DB1-9631-99A07505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4A52-550D-479A-B814-461A6AC6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707B-3AD8-44DE-9734-804F4824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99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EB13-C431-4A04-9406-3E02F133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4CB3-3C33-4ADB-93A8-60FCC9D22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2CF2C-B951-4555-A08C-7E956FAE0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B2650-7C69-41E6-80B6-93D12F28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AEAE-17EE-4C87-AAA9-5C57B11C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7403-0F63-43F1-AB98-C59CAC7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51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8965-1749-4554-B270-1CF380C4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49F4-E978-478E-BB7A-A163C39E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2C280-FCA9-4A96-86FB-05A9DC73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E02AF-BA74-4280-8A76-1951D3832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02DA3-0B04-431B-AA82-7C51CB820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CE32C-2E02-4224-A618-D2FB0194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12621-0FCD-4C54-84DF-84F8538B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81846-2C39-4B40-89CE-8865D30E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04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6698-D9AF-429D-BBE5-ACDFC416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95113-03D5-4583-9B4F-5B1DE60D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3F60F-B136-48C9-B445-481CEC39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7DFC7-CD8F-4610-8342-4CDDF27D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10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2B20-EED6-479A-92D0-DD8470EE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52481-B384-4238-A7F5-4FC9894E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CD7-D0A7-4F21-8938-FB15957B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51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4075-A158-45C6-92BE-74C4B1CF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8CE8-0F6F-4C0D-8E21-637EE690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DCE1B-BDBF-4B35-BEBD-AB596696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4FC3-297A-43EC-8935-4D99EE11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76254-1154-47ED-BF0E-47D1E61A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FFFF-006B-4D94-8012-2BBC2F4D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C9A3-EE24-400C-A549-4DC98F9C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234B3-F15E-4E7F-8283-D644BAFE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910E-EC90-41AF-8B9A-59013E57C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E4FE-3569-434A-8BEC-03786D54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5B58F-C0DB-4554-8EC7-65CC5D38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DA13-521D-49C5-AB77-9329985A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5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E541B-2A5B-4F2B-B152-67A29F78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85EE-D63A-486A-A06F-6C69D95B3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770-B75D-48E2-81C0-1D7170EF2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CBC6-2D15-4DD1-9948-C62DD5E3F7E5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2562-9075-438E-9447-8D4B09554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BE7F-FA98-47BD-BC93-FB1287EBA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8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ughingsquid.com/flipbook-every-booby-trap-in-home-alone/" TargetMode="Externa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1D7D-ABDE-467C-BA62-CDE8F1BC5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632BF-74C4-4BC4-A446-5977F85DA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Image Spinner – Step by Step Instructions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55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9A9B-3D7B-F243-A635-74D018FF5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FD4D3-3AAD-E149-B9D2-CA083F611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 err="1"/>
              <a:t>script.js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13743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730C-EF26-4243-8864-D8E75CD4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Script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4B43-659D-9F49-874A-2B80F7BA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185" cy="4351338"/>
          </a:xfrm>
        </p:spPr>
        <p:txBody>
          <a:bodyPr/>
          <a:lstStyle/>
          <a:p>
            <a:r>
              <a:rPr lang="en-US" dirty="0"/>
              <a:t>Create a JavaScript file called "</a:t>
            </a:r>
            <a:r>
              <a:rPr lang="en-US" dirty="0" err="1"/>
              <a:t>script.js</a:t>
            </a:r>
            <a:r>
              <a:rPr lang="en-US" dirty="0"/>
              <a:t>"</a:t>
            </a:r>
          </a:p>
          <a:p>
            <a:r>
              <a:rPr lang="en-US" dirty="0"/>
              <a:t>Save this file inside the "scripts" folder</a:t>
            </a:r>
          </a:p>
        </p:txBody>
      </p:sp>
      <p:pic>
        <p:nvPicPr>
          <p:cNvPr id="5" name="Picture 4" descr="MacOS finder screenshot of spinner web application folder">
            <a:extLst>
              <a:ext uri="{FF2B5EF4-FFF2-40B4-BE49-F238E27FC236}">
                <a16:creationId xmlns:a16="http://schemas.microsoft.com/office/drawing/2014/main" id="{E8ABD2B2-E146-FD43-BA51-690622A60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20" y="1825625"/>
            <a:ext cx="6318549" cy="2318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588FA-1FBC-764C-8D85-0BF4C708F3D9}"/>
              </a:ext>
            </a:extLst>
          </p:cNvPr>
          <p:cNvSpPr txBox="1"/>
          <p:nvPr/>
        </p:nvSpPr>
        <p:spPr>
          <a:xfrm>
            <a:off x="6863112" y="5256142"/>
            <a:ext cx="33200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Create a new "</a:t>
            </a:r>
            <a:r>
              <a:rPr lang="en-CA" dirty="0" err="1"/>
              <a:t>script.js</a:t>
            </a:r>
            <a:r>
              <a:rPr lang="en-CA" dirty="0"/>
              <a:t>" file and store it in the "scripts" folder</a:t>
            </a:r>
          </a:p>
        </p:txBody>
      </p:sp>
      <p:sp>
        <p:nvSpPr>
          <p:cNvPr id="7" name="Arrow: Right 16">
            <a:extLst>
              <a:ext uri="{FF2B5EF4-FFF2-40B4-BE49-F238E27FC236}">
                <a16:creationId xmlns:a16="http://schemas.microsoft.com/office/drawing/2014/main" id="{85EC7354-96AD-3943-991A-D276D78364E9}"/>
              </a:ext>
            </a:extLst>
          </p:cNvPr>
          <p:cNvSpPr/>
          <p:nvPr/>
        </p:nvSpPr>
        <p:spPr>
          <a:xfrm rot="13652863">
            <a:off x="6302243" y="3956552"/>
            <a:ext cx="2722857" cy="2011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EDF58-2B52-2944-BC98-FEBCAD3F6690}"/>
              </a:ext>
            </a:extLst>
          </p:cNvPr>
          <p:cNvSpPr txBox="1"/>
          <p:nvPr/>
        </p:nvSpPr>
        <p:spPr>
          <a:xfrm>
            <a:off x="7560526" y="1393002"/>
            <a:ext cx="245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a-02-start folder</a:t>
            </a:r>
          </a:p>
        </p:txBody>
      </p:sp>
    </p:spTree>
    <p:extLst>
      <p:ext uri="{BB962C8B-B14F-4D97-AF65-F5344CB8AC3E}">
        <p14:creationId xmlns:p14="http://schemas.microsoft.com/office/powerpoint/2010/main" val="235605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D773-EECC-674F-8A4F-83F281238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2B749-1F10-7B40-BC4E-973FCD05C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Attaching the </a:t>
            </a:r>
            <a:r>
              <a:rPr lang="en-US" dirty="0" err="1"/>
              <a:t>script.js</a:t>
            </a:r>
            <a:r>
              <a:rPr lang="en-US" dirty="0"/>
              <a:t> File to the HTML Document</a:t>
            </a:r>
          </a:p>
        </p:txBody>
      </p:sp>
    </p:spTree>
    <p:extLst>
      <p:ext uri="{BB962C8B-B14F-4D97-AF65-F5344CB8AC3E}">
        <p14:creationId xmlns:p14="http://schemas.microsoft.com/office/powerpoint/2010/main" val="15631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D724-64EB-904A-BD4E-E1C20EBA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50"/>
            <a:ext cx="10515600" cy="1325563"/>
          </a:xfrm>
        </p:spPr>
        <p:txBody>
          <a:bodyPr/>
          <a:lstStyle/>
          <a:p>
            <a:r>
              <a:rPr lang="en-US" dirty="0"/>
              <a:t>Attaching the JS File to the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B610-DD97-C642-AA1A-A9BF978E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38" y="1309473"/>
            <a:ext cx="10881732" cy="1325563"/>
          </a:xfrm>
        </p:spPr>
        <p:txBody>
          <a:bodyPr/>
          <a:lstStyle/>
          <a:p>
            <a:r>
              <a:rPr lang="en-US" dirty="0"/>
              <a:t>Attach the newly created "</a:t>
            </a:r>
            <a:r>
              <a:rPr lang="en-US" dirty="0" err="1"/>
              <a:t>script.js</a:t>
            </a:r>
            <a:r>
              <a:rPr lang="en-US" dirty="0"/>
              <a:t>" file to the "</a:t>
            </a:r>
            <a:r>
              <a:rPr lang="en-US" dirty="0" err="1"/>
              <a:t>index.html</a:t>
            </a:r>
            <a:r>
              <a:rPr lang="en-US" dirty="0"/>
              <a:t>" document by using a script tag placed immediately before the closing "body" element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4C24D3-3FB4-A441-8DDA-F2A299FE8CAD}"/>
              </a:ext>
            </a:extLst>
          </p:cNvPr>
          <p:cNvSpPr/>
          <p:nvPr/>
        </p:nvSpPr>
        <p:spPr>
          <a:xfrm>
            <a:off x="1784195" y="3373245"/>
            <a:ext cx="8441472" cy="1870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7099C-812D-7E41-AADC-D49942ADAF1A}"/>
              </a:ext>
            </a:extLst>
          </p:cNvPr>
          <p:cNvSpPr/>
          <p:nvPr/>
        </p:nvSpPr>
        <p:spPr>
          <a:xfrm>
            <a:off x="2133599" y="3708337"/>
            <a:ext cx="7857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sz="2400" dirty="0">
                <a:solidFill>
                  <a:srgbClr val="569CD6"/>
                </a:solidFill>
                <a:latin typeface="Menlo" panose="020B0609030804020204" pitchFamily="49" charset="0"/>
              </a:rPr>
              <a:t>script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CE9178"/>
                </a:solidFill>
                <a:latin typeface="Menlo" panose="020B0609030804020204" pitchFamily="49" charset="0"/>
              </a:rPr>
              <a:t>"scripts/</a:t>
            </a:r>
            <a:r>
              <a:rPr lang="en-CA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script.js</a:t>
            </a:r>
            <a:r>
              <a:rPr lang="en-CA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CA" sz="2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CA" sz="2400" dirty="0">
                <a:solidFill>
                  <a:srgbClr val="569CD6"/>
                </a:solidFill>
                <a:latin typeface="Menlo" panose="020B0609030804020204" pitchFamily="49" charset="0"/>
              </a:rPr>
              <a:t>script</a:t>
            </a:r>
            <a:r>
              <a:rPr lang="en-CA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CA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24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-CA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964B5-A487-3745-A29D-3EFF4F670AB9}"/>
              </a:ext>
            </a:extLst>
          </p:cNvPr>
          <p:cNvSpPr txBox="1"/>
          <p:nvPr/>
        </p:nvSpPr>
        <p:spPr>
          <a:xfrm>
            <a:off x="1784195" y="2997944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 file</a:t>
            </a:r>
          </a:p>
        </p:txBody>
      </p:sp>
      <p:sp>
        <p:nvSpPr>
          <p:cNvPr id="7" name="Arrow: Right 16">
            <a:extLst>
              <a:ext uri="{FF2B5EF4-FFF2-40B4-BE49-F238E27FC236}">
                <a16:creationId xmlns:a16="http://schemas.microsoft.com/office/drawing/2014/main" id="{EABD2E9F-1977-DE4D-86A7-0E91514F4A5B}"/>
              </a:ext>
            </a:extLst>
          </p:cNvPr>
          <p:cNvSpPr/>
          <p:nvPr/>
        </p:nvSpPr>
        <p:spPr>
          <a:xfrm rot="5400000">
            <a:off x="5304542" y="2543629"/>
            <a:ext cx="800459" cy="2807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16">
            <a:extLst>
              <a:ext uri="{FF2B5EF4-FFF2-40B4-BE49-F238E27FC236}">
                <a16:creationId xmlns:a16="http://schemas.microsoft.com/office/drawing/2014/main" id="{F915D151-1BC6-4F4B-8D96-5EE998A8CFA3}"/>
              </a:ext>
            </a:extLst>
          </p:cNvPr>
          <p:cNvSpPr/>
          <p:nvPr/>
        </p:nvSpPr>
        <p:spPr>
          <a:xfrm rot="13482376">
            <a:off x="5356150" y="4723882"/>
            <a:ext cx="1842274" cy="2419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77ADA-0976-4849-AE14-67F468171960}"/>
              </a:ext>
            </a:extLst>
          </p:cNvPr>
          <p:cNvSpPr txBox="1"/>
          <p:nvPr/>
        </p:nvSpPr>
        <p:spPr>
          <a:xfrm>
            <a:off x="6096000" y="5646308"/>
            <a:ext cx="4984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Use the "script" element with a "</a:t>
            </a:r>
            <a:r>
              <a:rPr lang="en-CA" dirty="0" err="1"/>
              <a:t>src</a:t>
            </a:r>
            <a:r>
              <a:rPr lang="en-CA" dirty="0"/>
              <a:t>" attribute to attach an external script file to an HTML document</a:t>
            </a:r>
          </a:p>
        </p:txBody>
      </p:sp>
    </p:spTree>
    <p:extLst>
      <p:ext uri="{BB962C8B-B14F-4D97-AF65-F5344CB8AC3E}">
        <p14:creationId xmlns:p14="http://schemas.microsoft.com/office/powerpoint/2010/main" val="89202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39EC-A42B-7341-8D30-79182837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2F42B-67A1-DE43-9DE4-1FEF26623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Grabbing the HTML Elements</a:t>
            </a:r>
          </a:p>
        </p:txBody>
      </p:sp>
    </p:spTree>
    <p:extLst>
      <p:ext uri="{BB962C8B-B14F-4D97-AF65-F5344CB8AC3E}">
        <p14:creationId xmlns:p14="http://schemas.microsoft.com/office/powerpoint/2010/main" val="208503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81E4-CC98-BA4E-8B8A-209176A5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Grabbing the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F246-7D3D-284C-B283-D8FA65F3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439" cy="4351338"/>
          </a:xfrm>
        </p:spPr>
        <p:txBody>
          <a:bodyPr/>
          <a:lstStyle/>
          <a:p>
            <a:r>
              <a:rPr lang="en-US" dirty="0"/>
              <a:t>Determine the HTML elements that we need to interact with</a:t>
            </a:r>
          </a:p>
          <a:p>
            <a:pPr lvl="1"/>
            <a:r>
              <a:rPr lang="en-US" dirty="0"/>
              <a:t>Slide</a:t>
            </a:r>
          </a:p>
          <a:p>
            <a:pPr lvl="2"/>
            <a:r>
              <a:rPr lang="en-US" dirty="0"/>
              <a:t>The image element that displays the bike image</a:t>
            </a:r>
          </a:p>
          <a:p>
            <a:pPr lvl="1"/>
            <a:r>
              <a:rPr lang="en-US" dirty="0"/>
              <a:t>Buttons</a:t>
            </a:r>
          </a:p>
          <a:p>
            <a:pPr lvl="2"/>
            <a:r>
              <a:rPr lang="en-US" dirty="0"/>
              <a:t>Turn Clockwise Button</a:t>
            </a:r>
          </a:p>
          <a:p>
            <a:pPr lvl="2"/>
            <a:r>
              <a:rPr lang="en-US" dirty="0"/>
              <a:t>Turn Counter-Clockwise Button</a:t>
            </a:r>
          </a:p>
        </p:txBody>
      </p:sp>
      <p:pic>
        <p:nvPicPr>
          <p:cNvPr id="5" name="Picture 4" descr="Bike spinner web application screenshot">
            <a:extLst>
              <a:ext uri="{FF2B5EF4-FFF2-40B4-BE49-F238E27FC236}">
                <a16:creationId xmlns:a16="http://schemas.microsoft.com/office/drawing/2014/main" id="{F6A61E0E-D63B-054C-8691-AB928477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35" y="1596905"/>
            <a:ext cx="3358840" cy="366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168BC-A2F3-1040-9214-71798977C7A7}"/>
              </a:ext>
            </a:extLst>
          </p:cNvPr>
          <p:cNvSpPr txBox="1"/>
          <p:nvPr/>
        </p:nvSpPr>
        <p:spPr>
          <a:xfrm>
            <a:off x="4290477" y="5518569"/>
            <a:ext cx="2626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 bike image (the slide)</a:t>
            </a:r>
          </a:p>
        </p:txBody>
      </p:sp>
      <p:sp>
        <p:nvSpPr>
          <p:cNvPr id="7" name="Arrow: Right 16">
            <a:extLst>
              <a:ext uri="{FF2B5EF4-FFF2-40B4-BE49-F238E27FC236}">
                <a16:creationId xmlns:a16="http://schemas.microsoft.com/office/drawing/2014/main" id="{2B0579C5-462B-9B44-A278-09E32AF92452}"/>
              </a:ext>
            </a:extLst>
          </p:cNvPr>
          <p:cNvSpPr/>
          <p:nvPr/>
        </p:nvSpPr>
        <p:spPr>
          <a:xfrm rot="19229663">
            <a:off x="5921770" y="4509091"/>
            <a:ext cx="2408293" cy="167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CC6A9-B8CD-5442-BE8B-8110AB930DE0}"/>
              </a:ext>
            </a:extLst>
          </p:cNvPr>
          <p:cNvSpPr txBox="1"/>
          <p:nvPr/>
        </p:nvSpPr>
        <p:spPr>
          <a:xfrm>
            <a:off x="6558615" y="6127234"/>
            <a:ext cx="23188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Turn clockwise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85699-5D7B-274E-AB66-AF8D47DF13D8}"/>
              </a:ext>
            </a:extLst>
          </p:cNvPr>
          <p:cNvSpPr txBox="1"/>
          <p:nvPr/>
        </p:nvSpPr>
        <p:spPr>
          <a:xfrm>
            <a:off x="9366963" y="5861904"/>
            <a:ext cx="24292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Turn counter-clockwise button</a:t>
            </a:r>
          </a:p>
        </p:txBody>
      </p:sp>
      <p:sp>
        <p:nvSpPr>
          <p:cNvPr id="11" name="Arrow: Right 16">
            <a:extLst>
              <a:ext uri="{FF2B5EF4-FFF2-40B4-BE49-F238E27FC236}">
                <a16:creationId xmlns:a16="http://schemas.microsoft.com/office/drawing/2014/main" id="{07FD35A0-EC59-3345-9F77-C3F1F7729B81}"/>
              </a:ext>
            </a:extLst>
          </p:cNvPr>
          <p:cNvSpPr/>
          <p:nvPr/>
        </p:nvSpPr>
        <p:spPr>
          <a:xfrm rot="18181930" flipV="1">
            <a:off x="8067514" y="5535747"/>
            <a:ext cx="945926" cy="1445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6">
            <a:extLst>
              <a:ext uri="{FF2B5EF4-FFF2-40B4-BE49-F238E27FC236}">
                <a16:creationId xmlns:a16="http://schemas.microsoft.com/office/drawing/2014/main" id="{F9566502-EC3A-5F4C-9275-C0D4B3341591}"/>
              </a:ext>
            </a:extLst>
          </p:cNvPr>
          <p:cNvSpPr/>
          <p:nvPr/>
        </p:nvSpPr>
        <p:spPr>
          <a:xfrm rot="14298934">
            <a:off x="9847019" y="5432721"/>
            <a:ext cx="659786" cy="1616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63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81E4-CC98-BA4E-8B8A-209176A5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Grabbing the HTML Elements – The Clockwise Button</a:t>
            </a:r>
          </a:p>
        </p:txBody>
      </p:sp>
      <p:pic>
        <p:nvPicPr>
          <p:cNvPr id="5" name="Picture 4" descr="Bike spinner web application screenshot">
            <a:extLst>
              <a:ext uri="{FF2B5EF4-FFF2-40B4-BE49-F238E27FC236}">
                <a16:creationId xmlns:a16="http://schemas.microsoft.com/office/drawing/2014/main" id="{F6A61E0E-D63B-054C-8691-AB928477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6" y="1681906"/>
            <a:ext cx="3358840" cy="366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168BC-A2F3-1040-9214-71798977C7A7}"/>
              </a:ext>
            </a:extLst>
          </p:cNvPr>
          <p:cNvSpPr txBox="1"/>
          <p:nvPr/>
        </p:nvSpPr>
        <p:spPr>
          <a:xfrm>
            <a:off x="1014764" y="5979612"/>
            <a:ext cx="2818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 Turn Clockwise button</a:t>
            </a:r>
          </a:p>
        </p:txBody>
      </p:sp>
      <p:sp>
        <p:nvSpPr>
          <p:cNvPr id="7" name="Arrow: Right 16">
            <a:extLst>
              <a:ext uri="{FF2B5EF4-FFF2-40B4-BE49-F238E27FC236}">
                <a16:creationId xmlns:a16="http://schemas.microsoft.com/office/drawing/2014/main" id="{2B0579C5-462B-9B44-A278-09E32AF92452}"/>
              </a:ext>
            </a:extLst>
          </p:cNvPr>
          <p:cNvSpPr/>
          <p:nvPr/>
        </p:nvSpPr>
        <p:spPr>
          <a:xfrm rot="14303601">
            <a:off x="1385308" y="5468536"/>
            <a:ext cx="638773" cy="1801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204BE5-3C1F-3145-8031-921AC46CF093}"/>
              </a:ext>
            </a:extLst>
          </p:cNvPr>
          <p:cNvSpPr/>
          <p:nvPr/>
        </p:nvSpPr>
        <p:spPr>
          <a:xfrm>
            <a:off x="5318308" y="1908300"/>
            <a:ext cx="6096000" cy="5371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7CAF6-33F5-F24A-AD61-B6E4D4D668D2}"/>
              </a:ext>
            </a:extLst>
          </p:cNvPr>
          <p:cNvSpPr txBox="1"/>
          <p:nvPr/>
        </p:nvSpPr>
        <p:spPr>
          <a:xfrm>
            <a:off x="5229920" y="1545907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HTML for the Turn Clockwise Button</a:t>
            </a:r>
          </a:p>
        </p:txBody>
      </p:sp>
      <p:sp>
        <p:nvSpPr>
          <p:cNvPr id="16" name="Arrow: Right 16">
            <a:extLst>
              <a:ext uri="{FF2B5EF4-FFF2-40B4-BE49-F238E27FC236}">
                <a16:creationId xmlns:a16="http://schemas.microsoft.com/office/drawing/2014/main" id="{6AFF4F57-5264-4F4B-B109-D7CA9B230228}"/>
              </a:ext>
            </a:extLst>
          </p:cNvPr>
          <p:cNvSpPr/>
          <p:nvPr/>
        </p:nvSpPr>
        <p:spPr>
          <a:xfrm rot="19489474">
            <a:off x="1234753" y="3441803"/>
            <a:ext cx="4342089" cy="165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F17B660-97EB-F14E-A9B8-02A523FDE576}"/>
              </a:ext>
            </a:extLst>
          </p:cNvPr>
          <p:cNvSpPr/>
          <p:nvPr/>
        </p:nvSpPr>
        <p:spPr>
          <a:xfrm rot="5400000">
            <a:off x="8021665" y="2755495"/>
            <a:ext cx="434490" cy="20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C1097-1C0D-724D-8E5F-0DDFAE8EC672}"/>
              </a:ext>
            </a:extLst>
          </p:cNvPr>
          <p:cNvSpPr txBox="1"/>
          <p:nvPr/>
        </p:nvSpPr>
        <p:spPr>
          <a:xfrm>
            <a:off x="6239268" y="3251748"/>
            <a:ext cx="39992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Select this element with JavaScript and store it in a variable called "</a:t>
            </a:r>
            <a:r>
              <a:rPr lang="en-CA" dirty="0" err="1"/>
              <a:t>btnTurnCW</a:t>
            </a:r>
            <a:r>
              <a:rPr lang="en-CA" dirty="0"/>
              <a:t>"</a:t>
            </a:r>
          </a:p>
        </p:txBody>
      </p:sp>
      <p:sp>
        <p:nvSpPr>
          <p:cNvPr id="19" name="Arrow: Right 16">
            <a:extLst>
              <a:ext uri="{FF2B5EF4-FFF2-40B4-BE49-F238E27FC236}">
                <a16:creationId xmlns:a16="http://schemas.microsoft.com/office/drawing/2014/main" id="{17F7DBC9-3FB5-6C43-B0CC-DDC6880A1315}"/>
              </a:ext>
            </a:extLst>
          </p:cNvPr>
          <p:cNvSpPr/>
          <p:nvPr/>
        </p:nvSpPr>
        <p:spPr>
          <a:xfrm rot="5400000">
            <a:off x="8021664" y="4179516"/>
            <a:ext cx="434490" cy="20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1274A-1840-FA4F-A6BF-5FCB5B18B07B}"/>
              </a:ext>
            </a:extLst>
          </p:cNvPr>
          <p:cNvSpPr/>
          <p:nvPr/>
        </p:nvSpPr>
        <p:spPr>
          <a:xfrm>
            <a:off x="4672362" y="4622361"/>
            <a:ext cx="7140494" cy="8218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F32DA9-B8ED-0346-8316-7B34421EC953}"/>
              </a:ext>
            </a:extLst>
          </p:cNvPr>
          <p:cNvSpPr txBox="1"/>
          <p:nvPr/>
        </p:nvSpPr>
        <p:spPr>
          <a:xfrm>
            <a:off x="4670181" y="4281305"/>
            <a:ext cx="3038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 (place this code in the "</a:t>
            </a:r>
            <a:r>
              <a:rPr lang="en-US" sz="1400" dirty="0" err="1"/>
              <a:t>script.js</a:t>
            </a:r>
            <a:r>
              <a:rPr lang="en-US" sz="1400" dirty="0"/>
              <a:t>" file)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EB9BE-6FDA-5F4C-B68E-809FFDDFC1B2}"/>
              </a:ext>
            </a:extLst>
          </p:cNvPr>
          <p:cNvSpPr/>
          <p:nvPr/>
        </p:nvSpPr>
        <p:spPr>
          <a:xfrm>
            <a:off x="5498680" y="204288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CA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-turn-clockwise"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&amp;Lang;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Turn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5EDB4-EFAF-5942-93E1-5F9844F7371D}"/>
              </a:ext>
            </a:extLst>
          </p:cNvPr>
          <p:cNvSpPr/>
          <p:nvPr/>
        </p:nvSpPr>
        <p:spPr>
          <a:xfrm>
            <a:off x="4746701" y="4871725"/>
            <a:ext cx="7032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btnTurnCW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document</a:t>
            </a:r>
            <a:r>
              <a:rPr lang="en-CA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getElementById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CA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-turn-clockwise'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CA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8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81E4-CC98-BA4E-8B8A-209176A5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Grabbing the HTML Elements – The Counter-Clockwise Button</a:t>
            </a:r>
          </a:p>
        </p:txBody>
      </p:sp>
      <p:pic>
        <p:nvPicPr>
          <p:cNvPr id="5" name="Picture 4" descr="Bike spinner web application screenshot">
            <a:extLst>
              <a:ext uri="{FF2B5EF4-FFF2-40B4-BE49-F238E27FC236}">
                <a16:creationId xmlns:a16="http://schemas.microsoft.com/office/drawing/2014/main" id="{F6A61E0E-D63B-054C-8691-AB928477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6" y="1681906"/>
            <a:ext cx="3358840" cy="366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168BC-A2F3-1040-9214-71798977C7A7}"/>
              </a:ext>
            </a:extLst>
          </p:cNvPr>
          <p:cNvSpPr txBox="1"/>
          <p:nvPr/>
        </p:nvSpPr>
        <p:spPr>
          <a:xfrm>
            <a:off x="838200" y="5966907"/>
            <a:ext cx="3557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 Turn Counter-Clockwise button</a:t>
            </a:r>
          </a:p>
        </p:txBody>
      </p:sp>
      <p:sp>
        <p:nvSpPr>
          <p:cNvPr id="7" name="Arrow: Right 16">
            <a:extLst>
              <a:ext uri="{FF2B5EF4-FFF2-40B4-BE49-F238E27FC236}">
                <a16:creationId xmlns:a16="http://schemas.microsoft.com/office/drawing/2014/main" id="{2B0579C5-462B-9B44-A278-09E32AF92452}"/>
              </a:ext>
            </a:extLst>
          </p:cNvPr>
          <p:cNvSpPr/>
          <p:nvPr/>
        </p:nvSpPr>
        <p:spPr>
          <a:xfrm rot="18167796">
            <a:off x="2104814" y="5463044"/>
            <a:ext cx="638773" cy="1801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204BE5-3C1F-3145-8031-921AC46CF093}"/>
              </a:ext>
            </a:extLst>
          </p:cNvPr>
          <p:cNvSpPr/>
          <p:nvPr/>
        </p:nvSpPr>
        <p:spPr>
          <a:xfrm>
            <a:off x="4848596" y="1952904"/>
            <a:ext cx="6770971" cy="5371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7CAF6-33F5-F24A-AD61-B6E4D4D668D2}"/>
              </a:ext>
            </a:extLst>
          </p:cNvPr>
          <p:cNvSpPr txBox="1"/>
          <p:nvPr/>
        </p:nvSpPr>
        <p:spPr>
          <a:xfrm>
            <a:off x="5854386" y="1545907"/>
            <a:ext cx="47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HTML for the Turn Counter-Clockwise Button</a:t>
            </a:r>
          </a:p>
        </p:txBody>
      </p:sp>
      <p:sp>
        <p:nvSpPr>
          <p:cNvPr id="16" name="Arrow: Right 16">
            <a:extLst>
              <a:ext uri="{FF2B5EF4-FFF2-40B4-BE49-F238E27FC236}">
                <a16:creationId xmlns:a16="http://schemas.microsoft.com/office/drawing/2014/main" id="{6AFF4F57-5264-4F4B-B109-D7CA9B230228}"/>
              </a:ext>
            </a:extLst>
          </p:cNvPr>
          <p:cNvSpPr/>
          <p:nvPr/>
        </p:nvSpPr>
        <p:spPr>
          <a:xfrm rot="19136153">
            <a:off x="2539622" y="3655707"/>
            <a:ext cx="3339082" cy="1487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F17B660-97EB-F14E-A9B8-02A523FDE576}"/>
              </a:ext>
            </a:extLst>
          </p:cNvPr>
          <p:cNvSpPr/>
          <p:nvPr/>
        </p:nvSpPr>
        <p:spPr>
          <a:xfrm rot="5400000">
            <a:off x="8021665" y="2699740"/>
            <a:ext cx="434490" cy="20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C1097-1C0D-724D-8E5F-0DDFAE8EC672}"/>
              </a:ext>
            </a:extLst>
          </p:cNvPr>
          <p:cNvSpPr txBox="1"/>
          <p:nvPr/>
        </p:nvSpPr>
        <p:spPr>
          <a:xfrm>
            <a:off x="6105456" y="3151389"/>
            <a:ext cx="42763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Select this element with JavaScript and store it in a variable called "</a:t>
            </a:r>
            <a:r>
              <a:rPr lang="en-CA" dirty="0" err="1"/>
              <a:t>btnTurnCCW</a:t>
            </a:r>
            <a:r>
              <a:rPr lang="en-CA" dirty="0"/>
              <a:t>"</a:t>
            </a:r>
          </a:p>
        </p:txBody>
      </p:sp>
      <p:sp>
        <p:nvSpPr>
          <p:cNvPr id="19" name="Arrow: Right 16">
            <a:extLst>
              <a:ext uri="{FF2B5EF4-FFF2-40B4-BE49-F238E27FC236}">
                <a16:creationId xmlns:a16="http://schemas.microsoft.com/office/drawing/2014/main" id="{17F7DBC9-3FB5-6C43-B0CC-DDC6880A1315}"/>
              </a:ext>
            </a:extLst>
          </p:cNvPr>
          <p:cNvSpPr/>
          <p:nvPr/>
        </p:nvSpPr>
        <p:spPr>
          <a:xfrm rot="5400000">
            <a:off x="8021664" y="4068006"/>
            <a:ext cx="434490" cy="20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1274A-1840-FA4F-A6BF-5FCB5B18B07B}"/>
              </a:ext>
            </a:extLst>
          </p:cNvPr>
          <p:cNvSpPr/>
          <p:nvPr/>
        </p:nvSpPr>
        <p:spPr>
          <a:xfrm>
            <a:off x="4672362" y="4544304"/>
            <a:ext cx="7140494" cy="613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996D4D-0140-D44B-B41B-1297CBEC36F6}"/>
              </a:ext>
            </a:extLst>
          </p:cNvPr>
          <p:cNvSpPr/>
          <p:nvPr/>
        </p:nvSpPr>
        <p:spPr>
          <a:xfrm>
            <a:off x="4774706" y="4729433"/>
            <a:ext cx="69712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btnTurnCCW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200" dirty="0" err="1">
                <a:solidFill>
                  <a:srgbClr val="9CDCFE"/>
                </a:solidFill>
                <a:latin typeface="Menlo" panose="020B0609030804020204" pitchFamily="49" charset="0"/>
              </a:rPr>
              <a:t>document</a:t>
            </a:r>
            <a:r>
              <a:rPr lang="en-CA" sz="12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200" dirty="0" err="1">
                <a:solidFill>
                  <a:srgbClr val="DCDCAA"/>
                </a:solidFill>
                <a:latin typeface="Menlo" panose="020B0609030804020204" pitchFamily="49" charset="0"/>
              </a:rPr>
              <a:t>getElementById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2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CA" sz="1200" dirty="0">
                <a:solidFill>
                  <a:srgbClr val="CE9178"/>
                </a:solidFill>
                <a:latin typeface="Menlo" panose="020B0609030804020204" pitchFamily="49" charset="0"/>
              </a:rPr>
              <a:t>-turn-counter-clockwise'</a:t>
            </a:r>
            <a:r>
              <a:rPr lang="en-CA" sz="12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CA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85DE48-7705-2C48-8C37-F92411F0D1CA}"/>
              </a:ext>
            </a:extLst>
          </p:cNvPr>
          <p:cNvSpPr/>
          <p:nvPr/>
        </p:nvSpPr>
        <p:spPr>
          <a:xfrm>
            <a:off x="4899099" y="2075359"/>
            <a:ext cx="6687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CA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-turn-counter-clockwise"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Turn 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&amp;Rang;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CA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A90DF-763D-624D-A9B2-814F3B6C6349}"/>
              </a:ext>
            </a:extLst>
          </p:cNvPr>
          <p:cNvSpPr txBox="1"/>
          <p:nvPr/>
        </p:nvSpPr>
        <p:spPr>
          <a:xfrm>
            <a:off x="4672362" y="4214057"/>
            <a:ext cx="3038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 (place this code in the "</a:t>
            </a:r>
            <a:r>
              <a:rPr lang="en-US" sz="1400" dirty="0" err="1"/>
              <a:t>script.js</a:t>
            </a:r>
            <a:r>
              <a:rPr lang="en-US" sz="1400" dirty="0"/>
              <a:t>" file)</a:t>
            </a:r>
          </a:p>
        </p:txBody>
      </p:sp>
    </p:spTree>
    <p:extLst>
      <p:ext uri="{BB962C8B-B14F-4D97-AF65-F5344CB8AC3E}">
        <p14:creationId xmlns:p14="http://schemas.microsoft.com/office/powerpoint/2010/main" val="409189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81E4-CC98-BA4E-8B8A-209176A5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6"/>
            <a:ext cx="10515600" cy="1325563"/>
          </a:xfrm>
        </p:spPr>
        <p:txBody>
          <a:bodyPr/>
          <a:lstStyle/>
          <a:p>
            <a:r>
              <a:rPr lang="en-US" dirty="0"/>
              <a:t>Grabbing the HTML Elements – The Slide</a:t>
            </a:r>
          </a:p>
        </p:txBody>
      </p:sp>
      <p:pic>
        <p:nvPicPr>
          <p:cNvPr id="5" name="Picture 4" descr="Bike spinner web application screenshot">
            <a:extLst>
              <a:ext uri="{FF2B5EF4-FFF2-40B4-BE49-F238E27FC236}">
                <a16:creationId xmlns:a16="http://schemas.microsoft.com/office/drawing/2014/main" id="{F6A61E0E-D63B-054C-8691-AB928477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6" y="1681906"/>
            <a:ext cx="3358840" cy="366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168BC-A2F3-1040-9214-71798977C7A7}"/>
              </a:ext>
            </a:extLst>
          </p:cNvPr>
          <p:cNvSpPr txBox="1"/>
          <p:nvPr/>
        </p:nvSpPr>
        <p:spPr>
          <a:xfrm>
            <a:off x="2520179" y="5965150"/>
            <a:ext cx="2626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 bike image (the slide)</a:t>
            </a:r>
          </a:p>
        </p:txBody>
      </p:sp>
      <p:sp>
        <p:nvSpPr>
          <p:cNvPr id="7" name="Arrow: Right 16">
            <a:extLst>
              <a:ext uri="{FF2B5EF4-FFF2-40B4-BE49-F238E27FC236}">
                <a16:creationId xmlns:a16="http://schemas.microsoft.com/office/drawing/2014/main" id="{2B0579C5-462B-9B44-A278-09E32AF92452}"/>
              </a:ext>
            </a:extLst>
          </p:cNvPr>
          <p:cNvSpPr/>
          <p:nvPr/>
        </p:nvSpPr>
        <p:spPr>
          <a:xfrm rot="14303601">
            <a:off x="3119933" y="4981348"/>
            <a:ext cx="1669588" cy="1919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204BE5-3C1F-3145-8031-921AC46CF093}"/>
              </a:ext>
            </a:extLst>
          </p:cNvPr>
          <p:cNvSpPr/>
          <p:nvPr/>
        </p:nvSpPr>
        <p:spPr>
          <a:xfrm>
            <a:off x="5073803" y="1908300"/>
            <a:ext cx="6713035" cy="8218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C249B-6C1A-7D45-90DE-359254A503F5}"/>
              </a:ext>
            </a:extLst>
          </p:cNvPr>
          <p:cNvSpPr/>
          <p:nvPr/>
        </p:nvSpPr>
        <p:spPr>
          <a:xfrm>
            <a:off x="5216139" y="2141786"/>
            <a:ext cx="7512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CA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img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CE9178"/>
                </a:solidFill>
                <a:latin typeface="Menlo" panose="020B0609030804020204" pitchFamily="49" charset="0"/>
              </a:rPr>
              <a:t>"slide"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CE9178"/>
                </a:solidFill>
                <a:latin typeface="Menlo" panose="020B0609030804020204" pitchFamily="49" charset="0"/>
              </a:rPr>
              <a:t>"images/bike-1.jpg"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alt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CA" sz="1600" dirty="0">
                <a:solidFill>
                  <a:srgbClr val="CE9178"/>
                </a:solidFill>
                <a:latin typeface="Menlo" panose="020B0609030804020204" pitchFamily="49" charset="0"/>
              </a:rPr>
              <a:t>"Bike"</a:t>
            </a:r>
            <a:r>
              <a:rPr lang="en-CA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CA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7CAF6-33F5-F24A-AD61-B6E4D4D668D2}"/>
              </a:ext>
            </a:extLst>
          </p:cNvPr>
          <p:cNvSpPr txBox="1"/>
          <p:nvPr/>
        </p:nvSpPr>
        <p:spPr>
          <a:xfrm>
            <a:off x="5073803" y="1556647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HTML for the Bike Slide</a:t>
            </a:r>
          </a:p>
        </p:txBody>
      </p:sp>
      <p:sp>
        <p:nvSpPr>
          <p:cNvPr id="16" name="Arrow: Right 16">
            <a:extLst>
              <a:ext uri="{FF2B5EF4-FFF2-40B4-BE49-F238E27FC236}">
                <a16:creationId xmlns:a16="http://schemas.microsoft.com/office/drawing/2014/main" id="{6AFF4F57-5264-4F4B-B109-D7CA9B230228}"/>
              </a:ext>
            </a:extLst>
          </p:cNvPr>
          <p:cNvSpPr/>
          <p:nvPr/>
        </p:nvSpPr>
        <p:spPr>
          <a:xfrm rot="19989415">
            <a:off x="3384247" y="2708862"/>
            <a:ext cx="1690492" cy="1764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F17B660-97EB-F14E-A9B8-02A523FDE576}"/>
              </a:ext>
            </a:extLst>
          </p:cNvPr>
          <p:cNvSpPr/>
          <p:nvPr/>
        </p:nvSpPr>
        <p:spPr>
          <a:xfrm rot="5400000">
            <a:off x="8021666" y="2985175"/>
            <a:ext cx="434490" cy="20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C1097-1C0D-724D-8E5F-0DDFAE8EC672}"/>
              </a:ext>
            </a:extLst>
          </p:cNvPr>
          <p:cNvSpPr txBox="1"/>
          <p:nvPr/>
        </p:nvSpPr>
        <p:spPr>
          <a:xfrm>
            <a:off x="6293296" y="3429000"/>
            <a:ext cx="3891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Select this element with JavaScript and store it in a variable called "slide"</a:t>
            </a:r>
          </a:p>
        </p:txBody>
      </p:sp>
      <p:sp>
        <p:nvSpPr>
          <p:cNvPr id="19" name="Arrow: Right 16">
            <a:extLst>
              <a:ext uri="{FF2B5EF4-FFF2-40B4-BE49-F238E27FC236}">
                <a16:creationId xmlns:a16="http://schemas.microsoft.com/office/drawing/2014/main" id="{17F7DBC9-3FB5-6C43-B0CC-DDC6880A1315}"/>
              </a:ext>
            </a:extLst>
          </p:cNvPr>
          <p:cNvSpPr/>
          <p:nvPr/>
        </p:nvSpPr>
        <p:spPr>
          <a:xfrm rot="5400000">
            <a:off x="8868144" y="4329813"/>
            <a:ext cx="434490" cy="20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1274A-1840-FA4F-A6BF-5FCB5B18B07B}"/>
              </a:ext>
            </a:extLst>
          </p:cNvPr>
          <p:cNvSpPr/>
          <p:nvPr/>
        </p:nvSpPr>
        <p:spPr>
          <a:xfrm>
            <a:off x="5318309" y="4811928"/>
            <a:ext cx="6276372" cy="8218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0F13CB-9D0B-7E4C-B1D6-FB0B68D3A2D9}"/>
              </a:ext>
            </a:extLst>
          </p:cNvPr>
          <p:cNvSpPr/>
          <p:nvPr/>
        </p:nvSpPr>
        <p:spPr>
          <a:xfrm>
            <a:off x="5498680" y="504782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slide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document</a:t>
            </a:r>
            <a:r>
              <a:rPr lang="en-CA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getElementById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600" dirty="0">
                <a:solidFill>
                  <a:srgbClr val="CE9178"/>
                </a:solidFill>
                <a:latin typeface="Menlo" panose="020B0609030804020204" pitchFamily="49" charset="0"/>
              </a:rPr>
              <a:t>'slide'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CA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0A5CBD-51F3-D146-8557-96A81722AF69}"/>
              </a:ext>
            </a:extLst>
          </p:cNvPr>
          <p:cNvSpPr txBox="1"/>
          <p:nvPr/>
        </p:nvSpPr>
        <p:spPr>
          <a:xfrm>
            <a:off x="5260191" y="4495370"/>
            <a:ext cx="3038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 (place this code in the "</a:t>
            </a:r>
            <a:r>
              <a:rPr lang="en-US" sz="1400" dirty="0" err="1"/>
              <a:t>script.js</a:t>
            </a:r>
            <a:r>
              <a:rPr lang="en-US" sz="1400" dirty="0"/>
              <a:t>" file)</a:t>
            </a:r>
          </a:p>
        </p:txBody>
      </p:sp>
    </p:spTree>
    <p:extLst>
      <p:ext uri="{BB962C8B-B14F-4D97-AF65-F5344CB8AC3E}">
        <p14:creationId xmlns:p14="http://schemas.microsoft.com/office/powerpoint/2010/main" val="182091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7D4A-AA52-ED45-9EC1-9A4DC190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6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Grabbing the HTML Elements – The Complete JS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FDF21-3B5A-554A-807C-05E4731962E5}"/>
              </a:ext>
            </a:extLst>
          </p:cNvPr>
          <p:cNvSpPr/>
          <p:nvPr/>
        </p:nvSpPr>
        <p:spPr>
          <a:xfrm>
            <a:off x="743004" y="3032244"/>
            <a:ext cx="10661388" cy="2387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7DE70-941D-CF4A-92C2-0F940FCD943F}"/>
              </a:ext>
            </a:extLst>
          </p:cNvPr>
          <p:cNvSpPr txBox="1"/>
          <p:nvPr/>
        </p:nvSpPr>
        <p:spPr>
          <a:xfrm>
            <a:off x="689929" y="2618609"/>
            <a:ext cx="98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script.js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08CAFD-EF20-AA4E-9366-1D0643655644}"/>
              </a:ext>
            </a:extLst>
          </p:cNvPr>
          <p:cNvSpPr/>
          <p:nvPr/>
        </p:nvSpPr>
        <p:spPr>
          <a:xfrm>
            <a:off x="973872" y="3306060"/>
            <a:ext cx="10430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Button Elements</a:t>
            </a:r>
          </a:p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btnTurnCW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document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getElementById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CA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-turn-clockwise'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btnTurnCCW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document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getElementById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CA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-turn-counter-clockwise'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HTML Slide Element (the bike image element)</a:t>
            </a:r>
          </a:p>
          <a:p>
            <a:r>
              <a:rPr lang="en-CA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Menlo" panose="020B0609030804020204" pitchFamily="49" charset="0"/>
              </a:rPr>
              <a:t>slide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dirty="0" err="1">
                <a:solidFill>
                  <a:srgbClr val="9CDCFE"/>
                </a:solidFill>
                <a:latin typeface="Menlo" panose="020B0609030804020204" pitchFamily="49" charset="0"/>
              </a:rPr>
              <a:t>document</a:t>
            </a:r>
            <a:r>
              <a:rPr lang="en-CA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Menlo" panose="020B0609030804020204" pitchFamily="49" charset="0"/>
              </a:rPr>
              <a:t>getElementById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Menlo" panose="020B0609030804020204" pitchFamily="49" charset="0"/>
              </a:rPr>
              <a:t>'slide'</a:t>
            </a:r>
            <a:r>
              <a:rPr lang="en-CA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CA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3C360-ABEC-554C-ACC2-BCF343EAFCEB}"/>
              </a:ext>
            </a:extLst>
          </p:cNvPr>
          <p:cNvSpPr txBox="1"/>
          <p:nvPr/>
        </p:nvSpPr>
        <p:spPr>
          <a:xfrm>
            <a:off x="3261521" y="1818183"/>
            <a:ext cx="5108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Add the following code to the top of the </a:t>
            </a:r>
            <a:r>
              <a:rPr lang="en-CA" dirty="0" err="1"/>
              <a:t>script.js</a:t>
            </a:r>
            <a:r>
              <a:rPr lang="en-CA" dirty="0"/>
              <a:t> file</a:t>
            </a:r>
          </a:p>
        </p:txBody>
      </p:sp>
      <p:sp>
        <p:nvSpPr>
          <p:cNvPr id="8" name="Arrow: Right 16">
            <a:extLst>
              <a:ext uri="{FF2B5EF4-FFF2-40B4-BE49-F238E27FC236}">
                <a16:creationId xmlns:a16="http://schemas.microsoft.com/office/drawing/2014/main" id="{F6BA4717-554C-FF44-AF80-80CA90F53753}"/>
              </a:ext>
            </a:extLst>
          </p:cNvPr>
          <p:cNvSpPr/>
          <p:nvPr/>
        </p:nvSpPr>
        <p:spPr>
          <a:xfrm rot="5400000">
            <a:off x="5447807" y="2471223"/>
            <a:ext cx="477286" cy="258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08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F8B1-37E9-4C6B-BB1B-9A5A5608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on these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D35D-DDB4-43C1-AE0C-A92D59D5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instructions are not the only way to complete this assignment</a:t>
            </a:r>
          </a:p>
          <a:p>
            <a:r>
              <a:rPr lang="en-CA" dirty="0"/>
              <a:t>Usually JavaScript provides multiple ways to complete the same task</a:t>
            </a:r>
          </a:p>
          <a:p>
            <a:r>
              <a:rPr lang="en-CA" dirty="0"/>
              <a:t>If you find an alternative method to creating this image spinner, </a:t>
            </a:r>
            <a:br>
              <a:rPr lang="en-CA" dirty="0"/>
            </a:br>
            <a:r>
              <a:rPr lang="en-CA" dirty="0"/>
              <a:t>I encourage you to explore it and give it a try</a:t>
            </a:r>
          </a:p>
        </p:txBody>
      </p:sp>
    </p:spTree>
    <p:extLst>
      <p:ext uri="{BB962C8B-B14F-4D97-AF65-F5344CB8AC3E}">
        <p14:creationId xmlns:p14="http://schemas.microsoft.com/office/powerpoint/2010/main" val="291875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E16C-54F9-014B-BD5E-6441C0C50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/>
          <a:lstStyle/>
          <a:p>
            <a:r>
              <a:rPr lang="en-US" dirty="0"/>
              <a:t>Pause and Check Your Code</a:t>
            </a:r>
          </a:p>
        </p:txBody>
      </p:sp>
    </p:spTree>
    <p:extLst>
      <p:ext uri="{BB962C8B-B14F-4D97-AF65-F5344CB8AC3E}">
        <p14:creationId xmlns:p14="http://schemas.microsoft.com/office/powerpoint/2010/main" val="17223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1AE-DFBB-F149-A83A-158CBAC7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code for errors before proceeding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B021-EDD5-2948-AC51-79B460EE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01912" cy="4351338"/>
          </a:xfrm>
        </p:spPr>
        <p:txBody>
          <a:bodyPr/>
          <a:lstStyle/>
          <a:p>
            <a:r>
              <a:rPr lang="en-US" dirty="0"/>
              <a:t>Check early and check often when writing a script</a:t>
            </a:r>
          </a:p>
          <a:p>
            <a:r>
              <a:rPr lang="en-US" dirty="0"/>
              <a:t>Test to make sure your buttons and the slide have been selected correctly</a:t>
            </a:r>
          </a:p>
          <a:p>
            <a:pPr lvl="1"/>
            <a:r>
              <a:rPr lang="en-US" dirty="0"/>
              <a:t>Test by entering your variable names into the console</a:t>
            </a:r>
          </a:p>
          <a:p>
            <a:pPr lvl="1"/>
            <a:r>
              <a:rPr lang="en-US" dirty="0"/>
              <a:t>If your variables return HTML elements you are good to go</a:t>
            </a:r>
          </a:p>
          <a:p>
            <a:pPr lvl="1"/>
            <a:r>
              <a:rPr lang="en-US" dirty="0"/>
              <a:t>If your variables return "null":</a:t>
            </a:r>
          </a:p>
          <a:p>
            <a:pPr lvl="2"/>
            <a:r>
              <a:rPr lang="en-US" dirty="0"/>
              <a:t>Check your code, and make sure the ID in the HTML match the ID in the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document.getElementById</a:t>
            </a:r>
            <a:r>
              <a:rPr lang="en-US" dirty="0"/>
              <a:t>()" method</a:t>
            </a:r>
          </a:p>
        </p:txBody>
      </p:sp>
    </p:spTree>
    <p:extLst>
      <p:ext uri="{BB962C8B-B14F-4D97-AF65-F5344CB8AC3E}">
        <p14:creationId xmlns:p14="http://schemas.microsoft.com/office/powerpoint/2010/main" val="32302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1AE-DFBB-F149-A83A-158CBAC7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code for errors before proceeding</a:t>
            </a:r>
          </a:p>
        </p:txBody>
      </p:sp>
      <p:pic>
        <p:nvPicPr>
          <p:cNvPr id="7" name="Picture 6" descr="Chrome browser's JavaScript console displaying a test of variable values">
            <a:extLst>
              <a:ext uri="{FF2B5EF4-FFF2-40B4-BE49-F238E27FC236}">
                <a16:creationId xmlns:a16="http://schemas.microsoft.com/office/drawing/2014/main" id="{1B2B050A-27FF-3F42-84AC-02E621CD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93" y="2234390"/>
            <a:ext cx="6756400" cy="322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0F30C8-B7D2-F74D-8E29-F73DA717CC5A}"/>
              </a:ext>
            </a:extLst>
          </p:cNvPr>
          <p:cNvSpPr txBox="1"/>
          <p:nvPr/>
        </p:nvSpPr>
        <p:spPr>
          <a:xfrm>
            <a:off x="9884387" y="2831627"/>
            <a:ext cx="806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6D69B-6E50-0445-BE71-DC845D5C506B}"/>
              </a:ext>
            </a:extLst>
          </p:cNvPr>
          <p:cNvSpPr txBox="1"/>
          <p:nvPr/>
        </p:nvSpPr>
        <p:spPr>
          <a:xfrm>
            <a:off x="10690993" y="3339458"/>
            <a:ext cx="806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53174-41BC-5D4E-A983-7D4536865DDD}"/>
              </a:ext>
            </a:extLst>
          </p:cNvPr>
          <p:cNvSpPr txBox="1"/>
          <p:nvPr/>
        </p:nvSpPr>
        <p:spPr>
          <a:xfrm>
            <a:off x="10389287" y="4091842"/>
            <a:ext cx="806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3" name="Arrow: Right 16">
            <a:extLst>
              <a:ext uri="{FF2B5EF4-FFF2-40B4-BE49-F238E27FC236}">
                <a16:creationId xmlns:a16="http://schemas.microsoft.com/office/drawing/2014/main" id="{BA37EAFA-C1FE-1248-AA92-F679726DF0D6}"/>
              </a:ext>
            </a:extLst>
          </p:cNvPr>
          <p:cNvSpPr/>
          <p:nvPr/>
        </p:nvSpPr>
        <p:spPr>
          <a:xfrm rot="21418386">
            <a:off x="3555673" y="3471222"/>
            <a:ext cx="758878" cy="1664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BDA75-1818-5440-A574-7C5EB7CFA0DD}"/>
              </a:ext>
            </a:extLst>
          </p:cNvPr>
          <p:cNvSpPr txBox="1"/>
          <p:nvPr/>
        </p:nvSpPr>
        <p:spPr>
          <a:xfrm>
            <a:off x="844801" y="3319276"/>
            <a:ext cx="24840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All our HTML element variables return HTML elements, so we are good to go!</a:t>
            </a:r>
          </a:p>
        </p:txBody>
      </p:sp>
      <p:sp>
        <p:nvSpPr>
          <p:cNvPr id="15" name="Arrow: Right 16">
            <a:extLst>
              <a:ext uri="{FF2B5EF4-FFF2-40B4-BE49-F238E27FC236}">
                <a16:creationId xmlns:a16="http://schemas.microsoft.com/office/drawing/2014/main" id="{7FB34BA6-4CFE-BF44-AEFD-BF56F411FA82}"/>
              </a:ext>
            </a:extLst>
          </p:cNvPr>
          <p:cNvSpPr/>
          <p:nvPr/>
        </p:nvSpPr>
        <p:spPr>
          <a:xfrm rot="1153196">
            <a:off x="3568577" y="3902406"/>
            <a:ext cx="807247" cy="1620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6">
            <a:extLst>
              <a:ext uri="{FF2B5EF4-FFF2-40B4-BE49-F238E27FC236}">
                <a16:creationId xmlns:a16="http://schemas.microsoft.com/office/drawing/2014/main" id="{A7FC2029-868C-3447-8A57-D6DAE14429B5}"/>
              </a:ext>
            </a:extLst>
          </p:cNvPr>
          <p:cNvSpPr/>
          <p:nvPr/>
        </p:nvSpPr>
        <p:spPr>
          <a:xfrm rot="1705410">
            <a:off x="3533214" y="4415148"/>
            <a:ext cx="976542" cy="1691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99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0542-EB2E-864C-964C-C7FC236BB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AC498-00C4-1143-806A-36F9E0263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 the Slide Variables</a:t>
            </a:r>
          </a:p>
        </p:txBody>
      </p:sp>
    </p:spTree>
    <p:extLst>
      <p:ext uri="{BB962C8B-B14F-4D97-AF65-F5344CB8AC3E}">
        <p14:creationId xmlns:p14="http://schemas.microsoft.com/office/powerpoint/2010/main" val="1383291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4599-594A-5346-8122-61121261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DD8F-8C89-9247-9A42-E896CD0E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2785"/>
          </a:xfrm>
        </p:spPr>
        <p:txBody>
          <a:bodyPr/>
          <a:lstStyle/>
          <a:p>
            <a:r>
              <a:rPr lang="en-US" dirty="0"/>
              <a:t>Our slide variables will store the following</a:t>
            </a:r>
          </a:p>
          <a:p>
            <a:pPr lvl="1"/>
            <a:r>
              <a:rPr lang="en-US" dirty="0" err="1"/>
              <a:t>numberOfSlides</a:t>
            </a:r>
            <a:endParaRPr lang="en-US" dirty="0"/>
          </a:p>
          <a:p>
            <a:pPr lvl="2"/>
            <a:r>
              <a:rPr lang="en-US" dirty="0"/>
              <a:t>The number of slides we will be using in this slide show</a:t>
            </a:r>
          </a:p>
          <a:p>
            <a:pPr lvl="3"/>
            <a:r>
              <a:rPr lang="en-US" dirty="0"/>
              <a:t>34 -&gt; the number of bike images</a:t>
            </a:r>
          </a:p>
          <a:p>
            <a:pPr lvl="1"/>
            <a:r>
              <a:rPr lang="en-US" dirty="0"/>
              <a:t>counter</a:t>
            </a:r>
          </a:p>
          <a:p>
            <a:pPr lvl="2"/>
            <a:r>
              <a:rPr lang="en-US" dirty="0"/>
              <a:t>Used to keep track of the current slide being displayed in the HTML document</a:t>
            </a:r>
          </a:p>
          <a:p>
            <a:pPr lvl="2"/>
            <a:r>
              <a:rPr lang="en-US" dirty="0"/>
              <a:t>This is based on the position of the image in our slides array (more on that later)</a:t>
            </a:r>
          </a:p>
          <a:p>
            <a:pPr lvl="2"/>
            <a:r>
              <a:rPr lang="en-US" dirty="0"/>
              <a:t>Since the counter is based on an array we initialize it with a starting value of zero</a:t>
            </a:r>
          </a:p>
        </p:txBody>
      </p:sp>
    </p:spTree>
    <p:extLst>
      <p:ext uri="{BB962C8B-B14F-4D97-AF65-F5344CB8AC3E}">
        <p14:creationId xmlns:p14="http://schemas.microsoft.com/office/powerpoint/2010/main" val="3997067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4599-594A-5346-8122-61121261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484"/>
            <a:ext cx="10515600" cy="1325563"/>
          </a:xfrm>
        </p:spPr>
        <p:txBody>
          <a:bodyPr/>
          <a:lstStyle/>
          <a:p>
            <a:r>
              <a:rPr lang="en-US" dirty="0"/>
              <a:t>Slide Variables – The Complete JS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AB899-65F8-2446-B654-207CFD2D8974}"/>
              </a:ext>
            </a:extLst>
          </p:cNvPr>
          <p:cNvSpPr/>
          <p:nvPr/>
        </p:nvSpPr>
        <p:spPr>
          <a:xfrm>
            <a:off x="893545" y="2862604"/>
            <a:ext cx="10404909" cy="3437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73803-F099-5B4B-9869-8BCAE31BB8F4}"/>
              </a:ext>
            </a:extLst>
          </p:cNvPr>
          <p:cNvSpPr txBox="1"/>
          <p:nvPr/>
        </p:nvSpPr>
        <p:spPr>
          <a:xfrm>
            <a:off x="840470" y="2448969"/>
            <a:ext cx="98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script.js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04DCC-25E9-B94D-B128-FEEC1DB360CE}"/>
              </a:ext>
            </a:extLst>
          </p:cNvPr>
          <p:cNvSpPr/>
          <p:nvPr/>
        </p:nvSpPr>
        <p:spPr>
          <a:xfrm>
            <a:off x="1108098" y="3214852"/>
            <a:ext cx="101903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Number of slides</a:t>
            </a:r>
          </a:p>
          <a:p>
            <a:r>
              <a:rPr lang="en-CA" sz="24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numberOfSlides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2400" dirty="0">
                <a:solidFill>
                  <a:srgbClr val="B5CEA8"/>
                </a:solidFill>
                <a:latin typeface="Menlo" panose="020B0609030804020204" pitchFamily="49" charset="0"/>
              </a:rPr>
              <a:t>34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Counter - used to keep track of the current slide</a:t>
            </a:r>
          </a:p>
          <a:p>
            <a:r>
              <a:rPr lang="en-CA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*** We start out at slide 1, which is position</a:t>
            </a:r>
          </a:p>
          <a:p>
            <a:r>
              <a:rPr lang="en-CA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zero in our slides array (set later on)</a:t>
            </a:r>
          </a:p>
          <a:p>
            <a:r>
              <a:rPr lang="en-CA" sz="24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counter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2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CA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B2CEA-A3CF-BB42-A0A5-A348EEED6035}"/>
              </a:ext>
            </a:extLst>
          </p:cNvPr>
          <p:cNvSpPr txBox="1"/>
          <p:nvPr/>
        </p:nvSpPr>
        <p:spPr>
          <a:xfrm>
            <a:off x="2358994" y="1721814"/>
            <a:ext cx="7474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Add the following code to the </a:t>
            </a:r>
            <a:r>
              <a:rPr lang="en-CA" dirty="0" err="1"/>
              <a:t>script.js</a:t>
            </a:r>
            <a:r>
              <a:rPr lang="en-CA" dirty="0"/>
              <a:t> file after the HTML element variables</a:t>
            </a:r>
          </a:p>
        </p:txBody>
      </p:sp>
      <p:sp>
        <p:nvSpPr>
          <p:cNvPr id="11" name="Arrow: Right 16">
            <a:extLst>
              <a:ext uri="{FF2B5EF4-FFF2-40B4-BE49-F238E27FC236}">
                <a16:creationId xmlns:a16="http://schemas.microsoft.com/office/drawing/2014/main" id="{97A57255-C73B-3A4C-8D27-8CB1F9729709}"/>
              </a:ext>
            </a:extLst>
          </p:cNvPr>
          <p:cNvSpPr/>
          <p:nvPr/>
        </p:nvSpPr>
        <p:spPr>
          <a:xfrm rot="5400000">
            <a:off x="5727981" y="2325301"/>
            <a:ext cx="477286" cy="258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370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3A16-024D-B64C-8E15-5B777196C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E04CB-FD47-9747-9081-72CAC46DE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our Array of Bike Images</a:t>
            </a:r>
          </a:p>
        </p:txBody>
      </p:sp>
    </p:spTree>
    <p:extLst>
      <p:ext uri="{BB962C8B-B14F-4D97-AF65-F5344CB8AC3E}">
        <p14:creationId xmlns:p14="http://schemas.microsoft.com/office/powerpoint/2010/main" val="3969798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B191-3C33-A647-86BB-AFEBCA07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Array of Bike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9419-EB65-7A4B-B24A-02984463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1185"/>
          </a:xfrm>
        </p:spPr>
        <p:txBody>
          <a:bodyPr/>
          <a:lstStyle/>
          <a:p>
            <a:r>
              <a:rPr lang="en-US" dirty="0"/>
              <a:t>We need to create an array of 34 bike images</a:t>
            </a:r>
          </a:p>
          <a:p>
            <a:r>
              <a:rPr lang="en-US" dirty="0"/>
              <a:t>We could hand code 34 bike images into an array, but instead we will have JavaScript do the monotonous work for us by utilizing a loop </a:t>
            </a:r>
          </a:p>
        </p:txBody>
      </p:sp>
    </p:spTree>
    <p:extLst>
      <p:ext uri="{BB962C8B-B14F-4D97-AF65-F5344CB8AC3E}">
        <p14:creationId xmlns:p14="http://schemas.microsoft.com/office/powerpoint/2010/main" val="297365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B191-3C33-A647-86BB-AFEBCA07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createImages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9419-EB65-7A4B-B24A-02984463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>
            <a:normAutofit/>
          </a:bodyPr>
          <a:lstStyle/>
          <a:p>
            <a:r>
              <a:rPr lang="en-US" dirty="0"/>
              <a:t>To keep our code clean and organized we will create a "</a:t>
            </a:r>
            <a:r>
              <a:rPr lang="en-US" dirty="0" err="1"/>
              <a:t>createImages</a:t>
            </a:r>
            <a:r>
              <a:rPr lang="en-US" dirty="0"/>
              <a:t>()" function that will take two parameters</a:t>
            </a:r>
          </a:p>
          <a:p>
            <a:pPr lvl="1"/>
            <a:r>
              <a:rPr lang="en-US" dirty="0" err="1"/>
              <a:t>numberOfSlides</a:t>
            </a:r>
            <a:endParaRPr lang="en-US" dirty="0"/>
          </a:p>
          <a:p>
            <a:pPr lvl="2"/>
            <a:r>
              <a:rPr lang="en-US" dirty="0"/>
              <a:t>This sets the number of images we will need to create and add to our slides array</a:t>
            </a:r>
          </a:p>
          <a:p>
            <a:pPr lvl="2"/>
            <a:r>
              <a:rPr lang="en-US" dirty="0"/>
              <a:t>This will be set to 34 when we call this function</a:t>
            </a:r>
          </a:p>
          <a:p>
            <a:pPr lvl="1"/>
            <a:r>
              <a:rPr lang="en-US" dirty="0" err="1"/>
              <a:t>imageName</a:t>
            </a:r>
            <a:endParaRPr lang="en-US" dirty="0"/>
          </a:p>
          <a:p>
            <a:pPr lvl="2"/>
            <a:r>
              <a:rPr lang="en-US" dirty="0"/>
              <a:t>This sets the core image name</a:t>
            </a:r>
          </a:p>
          <a:p>
            <a:pPr lvl="3"/>
            <a:r>
              <a:rPr lang="en-US" dirty="0"/>
              <a:t>This will be set to "bike" when we call this function</a:t>
            </a:r>
          </a:p>
        </p:txBody>
      </p:sp>
    </p:spTree>
    <p:extLst>
      <p:ext uri="{BB962C8B-B14F-4D97-AF65-F5344CB8AC3E}">
        <p14:creationId xmlns:p14="http://schemas.microsoft.com/office/powerpoint/2010/main" val="256916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B191-3C33-A647-86BB-AFEBCA07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createImages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9419-EB65-7A4B-B24A-02984463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89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createImages</a:t>
            </a:r>
            <a:r>
              <a:rPr lang="en-US" dirty="0"/>
              <a:t>() function will first create an empty array which we will eventually fill with bike images</a:t>
            </a:r>
          </a:p>
          <a:p>
            <a:r>
              <a:rPr lang="en-US" dirty="0"/>
              <a:t>The function will then run a loop which does the following</a:t>
            </a:r>
          </a:p>
          <a:p>
            <a:pPr lvl="1"/>
            <a:r>
              <a:rPr lang="en-US" dirty="0"/>
              <a:t>Creates a new image using JavaScript's built-in new Image() constructor function</a:t>
            </a:r>
          </a:p>
          <a:p>
            <a:pPr lvl="1"/>
            <a:r>
              <a:rPr lang="en-US" dirty="0"/>
              <a:t>Sets the "</a:t>
            </a:r>
            <a:r>
              <a:rPr lang="en-US" dirty="0" err="1"/>
              <a:t>src</a:t>
            </a:r>
            <a:r>
              <a:rPr lang="en-US" dirty="0"/>
              <a:t>" property of the newly created image to a file path that points to a bike image</a:t>
            </a:r>
          </a:p>
          <a:p>
            <a:pPr lvl="2"/>
            <a:r>
              <a:rPr lang="en-US" dirty="0"/>
              <a:t>Example: "images/bike-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US" dirty="0"/>
              <a:t>.jpg", "images/bike-</a:t>
            </a:r>
            <a:r>
              <a:rPr lang="en-US" dirty="0">
                <a:highlight>
                  <a:srgbClr val="FFFF00"/>
                </a:highlight>
              </a:rPr>
              <a:t>2</a:t>
            </a:r>
            <a:r>
              <a:rPr lang="en-US" dirty="0"/>
              <a:t>.jpg", "images/bike-</a:t>
            </a:r>
            <a:r>
              <a:rPr lang="en-US" dirty="0">
                <a:highlight>
                  <a:srgbClr val="FFFF00"/>
                </a:highlight>
              </a:rPr>
              <a:t>3</a:t>
            </a:r>
            <a:r>
              <a:rPr lang="en-US" dirty="0"/>
              <a:t>.jpg"…</a:t>
            </a:r>
          </a:p>
          <a:p>
            <a:pPr lvl="1"/>
            <a:r>
              <a:rPr lang="en-US" dirty="0"/>
              <a:t>Inserts the newly created image at the end of the array</a:t>
            </a:r>
          </a:p>
          <a:p>
            <a:r>
              <a:rPr lang="en-US" dirty="0"/>
              <a:t>Finally, our function will "return" the array of images</a:t>
            </a:r>
          </a:p>
        </p:txBody>
      </p:sp>
    </p:spTree>
    <p:extLst>
      <p:ext uri="{BB962C8B-B14F-4D97-AF65-F5344CB8AC3E}">
        <p14:creationId xmlns:p14="http://schemas.microsoft.com/office/powerpoint/2010/main" val="121452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8D18-9E66-BB4A-B868-7511F383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5E4B-0110-0240-8519-081A4BC2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a-02 instruction sheet we need to:</a:t>
            </a:r>
          </a:p>
          <a:p>
            <a:pPr lvl="1"/>
            <a:r>
              <a:rPr lang="en-US" dirty="0"/>
              <a:t>Create a script file and attach it to the </a:t>
            </a:r>
            <a:r>
              <a:rPr lang="en-US" dirty="0" err="1"/>
              <a:t>index.html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Write the JavaScript that will rotate the image clockwise </a:t>
            </a:r>
            <a:br>
              <a:rPr lang="en-US" dirty="0"/>
            </a:br>
            <a:r>
              <a:rPr lang="en-US" dirty="0"/>
              <a:t>when we "click" the "&lt; Turn" button</a:t>
            </a:r>
          </a:p>
          <a:p>
            <a:pPr lvl="1"/>
            <a:r>
              <a:rPr lang="en-US" dirty="0"/>
              <a:t>Write the JavaScript that will rotate the image counter-clockwise </a:t>
            </a:r>
            <a:br>
              <a:rPr lang="en-US" dirty="0"/>
            </a:br>
            <a:r>
              <a:rPr lang="en-US" dirty="0"/>
              <a:t>when we "click" the "Turn &gt;" button</a:t>
            </a:r>
          </a:p>
        </p:txBody>
      </p:sp>
    </p:spTree>
    <p:extLst>
      <p:ext uri="{BB962C8B-B14F-4D97-AF65-F5344CB8AC3E}">
        <p14:creationId xmlns:p14="http://schemas.microsoft.com/office/powerpoint/2010/main" val="482920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B191-3C33-A647-86BB-AFEBCA07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35" y="-1661"/>
            <a:ext cx="10515600" cy="1325563"/>
          </a:xfrm>
        </p:spPr>
        <p:txBody>
          <a:bodyPr/>
          <a:lstStyle/>
          <a:p>
            <a:r>
              <a:rPr lang="en-US" dirty="0" err="1"/>
              <a:t>createImages</a:t>
            </a:r>
            <a:r>
              <a:rPr lang="en-US" dirty="0"/>
              <a:t>()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D23D3-3725-B44F-A9B4-51FB2A35F104}"/>
              </a:ext>
            </a:extLst>
          </p:cNvPr>
          <p:cNvSpPr/>
          <p:nvPr/>
        </p:nvSpPr>
        <p:spPr>
          <a:xfrm>
            <a:off x="894389" y="1324588"/>
            <a:ext cx="9966898" cy="514312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826A5-5380-F34F-B9FC-6436689A65ED}"/>
              </a:ext>
            </a:extLst>
          </p:cNvPr>
          <p:cNvSpPr txBox="1"/>
          <p:nvPr/>
        </p:nvSpPr>
        <p:spPr>
          <a:xfrm>
            <a:off x="4739513" y="1377000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createImages</a:t>
            </a:r>
            <a:r>
              <a:rPr lang="en-US" dirty="0"/>
              <a:t>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0FE92-F5DD-5048-AAF6-21FFC9005E28}"/>
              </a:ext>
            </a:extLst>
          </p:cNvPr>
          <p:cNvSpPr/>
          <p:nvPr/>
        </p:nvSpPr>
        <p:spPr>
          <a:xfrm>
            <a:off x="1205451" y="1746332"/>
            <a:ext cx="2148103" cy="6859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Create an empty array of images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5004B-EB21-0341-8898-E58F92204B6C}"/>
              </a:ext>
            </a:extLst>
          </p:cNvPr>
          <p:cNvSpPr/>
          <p:nvPr/>
        </p:nvSpPr>
        <p:spPr>
          <a:xfrm>
            <a:off x="5168526" y="3705679"/>
            <a:ext cx="2049049" cy="45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Return the images array</a:t>
            </a:r>
          </a:p>
        </p:txBody>
      </p:sp>
      <p:sp>
        <p:nvSpPr>
          <p:cNvPr id="19" name="Preparation 18">
            <a:extLst>
              <a:ext uri="{FF2B5EF4-FFF2-40B4-BE49-F238E27FC236}">
                <a16:creationId xmlns:a16="http://schemas.microsoft.com/office/drawing/2014/main" id="{BBA77777-54FA-844B-90E0-EEE26B8A49AA}"/>
              </a:ext>
            </a:extLst>
          </p:cNvPr>
          <p:cNvSpPr/>
          <p:nvPr/>
        </p:nvSpPr>
        <p:spPr>
          <a:xfrm>
            <a:off x="1870442" y="2683454"/>
            <a:ext cx="2966224" cy="83710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loop (repeats 34 times)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37062A-10D1-924D-BE4E-6CF2BDC1133A}"/>
              </a:ext>
            </a:extLst>
          </p:cNvPr>
          <p:cNvSpPr/>
          <p:nvPr/>
        </p:nvSpPr>
        <p:spPr>
          <a:xfrm>
            <a:off x="1676797" y="3881287"/>
            <a:ext cx="2148103" cy="45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Create a new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3EE33A-4AFF-7949-8631-B07CD198A6D8}"/>
              </a:ext>
            </a:extLst>
          </p:cNvPr>
          <p:cNvSpPr/>
          <p:nvPr/>
        </p:nvSpPr>
        <p:spPr>
          <a:xfrm>
            <a:off x="1666416" y="4522135"/>
            <a:ext cx="2168864" cy="785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set "</a:t>
            </a:r>
            <a:r>
              <a:rPr lang="en-CA" sz="1600" dirty="0" err="1"/>
              <a:t>src</a:t>
            </a:r>
            <a:r>
              <a:rPr lang="en-CA" sz="1600" dirty="0"/>
              <a:t>" property of the new image to a bike image path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A5044F-B8D4-434E-B094-5C0468C77246}"/>
              </a:ext>
            </a:extLst>
          </p:cNvPr>
          <p:cNvSpPr/>
          <p:nvPr/>
        </p:nvSpPr>
        <p:spPr>
          <a:xfrm>
            <a:off x="1685367" y="5509904"/>
            <a:ext cx="2148103" cy="637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Add the new image to the images array 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4BA4548-22A5-5947-B8A8-A318F2F4CA78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rot="16200000" flipH="1">
            <a:off x="2690941" y="2020840"/>
            <a:ext cx="251175" cy="1074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F55E2D2-BAD4-C142-85DD-64F7C672351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2871837" y="3399570"/>
            <a:ext cx="360730" cy="602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C401AFB-A9A0-264E-B09A-AC8E40385B3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2656410" y="4427696"/>
            <a:ext cx="18887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4945E05-B48A-FD4D-8CC9-3EC4B1A0DDDA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16200000" flipH="1">
            <a:off x="2654065" y="5404550"/>
            <a:ext cx="202136" cy="8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32AB1E4-C368-6745-A73C-430CFEDEEFF0}"/>
              </a:ext>
            </a:extLst>
          </p:cNvPr>
          <p:cNvCxnSpPr>
            <a:stCxn id="22" idx="1"/>
            <a:endCxn id="19" idx="1"/>
          </p:cNvCxnSpPr>
          <p:nvPr/>
        </p:nvCxnSpPr>
        <p:spPr>
          <a:xfrm rot="10800000" flipH="1">
            <a:off x="1685366" y="3102007"/>
            <a:ext cx="185075" cy="2726595"/>
          </a:xfrm>
          <a:prstGeom prst="bentConnector3">
            <a:avLst>
              <a:gd name="adj1" fmla="val -123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AD8361-4BFD-E547-932B-ECF24F258759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4836666" y="3102006"/>
            <a:ext cx="331860" cy="829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Screenshot of a MacOS folder showing thumbnails of the bike image files">
            <a:extLst>
              <a:ext uri="{FF2B5EF4-FFF2-40B4-BE49-F238E27FC236}">
                <a16:creationId xmlns:a16="http://schemas.microsoft.com/office/drawing/2014/main" id="{E8C54543-2D2E-BB40-AC86-E67EF5DB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10" y="2849324"/>
            <a:ext cx="2410093" cy="2458443"/>
          </a:xfrm>
          <a:prstGeom prst="rect">
            <a:avLst/>
          </a:prstGeom>
        </p:spPr>
      </p:pic>
      <p:sp>
        <p:nvSpPr>
          <p:cNvPr id="49" name="Arrow: Right 16">
            <a:extLst>
              <a:ext uri="{FF2B5EF4-FFF2-40B4-BE49-F238E27FC236}">
                <a16:creationId xmlns:a16="http://schemas.microsoft.com/office/drawing/2014/main" id="{6EA40D36-CA69-2F4C-94D8-0A1C8CCA38A1}"/>
              </a:ext>
            </a:extLst>
          </p:cNvPr>
          <p:cNvSpPr/>
          <p:nvPr/>
        </p:nvSpPr>
        <p:spPr>
          <a:xfrm>
            <a:off x="7378868" y="3831935"/>
            <a:ext cx="551416" cy="1994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218B69-9598-C642-BB6E-3BDE88700A62}"/>
              </a:ext>
            </a:extLst>
          </p:cNvPr>
          <p:cNvSpPr txBox="1"/>
          <p:nvPr/>
        </p:nvSpPr>
        <p:spPr>
          <a:xfrm>
            <a:off x="8269230" y="2432277"/>
            <a:ext cx="20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bike images</a:t>
            </a:r>
          </a:p>
        </p:txBody>
      </p:sp>
    </p:spTree>
    <p:extLst>
      <p:ext uri="{BB962C8B-B14F-4D97-AF65-F5344CB8AC3E}">
        <p14:creationId xmlns:p14="http://schemas.microsoft.com/office/powerpoint/2010/main" val="316525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CE37A9-18E2-CD41-91DD-6EBDCD9ED1A7}"/>
              </a:ext>
            </a:extLst>
          </p:cNvPr>
          <p:cNvSpPr/>
          <p:nvPr/>
        </p:nvSpPr>
        <p:spPr>
          <a:xfrm>
            <a:off x="1216926" y="1659372"/>
            <a:ext cx="5741431" cy="4942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71DD5-11D1-C345-89B9-8A96B79429AA}"/>
              </a:ext>
            </a:extLst>
          </p:cNvPr>
          <p:cNvSpPr txBox="1"/>
          <p:nvPr/>
        </p:nvSpPr>
        <p:spPr>
          <a:xfrm>
            <a:off x="1163851" y="1245737"/>
            <a:ext cx="98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script.js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B1764-03BB-5C4F-8D75-695C88512F1E}"/>
              </a:ext>
            </a:extLst>
          </p:cNvPr>
          <p:cNvSpPr txBox="1"/>
          <p:nvPr/>
        </p:nvSpPr>
        <p:spPr>
          <a:xfrm>
            <a:off x="8240791" y="2616717"/>
            <a:ext cx="28182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Add the following code to the  end of the </a:t>
            </a:r>
            <a:r>
              <a:rPr lang="en-CA" dirty="0" err="1"/>
              <a:t>script.js</a:t>
            </a:r>
            <a:r>
              <a:rPr lang="en-CA" dirty="0"/>
              <a:t> file</a:t>
            </a:r>
          </a:p>
        </p:txBody>
      </p:sp>
      <p:sp>
        <p:nvSpPr>
          <p:cNvPr id="11" name="Arrow: Right 16">
            <a:extLst>
              <a:ext uri="{FF2B5EF4-FFF2-40B4-BE49-F238E27FC236}">
                <a16:creationId xmlns:a16="http://schemas.microsoft.com/office/drawing/2014/main" id="{959C64E0-1B64-6249-99B9-297EA64B1EC7}"/>
              </a:ext>
            </a:extLst>
          </p:cNvPr>
          <p:cNvSpPr/>
          <p:nvPr/>
        </p:nvSpPr>
        <p:spPr>
          <a:xfrm rot="10174209">
            <a:off x="7128683" y="2922541"/>
            <a:ext cx="941782" cy="2424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4B191-3C33-A647-86BB-AFEBCA07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522"/>
            <a:ext cx="10515600" cy="1325563"/>
          </a:xfrm>
        </p:spPr>
        <p:txBody>
          <a:bodyPr/>
          <a:lstStyle/>
          <a:p>
            <a:r>
              <a:rPr lang="en-US" dirty="0" err="1"/>
              <a:t>createImages</a:t>
            </a:r>
            <a:r>
              <a:rPr lang="en-US" dirty="0"/>
              <a:t>() Function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F7FA8-2753-A446-8DDD-E610C3379CBB}"/>
              </a:ext>
            </a:extLst>
          </p:cNvPr>
          <p:cNvSpPr/>
          <p:nvPr/>
        </p:nvSpPr>
        <p:spPr>
          <a:xfrm>
            <a:off x="1373088" y="1928681"/>
            <a:ext cx="55852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</a:t>
            </a:r>
            <a:r>
              <a:rPr lang="en-CA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createImages</a:t>
            </a:r>
            <a:endParaRPr lang="en-CA" sz="1400" dirty="0">
              <a:solidFill>
                <a:schemeClr val="accent6">
                  <a:lumMod val="60000"/>
                  <a:lumOff val="40000"/>
                </a:schemeClr>
              </a:solidFill>
              <a:latin typeface="Menlo" panose="020B0609030804020204" pitchFamily="49" charset="0"/>
            </a:endParaRPr>
          </a:p>
          <a:p>
            <a:r>
              <a:rPr lang="en-C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- Creates an array of images</a:t>
            </a:r>
          </a:p>
          <a:p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createImages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numberOfImages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imageName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b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imageList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= [];</a:t>
            </a:r>
          </a:p>
          <a:p>
            <a:b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C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Use a loop to generate the array of </a:t>
            </a:r>
          </a:p>
          <a:p>
            <a:r>
              <a:rPr lang="en-C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  // 34 bike images </a:t>
            </a:r>
          </a:p>
          <a:p>
            <a:r>
              <a:rPr lang="en-CA" sz="1400" dirty="0">
                <a:solidFill>
                  <a:srgbClr val="C586C0"/>
                </a:solidFill>
                <a:latin typeface="Menlo" panose="020B0609030804020204" pitchFamily="49" charset="0"/>
              </a:rPr>
              <a:t>   for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numberOfImages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++){</a:t>
            </a:r>
          </a:p>
          <a:p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      const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img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>
                <a:solidFill>
                  <a:srgbClr val="4EC9B0"/>
                </a:solidFill>
                <a:latin typeface="Menlo" panose="020B0609030804020204" pitchFamily="49" charset="0"/>
              </a:rPr>
              <a:t>Image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CA" sz="1400" dirty="0">
                <a:solidFill>
                  <a:srgbClr val="6A9955"/>
                </a:solidFill>
                <a:latin typeface="Menlo" panose="020B0609030804020204" pitchFamily="49" charset="0"/>
              </a:rPr>
              <a:t>      </a:t>
            </a:r>
            <a:r>
              <a:rPr lang="en-C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Set the "</a:t>
            </a:r>
            <a:r>
              <a:rPr lang="en-CA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src</a:t>
            </a:r>
            <a:r>
              <a:rPr lang="en-C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" property of the newly</a:t>
            </a:r>
          </a:p>
          <a:p>
            <a:r>
              <a:rPr lang="en-C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     // created image object</a:t>
            </a:r>
          </a:p>
          <a:p>
            <a:r>
              <a:rPr lang="en-CA" sz="1400" dirty="0">
                <a:solidFill>
                  <a:srgbClr val="9CDCFE"/>
                </a:solidFill>
                <a:latin typeface="Menlo" panose="020B0609030804020204" pitchFamily="49" charset="0"/>
              </a:rPr>
              <a:t>     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img</a:t>
            </a:r>
            <a:r>
              <a:rPr lang="en-CA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`images/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${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imageName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-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${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en-CA" sz="1400" dirty="0">
                <a:solidFill>
                  <a:srgbClr val="569CD6"/>
                </a:solidFill>
                <a:latin typeface="Menlo" panose="020B0609030804020204" pitchFamily="49" charset="0"/>
              </a:rPr>
              <a:t>}</a:t>
            </a:r>
            <a:r>
              <a:rPr lang="en-CA" sz="1400" dirty="0">
                <a:solidFill>
                  <a:srgbClr val="CE9178"/>
                </a:solidFill>
                <a:latin typeface="Menlo" panose="020B0609030804020204" pitchFamily="49" charset="0"/>
              </a:rPr>
              <a:t>.jpg`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CA" sz="1400" dirty="0">
                <a:solidFill>
                  <a:srgbClr val="6A9955"/>
                </a:solidFill>
                <a:latin typeface="Menlo" panose="020B0609030804020204" pitchFamily="49" charset="0"/>
              </a:rPr>
              <a:t>      </a:t>
            </a:r>
            <a:r>
              <a:rPr lang="en-C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Append the new image to the</a:t>
            </a:r>
          </a:p>
          <a:p>
            <a:r>
              <a:rPr lang="en-C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     // </a:t>
            </a:r>
            <a:r>
              <a:rPr lang="en-CA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imageList</a:t>
            </a:r>
            <a:endParaRPr lang="en-CA" sz="1400" dirty="0">
              <a:solidFill>
                <a:schemeClr val="accent6">
                  <a:lumMod val="60000"/>
                  <a:lumOff val="40000"/>
                </a:schemeClr>
              </a:solidFill>
              <a:latin typeface="Menlo" panose="020B0609030804020204" pitchFamily="49" charset="0"/>
            </a:endParaRPr>
          </a:p>
          <a:p>
            <a:r>
              <a:rPr lang="en-CA" sz="1400" dirty="0">
                <a:solidFill>
                  <a:srgbClr val="9CDCFE"/>
                </a:solidFill>
                <a:latin typeface="Menlo" panose="020B0609030804020204" pitchFamily="49" charset="0"/>
              </a:rPr>
              <a:t>     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imageList</a:t>
            </a:r>
            <a:r>
              <a:rPr lang="en-CA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push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img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  }</a:t>
            </a:r>
          </a:p>
          <a:p>
            <a:b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CA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imageList</a:t>
            </a: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1400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en-CA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end </a:t>
            </a:r>
            <a:r>
              <a:rPr lang="en-CA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createImages</a:t>
            </a:r>
            <a:endParaRPr lang="en-CA" sz="14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26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11B6-E0C5-6D4D-8A67-309629AD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the </a:t>
            </a:r>
            <a:r>
              <a:rPr lang="en-US" dirty="0" err="1"/>
              <a:t>createImages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753C-CE7F-234C-8F17-50BF2523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02853"/>
          </a:xfrm>
        </p:spPr>
        <p:txBody>
          <a:bodyPr>
            <a:normAutofit/>
          </a:bodyPr>
          <a:lstStyle/>
          <a:p>
            <a:r>
              <a:rPr lang="en-US" dirty="0"/>
              <a:t>With our </a:t>
            </a:r>
            <a:r>
              <a:rPr lang="en-US" dirty="0" err="1"/>
              <a:t>createImages</a:t>
            </a:r>
            <a:r>
              <a:rPr lang="en-US" dirty="0"/>
              <a:t>() function created we now need to call it and pass in the values needed for our slide show</a:t>
            </a:r>
          </a:p>
          <a:p>
            <a:r>
              <a:rPr lang="en-US" dirty="0"/>
              <a:t>We store the returned images array in a variable</a:t>
            </a:r>
          </a:p>
        </p:txBody>
      </p:sp>
    </p:spTree>
    <p:extLst>
      <p:ext uri="{BB962C8B-B14F-4D97-AF65-F5344CB8AC3E}">
        <p14:creationId xmlns:p14="http://schemas.microsoft.com/office/powerpoint/2010/main" val="386612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11B6-E0C5-6D4D-8A67-309629AD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the </a:t>
            </a:r>
            <a:r>
              <a:rPr lang="en-US" dirty="0" err="1"/>
              <a:t>createImages</a:t>
            </a:r>
            <a:r>
              <a:rPr lang="en-US" dirty="0"/>
              <a:t>() Function -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3999B-4A09-854F-AD43-66A530226A39}"/>
              </a:ext>
            </a:extLst>
          </p:cNvPr>
          <p:cNvSpPr/>
          <p:nvPr/>
        </p:nvSpPr>
        <p:spPr>
          <a:xfrm>
            <a:off x="944849" y="3028813"/>
            <a:ext cx="10125307" cy="1409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1500F-6BA2-474D-A314-4A88B1BEFB43}"/>
              </a:ext>
            </a:extLst>
          </p:cNvPr>
          <p:cNvSpPr txBox="1"/>
          <p:nvPr/>
        </p:nvSpPr>
        <p:spPr>
          <a:xfrm>
            <a:off x="944849" y="2561071"/>
            <a:ext cx="98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script.js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06653-D99D-5C4A-8185-32A56205B0BC}"/>
              </a:ext>
            </a:extLst>
          </p:cNvPr>
          <p:cNvSpPr txBox="1"/>
          <p:nvPr/>
        </p:nvSpPr>
        <p:spPr>
          <a:xfrm>
            <a:off x="3632647" y="1991859"/>
            <a:ext cx="62696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Add the following code to </a:t>
            </a:r>
            <a:r>
              <a:rPr lang="en-CA" dirty="0" err="1"/>
              <a:t>script.js</a:t>
            </a:r>
            <a:r>
              <a:rPr lang="en-CA" dirty="0"/>
              <a:t> after the slide variables code</a:t>
            </a:r>
          </a:p>
        </p:txBody>
      </p:sp>
      <p:sp>
        <p:nvSpPr>
          <p:cNvPr id="9" name="Arrow: Right 16">
            <a:extLst>
              <a:ext uri="{FF2B5EF4-FFF2-40B4-BE49-F238E27FC236}">
                <a16:creationId xmlns:a16="http://schemas.microsoft.com/office/drawing/2014/main" id="{661C7A97-31F2-1445-9907-139D94B0592D}"/>
              </a:ext>
            </a:extLst>
          </p:cNvPr>
          <p:cNvSpPr/>
          <p:nvPr/>
        </p:nvSpPr>
        <p:spPr>
          <a:xfrm rot="5950024">
            <a:off x="5112150" y="2823588"/>
            <a:ext cx="941782" cy="2424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4FA999-5DE3-A549-9FDA-FA116114B0E7}"/>
              </a:ext>
            </a:extLst>
          </p:cNvPr>
          <p:cNvSpPr/>
          <p:nvPr/>
        </p:nvSpPr>
        <p:spPr>
          <a:xfrm>
            <a:off x="1130703" y="3293658"/>
            <a:ext cx="9939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Create Slides</a:t>
            </a:r>
          </a:p>
          <a:p>
            <a:r>
              <a:rPr lang="en-CA" sz="24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slides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createImages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numberOfSlides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sz="2400" dirty="0">
                <a:solidFill>
                  <a:srgbClr val="CE9178"/>
                </a:solidFill>
                <a:latin typeface="Menlo" panose="020B0609030804020204" pitchFamily="49" charset="0"/>
              </a:rPr>
              <a:t>'bike'</a:t>
            </a:r>
            <a:r>
              <a:rPr lang="en-CA" sz="2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CA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9EAC6-EDFF-4C41-BCA3-10AD3A86613C}"/>
              </a:ext>
            </a:extLst>
          </p:cNvPr>
          <p:cNvSpPr txBox="1"/>
          <p:nvPr/>
        </p:nvSpPr>
        <p:spPr>
          <a:xfrm>
            <a:off x="944849" y="5254518"/>
            <a:ext cx="24848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Store the returned array of images in a variable</a:t>
            </a:r>
          </a:p>
        </p:txBody>
      </p:sp>
      <p:sp>
        <p:nvSpPr>
          <p:cNvPr id="12" name="Arrow: Right 16">
            <a:extLst>
              <a:ext uri="{FF2B5EF4-FFF2-40B4-BE49-F238E27FC236}">
                <a16:creationId xmlns:a16="http://schemas.microsoft.com/office/drawing/2014/main" id="{9A48953C-339B-6645-87A7-8D402F3CE538}"/>
              </a:ext>
            </a:extLst>
          </p:cNvPr>
          <p:cNvSpPr/>
          <p:nvPr/>
        </p:nvSpPr>
        <p:spPr>
          <a:xfrm rot="16885326">
            <a:off x="2080067" y="4499014"/>
            <a:ext cx="941782" cy="2424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ED72D-0409-9347-A766-68C024F65665}"/>
              </a:ext>
            </a:extLst>
          </p:cNvPr>
          <p:cNvSpPr txBox="1"/>
          <p:nvPr/>
        </p:nvSpPr>
        <p:spPr>
          <a:xfrm>
            <a:off x="3952594" y="5281411"/>
            <a:ext cx="3260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Pass in our </a:t>
            </a:r>
            <a:r>
              <a:rPr lang="en-CA" dirty="0" err="1"/>
              <a:t>numberOfSlides</a:t>
            </a:r>
            <a:r>
              <a:rPr lang="en-CA" dirty="0"/>
              <a:t> (34) variable into the function</a:t>
            </a:r>
          </a:p>
        </p:txBody>
      </p:sp>
      <p:sp>
        <p:nvSpPr>
          <p:cNvPr id="14" name="Arrow: Right 16">
            <a:extLst>
              <a:ext uri="{FF2B5EF4-FFF2-40B4-BE49-F238E27FC236}">
                <a16:creationId xmlns:a16="http://schemas.microsoft.com/office/drawing/2014/main" id="{D2E48A58-8DC1-4E44-8E0B-547AEF4734BA}"/>
              </a:ext>
            </a:extLst>
          </p:cNvPr>
          <p:cNvSpPr/>
          <p:nvPr/>
        </p:nvSpPr>
        <p:spPr>
          <a:xfrm rot="16885326">
            <a:off x="5657875" y="4581810"/>
            <a:ext cx="941782" cy="2424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EAF0B-75BF-2B47-8FB9-75A15B56F711}"/>
              </a:ext>
            </a:extLst>
          </p:cNvPr>
          <p:cNvSpPr txBox="1"/>
          <p:nvPr/>
        </p:nvSpPr>
        <p:spPr>
          <a:xfrm>
            <a:off x="7676946" y="5281411"/>
            <a:ext cx="3260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Pass in our image name (bike) into the function</a:t>
            </a:r>
          </a:p>
        </p:txBody>
      </p:sp>
      <p:sp>
        <p:nvSpPr>
          <p:cNvPr id="16" name="Arrow: Right 16">
            <a:extLst>
              <a:ext uri="{FF2B5EF4-FFF2-40B4-BE49-F238E27FC236}">
                <a16:creationId xmlns:a16="http://schemas.microsoft.com/office/drawing/2014/main" id="{C2C003AB-58B1-A541-9D6B-2C3642CA92E4}"/>
              </a:ext>
            </a:extLst>
          </p:cNvPr>
          <p:cNvSpPr/>
          <p:nvPr/>
        </p:nvSpPr>
        <p:spPr>
          <a:xfrm rot="16885326">
            <a:off x="9382227" y="4581810"/>
            <a:ext cx="941782" cy="2424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763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E16C-54F9-014B-BD5E-6441C0C50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/>
          <a:lstStyle/>
          <a:p>
            <a:r>
              <a:rPr lang="en-US" dirty="0"/>
              <a:t>Pause and Check Your Code</a:t>
            </a:r>
          </a:p>
        </p:txBody>
      </p:sp>
    </p:spTree>
    <p:extLst>
      <p:ext uri="{BB962C8B-B14F-4D97-AF65-F5344CB8AC3E}">
        <p14:creationId xmlns:p14="http://schemas.microsoft.com/office/powerpoint/2010/main" val="1882538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1AE-DFBB-F149-A83A-158CBAC7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code for errors before proceeding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B021-EDD5-2948-AC51-79B460EE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00785" cy="457517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Check your code often when writing a script</a:t>
            </a:r>
          </a:p>
          <a:p>
            <a:r>
              <a:rPr lang="en-US" dirty="0"/>
              <a:t>We created and called a function, we should test it to see if it works before proceeding</a:t>
            </a:r>
          </a:p>
          <a:p>
            <a:r>
              <a:rPr lang="en-US" dirty="0"/>
              <a:t>We should test if our function returned an array of bike images</a:t>
            </a:r>
          </a:p>
          <a:p>
            <a:pPr lvl="1"/>
            <a:r>
              <a:rPr lang="en-US" dirty="0"/>
              <a:t>Test by entering the slides variable name into the console</a:t>
            </a:r>
          </a:p>
          <a:p>
            <a:pPr lvl="1"/>
            <a:r>
              <a:rPr lang="en-US" dirty="0"/>
              <a:t>If your variable returns an array of 34 bike images you are </a:t>
            </a:r>
            <a:r>
              <a:rPr lang="en-US" dirty="0">
                <a:highlight>
                  <a:srgbClr val="FFFF00"/>
                </a:highlight>
              </a:rPr>
              <a:t>probably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good to go</a:t>
            </a:r>
          </a:p>
          <a:p>
            <a:pPr lvl="1"/>
            <a:r>
              <a:rPr lang="en-US" dirty="0"/>
              <a:t>If your variables returns an empty array or another value, </a:t>
            </a:r>
            <a:br>
              <a:rPr lang="en-US" dirty="0"/>
            </a:br>
            <a:r>
              <a:rPr lang="en-US" dirty="0"/>
              <a:t>check your code</a:t>
            </a:r>
          </a:p>
        </p:txBody>
      </p:sp>
    </p:spTree>
    <p:extLst>
      <p:ext uri="{BB962C8B-B14F-4D97-AF65-F5344CB8AC3E}">
        <p14:creationId xmlns:p14="http://schemas.microsoft.com/office/powerpoint/2010/main" val="1653336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rome browser console showing the value of the slides array variable">
            <a:extLst>
              <a:ext uri="{FF2B5EF4-FFF2-40B4-BE49-F238E27FC236}">
                <a16:creationId xmlns:a16="http://schemas.microsoft.com/office/drawing/2014/main" id="{B057F764-6F14-5F4E-95D6-6A5437AEA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68" y="1950521"/>
            <a:ext cx="7976508" cy="2555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B21AE-DFBB-F149-A83A-158CBAC7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code for errors before proceeding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53174-41BC-5D4E-A983-7D4536865DDD}"/>
              </a:ext>
            </a:extLst>
          </p:cNvPr>
          <p:cNvSpPr txBox="1"/>
          <p:nvPr/>
        </p:nvSpPr>
        <p:spPr>
          <a:xfrm>
            <a:off x="9563873" y="2828835"/>
            <a:ext cx="806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BDA75-1818-5440-A574-7C5EB7CFA0DD}"/>
              </a:ext>
            </a:extLst>
          </p:cNvPr>
          <p:cNvSpPr txBox="1"/>
          <p:nvPr/>
        </p:nvSpPr>
        <p:spPr>
          <a:xfrm>
            <a:off x="2264254" y="5304856"/>
            <a:ext cx="7429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Our slides variable returns an array of images, so we are </a:t>
            </a:r>
            <a:r>
              <a:rPr lang="en-CA" dirty="0">
                <a:highlight>
                  <a:srgbClr val="FFFF00"/>
                </a:highlight>
              </a:rPr>
              <a:t>probably</a:t>
            </a:r>
            <a:r>
              <a:rPr lang="en-CA" dirty="0"/>
              <a:t> good to go!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FA15998-B350-1446-AB5A-6E1953740748}"/>
              </a:ext>
            </a:extLst>
          </p:cNvPr>
          <p:cNvSpPr/>
          <p:nvPr/>
        </p:nvSpPr>
        <p:spPr>
          <a:xfrm rot="16200000">
            <a:off x="5376926" y="4497684"/>
            <a:ext cx="961177" cy="2428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571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1AE-DFBB-F149-A83A-158CBAC7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code for errors before proceeding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B021-EDD5-2948-AC51-79B460EE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00785" cy="4329848"/>
          </a:xfrm>
        </p:spPr>
        <p:txBody>
          <a:bodyPr>
            <a:normAutofit/>
          </a:bodyPr>
          <a:lstStyle/>
          <a:p>
            <a:r>
              <a:rPr lang="en-US" dirty="0"/>
              <a:t>In the previous slide I said we are </a:t>
            </a:r>
            <a:r>
              <a:rPr lang="en-US" dirty="0">
                <a:highlight>
                  <a:srgbClr val="FFFF00"/>
                </a:highlight>
              </a:rPr>
              <a:t>"probably"</a:t>
            </a:r>
            <a:r>
              <a:rPr lang="en-US" dirty="0"/>
              <a:t> ok</a:t>
            </a:r>
          </a:p>
          <a:p>
            <a:r>
              <a:rPr lang="en-US" dirty="0"/>
              <a:t>To be 100% sure, we should check to make sure that our images contained inside our "slides" array have "</a:t>
            </a:r>
            <a:r>
              <a:rPr lang="en-US" dirty="0" err="1"/>
              <a:t>src</a:t>
            </a:r>
            <a:r>
              <a:rPr lang="en-US" dirty="0"/>
              <a:t>" properties that point to our bike images</a:t>
            </a:r>
          </a:p>
          <a:p>
            <a:r>
              <a:rPr lang="en-US" dirty="0"/>
              <a:t>We can check this in the console by opening one of the image items in the array and checking it's "</a:t>
            </a:r>
            <a:r>
              <a:rPr lang="en-US" dirty="0" err="1"/>
              <a:t>src</a:t>
            </a:r>
            <a:r>
              <a:rPr lang="en-US" dirty="0"/>
              <a:t>" property</a:t>
            </a:r>
          </a:p>
          <a:p>
            <a:pPr lvl="1"/>
            <a:r>
              <a:rPr lang="en-US" dirty="0"/>
              <a:t>See the next slide for details</a:t>
            </a:r>
          </a:p>
        </p:txBody>
      </p:sp>
    </p:spTree>
    <p:extLst>
      <p:ext uri="{BB962C8B-B14F-4D97-AF65-F5344CB8AC3E}">
        <p14:creationId xmlns:p14="http://schemas.microsoft.com/office/powerpoint/2010/main" val="1054129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rome browser's console showing an image object property list">
            <a:extLst>
              <a:ext uri="{FF2B5EF4-FFF2-40B4-BE49-F238E27FC236}">
                <a16:creationId xmlns:a16="http://schemas.microsoft.com/office/drawing/2014/main" id="{C42D44A5-14C3-0C47-B985-4ADE72AC9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70" y="1485209"/>
            <a:ext cx="5649022" cy="1726341"/>
          </a:xfrm>
          <a:prstGeom prst="rect">
            <a:avLst/>
          </a:prstGeom>
        </p:spPr>
      </p:pic>
      <p:pic>
        <p:nvPicPr>
          <p:cNvPr id="5" name="Picture 4" descr="Chrome browser console showing the value of the slides array variable">
            <a:extLst>
              <a:ext uri="{FF2B5EF4-FFF2-40B4-BE49-F238E27FC236}">
                <a16:creationId xmlns:a16="http://schemas.microsoft.com/office/drawing/2014/main" id="{E2DB9B2F-1E36-8744-9570-2179DBBD2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75" y="1472791"/>
            <a:ext cx="4859551" cy="2297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B21AE-DFBB-F149-A83A-158CBAC7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Check your code for errors before proceeding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53174-41BC-5D4E-A983-7D4536865DDD}"/>
              </a:ext>
            </a:extLst>
          </p:cNvPr>
          <p:cNvSpPr txBox="1"/>
          <p:nvPr/>
        </p:nvSpPr>
        <p:spPr>
          <a:xfrm>
            <a:off x="9606937" y="1748214"/>
            <a:ext cx="806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BDA75-1818-5440-A574-7C5EB7CFA0DD}"/>
              </a:ext>
            </a:extLst>
          </p:cNvPr>
          <p:cNvSpPr txBox="1"/>
          <p:nvPr/>
        </p:nvSpPr>
        <p:spPr>
          <a:xfrm>
            <a:off x="615175" y="4830118"/>
            <a:ext cx="38564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Click the arrow on the slides array to crack open the array. Then click on the down arrow of any one of the "</a:t>
            </a:r>
            <a:r>
              <a:rPr lang="en-CA" dirty="0" err="1"/>
              <a:t>img</a:t>
            </a:r>
            <a:r>
              <a:rPr lang="en-CA" dirty="0"/>
              <a:t>" array items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FA15998-B350-1446-AB5A-6E1953740748}"/>
              </a:ext>
            </a:extLst>
          </p:cNvPr>
          <p:cNvSpPr/>
          <p:nvPr/>
        </p:nvSpPr>
        <p:spPr>
          <a:xfrm rot="16200000">
            <a:off x="-5495" y="3693457"/>
            <a:ext cx="1840984" cy="1535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6">
            <a:extLst>
              <a:ext uri="{FF2B5EF4-FFF2-40B4-BE49-F238E27FC236}">
                <a16:creationId xmlns:a16="http://schemas.microsoft.com/office/drawing/2014/main" id="{31900583-DC74-5947-8C54-F8724ADB0F42}"/>
              </a:ext>
            </a:extLst>
          </p:cNvPr>
          <p:cNvSpPr/>
          <p:nvPr/>
        </p:nvSpPr>
        <p:spPr>
          <a:xfrm rot="16920360">
            <a:off x="5184592" y="3579701"/>
            <a:ext cx="2077851" cy="1570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E858B-2BD0-4043-86FB-0BBABF8EC70F}"/>
              </a:ext>
            </a:extLst>
          </p:cNvPr>
          <p:cNvSpPr txBox="1"/>
          <p:nvPr/>
        </p:nvSpPr>
        <p:spPr>
          <a:xfrm>
            <a:off x="4784803" y="4830118"/>
            <a:ext cx="32329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Scroll through the long list of properties and methods until you find the "</a:t>
            </a:r>
            <a:r>
              <a:rPr lang="en-CA" dirty="0" err="1"/>
              <a:t>src</a:t>
            </a:r>
            <a:r>
              <a:rPr lang="en-CA" dirty="0"/>
              <a:t>" property. Check to make sure it points to one of the bike images</a:t>
            </a:r>
          </a:p>
        </p:txBody>
      </p:sp>
      <p:sp>
        <p:nvSpPr>
          <p:cNvPr id="16" name="Arrow: Right 16">
            <a:extLst>
              <a:ext uri="{FF2B5EF4-FFF2-40B4-BE49-F238E27FC236}">
                <a16:creationId xmlns:a16="http://schemas.microsoft.com/office/drawing/2014/main" id="{B8594F5D-245B-A848-9613-1830006F0D51}"/>
              </a:ext>
            </a:extLst>
          </p:cNvPr>
          <p:cNvSpPr/>
          <p:nvPr/>
        </p:nvSpPr>
        <p:spPr>
          <a:xfrm rot="15256128">
            <a:off x="8449815" y="3633462"/>
            <a:ext cx="1957736" cy="1810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F3F83-305B-B043-BA4E-6D866258FD2C}"/>
              </a:ext>
            </a:extLst>
          </p:cNvPr>
          <p:cNvSpPr txBox="1"/>
          <p:nvPr/>
        </p:nvSpPr>
        <p:spPr>
          <a:xfrm>
            <a:off x="8343901" y="4830118"/>
            <a:ext cx="32329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Looks like our "</a:t>
            </a:r>
            <a:r>
              <a:rPr lang="en-CA" dirty="0" err="1"/>
              <a:t>src</a:t>
            </a:r>
            <a:r>
              <a:rPr lang="en-CA" dirty="0"/>
              <a:t>" points to one of our bike images, so we are now good to go!</a:t>
            </a:r>
          </a:p>
        </p:txBody>
      </p:sp>
    </p:spTree>
    <p:extLst>
      <p:ext uri="{BB962C8B-B14F-4D97-AF65-F5344CB8AC3E}">
        <p14:creationId xmlns:p14="http://schemas.microsoft.com/office/powerpoint/2010/main" val="2122104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D148-EEA1-C045-BF47-1E54A8D07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DC274-4E98-6B43-AF60-841D21720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Define our turn clockwise function</a:t>
            </a:r>
          </a:p>
        </p:txBody>
      </p:sp>
    </p:spTree>
    <p:extLst>
      <p:ext uri="{BB962C8B-B14F-4D97-AF65-F5344CB8AC3E}">
        <p14:creationId xmlns:p14="http://schemas.microsoft.com/office/powerpoint/2010/main" val="335228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84FD-E957-5242-B271-8F682F3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How This Spinner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5073-AC39-7442-91FB-6229EDCC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493647"/>
          </a:xfrm>
        </p:spPr>
        <p:txBody>
          <a:bodyPr/>
          <a:lstStyle/>
          <a:p>
            <a:r>
              <a:rPr lang="en-US" dirty="0"/>
              <a:t>The "3D" rotation of the image is a bit of an illusion created with a similar technique from that used in "flip-book" animation books that you flip through quickly to create the illusion of motion</a:t>
            </a:r>
          </a:p>
        </p:txBody>
      </p:sp>
      <p:pic>
        <p:nvPicPr>
          <p:cNvPr id="5" name="Picture 4" descr="Flipbook animation book being held in a person's hand">
            <a:extLst>
              <a:ext uri="{FF2B5EF4-FFF2-40B4-BE49-F238E27FC236}">
                <a16:creationId xmlns:a16="http://schemas.microsoft.com/office/drawing/2014/main" id="{6A780383-2BEB-6842-A9E9-A425E086B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69" y="2977702"/>
            <a:ext cx="2998228" cy="1686503"/>
          </a:xfrm>
          <a:prstGeom prst="rect">
            <a:avLst/>
          </a:prstGeom>
        </p:spPr>
      </p:pic>
      <p:pic>
        <p:nvPicPr>
          <p:cNvPr id="7" name="Picture 6" descr="Flipbook animation book being held in a person's hand">
            <a:extLst>
              <a:ext uri="{FF2B5EF4-FFF2-40B4-BE49-F238E27FC236}">
                <a16:creationId xmlns:a16="http://schemas.microsoft.com/office/drawing/2014/main" id="{589CD16C-DF04-B04D-AB15-D8CE48876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19" y="2977702"/>
            <a:ext cx="2998228" cy="1686503"/>
          </a:xfrm>
          <a:prstGeom prst="rect">
            <a:avLst/>
          </a:prstGeom>
        </p:spPr>
      </p:pic>
      <p:pic>
        <p:nvPicPr>
          <p:cNvPr id="9" name="Picture 8" descr="Flipbook animation book being held in a person's hand">
            <a:extLst>
              <a:ext uri="{FF2B5EF4-FFF2-40B4-BE49-F238E27FC236}">
                <a16:creationId xmlns:a16="http://schemas.microsoft.com/office/drawing/2014/main" id="{96B4C335-DA6B-E648-8455-63F76184C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69" y="2977702"/>
            <a:ext cx="2998228" cy="1686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A24762-02C5-F348-B367-54C9752723D4}"/>
              </a:ext>
            </a:extLst>
          </p:cNvPr>
          <p:cNvSpPr txBox="1"/>
          <p:nvPr/>
        </p:nvSpPr>
        <p:spPr>
          <a:xfrm>
            <a:off x="838200" y="4962006"/>
            <a:ext cx="99472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Click the link below to see this flip book animating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https://laughingsquid.com/flipbook-every-booby-trap-in-home-alone/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65E4C-92E0-234D-8961-518A2DBB273E}"/>
              </a:ext>
            </a:extLst>
          </p:cNvPr>
          <p:cNvSpPr txBox="1"/>
          <p:nvPr/>
        </p:nvSpPr>
        <p:spPr>
          <a:xfrm>
            <a:off x="232348" y="6509201"/>
            <a:ext cx="988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Images from: </a:t>
            </a:r>
            <a:r>
              <a:rPr lang="en-US" sz="1200" dirty="0">
                <a:hlinkClick r:id="rId5"/>
              </a:rPr>
              <a:t>https://laughingsquid.com/flipbook-every-booby-trap-in-home-alone/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8488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9911-D1C2-2D47-A439-0134383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turnCW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9F70-5207-874F-AC26-2F5C0167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turnCW</a:t>
            </a:r>
            <a:r>
              <a:rPr lang="en-US" dirty="0"/>
              <a:t> function adds one to the counter variable</a:t>
            </a:r>
          </a:p>
          <a:p>
            <a:r>
              <a:rPr lang="en-US" dirty="0"/>
              <a:t>The function then checks to make sure we have not reached the end of our images</a:t>
            </a:r>
          </a:p>
          <a:p>
            <a:pPr lvl="1"/>
            <a:r>
              <a:rPr lang="en-US" dirty="0"/>
              <a:t>If we have reached the end of our images we reset the counter to zero and output the first image</a:t>
            </a:r>
          </a:p>
          <a:p>
            <a:r>
              <a:rPr lang="en-US" dirty="0"/>
              <a:t>Lastly the function outputs the next image (or the first image) in our array of bike images to the HTML page</a:t>
            </a:r>
          </a:p>
        </p:txBody>
      </p:sp>
    </p:spTree>
    <p:extLst>
      <p:ext uri="{BB962C8B-B14F-4D97-AF65-F5344CB8AC3E}">
        <p14:creationId xmlns:p14="http://schemas.microsoft.com/office/powerpoint/2010/main" val="2122711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CCA6-7F8E-DD4B-89A0-94F45418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5"/>
            <a:ext cx="10515600" cy="1325563"/>
          </a:xfrm>
        </p:spPr>
        <p:txBody>
          <a:bodyPr/>
          <a:lstStyle/>
          <a:p>
            <a:r>
              <a:rPr lang="en-US" dirty="0" err="1"/>
              <a:t>turnCW</a:t>
            </a:r>
            <a:r>
              <a:rPr lang="en-US" dirty="0"/>
              <a:t>() Function</a:t>
            </a:r>
          </a:p>
        </p:txBody>
      </p:sp>
      <p:pic>
        <p:nvPicPr>
          <p:cNvPr id="5" name="Picture 4" descr="Turn Clockwise HTML button">
            <a:extLst>
              <a:ext uri="{FF2B5EF4-FFF2-40B4-BE49-F238E27FC236}">
                <a16:creationId xmlns:a16="http://schemas.microsoft.com/office/drawing/2014/main" id="{0F45054D-993D-2941-ABA5-D3DD97F7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91" y="5756275"/>
            <a:ext cx="1765300" cy="73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C9994-4FB8-274C-8C95-E73780A892E0}"/>
              </a:ext>
            </a:extLst>
          </p:cNvPr>
          <p:cNvSpPr txBox="1"/>
          <p:nvPr/>
        </p:nvSpPr>
        <p:spPr>
          <a:xfrm>
            <a:off x="5631637" y="5767364"/>
            <a:ext cx="3009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Click the button to trigger the </a:t>
            </a:r>
            <a:r>
              <a:rPr lang="en-CA" dirty="0" err="1"/>
              <a:t>turnCW</a:t>
            </a:r>
            <a:r>
              <a:rPr lang="en-CA" dirty="0"/>
              <a:t> function</a:t>
            </a:r>
          </a:p>
        </p:txBody>
      </p:sp>
      <p:sp>
        <p:nvSpPr>
          <p:cNvPr id="7" name="Arrow: Right 16">
            <a:extLst>
              <a:ext uri="{FF2B5EF4-FFF2-40B4-BE49-F238E27FC236}">
                <a16:creationId xmlns:a16="http://schemas.microsoft.com/office/drawing/2014/main" id="{1F241499-74C8-2846-8013-CD04EED628A5}"/>
              </a:ext>
            </a:extLst>
          </p:cNvPr>
          <p:cNvSpPr/>
          <p:nvPr/>
        </p:nvSpPr>
        <p:spPr>
          <a:xfrm rot="10800000">
            <a:off x="4000661" y="5958798"/>
            <a:ext cx="1437753" cy="2276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3398A-C16C-AF42-A232-77DBDA400BD8}"/>
              </a:ext>
            </a:extLst>
          </p:cNvPr>
          <p:cNvSpPr/>
          <p:nvPr/>
        </p:nvSpPr>
        <p:spPr>
          <a:xfrm>
            <a:off x="894390" y="1555032"/>
            <a:ext cx="9966898" cy="29662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4F193-A4D4-C44A-82E7-C6C06F962A67}"/>
              </a:ext>
            </a:extLst>
          </p:cNvPr>
          <p:cNvSpPr txBox="1"/>
          <p:nvPr/>
        </p:nvSpPr>
        <p:spPr>
          <a:xfrm>
            <a:off x="1828126" y="505922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/>
              <a:t>turnCW</a:t>
            </a:r>
            <a:r>
              <a:rPr lang="en-US" dirty="0"/>
              <a:t> function</a:t>
            </a:r>
          </a:p>
        </p:txBody>
      </p:sp>
      <p:sp>
        <p:nvSpPr>
          <p:cNvPr id="12" name="Arrow: Right 16">
            <a:extLst>
              <a:ext uri="{FF2B5EF4-FFF2-40B4-BE49-F238E27FC236}">
                <a16:creationId xmlns:a16="http://schemas.microsoft.com/office/drawing/2014/main" id="{5D15B388-F2B6-BE44-92ED-0CE303DAC22E}"/>
              </a:ext>
            </a:extLst>
          </p:cNvPr>
          <p:cNvSpPr/>
          <p:nvPr/>
        </p:nvSpPr>
        <p:spPr>
          <a:xfrm rot="16200000">
            <a:off x="2890476" y="5468668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6">
            <a:extLst>
              <a:ext uri="{FF2B5EF4-FFF2-40B4-BE49-F238E27FC236}">
                <a16:creationId xmlns:a16="http://schemas.microsoft.com/office/drawing/2014/main" id="{7BAD9939-E1F3-5B43-BA4D-3450EEC4843A}"/>
              </a:ext>
            </a:extLst>
          </p:cNvPr>
          <p:cNvSpPr/>
          <p:nvPr/>
        </p:nvSpPr>
        <p:spPr>
          <a:xfrm rot="16200000">
            <a:off x="2890475" y="4739002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3F4D4-0A9E-3246-8AE2-6C6AB00923F0}"/>
              </a:ext>
            </a:extLst>
          </p:cNvPr>
          <p:cNvSpPr txBox="1"/>
          <p:nvPr/>
        </p:nvSpPr>
        <p:spPr>
          <a:xfrm>
            <a:off x="5219798" y="155863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turnCW</a:t>
            </a:r>
            <a:r>
              <a:rPr lang="en-US" dirty="0"/>
              <a:t> function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875F4-AC30-F644-8F8A-8D8B1A9E2CD3}"/>
              </a:ext>
            </a:extLst>
          </p:cNvPr>
          <p:cNvSpPr/>
          <p:nvPr/>
        </p:nvSpPr>
        <p:spPr>
          <a:xfrm>
            <a:off x="1723229" y="3784730"/>
            <a:ext cx="2148103" cy="45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Add 1 to image counter</a:t>
            </a:r>
          </a:p>
        </p:txBody>
      </p:sp>
      <p:sp>
        <p:nvSpPr>
          <p:cNvPr id="16" name="Flowchart: Decision 9">
            <a:extLst>
              <a:ext uri="{FF2B5EF4-FFF2-40B4-BE49-F238E27FC236}">
                <a16:creationId xmlns:a16="http://schemas.microsoft.com/office/drawing/2014/main" id="{F3829FB6-C32E-314A-B299-4D3922DA0EED}"/>
              </a:ext>
            </a:extLst>
          </p:cNvPr>
          <p:cNvSpPr/>
          <p:nvPr/>
        </p:nvSpPr>
        <p:spPr>
          <a:xfrm>
            <a:off x="1705696" y="2714540"/>
            <a:ext cx="2023957" cy="78563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Are we on the last image?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B8181-BA13-E64E-A394-BC7E1EF9FF6C}"/>
              </a:ext>
            </a:extLst>
          </p:cNvPr>
          <p:cNvSpPr/>
          <p:nvPr/>
        </p:nvSpPr>
        <p:spPr>
          <a:xfrm>
            <a:off x="1705696" y="1984659"/>
            <a:ext cx="2148103" cy="45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Reset image counter to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D21AA-39A0-4343-880E-03D0705916E6}"/>
              </a:ext>
            </a:extLst>
          </p:cNvPr>
          <p:cNvSpPr/>
          <p:nvPr/>
        </p:nvSpPr>
        <p:spPr>
          <a:xfrm>
            <a:off x="4874658" y="2714540"/>
            <a:ext cx="2335020" cy="816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Set the bike image to the bike image that is equal to the counter</a:t>
            </a:r>
          </a:p>
        </p:txBody>
      </p:sp>
      <p:pic>
        <p:nvPicPr>
          <p:cNvPr id="20" name="Picture 19" descr="Mountain bike">
            <a:extLst>
              <a:ext uri="{FF2B5EF4-FFF2-40B4-BE49-F238E27FC236}">
                <a16:creationId xmlns:a16="http://schemas.microsoft.com/office/drawing/2014/main" id="{6ED4009C-76C3-8A4C-BBB4-90B0D5939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12" y="4989507"/>
            <a:ext cx="2316845" cy="15735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3E08C1-7439-AF4F-97A0-0D9BA33E8718}"/>
              </a:ext>
            </a:extLst>
          </p:cNvPr>
          <p:cNvSpPr txBox="1"/>
          <p:nvPr/>
        </p:nvSpPr>
        <p:spPr>
          <a:xfrm>
            <a:off x="9771192" y="4620175"/>
            <a:ext cx="12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bike-1.jpg</a:t>
            </a:r>
          </a:p>
        </p:txBody>
      </p:sp>
      <p:sp>
        <p:nvSpPr>
          <p:cNvPr id="22" name="Arrow: Right 16">
            <a:extLst>
              <a:ext uri="{FF2B5EF4-FFF2-40B4-BE49-F238E27FC236}">
                <a16:creationId xmlns:a16="http://schemas.microsoft.com/office/drawing/2014/main" id="{5D51B364-9BAB-A24A-BE7C-F361C2B05A38}"/>
              </a:ext>
            </a:extLst>
          </p:cNvPr>
          <p:cNvSpPr/>
          <p:nvPr/>
        </p:nvSpPr>
        <p:spPr>
          <a:xfrm rot="10800000">
            <a:off x="8834067" y="5958798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 descr="Mountain bike">
            <a:extLst>
              <a:ext uri="{FF2B5EF4-FFF2-40B4-BE49-F238E27FC236}">
                <a16:creationId xmlns:a16="http://schemas.microsoft.com/office/drawing/2014/main" id="{AA374F39-04B0-E349-9A98-BDE780D4A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79" y="2408215"/>
            <a:ext cx="2249540" cy="15278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6EE376-3D75-3244-B172-2853DD24B8BE}"/>
              </a:ext>
            </a:extLst>
          </p:cNvPr>
          <p:cNvSpPr txBox="1"/>
          <p:nvPr/>
        </p:nvSpPr>
        <p:spPr>
          <a:xfrm>
            <a:off x="8756427" y="1927965"/>
            <a:ext cx="12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bike-2.jpg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D70072F-2720-DC4F-8164-978265A4E72D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16200000" flipV="1">
            <a:off x="2615200" y="3602649"/>
            <a:ext cx="284557" cy="79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7FC80F9-9913-4541-91BB-CB60C1301F3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2609756" y="2544549"/>
            <a:ext cx="277911" cy="62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FA26F46-77F2-0343-92D3-41A283370FA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729653" y="3107357"/>
            <a:ext cx="1145005" cy="1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F5AD3D4-54C2-E046-9A38-DF163833421A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>
            <a:off x="3853799" y="2210644"/>
            <a:ext cx="2188369" cy="503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16">
            <a:extLst>
              <a:ext uri="{FF2B5EF4-FFF2-40B4-BE49-F238E27FC236}">
                <a16:creationId xmlns:a16="http://schemas.microsoft.com/office/drawing/2014/main" id="{0797BE10-A5AF-544B-8FE7-CBB971A7CE90}"/>
              </a:ext>
            </a:extLst>
          </p:cNvPr>
          <p:cNvSpPr/>
          <p:nvPr/>
        </p:nvSpPr>
        <p:spPr>
          <a:xfrm>
            <a:off x="7437864" y="3003932"/>
            <a:ext cx="770000" cy="2410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427B6-B5C5-9649-944F-156650DE0E69}"/>
              </a:ext>
            </a:extLst>
          </p:cNvPr>
          <p:cNvSpPr txBox="1"/>
          <p:nvPr/>
        </p:nvSpPr>
        <p:spPr>
          <a:xfrm>
            <a:off x="2821036" y="2437193"/>
            <a:ext cx="45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3CC54C-59B7-924E-9276-96EBA3FB8883}"/>
              </a:ext>
            </a:extLst>
          </p:cNvPr>
          <p:cNvSpPr txBox="1"/>
          <p:nvPr/>
        </p:nvSpPr>
        <p:spPr>
          <a:xfrm>
            <a:off x="3666714" y="2787678"/>
            <a:ext cx="45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1630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CE37A9-18E2-CD41-91DD-6EBDCD9ED1A7}"/>
              </a:ext>
            </a:extLst>
          </p:cNvPr>
          <p:cNvSpPr/>
          <p:nvPr/>
        </p:nvSpPr>
        <p:spPr>
          <a:xfrm>
            <a:off x="1060812" y="1692825"/>
            <a:ext cx="6711591" cy="4652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71DD5-11D1-C345-89B9-8A96B79429AA}"/>
              </a:ext>
            </a:extLst>
          </p:cNvPr>
          <p:cNvSpPr txBox="1"/>
          <p:nvPr/>
        </p:nvSpPr>
        <p:spPr>
          <a:xfrm>
            <a:off x="1007737" y="1279190"/>
            <a:ext cx="98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script.js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B1764-03BB-5C4F-8D75-695C88512F1E}"/>
              </a:ext>
            </a:extLst>
          </p:cNvPr>
          <p:cNvSpPr txBox="1"/>
          <p:nvPr/>
        </p:nvSpPr>
        <p:spPr>
          <a:xfrm>
            <a:off x="8575330" y="2416711"/>
            <a:ext cx="28182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Add the following code to the end of the </a:t>
            </a:r>
            <a:r>
              <a:rPr lang="en-CA" dirty="0" err="1"/>
              <a:t>script.js</a:t>
            </a:r>
            <a:r>
              <a:rPr lang="en-CA" dirty="0"/>
              <a:t> file</a:t>
            </a:r>
          </a:p>
        </p:txBody>
      </p:sp>
      <p:sp>
        <p:nvSpPr>
          <p:cNvPr id="11" name="Arrow: Right 16">
            <a:extLst>
              <a:ext uri="{FF2B5EF4-FFF2-40B4-BE49-F238E27FC236}">
                <a16:creationId xmlns:a16="http://schemas.microsoft.com/office/drawing/2014/main" id="{959C64E0-1B64-6249-99B9-297EA64B1EC7}"/>
              </a:ext>
            </a:extLst>
          </p:cNvPr>
          <p:cNvSpPr/>
          <p:nvPr/>
        </p:nvSpPr>
        <p:spPr>
          <a:xfrm rot="9427814">
            <a:off x="7286128" y="2858545"/>
            <a:ext cx="1149483" cy="2052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4B191-3C33-A647-86BB-AFEBCA07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522"/>
            <a:ext cx="10515600" cy="1325563"/>
          </a:xfrm>
        </p:spPr>
        <p:txBody>
          <a:bodyPr/>
          <a:lstStyle/>
          <a:p>
            <a:r>
              <a:rPr lang="en-US" dirty="0" err="1"/>
              <a:t>turnCW</a:t>
            </a:r>
            <a:r>
              <a:rPr lang="en-US" dirty="0"/>
              <a:t>() Function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2B06FC-D086-5348-8F59-6D5697A21900}"/>
              </a:ext>
            </a:extLst>
          </p:cNvPr>
          <p:cNvSpPr/>
          <p:nvPr/>
        </p:nvSpPr>
        <p:spPr>
          <a:xfrm>
            <a:off x="1163447" y="1844163"/>
            <a:ext cx="66089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turnCW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(){</a:t>
            </a:r>
          </a:p>
          <a:p>
            <a:b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add 1 to the counter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counter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</a:p>
          <a:p>
            <a:r>
              <a:rPr lang="en-CA" sz="1600" dirty="0">
                <a:solidFill>
                  <a:srgbClr val="6A9955"/>
                </a:solidFill>
                <a:latin typeface="Menlo" panose="020B0609030804020204" pitchFamily="49" charset="0"/>
              </a:rPr>
              <a:t>   </a:t>
            </a:r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If the counter is equal to the length of</a:t>
            </a:r>
          </a:p>
          <a:p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  // our array of bike images we have reached the </a:t>
            </a:r>
          </a:p>
          <a:p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  // last slide. We then reset the counter to zero </a:t>
            </a:r>
          </a:p>
          <a:p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  // to return to the first slide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</a:t>
            </a:r>
            <a:r>
              <a:rPr lang="en-CA" sz="16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counter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numberOfSlides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counter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;    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  }</a:t>
            </a:r>
          </a:p>
          <a:p>
            <a:endParaRPr lang="en-CA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</a:t>
            </a:r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Update the image on the screen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slide</a:t>
            </a:r>
            <a:r>
              <a:rPr lang="en-CA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slides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counter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].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end </a:t>
            </a:r>
            <a:r>
              <a:rPr lang="en-CA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turnCW</a:t>
            </a:r>
            <a:endParaRPr lang="en-CA" sz="16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02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D148-EEA1-C045-BF47-1E54A8D07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DC274-4E98-6B43-AF60-841D21720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Define our turn counter-clockwise function</a:t>
            </a:r>
          </a:p>
        </p:txBody>
      </p:sp>
    </p:spTree>
    <p:extLst>
      <p:ext uri="{BB962C8B-B14F-4D97-AF65-F5344CB8AC3E}">
        <p14:creationId xmlns:p14="http://schemas.microsoft.com/office/powerpoint/2010/main" val="3944623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9911-D1C2-2D47-A439-0134383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turnCCW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9F70-5207-874F-AC26-2F5C0167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turnCCW</a:t>
            </a:r>
            <a:r>
              <a:rPr lang="en-US" dirty="0"/>
              <a:t> function subtracts one from the counter variable</a:t>
            </a:r>
          </a:p>
          <a:p>
            <a:r>
              <a:rPr lang="en-US" dirty="0"/>
              <a:t>The function then checks to make sure we have not reached the start of our images</a:t>
            </a:r>
          </a:p>
          <a:p>
            <a:pPr lvl="1"/>
            <a:r>
              <a:rPr lang="en-US" dirty="0"/>
              <a:t>If we have reached the start of our images we reset the counter to the </a:t>
            </a:r>
            <a:r>
              <a:rPr lang="en-US" dirty="0" err="1"/>
              <a:t>numberSlides</a:t>
            </a:r>
            <a:r>
              <a:rPr lang="en-US" dirty="0"/>
              <a:t> variable less 1 (</a:t>
            </a:r>
            <a:r>
              <a:rPr lang="en-US" dirty="0" err="1"/>
              <a:t>numberOfSlides</a:t>
            </a:r>
            <a:r>
              <a:rPr lang="en-US" dirty="0"/>
              <a:t> – 1)</a:t>
            </a:r>
          </a:p>
          <a:p>
            <a:pPr lvl="2"/>
            <a:r>
              <a:rPr lang="en-US" dirty="0"/>
              <a:t>The minus 1 is because arrays are zero indexed which means to select the 34</a:t>
            </a:r>
            <a:r>
              <a:rPr lang="en-US" baseline="30000" dirty="0"/>
              <a:t>th</a:t>
            </a:r>
            <a:r>
              <a:rPr lang="en-US" dirty="0"/>
              <a:t> image in the array we need to set the counter to 33 (</a:t>
            </a:r>
            <a:r>
              <a:rPr lang="en-US" dirty="0" err="1"/>
              <a:t>numberOfSlides</a:t>
            </a:r>
            <a:r>
              <a:rPr lang="en-US" dirty="0"/>
              <a:t> - 1)</a:t>
            </a:r>
          </a:p>
          <a:p>
            <a:r>
              <a:rPr lang="en-US" dirty="0"/>
              <a:t>Lastly the function outputs the previous image (or the last image) in our array of bike images to the HTML page</a:t>
            </a:r>
          </a:p>
        </p:txBody>
      </p:sp>
    </p:spTree>
    <p:extLst>
      <p:ext uri="{BB962C8B-B14F-4D97-AF65-F5344CB8AC3E}">
        <p14:creationId xmlns:p14="http://schemas.microsoft.com/office/powerpoint/2010/main" val="3865194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Mountain bike">
            <a:extLst>
              <a:ext uri="{FF2B5EF4-FFF2-40B4-BE49-F238E27FC236}">
                <a16:creationId xmlns:a16="http://schemas.microsoft.com/office/drawing/2014/main" id="{EDE2736D-1350-1D4F-8EF3-74270CDE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64" y="2475595"/>
            <a:ext cx="2355877" cy="1600033"/>
          </a:xfrm>
          <a:prstGeom prst="rect">
            <a:avLst/>
          </a:prstGeom>
        </p:spPr>
      </p:pic>
      <p:pic>
        <p:nvPicPr>
          <p:cNvPr id="11" name="Picture 10" descr="Mountain bike">
            <a:extLst>
              <a:ext uri="{FF2B5EF4-FFF2-40B4-BE49-F238E27FC236}">
                <a16:creationId xmlns:a16="http://schemas.microsoft.com/office/drawing/2014/main" id="{6208F342-5599-014B-9216-532F235CF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86" y="5200622"/>
            <a:ext cx="1833514" cy="12452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3E4F3C-7BC7-4541-B06B-2A3FE4D0E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54" y="5774478"/>
            <a:ext cx="1739900" cy="76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FCCA6-7F8E-DD4B-89A0-94F45418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turnCCW</a:t>
            </a:r>
            <a:r>
              <a:rPr lang="en-US" sz="3600" dirty="0"/>
              <a:t>()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C9994-4FB8-274C-8C95-E73780A892E0}"/>
              </a:ext>
            </a:extLst>
          </p:cNvPr>
          <p:cNvSpPr txBox="1"/>
          <p:nvPr/>
        </p:nvSpPr>
        <p:spPr>
          <a:xfrm>
            <a:off x="5586106" y="5764291"/>
            <a:ext cx="30614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Click the button to trigger the </a:t>
            </a:r>
            <a:r>
              <a:rPr lang="en-CA" dirty="0" err="1"/>
              <a:t>turnCCW</a:t>
            </a:r>
            <a:r>
              <a:rPr lang="en-CA" dirty="0"/>
              <a:t> function</a:t>
            </a:r>
          </a:p>
        </p:txBody>
      </p:sp>
      <p:sp>
        <p:nvSpPr>
          <p:cNvPr id="7" name="Arrow: Right 16">
            <a:extLst>
              <a:ext uri="{FF2B5EF4-FFF2-40B4-BE49-F238E27FC236}">
                <a16:creationId xmlns:a16="http://schemas.microsoft.com/office/drawing/2014/main" id="{1F241499-74C8-2846-8013-CD04EED628A5}"/>
              </a:ext>
            </a:extLst>
          </p:cNvPr>
          <p:cNvSpPr/>
          <p:nvPr/>
        </p:nvSpPr>
        <p:spPr>
          <a:xfrm rot="10800000">
            <a:off x="3977277" y="5996164"/>
            <a:ext cx="1442215" cy="2596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3398A-C16C-AF42-A232-77DBDA400BD8}"/>
              </a:ext>
            </a:extLst>
          </p:cNvPr>
          <p:cNvSpPr/>
          <p:nvPr/>
        </p:nvSpPr>
        <p:spPr>
          <a:xfrm>
            <a:off x="894390" y="1555032"/>
            <a:ext cx="9966898" cy="29662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4F193-A4D4-C44A-82E7-C6C06F962A67}"/>
              </a:ext>
            </a:extLst>
          </p:cNvPr>
          <p:cNvSpPr txBox="1"/>
          <p:nvPr/>
        </p:nvSpPr>
        <p:spPr>
          <a:xfrm>
            <a:off x="1764407" y="5034199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/>
              <a:t>turnCCW</a:t>
            </a:r>
            <a:r>
              <a:rPr lang="en-US" dirty="0"/>
              <a:t> function</a:t>
            </a:r>
          </a:p>
        </p:txBody>
      </p:sp>
      <p:sp>
        <p:nvSpPr>
          <p:cNvPr id="12" name="Arrow: Right 16">
            <a:extLst>
              <a:ext uri="{FF2B5EF4-FFF2-40B4-BE49-F238E27FC236}">
                <a16:creationId xmlns:a16="http://schemas.microsoft.com/office/drawing/2014/main" id="{5D15B388-F2B6-BE44-92ED-0CE303DAC22E}"/>
              </a:ext>
            </a:extLst>
          </p:cNvPr>
          <p:cNvSpPr/>
          <p:nvPr/>
        </p:nvSpPr>
        <p:spPr>
          <a:xfrm rot="16200000">
            <a:off x="2890476" y="5468668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6">
            <a:extLst>
              <a:ext uri="{FF2B5EF4-FFF2-40B4-BE49-F238E27FC236}">
                <a16:creationId xmlns:a16="http://schemas.microsoft.com/office/drawing/2014/main" id="{7BAD9939-E1F3-5B43-BA4D-3450EEC4843A}"/>
              </a:ext>
            </a:extLst>
          </p:cNvPr>
          <p:cNvSpPr/>
          <p:nvPr/>
        </p:nvSpPr>
        <p:spPr>
          <a:xfrm rot="16200000">
            <a:off x="2890475" y="4739002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3F4D4-0A9E-3246-8AE2-6C6AB00923F0}"/>
              </a:ext>
            </a:extLst>
          </p:cNvPr>
          <p:cNvSpPr txBox="1"/>
          <p:nvPr/>
        </p:nvSpPr>
        <p:spPr>
          <a:xfrm>
            <a:off x="5333843" y="1596313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turnCCW</a:t>
            </a:r>
            <a:r>
              <a:rPr lang="en-US" dirty="0"/>
              <a:t> function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875F4-AC30-F644-8F8A-8D8B1A9E2CD3}"/>
              </a:ext>
            </a:extLst>
          </p:cNvPr>
          <p:cNvSpPr/>
          <p:nvPr/>
        </p:nvSpPr>
        <p:spPr>
          <a:xfrm>
            <a:off x="1204032" y="3814430"/>
            <a:ext cx="3151429" cy="45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Subtract 1 from the  image counter</a:t>
            </a:r>
          </a:p>
        </p:txBody>
      </p:sp>
      <p:sp>
        <p:nvSpPr>
          <p:cNvPr id="16" name="Flowchart: Decision 9">
            <a:extLst>
              <a:ext uri="{FF2B5EF4-FFF2-40B4-BE49-F238E27FC236}">
                <a16:creationId xmlns:a16="http://schemas.microsoft.com/office/drawing/2014/main" id="{F3829FB6-C32E-314A-B299-4D3922DA0EED}"/>
              </a:ext>
            </a:extLst>
          </p:cNvPr>
          <p:cNvSpPr/>
          <p:nvPr/>
        </p:nvSpPr>
        <p:spPr>
          <a:xfrm>
            <a:off x="1705696" y="2714540"/>
            <a:ext cx="2023957" cy="78563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Are we on the first image?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B8181-BA13-E64E-A394-BC7E1EF9FF6C}"/>
              </a:ext>
            </a:extLst>
          </p:cNvPr>
          <p:cNvSpPr/>
          <p:nvPr/>
        </p:nvSpPr>
        <p:spPr>
          <a:xfrm>
            <a:off x="1438508" y="1984659"/>
            <a:ext cx="2415292" cy="45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Reset image counter to 33*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D21AA-39A0-4343-880E-03D0705916E6}"/>
              </a:ext>
            </a:extLst>
          </p:cNvPr>
          <p:cNvSpPr/>
          <p:nvPr/>
        </p:nvSpPr>
        <p:spPr>
          <a:xfrm>
            <a:off x="4874658" y="2714540"/>
            <a:ext cx="2335020" cy="816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Set the bike image to the bike image that is equal to the 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E08C1-7439-AF4F-97A0-0D9BA33E8718}"/>
              </a:ext>
            </a:extLst>
          </p:cNvPr>
          <p:cNvSpPr txBox="1"/>
          <p:nvPr/>
        </p:nvSpPr>
        <p:spPr>
          <a:xfrm>
            <a:off x="9829301" y="4753591"/>
            <a:ext cx="12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bike-7.jpg</a:t>
            </a:r>
          </a:p>
        </p:txBody>
      </p:sp>
      <p:sp>
        <p:nvSpPr>
          <p:cNvPr id="22" name="Arrow: Right 16">
            <a:extLst>
              <a:ext uri="{FF2B5EF4-FFF2-40B4-BE49-F238E27FC236}">
                <a16:creationId xmlns:a16="http://schemas.microsoft.com/office/drawing/2014/main" id="{5D51B364-9BAB-A24A-BE7C-F361C2B05A38}"/>
              </a:ext>
            </a:extLst>
          </p:cNvPr>
          <p:cNvSpPr/>
          <p:nvPr/>
        </p:nvSpPr>
        <p:spPr>
          <a:xfrm rot="10800000">
            <a:off x="8834065" y="5958796"/>
            <a:ext cx="995235" cy="2164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6EE376-3D75-3244-B172-2853DD24B8BE}"/>
              </a:ext>
            </a:extLst>
          </p:cNvPr>
          <p:cNvSpPr txBox="1"/>
          <p:nvPr/>
        </p:nvSpPr>
        <p:spPr>
          <a:xfrm>
            <a:off x="8912544" y="2018840"/>
            <a:ext cx="12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bike-6.jpg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D70072F-2720-DC4F-8164-978265A4E72D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16200000" flipV="1">
            <a:off x="2591583" y="3626266"/>
            <a:ext cx="314257" cy="62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7FC80F9-9913-4541-91BB-CB60C1301F3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16200000" flipV="1">
            <a:off x="2542960" y="2539824"/>
            <a:ext cx="277911" cy="71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FA26F46-77F2-0343-92D3-41A283370FA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729653" y="3107357"/>
            <a:ext cx="1145005" cy="1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F5AD3D4-54C2-E046-9A38-DF163833421A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853800" y="2210644"/>
            <a:ext cx="2188368" cy="503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16">
            <a:extLst>
              <a:ext uri="{FF2B5EF4-FFF2-40B4-BE49-F238E27FC236}">
                <a16:creationId xmlns:a16="http://schemas.microsoft.com/office/drawing/2014/main" id="{0797BE10-A5AF-544B-8FE7-CBB971A7CE90}"/>
              </a:ext>
            </a:extLst>
          </p:cNvPr>
          <p:cNvSpPr/>
          <p:nvPr/>
        </p:nvSpPr>
        <p:spPr>
          <a:xfrm>
            <a:off x="7437864" y="3003932"/>
            <a:ext cx="770000" cy="2410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427B6-B5C5-9649-944F-156650DE0E69}"/>
              </a:ext>
            </a:extLst>
          </p:cNvPr>
          <p:cNvSpPr txBox="1"/>
          <p:nvPr/>
        </p:nvSpPr>
        <p:spPr>
          <a:xfrm>
            <a:off x="2821036" y="2437193"/>
            <a:ext cx="45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3CC54C-59B7-924E-9276-96EBA3FB8883}"/>
              </a:ext>
            </a:extLst>
          </p:cNvPr>
          <p:cNvSpPr txBox="1"/>
          <p:nvPr/>
        </p:nvSpPr>
        <p:spPr>
          <a:xfrm>
            <a:off x="3666714" y="2787678"/>
            <a:ext cx="45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EF80F-9DCD-FE4B-8090-370F711E85EF}"/>
              </a:ext>
            </a:extLst>
          </p:cNvPr>
          <p:cNvSpPr txBox="1"/>
          <p:nvPr/>
        </p:nvSpPr>
        <p:spPr>
          <a:xfrm>
            <a:off x="397223" y="1074315"/>
            <a:ext cx="37273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b="1" dirty="0"/>
              <a:t>*Note: </a:t>
            </a:r>
            <a:r>
              <a:rPr lang="en-CA" sz="1200" dirty="0"/>
              <a:t>We have 34 bike images stored in an array, so we set the counter to 34 – 1 (33) because arrays start at zero and the last bike image is at position 33</a:t>
            </a:r>
          </a:p>
        </p:txBody>
      </p:sp>
      <p:sp>
        <p:nvSpPr>
          <p:cNvPr id="37" name="Arrow: Right 16">
            <a:extLst>
              <a:ext uri="{FF2B5EF4-FFF2-40B4-BE49-F238E27FC236}">
                <a16:creationId xmlns:a16="http://schemas.microsoft.com/office/drawing/2014/main" id="{14AFE900-EA29-614D-999D-1A9E190B349D}"/>
              </a:ext>
            </a:extLst>
          </p:cNvPr>
          <p:cNvSpPr/>
          <p:nvPr/>
        </p:nvSpPr>
        <p:spPr>
          <a:xfrm rot="14577934">
            <a:off x="972684" y="1886349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923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CE37A9-18E2-CD41-91DD-6EBDCD9ED1A7}"/>
              </a:ext>
            </a:extLst>
          </p:cNvPr>
          <p:cNvSpPr/>
          <p:nvPr/>
        </p:nvSpPr>
        <p:spPr>
          <a:xfrm>
            <a:off x="1060812" y="1692825"/>
            <a:ext cx="6410505" cy="4652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71DD5-11D1-C345-89B9-8A96B79429AA}"/>
              </a:ext>
            </a:extLst>
          </p:cNvPr>
          <p:cNvSpPr txBox="1"/>
          <p:nvPr/>
        </p:nvSpPr>
        <p:spPr>
          <a:xfrm>
            <a:off x="1007737" y="1279190"/>
            <a:ext cx="98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script.js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B1764-03BB-5C4F-8D75-695C88512F1E}"/>
              </a:ext>
            </a:extLst>
          </p:cNvPr>
          <p:cNvSpPr txBox="1"/>
          <p:nvPr/>
        </p:nvSpPr>
        <p:spPr>
          <a:xfrm>
            <a:off x="8098829" y="2238291"/>
            <a:ext cx="28182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Add the following code to the end of the </a:t>
            </a:r>
            <a:r>
              <a:rPr lang="en-CA" dirty="0" err="1"/>
              <a:t>script.js</a:t>
            </a:r>
            <a:r>
              <a:rPr lang="en-CA" dirty="0"/>
              <a:t> file</a:t>
            </a:r>
          </a:p>
        </p:txBody>
      </p:sp>
      <p:sp>
        <p:nvSpPr>
          <p:cNvPr id="11" name="Arrow: Right 16">
            <a:extLst>
              <a:ext uri="{FF2B5EF4-FFF2-40B4-BE49-F238E27FC236}">
                <a16:creationId xmlns:a16="http://schemas.microsoft.com/office/drawing/2014/main" id="{959C64E0-1B64-6249-99B9-297EA64B1EC7}"/>
              </a:ext>
            </a:extLst>
          </p:cNvPr>
          <p:cNvSpPr/>
          <p:nvPr/>
        </p:nvSpPr>
        <p:spPr>
          <a:xfrm rot="9427814">
            <a:off x="6834522" y="2642446"/>
            <a:ext cx="1149483" cy="2052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4B191-3C33-A647-86BB-AFEBCA07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522"/>
            <a:ext cx="10515600" cy="1325563"/>
          </a:xfrm>
        </p:spPr>
        <p:txBody>
          <a:bodyPr/>
          <a:lstStyle/>
          <a:p>
            <a:r>
              <a:rPr lang="en-US" dirty="0" err="1"/>
              <a:t>turnCCW</a:t>
            </a:r>
            <a:r>
              <a:rPr lang="en-US" dirty="0"/>
              <a:t>() Function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FE5EB-AAC4-0A42-8724-FD0A157929A2}"/>
              </a:ext>
            </a:extLst>
          </p:cNvPr>
          <p:cNvSpPr/>
          <p:nvPr/>
        </p:nvSpPr>
        <p:spPr>
          <a:xfrm>
            <a:off x="1274956" y="1818331"/>
            <a:ext cx="62855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CA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turnCCW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(){</a:t>
            </a:r>
          </a:p>
          <a:p>
            <a:b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subtract 1 from the counter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counter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--;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</a:p>
          <a:p>
            <a:r>
              <a:rPr lang="en-CA" sz="1600" dirty="0">
                <a:solidFill>
                  <a:srgbClr val="6A9955"/>
                </a:solidFill>
                <a:latin typeface="Menlo" panose="020B0609030804020204" pitchFamily="49" charset="0"/>
              </a:rPr>
              <a:t>   </a:t>
            </a:r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If the counter is less than zero, we have    </a:t>
            </a:r>
          </a:p>
          <a:p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  // reached the beginning of our bike images. </a:t>
            </a:r>
          </a:p>
          <a:p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  // We reset the counter to point to the </a:t>
            </a:r>
          </a:p>
          <a:p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   // last bike image in the array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</a:t>
            </a:r>
            <a:r>
              <a:rPr lang="en-CA" sz="16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counter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-CA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   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counter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numberOfSlides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CA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; 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}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</a:t>
            </a:r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Update the image on the screen</a:t>
            </a:r>
          </a:p>
          <a:p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   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slide</a:t>
            </a:r>
            <a:r>
              <a:rPr lang="en-CA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slides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CA" sz="1600" dirty="0">
                <a:solidFill>
                  <a:srgbClr val="9CDCFE"/>
                </a:solidFill>
                <a:latin typeface="Menlo" panose="020B0609030804020204" pitchFamily="49" charset="0"/>
              </a:rPr>
              <a:t>counter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].</a:t>
            </a:r>
            <a:r>
              <a:rPr lang="en-CA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CA" sz="1600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en-CA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end </a:t>
            </a:r>
            <a:r>
              <a:rPr lang="en-CA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turnCCW</a:t>
            </a:r>
            <a:endParaRPr lang="en-CA" sz="1600" b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9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9C2D-ED7E-9C44-A935-12179F77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Step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EFFFC-AA6F-5148-A598-DCF474F87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Our Click Event Handlers to the Buttons</a:t>
            </a:r>
          </a:p>
        </p:txBody>
      </p:sp>
    </p:spTree>
    <p:extLst>
      <p:ext uri="{BB962C8B-B14F-4D97-AF65-F5344CB8AC3E}">
        <p14:creationId xmlns:p14="http://schemas.microsoft.com/office/powerpoint/2010/main" val="3572997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C83B-2C07-AC4F-AD98-67A2E74F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Click Handlers to the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8529-AC25-4B44-97F0-EB6CEB7E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click handler to the "</a:t>
            </a:r>
            <a:r>
              <a:rPr lang="en-US" dirty="0" err="1"/>
              <a:t>btnTurnCW</a:t>
            </a:r>
            <a:r>
              <a:rPr lang="en-US" dirty="0"/>
              <a:t>" button</a:t>
            </a:r>
          </a:p>
          <a:p>
            <a:pPr lvl="1"/>
            <a:r>
              <a:rPr lang="en-US" dirty="0"/>
              <a:t>This event handler should call the </a:t>
            </a:r>
            <a:r>
              <a:rPr lang="en-US" dirty="0" err="1"/>
              <a:t>turnCW</a:t>
            </a:r>
            <a:r>
              <a:rPr lang="en-US" dirty="0"/>
              <a:t>() function</a:t>
            </a:r>
          </a:p>
          <a:p>
            <a:r>
              <a:rPr lang="en-US" dirty="0"/>
              <a:t>Add a click handler to the "</a:t>
            </a:r>
            <a:r>
              <a:rPr lang="en-US" dirty="0" err="1"/>
              <a:t>btnTurnCCW</a:t>
            </a:r>
            <a:r>
              <a:rPr lang="en-US" dirty="0"/>
              <a:t>" button</a:t>
            </a:r>
          </a:p>
          <a:p>
            <a:pPr lvl="1"/>
            <a:r>
              <a:rPr lang="en-US" dirty="0"/>
              <a:t>This event handler should call the </a:t>
            </a:r>
            <a:r>
              <a:rPr lang="en-US" dirty="0" err="1"/>
              <a:t>turnCCW</a:t>
            </a:r>
            <a:r>
              <a:rPr lang="en-US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073413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CE37A9-18E2-CD41-91DD-6EBDCD9ED1A7}"/>
              </a:ext>
            </a:extLst>
          </p:cNvPr>
          <p:cNvSpPr/>
          <p:nvPr/>
        </p:nvSpPr>
        <p:spPr>
          <a:xfrm>
            <a:off x="2008665" y="2261537"/>
            <a:ext cx="7915920" cy="1630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71DD5-11D1-C345-89B9-8A96B79429AA}"/>
              </a:ext>
            </a:extLst>
          </p:cNvPr>
          <p:cNvSpPr txBox="1"/>
          <p:nvPr/>
        </p:nvSpPr>
        <p:spPr>
          <a:xfrm>
            <a:off x="1955590" y="1847902"/>
            <a:ext cx="98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script.js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B1764-03BB-5C4F-8D75-695C88512F1E}"/>
              </a:ext>
            </a:extLst>
          </p:cNvPr>
          <p:cNvSpPr txBox="1"/>
          <p:nvPr/>
        </p:nvSpPr>
        <p:spPr>
          <a:xfrm>
            <a:off x="3704449" y="4885267"/>
            <a:ext cx="4524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Add the following code to the </a:t>
            </a:r>
            <a:r>
              <a:rPr lang="en-CA" dirty="0" err="1"/>
              <a:t>script.js</a:t>
            </a:r>
            <a:r>
              <a:rPr lang="en-CA" dirty="0"/>
              <a:t> anywhere after button variable definitions</a:t>
            </a:r>
          </a:p>
        </p:txBody>
      </p:sp>
      <p:sp>
        <p:nvSpPr>
          <p:cNvPr id="11" name="Arrow: Right 16">
            <a:extLst>
              <a:ext uri="{FF2B5EF4-FFF2-40B4-BE49-F238E27FC236}">
                <a16:creationId xmlns:a16="http://schemas.microsoft.com/office/drawing/2014/main" id="{959C64E0-1B64-6249-99B9-297EA64B1EC7}"/>
              </a:ext>
            </a:extLst>
          </p:cNvPr>
          <p:cNvSpPr/>
          <p:nvPr/>
        </p:nvSpPr>
        <p:spPr>
          <a:xfrm rot="14616666">
            <a:off x="4234477" y="4047972"/>
            <a:ext cx="1149483" cy="2052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4B191-3C33-A647-86BB-AFEBCA07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522"/>
            <a:ext cx="10515600" cy="1325563"/>
          </a:xfrm>
        </p:spPr>
        <p:txBody>
          <a:bodyPr/>
          <a:lstStyle/>
          <a:p>
            <a:r>
              <a:rPr lang="en-US" dirty="0"/>
              <a:t>Button Event Handler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544CE4-ED31-A24C-98F9-520573E0F7D9}"/>
              </a:ext>
            </a:extLst>
          </p:cNvPr>
          <p:cNvSpPr/>
          <p:nvPr/>
        </p:nvSpPr>
        <p:spPr>
          <a:xfrm>
            <a:off x="2222808" y="2520384"/>
            <a:ext cx="84043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// Add event handlers to the buttons</a:t>
            </a:r>
          </a:p>
          <a:p>
            <a:r>
              <a:rPr lang="en-CA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btnTurnCW</a:t>
            </a:r>
            <a:r>
              <a:rPr lang="en-CA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addEventListener</a:t>
            </a:r>
            <a:r>
              <a:rPr lang="en-CA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2000" dirty="0">
                <a:solidFill>
                  <a:srgbClr val="CE9178"/>
                </a:solidFill>
                <a:latin typeface="Menlo" panose="020B0609030804020204" pitchFamily="49" charset="0"/>
              </a:rPr>
              <a:t>'click'</a:t>
            </a:r>
            <a:r>
              <a:rPr lang="en-CA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turnCW</a:t>
            </a:r>
            <a:r>
              <a:rPr lang="en-CA" sz="2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CA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btnTurnCCW</a:t>
            </a:r>
            <a:r>
              <a:rPr lang="en-CA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CA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addEventListener</a:t>
            </a:r>
            <a:r>
              <a:rPr lang="en-CA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CA" sz="2000" dirty="0">
                <a:solidFill>
                  <a:srgbClr val="CE9178"/>
                </a:solidFill>
                <a:latin typeface="Menlo" panose="020B0609030804020204" pitchFamily="49" charset="0"/>
              </a:rPr>
              <a:t>'click'</a:t>
            </a:r>
            <a:r>
              <a:rPr lang="en-CA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CA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turnCCW</a:t>
            </a:r>
            <a:r>
              <a:rPr lang="en-CA" sz="2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CA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4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6996-63D0-8F4C-BB71-4C4DAEEA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Spinner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30A1-2FD9-4041-B2D8-CA3789B9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/>
          <a:lstStyle/>
          <a:p>
            <a:r>
              <a:rPr lang="en-US" dirty="0"/>
              <a:t>For our bike spinner we use 34 single images of the bike</a:t>
            </a:r>
          </a:p>
          <a:p>
            <a:pPr lvl="1"/>
            <a:r>
              <a:rPr lang="en-US" dirty="0"/>
              <a:t>The images are stored in the images folder and named:</a:t>
            </a:r>
          </a:p>
          <a:p>
            <a:pPr lvl="2"/>
            <a:r>
              <a:rPr lang="en-US" dirty="0"/>
              <a:t>bike-1.jpg, bike-2.jpg, bike-3.jpg…</a:t>
            </a:r>
          </a:p>
          <a:p>
            <a:r>
              <a:rPr lang="en-US" dirty="0"/>
              <a:t>Each of the 34 images is a photo of the bike at a different degree of rotation</a:t>
            </a:r>
          </a:p>
        </p:txBody>
      </p:sp>
      <p:pic>
        <p:nvPicPr>
          <p:cNvPr id="5" name="Picture 4" descr="Screenshot of a MacOS folder showing thumbnails of the bike image files">
            <a:extLst>
              <a:ext uri="{FF2B5EF4-FFF2-40B4-BE49-F238E27FC236}">
                <a16:creationId xmlns:a16="http://schemas.microsoft.com/office/drawing/2014/main" id="{0E4AA669-5403-5A4A-83CE-71135C0C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73" y="1825625"/>
            <a:ext cx="4212773" cy="42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1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D3B3-9598-9C4C-AAEC-2846DF56C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Success!!!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20660-7ABF-E44D-8FC1-B5D4B5AE0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(Hopefully : |)</a:t>
            </a:r>
          </a:p>
        </p:txBody>
      </p:sp>
    </p:spTree>
    <p:extLst>
      <p:ext uri="{BB962C8B-B14F-4D97-AF65-F5344CB8AC3E}">
        <p14:creationId xmlns:p14="http://schemas.microsoft.com/office/powerpoint/2010/main" val="3496456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5D7E-5853-6141-8A4F-642964CAD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F0942-FDC5-B246-905E-04C6119FE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053684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A05F-65C9-5346-A958-E7FF020F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88E6-ED6C-264B-A35B-90DDFA50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6170"/>
          </a:xfrm>
        </p:spPr>
        <p:txBody>
          <a:bodyPr/>
          <a:lstStyle/>
          <a:p>
            <a:r>
              <a:rPr lang="en-US" dirty="0"/>
              <a:t>Your script should now be fully functional</a:t>
            </a:r>
          </a:p>
          <a:p>
            <a:r>
              <a:rPr lang="en-US" dirty="0"/>
              <a:t>You should be able to click either button and turn the image clockwise or counter clockwise</a:t>
            </a:r>
          </a:p>
          <a:p>
            <a:r>
              <a:rPr lang="en-US" dirty="0"/>
              <a:t>Errors</a:t>
            </a:r>
          </a:p>
          <a:p>
            <a:pPr lvl="1"/>
            <a:r>
              <a:rPr lang="en-US" dirty="0"/>
              <a:t>If your script does not function</a:t>
            </a:r>
          </a:p>
          <a:p>
            <a:pPr lvl="2"/>
            <a:r>
              <a:rPr lang="en-US" dirty="0"/>
              <a:t>Check your browser's console for errors reported by the browser</a:t>
            </a:r>
          </a:p>
        </p:txBody>
      </p:sp>
    </p:spTree>
    <p:extLst>
      <p:ext uri="{BB962C8B-B14F-4D97-AF65-F5344CB8AC3E}">
        <p14:creationId xmlns:p14="http://schemas.microsoft.com/office/powerpoint/2010/main" val="12560852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3E7C-16A7-0E4E-A919-990426C1B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61240-026E-614F-AD94-2F7EEDE2E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Awesome Work!!! : )</a:t>
            </a:r>
          </a:p>
        </p:txBody>
      </p:sp>
    </p:spTree>
    <p:extLst>
      <p:ext uri="{BB962C8B-B14F-4D97-AF65-F5344CB8AC3E}">
        <p14:creationId xmlns:p14="http://schemas.microsoft.com/office/powerpoint/2010/main" val="241233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2D7B-A118-F046-921E-A29EEDD9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Spinner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D2E3-60C0-0D43-9D7E-987E32A6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2093" cy="4351338"/>
          </a:xfrm>
        </p:spPr>
        <p:txBody>
          <a:bodyPr/>
          <a:lstStyle/>
          <a:p>
            <a:r>
              <a:rPr lang="en-US" dirty="0"/>
              <a:t>To create the illusion of the bike rotating we will write functions that move through the images sequentially</a:t>
            </a:r>
          </a:p>
          <a:p>
            <a:pPr lvl="1"/>
            <a:r>
              <a:rPr lang="en-US" dirty="0"/>
              <a:t>Rotate Clockwise function</a:t>
            </a:r>
          </a:p>
          <a:p>
            <a:pPr lvl="2"/>
            <a:r>
              <a:rPr lang="en-US" dirty="0"/>
              <a:t>Increments images -  (1, 2, 3…)</a:t>
            </a:r>
          </a:p>
          <a:p>
            <a:pPr lvl="1"/>
            <a:r>
              <a:rPr lang="en-US" dirty="0"/>
              <a:t>Rotate Counter-Clockwise function</a:t>
            </a:r>
          </a:p>
          <a:p>
            <a:pPr lvl="2"/>
            <a:r>
              <a:rPr lang="en-US" dirty="0"/>
              <a:t>Decrements images - (7, 6, 5…)</a:t>
            </a:r>
          </a:p>
          <a:p>
            <a:r>
              <a:rPr lang="en-US" dirty="0"/>
              <a:t>These functions will be triggered when we click our </a:t>
            </a:r>
            <a:br>
              <a:rPr lang="en-US" dirty="0"/>
            </a:br>
            <a:r>
              <a:rPr lang="en-US" dirty="0"/>
              <a:t>"&lt; Turn" and "Turn &gt;" buttons</a:t>
            </a:r>
          </a:p>
        </p:txBody>
      </p:sp>
    </p:spTree>
    <p:extLst>
      <p:ext uri="{BB962C8B-B14F-4D97-AF65-F5344CB8AC3E}">
        <p14:creationId xmlns:p14="http://schemas.microsoft.com/office/powerpoint/2010/main" val="333476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CCA6-7F8E-DD4B-89A0-94F45418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5"/>
            <a:ext cx="10515600" cy="1325563"/>
          </a:xfrm>
        </p:spPr>
        <p:txBody>
          <a:bodyPr/>
          <a:lstStyle/>
          <a:p>
            <a:r>
              <a:rPr lang="en-US" dirty="0"/>
              <a:t>How this Spinner Works – Rotate Clockwise</a:t>
            </a:r>
          </a:p>
        </p:txBody>
      </p:sp>
      <p:pic>
        <p:nvPicPr>
          <p:cNvPr id="5" name="Picture 4" descr="Turn Clockwise HTML button">
            <a:extLst>
              <a:ext uri="{FF2B5EF4-FFF2-40B4-BE49-F238E27FC236}">
                <a16:creationId xmlns:a16="http://schemas.microsoft.com/office/drawing/2014/main" id="{0F45054D-993D-2941-ABA5-D3DD97F7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91" y="5756275"/>
            <a:ext cx="1765300" cy="73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C9994-4FB8-274C-8C95-E73780A892E0}"/>
              </a:ext>
            </a:extLst>
          </p:cNvPr>
          <p:cNvSpPr txBox="1"/>
          <p:nvPr/>
        </p:nvSpPr>
        <p:spPr>
          <a:xfrm>
            <a:off x="5320753" y="5756275"/>
            <a:ext cx="33200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Click the button to trigger the rotate clockwise function</a:t>
            </a:r>
          </a:p>
        </p:txBody>
      </p:sp>
      <p:sp>
        <p:nvSpPr>
          <p:cNvPr id="7" name="Arrow: Right 16">
            <a:extLst>
              <a:ext uri="{FF2B5EF4-FFF2-40B4-BE49-F238E27FC236}">
                <a16:creationId xmlns:a16="http://schemas.microsoft.com/office/drawing/2014/main" id="{1F241499-74C8-2846-8013-CD04EED628A5}"/>
              </a:ext>
            </a:extLst>
          </p:cNvPr>
          <p:cNvSpPr/>
          <p:nvPr/>
        </p:nvSpPr>
        <p:spPr>
          <a:xfrm rot="10800000">
            <a:off x="4000662" y="5958798"/>
            <a:ext cx="1156151" cy="2412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3398A-C16C-AF42-A232-77DBDA400BD8}"/>
              </a:ext>
            </a:extLst>
          </p:cNvPr>
          <p:cNvSpPr/>
          <p:nvPr/>
        </p:nvSpPr>
        <p:spPr>
          <a:xfrm>
            <a:off x="894390" y="1555032"/>
            <a:ext cx="9966898" cy="29662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4F193-A4D4-C44A-82E7-C6C06F962A67}"/>
              </a:ext>
            </a:extLst>
          </p:cNvPr>
          <p:cNvSpPr txBox="1"/>
          <p:nvPr/>
        </p:nvSpPr>
        <p:spPr>
          <a:xfrm>
            <a:off x="1639229" y="5055361"/>
            <a:ext cx="337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the Rotate Clockwise function</a:t>
            </a:r>
          </a:p>
        </p:txBody>
      </p:sp>
      <p:sp>
        <p:nvSpPr>
          <p:cNvPr id="12" name="Arrow: Right 16">
            <a:extLst>
              <a:ext uri="{FF2B5EF4-FFF2-40B4-BE49-F238E27FC236}">
                <a16:creationId xmlns:a16="http://schemas.microsoft.com/office/drawing/2014/main" id="{5D15B388-F2B6-BE44-92ED-0CE303DAC22E}"/>
              </a:ext>
            </a:extLst>
          </p:cNvPr>
          <p:cNvSpPr/>
          <p:nvPr/>
        </p:nvSpPr>
        <p:spPr>
          <a:xfrm rot="16200000">
            <a:off x="2890476" y="5468668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6">
            <a:extLst>
              <a:ext uri="{FF2B5EF4-FFF2-40B4-BE49-F238E27FC236}">
                <a16:creationId xmlns:a16="http://schemas.microsoft.com/office/drawing/2014/main" id="{7BAD9939-E1F3-5B43-BA4D-3450EEC4843A}"/>
              </a:ext>
            </a:extLst>
          </p:cNvPr>
          <p:cNvSpPr/>
          <p:nvPr/>
        </p:nvSpPr>
        <p:spPr>
          <a:xfrm rot="16200000">
            <a:off x="2890475" y="4739002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3F4D4-0A9E-3246-8AE2-6C6AB00923F0}"/>
              </a:ext>
            </a:extLst>
          </p:cNvPr>
          <p:cNvSpPr txBox="1"/>
          <p:nvPr/>
        </p:nvSpPr>
        <p:spPr>
          <a:xfrm>
            <a:off x="4570910" y="1570875"/>
            <a:ext cx="26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Clockwise function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875F4-AC30-F644-8F8A-8D8B1A9E2CD3}"/>
              </a:ext>
            </a:extLst>
          </p:cNvPr>
          <p:cNvSpPr/>
          <p:nvPr/>
        </p:nvSpPr>
        <p:spPr>
          <a:xfrm>
            <a:off x="1723229" y="3784730"/>
            <a:ext cx="2148103" cy="45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Add 1 to image counter</a:t>
            </a:r>
          </a:p>
        </p:txBody>
      </p:sp>
      <p:sp>
        <p:nvSpPr>
          <p:cNvPr id="16" name="Flowchart: Decision 9">
            <a:extLst>
              <a:ext uri="{FF2B5EF4-FFF2-40B4-BE49-F238E27FC236}">
                <a16:creationId xmlns:a16="http://schemas.microsoft.com/office/drawing/2014/main" id="{F3829FB6-C32E-314A-B299-4D3922DA0EED}"/>
              </a:ext>
            </a:extLst>
          </p:cNvPr>
          <p:cNvSpPr/>
          <p:nvPr/>
        </p:nvSpPr>
        <p:spPr>
          <a:xfrm>
            <a:off x="1705696" y="2714540"/>
            <a:ext cx="2023957" cy="78563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Are we on the last image?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B8181-BA13-E64E-A394-BC7E1EF9FF6C}"/>
              </a:ext>
            </a:extLst>
          </p:cNvPr>
          <p:cNvSpPr/>
          <p:nvPr/>
        </p:nvSpPr>
        <p:spPr>
          <a:xfrm>
            <a:off x="1705696" y="1984659"/>
            <a:ext cx="2148103" cy="45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Reset image counter to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D21AA-39A0-4343-880E-03D0705916E6}"/>
              </a:ext>
            </a:extLst>
          </p:cNvPr>
          <p:cNvSpPr/>
          <p:nvPr/>
        </p:nvSpPr>
        <p:spPr>
          <a:xfrm>
            <a:off x="4874658" y="2714540"/>
            <a:ext cx="2335020" cy="816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Set the bike image to the bike image that is equal to the counter</a:t>
            </a:r>
          </a:p>
        </p:txBody>
      </p:sp>
      <p:pic>
        <p:nvPicPr>
          <p:cNvPr id="20" name="Picture 19" descr="Mountain bike">
            <a:extLst>
              <a:ext uri="{FF2B5EF4-FFF2-40B4-BE49-F238E27FC236}">
                <a16:creationId xmlns:a16="http://schemas.microsoft.com/office/drawing/2014/main" id="{6ED4009C-76C3-8A4C-BBB4-90B0D5939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12" y="4989507"/>
            <a:ext cx="2316845" cy="15735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3E08C1-7439-AF4F-97A0-0D9BA33E8718}"/>
              </a:ext>
            </a:extLst>
          </p:cNvPr>
          <p:cNvSpPr txBox="1"/>
          <p:nvPr/>
        </p:nvSpPr>
        <p:spPr>
          <a:xfrm>
            <a:off x="9771192" y="4620175"/>
            <a:ext cx="12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bike-1.jpg</a:t>
            </a:r>
          </a:p>
        </p:txBody>
      </p:sp>
      <p:sp>
        <p:nvSpPr>
          <p:cNvPr id="22" name="Arrow: Right 16">
            <a:extLst>
              <a:ext uri="{FF2B5EF4-FFF2-40B4-BE49-F238E27FC236}">
                <a16:creationId xmlns:a16="http://schemas.microsoft.com/office/drawing/2014/main" id="{5D51B364-9BAB-A24A-BE7C-F361C2B05A38}"/>
              </a:ext>
            </a:extLst>
          </p:cNvPr>
          <p:cNvSpPr/>
          <p:nvPr/>
        </p:nvSpPr>
        <p:spPr>
          <a:xfrm rot="10800000">
            <a:off x="8834067" y="5958798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 descr="Mountain bike">
            <a:extLst>
              <a:ext uri="{FF2B5EF4-FFF2-40B4-BE49-F238E27FC236}">
                <a16:creationId xmlns:a16="http://schemas.microsoft.com/office/drawing/2014/main" id="{AA374F39-04B0-E349-9A98-BDE780D4A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79" y="2408215"/>
            <a:ext cx="2249540" cy="15278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6EE376-3D75-3244-B172-2853DD24B8BE}"/>
              </a:ext>
            </a:extLst>
          </p:cNvPr>
          <p:cNvSpPr txBox="1"/>
          <p:nvPr/>
        </p:nvSpPr>
        <p:spPr>
          <a:xfrm>
            <a:off x="8756427" y="1927965"/>
            <a:ext cx="12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bike-2.jpg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D70072F-2720-DC4F-8164-978265A4E72D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16200000" flipV="1">
            <a:off x="2615200" y="3602649"/>
            <a:ext cx="284557" cy="79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7FC80F9-9913-4541-91BB-CB60C1301F3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2609756" y="2544549"/>
            <a:ext cx="277911" cy="62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FA26F46-77F2-0343-92D3-41A283370FA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729653" y="3107357"/>
            <a:ext cx="1145005" cy="1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F5AD3D4-54C2-E046-9A38-DF163833421A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>
            <a:off x="3853799" y="2210644"/>
            <a:ext cx="2188369" cy="503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16">
            <a:extLst>
              <a:ext uri="{FF2B5EF4-FFF2-40B4-BE49-F238E27FC236}">
                <a16:creationId xmlns:a16="http://schemas.microsoft.com/office/drawing/2014/main" id="{0797BE10-A5AF-544B-8FE7-CBB971A7CE90}"/>
              </a:ext>
            </a:extLst>
          </p:cNvPr>
          <p:cNvSpPr/>
          <p:nvPr/>
        </p:nvSpPr>
        <p:spPr>
          <a:xfrm>
            <a:off x="7437864" y="3003932"/>
            <a:ext cx="770000" cy="2410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427B6-B5C5-9649-944F-156650DE0E69}"/>
              </a:ext>
            </a:extLst>
          </p:cNvPr>
          <p:cNvSpPr txBox="1"/>
          <p:nvPr/>
        </p:nvSpPr>
        <p:spPr>
          <a:xfrm>
            <a:off x="2821036" y="2437193"/>
            <a:ext cx="45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3CC54C-59B7-924E-9276-96EBA3FB8883}"/>
              </a:ext>
            </a:extLst>
          </p:cNvPr>
          <p:cNvSpPr txBox="1"/>
          <p:nvPr/>
        </p:nvSpPr>
        <p:spPr>
          <a:xfrm>
            <a:off x="3666714" y="2787678"/>
            <a:ext cx="45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2090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Mountain bike">
            <a:extLst>
              <a:ext uri="{FF2B5EF4-FFF2-40B4-BE49-F238E27FC236}">
                <a16:creationId xmlns:a16="http://schemas.microsoft.com/office/drawing/2014/main" id="{EDE2736D-1350-1D4F-8EF3-74270CDE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64" y="2475595"/>
            <a:ext cx="2355877" cy="1600033"/>
          </a:xfrm>
          <a:prstGeom prst="rect">
            <a:avLst/>
          </a:prstGeom>
        </p:spPr>
      </p:pic>
      <p:pic>
        <p:nvPicPr>
          <p:cNvPr id="11" name="Picture 10" descr="Mountain bike">
            <a:extLst>
              <a:ext uri="{FF2B5EF4-FFF2-40B4-BE49-F238E27FC236}">
                <a16:creationId xmlns:a16="http://schemas.microsoft.com/office/drawing/2014/main" id="{6208F342-5599-014B-9216-532F235CF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86" y="5200622"/>
            <a:ext cx="1833514" cy="12452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3E4F3C-7BC7-4541-B06B-2A3FE4D0E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54" y="5774478"/>
            <a:ext cx="1739900" cy="76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FCCA6-7F8E-DD4B-89A0-94F45418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How this Spinner Works – Rotate Counter-Clockwise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C9994-4FB8-274C-8C95-E73780A892E0}"/>
              </a:ext>
            </a:extLst>
          </p:cNvPr>
          <p:cNvSpPr txBox="1"/>
          <p:nvPr/>
        </p:nvSpPr>
        <p:spPr>
          <a:xfrm>
            <a:off x="5335394" y="5756274"/>
            <a:ext cx="33200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Click the button to trigger the rotate counter-clockwise function</a:t>
            </a:r>
          </a:p>
        </p:txBody>
      </p:sp>
      <p:sp>
        <p:nvSpPr>
          <p:cNvPr id="7" name="Arrow: Right 16">
            <a:extLst>
              <a:ext uri="{FF2B5EF4-FFF2-40B4-BE49-F238E27FC236}">
                <a16:creationId xmlns:a16="http://schemas.microsoft.com/office/drawing/2014/main" id="{1F241499-74C8-2846-8013-CD04EED628A5}"/>
              </a:ext>
            </a:extLst>
          </p:cNvPr>
          <p:cNvSpPr/>
          <p:nvPr/>
        </p:nvSpPr>
        <p:spPr>
          <a:xfrm rot="10800000">
            <a:off x="3977278" y="5996165"/>
            <a:ext cx="1156151" cy="2412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3398A-C16C-AF42-A232-77DBDA400BD8}"/>
              </a:ext>
            </a:extLst>
          </p:cNvPr>
          <p:cNvSpPr/>
          <p:nvPr/>
        </p:nvSpPr>
        <p:spPr>
          <a:xfrm>
            <a:off x="894390" y="1555032"/>
            <a:ext cx="9966898" cy="29662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4F193-A4D4-C44A-82E7-C6C06F962A67}"/>
              </a:ext>
            </a:extLst>
          </p:cNvPr>
          <p:cNvSpPr txBox="1"/>
          <p:nvPr/>
        </p:nvSpPr>
        <p:spPr>
          <a:xfrm>
            <a:off x="1639229" y="5055361"/>
            <a:ext cx="419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the Rotate Counter-Clockwise function</a:t>
            </a:r>
          </a:p>
        </p:txBody>
      </p:sp>
      <p:sp>
        <p:nvSpPr>
          <p:cNvPr id="12" name="Arrow: Right 16">
            <a:extLst>
              <a:ext uri="{FF2B5EF4-FFF2-40B4-BE49-F238E27FC236}">
                <a16:creationId xmlns:a16="http://schemas.microsoft.com/office/drawing/2014/main" id="{5D15B388-F2B6-BE44-92ED-0CE303DAC22E}"/>
              </a:ext>
            </a:extLst>
          </p:cNvPr>
          <p:cNvSpPr/>
          <p:nvPr/>
        </p:nvSpPr>
        <p:spPr>
          <a:xfrm rot="16200000">
            <a:off x="2890476" y="5468668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6">
            <a:extLst>
              <a:ext uri="{FF2B5EF4-FFF2-40B4-BE49-F238E27FC236}">
                <a16:creationId xmlns:a16="http://schemas.microsoft.com/office/drawing/2014/main" id="{7BAD9939-E1F3-5B43-BA4D-3450EEC4843A}"/>
              </a:ext>
            </a:extLst>
          </p:cNvPr>
          <p:cNvSpPr/>
          <p:nvPr/>
        </p:nvSpPr>
        <p:spPr>
          <a:xfrm rot="16200000">
            <a:off x="2890475" y="4739002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3F4D4-0A9E-3246-8AE2-6C6AB00923F0}"/>
              </a:ext>
            </a:extLst>
          </p:cNvPr>
          <p:cNvSpPr txBox="1"/>
          <p:nvPr/>
        </p:nvSpPr>
        <p:spPr>
          <a:xfrm>
            <a:off x="4570910" y="1570875"/>
            <a:ext cx="343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Counter-Clockwise function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875F4-AC30-F644-8F8A-8D8B1A9E2CD3}"/>
              </a:ext>
            </a:extLst>
          </p:cNvPr>
          <p:cNvSpPr/>
          <p:nvPr/>
        </p:nvSpPr>
        <p:spPr>
          <a:xfrm>
            <a:off x="1204032" y="3814430"/>
            <a:ext cx="3151429" cy="45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Subtract 1 from the  image counter</a:t>
            </a:r>
          </a:p>
        </p:txBody>
      </p:sp>
      <p:sp>
        <p:nvSpPr>
          <p:cNvPr id="16" name="Flowchart: Decision 9">
            <a:extLst>
              <a:ext uri="{FF2B5EF4-FFF2-40B4-BE49-F238E27FC236}">
                <a16:creationId xmlns:a16="http://schemas.microsoft.com/office/drawing/2014/main" id="{F3829FB6-C32E-314A-B299-4D3922DA0EED}"/>
              </a:ext>
            </a:extLst>
          </p:cNvPr>
          <p:cNvSpPr/>
          <p:nvPr/>
        </p:nvSpPr>
        <p:spPr>
          <a:xfrm>
            <a:off x="1705696" y="2714540"/>
            <a:ext cx="2023957" cy="78563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Are we on the first image?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B8181-BA13-E64E-A394-BC7E1EF9FF6C}"/>
              </a:ext>
            </a:extLst>
          </p:cNvPr>
          <p:cNvSpPr/>
          <p:nvPr/>
        </p:nvSpPr>
        <p:spPr>
          <a:xfrm>
            <a:off x="1438508" y="1984659"/>
            <a:ext cx="2415292" cy="45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Reset image counter to 33*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D21AA-39A0-4343-880E-03D0705916E6}"/>
              </a:ext>
            </a:extLst>
          </p:cNvPr>
          <p:cNvSpPr/>
          <p:nvPr/>
        </p:nvSpPr>
        <p:spPr>
          <a:xfrm>
            <a:off x="4874658" y="2714540"/>
            <a:ext cx="2335020" cy="816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Set the bike image to the bike image that is equal to the 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E08C1-7439-AF4F-97A0-0D9BA33E8718}"/>
              </a:ext>
            </a:extLst>
          </p:cNvPr>
          <p:cNvSpPr txBox="1"/>
          <p:nvPr/>
        </p:nvSpPr>
        <p:spPr>
          <a:xfrm>
            <a:off x="9829301" y="4753591"/>
            <a:ext cx="12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bike-7.jpg</a:t>
            </a:r>
          </a:p>
        </p:txBody>
      </p:sp>
      <p:sp>
        <p:nvSpPr>
          <p:cNvPr id="22" name="Arrow: Right 16">
            <a:extLst>
              <a:ext uri="{FF2B5EF4-FFF2-40B4-BE49-F238E27FC236}">
                <a16:creationId xmlns:a16="http://schemas.microsoft.com/office/drawing/2014/main" id="{5D51B364-9BAB-A24A-BE7C-F361C2B05A38}"/>
              </a:ext>
            </a:extLst>
          </p:cNvPr>
          <p:cNvSpPr/>
          <p:nvPr/>
        </p:nvSpPr>
        <p:spPr>
          <a:xfrm rot="10800000">
            <a:off x="8834065" y="5958796"/>
            <a:ext cx="995235" cy="2164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6EE376-3D75-3244-B172-2853DD24B8BE}"/>
              </a:ext>
            </a:extLst>
          </p:cNvPr>
          <p:cNvSpPr txBox="1"/>
          <p:nvPr/>
        </p:nvSpPr>
        <p:spPr>
          <a:xfrm>
            <a:off x="8912544" y="2018840"/>
            <a:ext cx="12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bike-6.jpg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D70072F-2720-DC4F-8164-978265A4E72D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16200000" flipV="1">
            <a:off x="2591583" y="3626266"/>
            <a:ext cx="314257" cy="62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7FC80F9-9913-4541-91BB-CB60C1301F3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16200000" flipV="1">
            <a:off x="2542960" y="2539824"/>
            <a:ext cx="277911" cy="71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FA26F46-77F2-0343-92D3-41A283370FA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729653" y="3107357"/>
            <a:ext cx="1145005" cy="1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F5AD3D4-54C2-E046-9A38-DF163833421A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853800" y="2210644"/>
            <a:ext cx="2188368" cy="503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16">
            <a:extLst>
              <a:ext uri="{FF2B5EF4-FFF2-40B4-BE49-F238E27FC236}">
                <a16:creationId xmlns:a16="http://schemas.microsoft.com/office/drawing/2014/main" id="{0797BE10-A5AF-544B-8FE7-CBB971A7CE90}"/>
              </a:ext>
            </a:extLst>
          </p:cNvPr>
          <p:cNvSpPr/>
          <p:nvPr/>
        </p:nvSpPr>
        <p:spPr>
          <a:xfrm>
            <a:off x="7437864" y="3003932"/>
            <a:ext cx="770000" cy="2410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427B6-B5C5-9649-944F-156650DE0E69}"/>
              </a:ext>
            </a:extLst>
          </p:cNvPr>
          <p:cNvSpPr txBox="1"/>
          <p:nvPr/>
        </p:nvSpPr>
        <p:spPr>
          <a:xfrm>
            <a:off x="2821036" y="2437193"/>
            <a:ext cx="45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3CC54C-59B7-924E-9276-96EBA3FB8883}"/>
              </a:ext>
            </a:extLst>
          </p:cNvPr>
          <p:cNvSpPr txBox="1"/>
          <p:nvPr/>
        </p:nvSpPr>
        <p:spPr>
          <a:xfrm>
            <a:off x="3666714" y="2787678"/>
            <a:ext cx="45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EF80F-9DCD-FE4B-8090-370F711E85EF}"/>
              </a:ext>
            </a:extLst>
          </p:cNvPr>
          <p:cNvSpPr txBox="1"/>
          <p:nvPr/>
        </p:nvSpPr>
        <p:spPr>
          <a:xfrm>
            <a:off x="397223" y="1074315"/>
            <a:ext cx="37273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b="1" dirty="0"/>
              <a:t>*Note: </a:t>
            </a:r>
            <a:r>
              <a:rPr lang="en-CA" sz="1200" dirty="0"/>
              <a:t>We have 34 bike images stored in an array, so we set the counter to 34 – 1 (33) because arrays start at zero and the last bike image is at position 33</a:t>
            </a:r>
          </a:p>
        </p:txBody>
      </p:sp>
      <p:sp>
        <p:nvSpPr>
          <p:cNvPr id="37" name="Arrow: Right 16">
            <a:extLst>
              <a:ext uri="{FF2B5EF4-FFF2-40B4-BE49-F238E27FC236}">
                <a16:creationId xmlns:a16="http://schemas.microsoft.com/office/drawing/2014/main" id="{14AFE900-EA29-614D-999D-1A9E190B349D}"/>
              </a:ext>
            </a:extLst>
          </p:cNvPr>
          <p:cNvSpPr/>
          <p:nvPr/>
        </p:nvSpPr>
        <p:spPr>
          <a:xfrm rot="14577934">
            <a:off x="972684" y="1886349"/>
            <a:ext cx="387529" cy="2276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60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B1D0-DB8E-C349-A3CB-981899482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0F889-067C-5D47-81D7-EA7B97CA1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the Bike Spinner</a:t>
            </a:r>
          </a:p>
        </p:txBody>
      </p:sp>
    </p:spTree>
    <p:extLst>
      <p:ext uri="{BB962C8B-B14F-4D97-AF65-F5344CB8AC3E}">
        <p14:creationId xmlns:p14="http://schemas.microsoft.com/office/powerpoint/2010/main" val="73260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2791</Words>
  <Application>Microsoft Macintosh PowerPoint</Application>
  <PresentationFormat>Widescreen</PresentationFormat>
  <Paragraphs>328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Menlo</vt:lpstr>
      <vt:lpstr>Office Theme</vt:lpstr>
      <vt:lpstr>JavaScript</vt:lpstr>
      <vt:lpstr>Notes on these Instructions</vt:lpstr>
      <vt:lpstr>What We Are Going to Build</vt:lpstr>
      <vt:lpstr>How This Spinner Works</vt:lpstr>
      <vt:lpstr>How This Spinner Works</vt:lpstr>
      <vt:lpstr>How This Spinner Works</vt:lpstr>
      <vt:lpstr>How this Spinner Works – Rotate Clockwise</vt:lpstr>
      <vt:lpstr>How this Spinner Works – Rotate Counter-Clockwise</vt:lpstr>
      <vt:lpstr>The Code</vt:lpstr>
      <vt:lpstr>Step 1</vt:lpstr>
      <vt:lpstr>Create the Script File</vt:lpstr>
      <vt:lpstr>Step 2</vt:lpstr>
      <vt:lpstr>Attaching the JS File to the HTML Document</vt:lpstr>
      <vt:lpstr>Step 3</vt:lpstr>
      <vt:lpstr>Grabbing the HTML Elements</vt:lpstr>
      <vt:lpstr>Grabbing the HTML Elements – The Clockwise Button</vt:lpstr>
      <vt:lpstr>Grabbing the HTML Elements – The Counter-Clockwise Button</vt:lpstr>
      <vt:lpstr>Grabbing the HTML Elements – The Slide</vt:lpstr>
      <vt:lpstr>Grabbing the HTML Elements – The Complete JS Code</vt:lpstr>
      <vt:lpstr>Pause and Check Your Code</vt:lpstr>
      <vt:lpstr>Check your code for errors before proceeding</vt:lpstr>
      <vt:lpstr>Check your code for errors before proceeding</vt:lpstr>
      <vt:lpstr>Step 4</vt:lpstr>
      <vt:lpstr>Slide Variables</vt:lpstr>
      <vt:lpstr>Slide Variables – The Complete JS Code</vt:lpstr>
      <vt:lpstr>Step 5</vt:lpstr>
      <vt:lpstr>Creating our Array of Bike Images</vt:lpstr>
      <vt:lpstr>createImages() Function</vt:lpstr>
      <vt:lpstr>createImages() Function</vt:lpstr>
      <vt:lpstr>createImages() function</vt:lpstr>
      <vt:lpstr>createImages() Function Code</vt:lpstr>
      <vt:lpstr>Call the createImages() Function</vt:lpstr>
      <vt:lpstr>Call the createImages() Function - Code</vt:lpstr>
      <vt:lpstr>Pause and Check Your Code</vt:lpstr>
      <vt:lpstr>Check your code for errors before proceeding</vt:lpstr>
      <vt:lpstr>Check your code for errors before proceeding</vt:lpstr>
      <vt:lpstr>Check your code for errors before proceeding</vt:lpstr>
      <vt:lpstr>Check your code for errors before proceeding</vt:lpstr>
      <vt:lpstr>Step 6</vt:lpstr>
      <vt:lpstr>The turnCW() Function</vt:lpstr>
      <vt:lpstr>turnCW() Function</vt:lpstr>
      <vt:lpstr>turnCW() Function Code</vt:lpstr>
      <vt:lpstr>Step 7</vt:lpstr>
      <vt:lpstr>The turnCCW() Function</vt:lpstr>
      <vt:lpstr>turnCCW() Function</vt:lpstr>
      <vt:lpstr>turnCCW() Function Code</vt:lpstr>
      <vt:lpstr> Step 8</vt:lpstr>
      <vt:lpstr>Add Click Handlers to the Buttons</vt:lpstr>
      <vt:lpstr>Button Event Handler Code</vt:lpstr>
      <vt:lpstr>Success!!!</vt:lpstr>
      <vt:lpstr>Step 9</vt:lpstr>
      <vt:lpstr>Testing your Application</vt:lpstr>
      <vt:lpstr>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Whyte</dc:creator>
  <cp:lastModifiedBy>Michael Whyte</cp:lastModifiedBy>
  <cp:revision>362</cp:revision>
  <dcterms:created xsi:type="dcterms:W3CDTF">2019-05-29T16:09:03Z</dcterms:created>
  <dcterms:modified xsi:type="dcterms:W3CDTF">2022-09-01T23:25:43Z</dcterms:modified>
</cp:coreProperties>
</file>