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572" r:id="rId3"/>
    <p:sldId id="589" r:id="rId4"/>
    <p:sldId id="590" r:id="rId5"/>
    <p:sldId id="535" r:id="rId6"/>
    <p:sldId id="534" r:id="rId7"/>
    <p:sldId id="536" r:id="rId8"/>
    <p:sldId id="537" r:id="rId9"/>
    <p:sldId id="538" r:id="rId10"/>
    <p:sldId id="539" r:id="rId11"/>
    <p:sldId id="578" r:id="rId12"/>
    <p:sldId id="542" r:id="rId13"/>
    <p:sldId id="543" r:id="rId14"/>
    <p:sldId id="545" r:id="rId15"/>
    <p:sldId id="544" r:id="rId16"/>
    <p:sldId id="546" r:id="rId17"/>
    <p:sldId id="550" r:id="rId18"/>
    <p:sldId id="548" r:id="rId19"/>
    <p:sldId id="549" r:id="rId20"/>
    <p:sldId id="551" r:id="rId21"/>
    <p:sldId id="552" r:id="rId22"/>
    <p:sldId id="553" r:id="rId23"/>
    <p:sldId id="554" r:id="rId24"/>
    <p:sldId id="555" r:id="rId25"/>
    <p:sldId id="579" r:id="rId26"/>
    <p:sldId id="580" r:id="rId27"/>
    <p:sldId id="581" r:id="rId28"/>
    <p:sldId id="582" r:id="rId29"/>
    <p:sldId id="530" r:id="rId30"/>
    <p:sldId id="509" r:id="rId31"/>
    <p:sldId id="531" r:id="rId32"/>
    <p:sldId id="532" r:id="rId33"/>
    <p:sldId id="510" r:id="rId34"/>
    <p:sldId id="511" r:id="rId35"/>
    <p:sldId id="513" r:id="rId36"/>
    <p:sldId id="514" r:id="rId37"/>
    <p:sldId id="516" r:id="rId38"/>
    <p:sldId id="515" r:id="rId39"/>
    <p:sldId id="517" r:id="rId40"/>
    <p:sldId id="518" r:id="rId41"/>
    <p:sldId id="519" r:id="rId42"/>
    <p:sldId id="525" r:id="rId43"/>
    <p:sldId id="526" r:id="rId44"/>
    <p:sldId id="522" r:id="rId45"/>
    <p:sldId id="523" r:id="rId46"/>
    <p:sldId id="524" r:id="rId47"/>
    <p:sldId id="533" r:id="rId48"/>
    <p:sldId id="527" r:id="rId49"/>
    <p:sldId id="528" r:id="rId50"/>
    <p:sldId id="529" r:id="rId51"/>
    <p:sldId id="556" r:id="rId52"/>
    <p:sldId id="558" r:id="rId53"/>
    <p:sldId id="557" r:id="rId54"/>
    <p:sldId id="559" r:id="rId55"/>
    <p:sldId id="583" r:id="rId56"/>
    <p:sldId id="584" r:id="rId57"/>
    <p:sldId id="585" r:id="rId58"/>
    <p:sldId id="586" r:id="rId59"/>
    <p:sldId id="587" r:id="rId60"/>
    <p:sldId id="588"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60"/>
  </p:normalViewPr>
  <p:slideViewPr>
    <p:cSldViewPr snapToGrid="0">
      <p:cViewPr varScale="1">
        <p:scale>
          <a:sx n="128" d="100"/>
          <a:sy n="128" d="100"/>
        </p:scale>
        <p:origin x="5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B4C07-AA23-4758-9147-721A99AA14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5DD1485-6B11-41D7-8EDF-CA3C6A2B6E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3D0B7D2-689B-4E03-A587-02158DEBDA52}"/>
              </a:ext>
            </a:extLst>
          </p:cNvPr>
          <p:cNvSpPr>
            <a:spLocks noGrp="1"/>
          </p:cNvSpPr>
          <p:nvPr>
            <p:ph type="dt" sz="half" idx="10"/>
          </p:nvPr>
        </p:nvSpPr>
        <p:spPr/>
        <p:txBody>
          <a:bodyPr/>
          <a:lstStyle/>
          <a:p>
            <a:fld id="{3BA3CBC6-2D15-4DD1-9948-C62DD5E3F7E5}" type="datetimeFigureOut">
              <a:rPr lang="en-CA" smtClean="0"/>
              <a:t>2023-01-19</a:t>
            </a:fld>
            <a:endParaRPr lang="en-CA"/>
          </a:p>
        </p:txBody>
      </p:sp>
      <p:sp>
        <p:nvSpPr>
          <p:cNvPr id="5" name="Footer Placeholder 4">
            <a:extLst>
              <a:ext uri="{FF2B5EF4-FFF2-40B4-BE49-F238E27FC236}">
                <a16:creationId xmlns:a16="http://schemas.microsoft.com/office/drawing/2014/main" id="{527597F2-255F-4BF2-BE61-48308278A4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283703D-ADCE-4F3A-B6E2-7851716E5333}"/>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1044988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E1CA7-AA49-433F-964C-42EC17BBCD1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92B2F40-BF6F-439F-83D1-6370C625F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5E2077C-5499-4003-AE5B-100F260FBB25}"/>
              </a:ext>
            </a:extLst>
          </p:cNvPr>
          <p:cNvSpPr>
            <a:spLocks noGrp="1"/>
          </p:cNvSpPr>
          <p:nvPr>
            <p:ph type="dt" sz="half" idx="10"/>
          </p:nvPr>
        </p:nvSpPr>
        <p:spPr/>
        <p:txBody>
          <a:bodyPr/>
          <a:lstStyle/>
          <a:p>
            <a:fld id="{3BA3CBC6-2D15-4DD1-9948-C62DD5E3F7E5}" type="datetimeFigureOut">
              <a:rPr lang="en-CA" smtClean="0"/>
              <a:t>2023-01-19</a:t>
            </a:fld>
            <a:endParaRPr lang="en-CA"/>
          </a:p>
        </p:txBody>
      </p:sp>
      <p:sp>
        <p:nvSpPr>
          <p:cNvPr id="5" name="Footer Placeholder 4">
            <a:extLst>
              <a:ext uri="{FF2B5EF4-FFF2-40B4-BE49-F238E27FC236}">
                <a16:creationId xmlns:a16="http://schemas.microsoft.com/office/drawing/2014/main" id="{949D2397-D509-4F89-8790-FD3C1A8F004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6E56D04-192C-476D-841D-9D74E7B744E6}"/>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50211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9EA8E4-3EA9-436A-9C6E-F944DBC913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B2DB336-3702-4BEE-8561-035B074799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453B3CD-4EAA-441A-A29D-F46630F65595}"/>
              </a:ext>
            </a:extLst>
          </p:cNvPr>
          <p:cNvSpPr>
            <a:spLocks noGrp="1"/>
          </p:cNvSpPr>
          <p:nvPr>
            <p:ph type="dt" sz="half" idx="10"/>
          </p:nvPr>
        </p:nvSpPr>
        <p:spPr/>
        <p:txBody>
          <a:bodyPr/>
          <a:lstStyle/>
          <a:p>
            <a:fld id="{3BA3CBC6-2D15-4DD1-9948-C62DD5E3F7E5}" type="datetimeFigureOut">
              <a:rPr lang="en-CA" smtClean="0"/>
              <a:t>2023-01-19</a:t>
            </a:fld>
            <a:endParaRPr lang="en-CA"/>
          </a:p>
        </p:txBody>
      </p:sp>
      <p:sp>
        <p:nvSpPr>
          <p:cNvPr id="5" name="Footer Placeholder 4">
            <a:extLst>
              <a:ext uri="{FF2B5EF4-FFF2-40B4-BE49-F238E27FC236}">
                <a16:creationId xmlns:a16="http://schemas.microsoft.com/office/drawing/2014/main" id="{4132EF81-013B-459D-B1DE-5B25A9C9CDB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6969411-0E8D-494E-A04D-311AC5B1A790}"/>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603928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3321F-B1E6-4EAF-8116-07626B882F5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A19DBC8-0E69-4B87-B042-44AF029418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EC263E4-D954-4266-8500-AD7B8F0BDEC2}"/>
              </a:ext>
            </a:extLst>
          </p:cNvPr>
          <p:cNvSpPr>
            <a:spLocks noGrp="1"/>
          </p:cNvSpPr>
          <p:nvPr>
            <p:ph type="dt" sz="half" idx="10"/>
          </p:nvPr>
        </p:nvSpPr>
        <p:spPr/>
        <p:txBody>
          <a:bodyPr/>
          <a:lstStyle/>
          <a:p>
            <a:fld id="{3BA3CBC6-2D15-4DD1-9948-C62DD5E3F7E5}" type="datetimeFigureOut">
              <a:rPr lang="en-CA" smtClean="0"/>
              <a:t>2023-01-19</a:t>
            </a:fld>
            <a:endParaRPr lang="en-CA"/>
          </a:p>
        </p:txBody>
      </p:sp>
      <p:sp>
        <p:nvSpPr>
          <p:cNvPr id="5" name="Footer Placeholder 4">
            <a:extLst>
              <a:ext uri="{FF2B5EF4-FFF2-40B4-BE49-F238E27FC236}">
                <a16:creationId xmlns:a16="http://schemas.microsoft.com/office/drawing/2014/main" id="{93802FAF-707F-448A-90FE-528ACE0A8DF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476ABF3-29AF-4FBF-A66C-70C162074E4E}"/>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61126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3A232-BA16-49ED-A21E-C32784702C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83B4543-331B-4F0F-8A79-42FBE89AD8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D83337-2DEB-4DB1-9631-99A075053337}"/>
              </a:ext>
            </a:extLst>
          </p:cNvPr>
          <p:cNvSpPr>
            <a:spLocks noGrp="1"/>
          </p:cNvSpPr>
          <p:nvPr>
            <p:ph type="dt" sz="half" idx="10"/>
          </p:nvPr>
        </p:nvSpPr>
        <p:spPr/>
        <p:txBody>
          <a:bodyPr/>
          <a:lstStyle/>
          <a:p>
            <a:fld id="{3BA3CBC6-2D15-4DD1-9948-C62DD5E3F7E5}" type="datetimeFigureOut">
              <a:rPr lang="en-CA" smtClean="0"/>
              <a:t>2023-01-19</a:t>
            </a:fld>
            <a:endParaRPr lang="en-CA"/>
          </a:p>
        </p:txBody>
      </p:sp>
      <p:sp>
        <p:nvSpPr>
          <p:cNvPr id="5" name="Footer Placeholder 4">
            <a:extLst>
              <a:ext uri="{FF2B5EF4-FFF2-40B4-BE49-F238E27FC236}">
                <a16:creationId xmlns:a16="http://schemas.microsoft.com/office/drawing/2014/main" id="{3A894A52-550D-479A-B814-461A6AC63C1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3ED707B-3AD8-44DE-9734-804F4824A1DB}"/>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3086998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EB13-C431-4A04-9406-3E02F133CC3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C504CB3-3C33-4ADB-93A8-60FCC9D22D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692CF2C-B951-4555-A08C-7E956FAE05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85B2650-7C69-41E6-80B6-93D12F289C93}"/>
              </a:ext>
            </a:extLst>
          </p:cNvPr>
          <p:cNvSpPr>
            <a:spLocks noGrp="1"/>
          </p:cNvSpPr>
          <p:nvPr>
            <p:ph type="dt" sz="half" idx="10"/>
          </p:nvPr>
        </p:nvSpPr>
        <p:spPr/>
        <p:txBody>
          <a:bodyPr/>
          <a:lstStyle/>
          <a:p>
            <a:fld id="{3BA3CBC6-2D15-4DD1-9948-C62DD5E3F7E5}" type="datetimeFigureOut">
              <a:rPr lang="en-CA" smtClean="0"/>
              <a:t>2023-01-19</a:t>
            </a:fld>
            <a:endParaRPr lang="en-CA"/>
          </a:p>
        </p:txBody>
      </p:sp>
      <p:sp>
        <p:nvSpPr>
          <p:cNvPr id="6" name="Footer Placeholder 5">
            <a:extLst>
              <a:ext uri="{FF2B5EF4-FFF2-40B4-BE49-F238E27FC236}">
                <a16:creationId xmlns:a16="http://schemas.microsoft.com/office/drawing/2014/main" id="{27A1AEAE-17EE-4C87-AAA9-5C57B11C20A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FBF7403-0F63-43F1-AB98-C59CAC7CD900}"/>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3034511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98965-1749-4554-B270-1CF380C4178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8FC49F4-E978-478E-BB7A-A163C39EC7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72C280-FCA9-4A96-86FB-05A9DC731D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E7E02AF-BA74-4280-8A76-1951D38327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202DA3-0B04-431B-AA82-7C51CB8208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3FCE32C-2E02-4224-A618-D2FB01941DFD}"/>
              </a:ext>
            </a:extLst>
          </p:cNvPr>
          <p:cNvSpPr>
            <a:spLocks noGrp="1"/>
          </p:cNvSpPr>
          <p:nvPr>
            <p:ph type="dt" sz="half" idx="10"/>
          </p:nvPr>
        </p:nvSpPr>
        <p:spPr/>
        <p:txBody>
          <a:bodyPr/>
          <a:lstStyle/>
          <a:p>
            <a:fld id="{3BA3CBC6-2D15-4DD1-9948-C62DD5E3F7E5}" type="datetimeFigureOut">
              <a:rPr lang="en-CA" smtClean="0"/>
              <a:t>2023-01-19</a:t>
            </a:fld>
            <a:endParaRPr lang="en-CA"/>
          </a:p>
        </p:txBody>
      </p:sp>
      <p:sp>
        <p:nvSpPr>
          <p:cNvPr id="8" name="Footer Placeholder 7">
            <a:extLst>
              <a:ext uri="{FF2B5EF4-FFF2-40B4-BE49-F238E27FC236}">
                <a16:creationId xmlns:a16="http://schemas.microsoft.com/office/drawing/2014/main" id="{8D112621-0FCD-4C54-84DF-84F8538B922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7F81846-2C39-4B40-89CE-8865D30EA079}"/>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1148046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6698-D9AF-429D-BBE5-ACDFC416318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C495113-03D5-4583-9B4F-5B1DE60D51F3}"/>
              </a:ext>
            </a:extLst>
          </p:cNvPr>
          <p:cNvSpPr>
            <a:spLocks noGrp="1"/>
          </p:cNvSpPr>
          <p:nvPr>
            <p:ph type="dt" sz="half" idx="10"/>
          </p:nvPr>
        </p:nvSpPr>
        <p:spPr/>
        <p:txBody>
          <a:bodyPr/>
          <a:lstStyle/>
          <a:p>
            <a:fld id="{3BA3CBC6-2D15-4DD1-9948-C62DD5E3F7E5}" type="datetimeFigureOut">
              <a:rPr lang="en-CA" smtClean="0"/>
              <a:t>2023-01-19</a:t>
            </a:fld>
            <a:endParaRPr lang="en-CA"/>
          </a:p>
        </p:txBody>
      </p:sp>
      <p:sp>
        <p:nvSpPr>
          <p:cNvPr id="4" name="Footer Placeholder 3">
            <a:extLst>
              <a:ext uri="{FF2B5EF4-FFF2-40B4-BE49-F238E27FC236}">
                <a16:creationId xmlns:a16="http://schemas.microsoft.com/office/drawing/2014/main" id="{8D03F60F-B136-48C9-B445-481CEC395F4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1A7DFC7-CD8F-4610-8342-4CDDF27D298A}"/>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893100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B22B20-EED6-479A-92D0-DD8470EE4F8C}"/>
              </a:ext>
            </a:extLst>
          </p:cNvPr>
          <p:cNvSpPr>
            <a:spLocks noGrp="1"/>
          </p:cNvSpPr>
          <p:nvPr>
            <p:ph type="dt" sz="half" idx="10"/>
          </p:nvPr>
        </p:nvSpPr>
        <p:spPr/>
        <p:txBody>
          <a:bodyPr/>
          <a:lstStyle/>
          <a:p>
            <a:fld id="{3BA3CBC6-2D15-4DD1-9948-C62DD5E3F7E5}" type="datetimeFigureOut">
              <a:rPr lang="en-CA" smtClean="0"/>
              <a:t>2023-01-19</a:t>
            </a:fld>
            <a:endParaRPr lang="en-CA"/>
          </a:p>
        </p:txBody>
      </p:sp>
      <p:sp>
        <p:nvSpPr>
          <p:cNvPr id="3" name="Footer Placeholder 2">
            <a:extLst>
              <a:ext uri="{FF2B5EF4-FFF2-40B4-BE49-F238E27FC236}">
                <a16:creationId xmlns:a16="http://schemas.microsoft.com/office/drawing/2014/main" id="{99152481-B384-4238-A7F5-4FC9894EB58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120ECD7-D0A7-4F21-8938-FB15957B85C4}"/>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148651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E4075-A158-45C6-92BE-74C4B1CFC5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5308CE8-0F6F-4C0D-8E21-637EE690A1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46DCE1B-BDBF-4B35-BEBD-AB596696F3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664FC3-297A-43EC-8935-4D99EE11B353}"/>
              </a:ext>
            </a:extLst>
          </p:cNvPr>
          <p:cNvSpPr>
            <a:spLocks noGrp="1"/>
          </p:cNvSpPr>
          <p:nvPr>
            <p:ph type="dt" sz="half" idx="10"/>
          </p:nvPr>
        </p:nvSpPr>
        <p:spPr/>
        <p:txBody>
          <a:bodyPr/>
          <a:lstStyle/>
          <a:p>
            <a:fld id="{3BA3CBC6-2D15-4DD1-9948-C62DD5E3F7E5}" type="datetimeFigureOut">
              <a:rPr lang="en-CA" smtClean="0"/>
              <a:t>2023-01-19</a:t>
            </a:fld>
            <a:endParaRPr lang="en-CA"/>
          </a:p>
        </p:txBody>
      </p:sp>
      <p:sp>
        <p:nvSpPr>
          <p:cNvPr id="6" name="Footer Placeholder 5">
            <a:extLst>
              <a:ext uri="{FF2B5EF4-FFF2-40B4-BE49-F238E27FC236}">
                <a16:creationId xmlns:a16="http://schemas.microsoft.com/office/drawing/2014/main" id="{1EB76254-1154-47ED-BF0E-47D1E61A476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07BFFFF-006B-4D94-8012-2BBC2F4D401E}"/>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309178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EC9A3-EE24-400C-A549-4DC98F9CD5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49234B3-F15E-4E7F-8283-D644BAFE83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392910E-EC90-41AF-8B9A-59013E57C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02E4FE-3569-434A-8BEC-03786D548DDF}"/>
              </a:ext>
            </a:extLst>
          </p:cNvPr>
          <p:cNvSpPr>
            <a:spLocks noGrp="1"/>
          </p:cNvSpPr>
          <p:nvPr>
            <p:ph type="dt" sz="half" idx="10"/>
          </p:nvPr>
        </p:nvSpPr>
        <p:spPr/>
        <p:txBody>
          <a:bodyPr/>
          <a:lstStyle/>
          <a:p>
            <a:fld id="{3BA3CBC6-2D15-4DD1-9948-C62DD5E3F7E5}" type="datetimeFigureOut">
              <a:rPr lang="en-CA" smtClean="0"/>
              <a:t>2023-01-19</a:t>
            </a:fld>
            <a:endParaRPr lang="en-CA"/>
          </a:p>
        </p:txBody>
      </p:sp>
      <p:sp>
        <p:nvSpPr>
          <p:cNvPr id="6" name="Footer Placeholder 5">
            <a:extLst>
              <a:ext uri="{FF2B5EF4-FFF2-40B4-BE49-F238E27FC236}">
                <a16:creationId xmlns:a16="http://schemas.microsoft.com/office/drawing/2014/main" id="{4305B58F-C0DB-4554-8EC7-65CC5D38614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730DA13-521D-49C5-AB77-9329985A3729}"/>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676598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1E541B-2A5B-4F2B-B152-67A29F78E4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DBC85EE-D63A-486A-A06F-6C69D95B3B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0CE2770-B75D-48E2-81C0-1D7170EF22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A3CBC6-2D15-4DD1-9948-C62DD5E3F7E5}" type="datetimeFigureOut">
              <a:rPr lang="en-CA" smtClean="0"/>
              <a:t>2023-01-19</a:t>
            </a:fld>
            <a:endParaRPr lang="en-CA"/>
          </a:p>
        </p:txBody>
      </p:sp>
      <p:sp>
        <p:nvSpPr>
          <p:cNvPr id="5" name="Footer Placeholder 4">
            <a:extLst>
              <a:ext uri="{FF2B5EF4-FFF2-40B4-BE49-F238E27FC236}">
                <a16:creationId xmlns:a16="http://schemas.microsoft.com/office/drawing/2014/main" id="{30F62562-9075-438E-9447-8D4B095544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A38BE7F-FA98-47BD-BC93-FB1287EBA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11695E-B9F8-427F-ADF8-B400E19BFF7B}" type="slidenum">
              <a:rPr lang="en-CA" smtClean="0"/>
              <a:t>‹#›</a:t>
            </a:fld>
            <a:endParaRPr lang="en-CA"/>
          </a:p>
        </p:txBody>
      </p:sp>
    </p:spTree>
    <p:extLst>
      <p:ext uri="{BB962C8B-B14F-4D97-AF65-F5344CB8AC3E}">
        <p14:creationId xmlns:p14="http://schemas.microsoft.com/office/powerpoint/2010/main" val="846892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computerhope.com/jargon/k/keyboard.htm"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eveloper.mozilla.org/en-US/docs/Glossary/Truth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eveloper.mozilla.org/en-US/docs/Glossary/Falsy"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eveloper.mozilla.org/en-US/docs/Glossary/Truthy"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www.amazon.com.au/Galactic-Heroes-Rivals-Action-Figure/dp/B01BMW5QCQ" TargetMode="External"/><Relationship Id="rId3" Type="http://schemas.openxmlformats.org/officeDocument/2006/relationships/image" Target="../media/image4.png"/><Relationship Id="rId7" Type="http://schemas.openxmlformats.org/officeDocument/2006/relationships/hyperlink" Target="https://pixabay.com/vectors/box-open-cardboard-box-cardboard-152428/"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hyperlink" Target="https://www.amazon.com.au/Galactic-Heroes-Rivals-Action-Figure/dp/B01BMW5QCQ" TargetMode="External"/><Relationship Id="rId2" Type="http://schemas.openxmlformats.org/officeDocument/2006/relationships/hyperlink" Target="https://pixabay.com/vectors/box-open-cardboard-box-cardboard-152428/"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medium.com/@albertkoz/why-does-array-start-with-index-0-65ffc07cbce8"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Array"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www.fiverr.com/drazzzv/write-your-angry-message-by-bart-simpson-on-chalkboard"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pinterest.ca/pin/336573772132618143/" TargetMode="External"/><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osxdaily.com/2016/07/27/fix-aw-snap-page-error-crash-chrome/"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utorialspoint.com/scala/scala_if_else.htm"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1D7D-ABDE-467C-BA62-CDE8F1BC524F}"/>
              </a:ext>
            </a:extLst>
          </p:cNvPr>
          <p:cNvSpPr>
            <a:spLocks noGrp="1"/>
          </p:cNvSpPr>
          <p:nvPr>
            <p:ph type="ctrTitle"/>
          </p:nvPr>
        </p:nvSpPr>
        <p:spPr/>
        <p:txBody>
          <a:bodyPr/>
          <a:lstStyle/>
          <a:p>
            <a:r>
              <a:rPr lang="en-CA" dirty="0"/>
              <a:t>Web Scripting 1</a:t>
            </a:r>
          </a:p>
        </p:txBody>
      </p:sp>
      <p:sp>
        <p:nvSpPr>
          <p:cNvPr id="3" name="Subtitle 2">
            <a:extLst>
              <a:ext uri="{FF2B5EF4-FFF2-40B4-BE49-F238E27FC236}">
                <a16:creationId xmlns:a16="http://schemas.microsoft.com/office/drawing/2014/main" id="{D85632BF-74C4-4BC4-A446-5977F85DABFC}"/>
              </a:ext>
            </a:extLst>
          </p:cNvPr>
          <p:cNvSpPr>
            <a:spLocks noGrp="1"/>
          </p:cNvSpPr>
          <p:nvPr>
            <p:ph type="subTitle" idx="1"/>
          </p:nvPr>
        </p:nvSpPr>
        <p:spPr/>
        <p:txBody>
          <a:bodyPr/>
          <a:lstStyle/>
          <a:p>
            <a:r>
              <a:rPr lang="en-US" dirty="0"/>
              <a:t>Day 03</a:t>
            </a:r>
            <a:endParaRPr lang="en-CA" dirty="0"/>
          </a:p>
        </p:txBody>
      </p:sp>
    </p:spTree>
    <p:extLst>
      <p:ext uri="{BB962C8B-B14F-4D97-AF65-F5344CB8AC3E}">
        <p14:creationId xmlns:p14="http://schemas.microsoft.com/office/powerpoint/2010/main" val="917551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74DC-5384-457B-BCCA-C16B58D40A4B}"/>
              </a:ext>
            </a:extLst>
          </p:cNvPr>
          <p:cNvSpPr>
            <a:spLocks noGrp="1"/>
          </p:cNvSpPr>
          <p:nvPr>
            <p:ph type="title"/>
          </p:nvPr>
        </p:nvSpPr>
        <p:spPr>
          <a:xfrm>
            <a:off x="838200" y="160671"/>
            <a:ext cx="10515600" cy="1325563"/>
          </a:xfrm>
        </p:spPr>
        <p:txBody>
          <a:bodyPr/>
          <a:lstStyle/>
          <a:p>
            <a:r>
              <a:rPr lang="en-CA" dirty="0"/>
              <a:t>Watch out for the single "=" in "if" Statements</a:t>
            </a:r>
          </a:p>
        </p:txBody>
      </p:sp>
      <p:sp>
        <p:nvSpPr>
          <p:cNvPr id="4" name="Rectangle 3">
            <a:extLst>
              <a:ext uri="{FF2B5EF4-FFF2-40B4-BE49-F238E27FC236}">
                <a16:creationId xmlns:a16="http://schemas.microsoft.com/office/drawing/2014/main" id="{F1E95FC1-C096-4D14-ACFC-CEEC79DAA0B6}"/>
              </a:ext>
            </a:extLst>
          </p:cNvPr>
          <p:cNvSpPr/>
          <p:nvPr/>
        </p:nvSpPr>
        <p:spPr>
          <a:xfrm>
            <a:off x="1227529" y="2494721"/>
            <a:ext cx="4943062" cy="319046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356941FC-0948-4E55-A9A6-47D9443E0A29}"/>
              </a:ext>
            </a:extLst>
          </p:cNvPr>
          <p:cNvSpPr/>
          <p:nvPr/>
        </p:nvSpPr>
        <p:spPr>
          <a:xfrm>
            <a:off x="1519076" y="2690336"/>
            <a:ext cx="4515679" cy="2308324"/>
          </a:xfrm>
          <a:prstGeom prst="rect">
            <a:avLst/>
          </a:prstGeom>
        </p:spPr>
        <p:txBody>
          <a:bodyPr wrap="square">
            <a:spAutoFit/>
          </a:bodyPr>
          <a:lstStyle/>
          <a:p>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fruit</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'apple'</a:t>
            </a:r>
            <a:r>
              <a:rPr lang="en-CA" dirty="0">
                <a:solidFill>
                  <a:srgbClr val="D4D4D4"/>
                </a:solidFill>
                <a:latin typeface="Consolas" panose="020B0609020204030204" pitchFamily="49" charset="0"/>
              </a:rPr>
              <a:t>;</a:t>
            </a:r>
          </a:p>
          <a:p>
            <a:endParaRPr lang="en-CA" dirty="0">
              <a:solidFill>
                <a:srgbClr val="D4D4D4"/>
              </a:solidFill>
              <a:latin typeface="Consolas" panose="020B0609020204030204" pitchFamily="49" charset="0"/>
            </a:endParaRPr>
          </a:p>
          <a:p>
            <a:endParaRPr lang="en-CA" dirty="0">
              <a:solidFill>
                <a:srgbClr val="D4D4D4"/>
              </a:solidFill>
              <a:latin typeface="Consolas" panose="020B0609020204030204" pitchFamily="49" charset="0"/>
            </a:endParaRPr>
          </a:p>
          <a:p>
            <a:br>
              <a:rPr lang="en-CA" dirty="0">
                <a:solidFill>
                  <a:srgbClr val="D4D4D4"/>
                </a:solidFill>
                <a:latin typeface="Consolas" panose="020B0609020204030204" pitchFamily="49" charset="0"/>
              </a:rPr>
            </a:br>
            <a:endParaRPr lang="en-CA" dirty="0">
              <a:solidFill>
                <a:srgbClr val="D4D4D4"/>
              </a:solidFill>
              <a:latin typeface="Consolas" panose="020B0609020204030204" pitchFamily="49" charset="0"/>
            </a:endParaRPr>
          </a:p>
          <a:p>
            <a:r>
              <a:rPr lang="en-CA" dirty="0">
                <a:solidFill>
                  <a:srgbClr val="C586C0"/>
                </a:solidFill>
                <a:latin typeface="Consolas" panose="020B0609020204030204" pitchFamily="49" charset="0"/>
              </a:rPr>
              <a:t>if</a:t>
            </a:r>
            <a:r>
              <a:rPr lang="en-CA" dirty="0">
                <a:solidFill>
                  <a:srgbClr val="D4D4D4"/>
                </a:solidFill>
                <a:latin typeface="Consolas" panose="020B0609020204030204" pitchFamily="49" charset="0"/>
              </a:rPr>
              <a:t>(</a:t>
            </a:r>
            <a:r>
              <a:rPr lang="en-CA" dirty="0">
                <a:solidFill>
                  <a:srgbClr val="9CDCFE"/>
                </a:solidFill>
                <a:latin typeface="Consolas" panose="020B0609020204030204" pitchFamily="49" charset="0"/>
              </a:rPr>
              <a:t>fruit</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'orange'</a:t>
            </a:r>
            <a:r>
              <a:rPr lang="en-CA" dirty="0">
                <a:solidFill>
                  <a:srgbClr val="D4D4D4"/>
                </a:solidFill>
                <a:latin typeface="Consolas" panose="020B0609020204030204" pitchFamily="49" charset="0"/>
              </a:rPr>
              <a:t>){</a:t>
            </a:r>
          </a:p>
          <a:p>
            <a:r>
              <a:rPr lang="en-CA" dirty="0">
                <a:solidFill>
                  <a:srgbClr val="4EC9B0"/>
                </a:solidFill>
                <a:latin typeface="Consolas" panose="020B0609020204030204" pitchFamily="49" charset="0"/>
              </a:rPr>
              <a:t>   console</a:t>
            </a:r>
            <a:r>
              <a:rPr lang="en-CA" dirty="0">
                <a:solidFill>
                  <a:srgbClr val="D4D4D4"/>
                </a:solidFill>
                <a:latin typeface="Consolas" panose="020B0609020204030204" pitchFamily="49" charset="0"/>
              </a:rPr>
              <a:t>.</a:t>
            </a:r>
            <a:r>
              <a:rPr lang="en-CA" dirty="0">
                <a:solidFill>
                  <a:srgbClr val="DCDCAA"/>
                </a:solidFill>
                <a:latin typeface="Consolas" panose="020B0609020204030204" pitchFamily="49" charset="0"/>
              </a:rPr>
              <a:t>log</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'I love oranges!'</a:t>
            </a:r>
            <a:r>
              <a:rPr lang="en-CA" dirty="0">
                <a:solidFill>
                  <a:srgbClr val="D4D4D4"/>
                </a:solidFill>
                <a:latin typeface="Consolas" panose="020B0609020204030204" pitchFamily="49" charset="0"/>
              </a:rPr>
              <a:t>);</a:t>
            </a:r>
          </a:p>
          <a:p>
            <a:r>
              <a:rPr lang="en-CA" dirty="0">
                <a:solidFill>
                  <a:srgbClr val="D4D4D4"/>
                </a:solidFill>
                <a:latin typeface="Consolas" panose="020B0609020204030204" pitchFamily="49" charset="0"/>
              </a:rPr>
              <a:t>}</a:t>
            </a:r>
            <a:endParaRPr lang="en-CA" b="0" dirty="0">
              <a:solidFill>
                <a:srgbClr val="D4D4D4"/>
              </a:solidFill>
              <a:effectLst/>
              <a:latin typeface="Consolas" panose="020B0609020204030204" pitchFamily="49" charset="0"/>
            </a:endParaRPr>
          </a:p>
        </p:txBody>
      </p:sp>
      <p:sp>
        <p:nvSpPr>
          <p:cNvPr id="6" name="Multiplication Sign 5">
            <a:extLst>
              <a:ext uri="{FF2B5EF4-FFF2-40B4-BE49-F238E27FC236}">
                <a16:creationId xmlns:a16="http://schemas.microsoft.com/office/drawing/2014/main" id="{6A5A009E-18BA-42F1-9D31-3CECC39EC9C6}"/>
              </a:ext>
            </a:extLst>
          </p:cNvPr>
          <p:cNvSpPr/>
          <p:nvPr/>
        </p:nvSpPr>
        <p:spPr>
          <a:xfrm>
            <a:off x="1227529" y="3026571"/>
            <a:ext cx="1565416" cy="117859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3574F38E-479D-45B1-BC54-C3D395E8EF1B}"/>
              </a:ext>
            </a:extLst>
          </p:cNvPr>
          <p:cNvSpPr txBox="1"/>
          <p:nvPr/>
        </p:nvSpPr>
        <p:spPr>
          <a:xfrm>
            <a:off x="1835374" y="5141656"/>
            <a:ext cx="3727371" cy="338554"/>
          </a:xfrm>
          <a:prstGeom prst="rect">
            <a:avLst/>
          </a:prstGeom>
          <a:solidFill>
            <a:schemeClr val="accent4">
              <a:lumMod val="20000"/>
              <a:lumOff val="80000"/>
            </a:schemeClr>
          </a:solidFill>
          <a:ln>
            <a:solidFill>
              <a:schemeClr val="tx1"/>
            </a:solidFill>
          </a:ln>
        </p:spPr>
        <p:txBody>
          <a:bodyPr wrap="square" rtlCol="0">
            <a:spAutoFit/>
          </a:bodyPr>
          <a:lstStyle/>
          <a:p>
            <a:r>
              <a:rPr lang="en-CA" sz="1600" dirty="0"/>
              <a:t>*** Note ***: This is bad code!!!</a:t>
            </a:r>
          </a:p>
        </p:txBody>
      </p:sp>
      <p:sp>
        <p:nvSpPr>
          <p:cNvPr id="8" name="TextBox 7">
            <a:extLst>
              <a:ext uri="{FF2B5EF4-FFF2-40B4-BE49-F238E27FC236}">
                <a16:creationId xmlns:a16="http://schemas.microsoft.com/office/drawing/2014/main" id="{B0142214-C143-4EC6-A0C0-B6B7BE256945}"/>
              </a:ext>
            </a:extLst>
          </p:cNvPr>
          <p:cNvSpPr txBox="1"/>
          <p:nvPr/>
        </p:nvSpPr>
        <p:spPr>
          <a:xfrm>
            <a:off x="7461503" y="1997839"/>
            <a:ext cx="3320091" cy="2862322"/>
          </a:xfrm>
          <a:prstGeom prst="rect">
            <a:avLst/>
          </a:prstGeom>
          <a:noFill/>
          <a:ln>
            <a:solidFill>
              <a:schemeClr val="tx1"/>
            </a:solidFill>
          </a:ln>
        </p:spPr>
        <p:txBody>
          <a:bodyPr wrap="square" rtlCol="0">
            <a:spAutoFit/>
          </a:bodyPr>
          <a:lstStyle/>
          <a:p>
            <a:r>
              <a:rPr lang="en-CA" dirty="0"/>
              <a:t>The "I love oranges!" console log will always run, no matter what you set the fruit variable to because in your "if" statement you are using a single "=" assignment operator which assigns the fruit variable the value of "orange". Doing this always results in a "true" statement</a:t>
            </a:r>
          </a:p>
        </p:txBody>
      </p:sp>
      <p:sp>
        <p:nvSpPr>
          <p:cNvPr id="9" name="Arrow: Right 16">
            <a:extLst>
              <a:ext uri="{FF2B5EF4-FFF2-40B4-BE49-F238E27FC236}">
                <a16:creationId xmlns:a16="http://schemas.microsoft.com/office/drawing/2014/main" id="{4BE9586B-D814-4056-95F6-6B4C3F66C7C9}"/>
              </a:ext>
            </a:extLst>
          </p:cNvPr>
          <p:cNvSpPr/>
          <p:nvPr/>
        </p:nvSpPr>
        <p:spPr>
          <a:xfrm rot="9813315">
            <a:off x="3237429" y="3282502"/>
            <a:ext cx="3938011" cy="2678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04284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74DC-5384-457B-BCCA-C16B58D40A4B}"/>
              </a:ext>
            </a:extLst>
          </p:cNvPr>
          <p:cNvSpPr>
            <a:spLocks noGrp="1"/>
          </p:cNvSpPr>
          <p:nvPr>
            <p:ph type="title"/>
          </p:nvPr>
        </p:nvSpPr>
        <p:spPr>
          <a:xfrm>
            <a:off x="838200" y="160671"/>
            <a:ext cx="10515600" cy="1325563"/>
          </a:xfrm>
        </p:spPr>
        <p:txBody>
          <a:bodyPr/>
          <a:lstStyle/>
          <a:p>
            <a:r>
              <a:rPr lang="en-CA" dirty="0"/>
              <a:t>Watch out for the single "=" in "if" Statements</a:t>
            </a:r>
          </a:p>
        </p:txBody>
      </p:sp>
      <p:sp>
        <p:nvSpPr>
          <p:cNvPr id="4" name="Rectangle 3">
            <a:extLst>
              <a:ext uri="{FF2B5EF4-FFF2-40B4-BE49-F238E27FC236}">
                <a16:creationId xmlns:a16="http://schemas.microsoft.com/office/drawing/2014/main" id="{F1E95FC1-C096-4D14-ACFC-CEEC79DAA0B6}"/>
              </a:ext>
            </a:extLst>
          </p:cNvPr>
          <p:cNvSpPr/>
          <p:nvPr/>
        </p:nvSpPr>
        <p:spPr>
          <a:xfrm>
            <a:off x="1446189" y="2554355"/>
            <a:ext cx="4943062" cy="282271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356941FC-0948-4E55-A9A6-47D9443E0A29}"/>
              </a:ext>
            </a:extLst>
          </p:cNvPr>
          <p:cNvSpPr/>
          <p:nvPr/>
        </p:nvSpPr>
        <p:spPr>
          <a:xfrm>
            <a:off x="1737736" y="2749970"/>
            <a:ext cx="4515679" cy="2308324"/>
          </a:xfrm>
          <a:prstGeom prst="rect">
            <a:avLst/>
          </a:prstGeom>
        </p:spPr>
        <p:txBody>
          <a:bodyPr wrap="square">
            <a:spAutoFit/>
          </a:bodyPr>
          <a:lstStyle/>
          <a:p>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fruit</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'apple'</a:t>
            </a:r>
            <a:r>
              <a:rPr lang="en-CA" dirty="0">
                <a:solidFill>
                  <a:srgbClr val="D4D4D4"/>
                </a:solidFill>
                <a:latin typeface="Consolas" panose="020B0609020204030204" pitchFamily="49" charset="0"/>
              </a:rPr>
              <a:t>;</a:t>
            </a:r>
          </a:p>
          <a:p>
            <a:endParaRPr lang="en-CA" dirty="0">
              <a:solidFill>
                <a:srgbClr val="D4D4D4"/>
              </a:solidFill>
              <a:latin typeface="Consolas" panose="020B0609020204030204" pitchFamily="49" charset="0"/>
            </a:endParaRPr>
          </a:p>
          <a:p>
            <a:endParaRPr lang="en-CA" dirty="0">
              <a:solidFill>
                <a:srgbClr val="D4D4D4"/>
              </a:solidFill>
              <a:latin typeface="Consolas" panose="020B0609020204030204" pitchFamily="49" charset="0"/>
            </a:endParaRPr>
          </a:p>
          <a:p>
            <a:br>
              <a:rPr lang="en-CA" dirty="0">
                <a:solidFill>
                  <a:srgbClr val="D4D4D4"/>
                </a:solidFill>
                <a:latin typeface="Consolas" panose="020B0609020204030204" pitchFamily="49" charset="0"/>
              </a:rPr>
            </a:br>
            <a:endParaRPr lang="en-CA" dirty="0">
              <a:solidFill>
                <a:srgbClr val="D4D4D4"/>
              </a:solidFill>
              <a:latin typeface="Consolas" panose="020B0609020204030204" pitchFamily="49" charset="0"/>
            </a:endParaRPr>
          </a:p>
          <a:p>
            <a:r>
              <a:rPr lang="en-CA" dirty="0">
                <a:solidFill>
                  <a:srgbClr val="C586C0"/>
                </a:solidFill>
                <a:latin typeface="Consolas" panose="020B0609020204030204" pitchFamily="49" charset="0"/>
              </a:rPr>
              <a:t>if</a:t>
            </a:r>
            <a:r>
              <a:rPr lang="en-CA" dirty="0">
                <a:solidFill>
                  <a:srgbClr val="D4D4D4"/>
                </a:solidFill>
                <a:latin typeface="Consolas" panose="020B0609020204030204" pitchFamily="49" charset="0"/>
              </a:rPr>
              <a:t>(</a:t>
            </a:r>
            <a:r>
              <a:rPr lang="en-CA" dirty="0">
                <a:solidFill>
                  <a:srgbClr val="9CDCFE"/>
                </a:solidFill>
                <a:latin typeface="Consolas" panose="020B0609020204030204" pitchFamily="49" charset="0"/>
              </a:rPr>
              <a:t>fruit</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'orange'</a:t>
            </a:r>
            <a:r>
              <a:rPr lang="en-CA" dirty="0">
                <a:solidFill>
                  <a:srgbClr val="D4D4D4"/>
                </a:solidFill>
                <a:latin typeface="Consolas" panose="020B0609020204030204" pitchFamily="49" charset="0"/>
              </a:rPr>
              <a:t>){</a:t>
            </a:r>
          </a:p>
          <a:p>
            <a:r>
              <a:rPr lang="en-CA" dirty="0">
                <a:solidFill>
                  <a:srgbClr val="4EC9B0"/>
                </a:solidFill>
                <a:latin typeface="Consolas" panose="020B0609020204030204" pitchFamily="49" charset="0"/>
              </a:rPr>
              <a:t>   console</a:t>
            </a:r>
            <a:r>
              <a:rPr lang="en-CA" dirty="0">
                <a:solidFill>
                  <a:srgbClr val="D4D4D4"/>
                </a:solidFill>
                <a:latin typeface="Consolas" panose="020B0609020204030204" pitchFamily="49" charset="0"/>
              </a:rPr>
              <a:t>.</a:t>
            </a:r>
            <a:r>
              <a:rPr lang="en-CA" dirty="0">
                <a:solidFill>
                  <a:srgbClr val="DCDCAA"/>
                </a:solidFill>
                <a:latin typeface="Consolas" panose="020B0609020204030204" pitchFamily="49" charset="0"/>
              </a:rPr>
              <a:t>log</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'I love oranges!'</a:t>
            </a:r>
            <a:r>
              <a:rPr lang="en-CA" dirty="0">
                <a:solidFill>
                  <a:srgbClr val="D4D4D4"/>
                </a:solidFill>
                <a:latin typeface="Consolas" panose="020B0609020204030204" pitchFamily="49" charset="0"/>
              </a:rPr>
              <a:t>);</a:t>
            </a:r>
          </a:p>
          <a:p>
            <a:r>
              <a:rPr lang="en-CA" dirty="0">
                <a:solidFill>
                  <a:srgbClr val="D4D4D4"/>
                </a:solidFill>
                <a:latin typeface="Consolas" panose="020B0609020204030204" pitchFamily="49" charset="0"/>
              </a:rPr>
              <a:t>}</a:t>
            </a:r>
            <a:endParaRPr lang="en-CA" b="0" dirty="0">
              <a:solidFill>
                <a:srgbClr val="D4D4D4"/>
              </a:solidFill>
              <a:effectLst/>
              <a:latin typeface="Consolas" panose="020B0609020204030204" pitchFamily="49" charset="0"/>
            </a:endParaRPr>
          </a:p>
        </p:txBody>
      </p:sp>
      <p:sp>
        <p:nvSpPr>
          <p:cNvPr id="8" name="TextBox 7">
            <a:extLst>
              <a:ext uri="{FF2B5EF4-FFF2-40B4-BE49-F238E27FC236}">
                <a16:creationId xmlns:a16="http://schemas.microsoft.com/office/drawing/2014/main" id="{B0142214-C143-4EC6-A0C0-B6B7BE256945}"/>
              </a:ext>
            </a:extLst>
          </p:cNvPr>
          <p:cNvSpPr txBox="1"/>
          <p:nvPr/>
        </p:nvSpPr>
        <p:spPr>
          <a:xfrm>
            <a:off x="7505153" y="2242405"/>
            <a:ext cx="3320091" cy="2308324"/>
          </a:xfrm>
          <a:prstGeom prst="rect">
            <a:avLst/>
          </a:prstGeom>
          <a:noFill/>
          <a:ln>
            <a:solidFill>
              <a:schemeClr val="tx1"/>
            </a:solidFill>
          </a:ln>
        </p:spPr>
        <p:txBody>
          <a:bodyPr wrap="square" rtlCol="0">
            <a:spAutoFit/>
          </a:bodyPr>
          <a:lstStyle/>
          <a:p>
            <a:r>
              <a:rPr lang="en-CA" dirty="0"/>
              <a:t>Now we are using the "==" comparison operator, which tells the computer to compare two values. </a:t>
            </a:r>
          </a:p>
          <a:p>
            <a:endParaRPr lang="en-CA" dirty="0"/>
          </a:p>
          <a:p>
            <a:r>
              <a:rPr lang="en-CA" dirty="0"/>
              <a:t>Since fruit is not equal to orange the code between the "{}" will not run </a:t>
            </a:r>
          </a:p>
        </p:txBody>
      </p:sp>
      <p:sp>
        <p:nvSpPr>
          <p:cNvPr id="9" name="Arrow: Right 16">
            <a:extLst>
              <a:ext uri="{FF2B5EF4-FFF2-40B4-BE49-F238E27FC236}">
                <a16:creationId xmlns:a16="http://schemas.microsoft.com/office/drawing/2014/main" id="{4BE9586B-D814-4056-95F6-6B4C3F66C7C9}"/>
              </a:ext>
            </a:extLst>
          </p:cNvPr>
          <p:cNvSpPr/>
          <p:nvPr/>
        </p:nvSpPr>
        <p:spPr>
          <a:xfrm rot="9813315">
            <a:off x="3075783" y="3300668"/>
            <a:ext cx="4321063" cy="25822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3" name="Rectangle 2">
            <a:extLst>
              <a:ext uri="{FF2B5EF4-FFF2-40B4-BE49-F238E27FC236}">
                <a16:creationId xmlns:a16="http://schemas.microsoft.com/office/drawing/2014/main" id="{CA5BA04E-CBD7-4441-B5F4-86071D8C24BA}"/>
              </a:ext>
            </a:extLst>
          </p:cNvPr>
          <p:cNvSpPr/>
          <p:nvPr/>
        </p:nvSpPr>
        <p:spPr>
          <a:xfrm>
            <a:off x="713408" y="1838763"/>
            <a:ext cx="1593706" cy="1323439"/>
          </a:xfrm>
          <a:prstGeom prst="rect">
            <a:avLst/>
          </a:prstGeom>
        </p:spPr>
        <p:txBody>
          <a:bodyPr wrap="none">
            <a:spAutoFit/>
          </a:bodyPr>
          <a:lstStyle/>
          <a:p>
            <a:r>
              <a:rPr lang="en-CA" sz="8000" dirty="0">
                <a:solidFill>
                  <a:srgbClr val="00B050"/>
                </a:solidFill>
                <a:latin typeface="Verdana" panose="020B0604030504040204" pitchFamily="34" charset="0"/>
              </a:rPr>
              <a:t>✔</a:t>
            </a:r>
            <a:endParaRPr lang="en-CA" sz="8000" dirty="0">
              <a:solidFill>
                <a:srgbClr val="00B050"/>
              </a:solidFill>
            </a:endParaRPr>
          </a:p>
        </p:txBody>
      </p:sp>
    </p:spTree>
    <p:extLst>
      <p:ext uri="{BB962C8B-B14F-4D97-AF65-F5344CB8AC3E}">
        <p14:creationId xmlns:p14="http://schemas.microsoft.com/office/powerpoint/2010/main" val="960032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D863-FC4E-48CA-9F15-051BEFF8120D}"/>
              </a:ext>
            </a:extLst>
          </p:cNvPr>
          <p:cNvSpPr>
            <a:spLocks noGrp="1"/>
          </p:cNvSpPr>
          <p:nvPr>
            <p:ph type="title"/>
          </p:nvPr>
        </p:nvSpPr>
        <p:spPr/>
        <p:txBody>
          <a:bodyPr/>
          <a:lstStyle/>
          <a:p>
            <a:r>
              <a:rPr lang="en-CA" dirty="0"/>
              <a:t>"==" vs "==="</a:t>
            </a:r>
          </a:p>
        </p:txBody>
      </p:sp>
      <p:sp>
        <p:nvSpPr>
          <p:cNvPr id="3" name="Content Placeholder 2">
            <a:extLst>
              <a:ext uri="{FF2B5EF4-FFF2-40B4-BE49-F238E27FC236}">
                <a16:creationId xmlns:a16="http://schemas.microsoft.com/office/drawing/2014/main" id="{530FE909-AF56-430E-B81E-45B7ED9464D5}"/>
              </a:ext>
            </a:extLst>
          </p:cNvPr>
          <p:cNvSpPr>
            <a:spLocks noGrp="1"/>
          </p:cNvSpPr>
          <p:nvPr>
            <p:ph idx="1"/>
          </p:nvPr>
        </p:nvSpPr>
        <p:spPr>
          <a:xfrm>
            <a:off x="838200" y="1825625"/>
            <a:ext cx="8882270" cy="4351338"/>
          </a:xfrm>
        </p:spPr>
        <p:txBody>
          <a:bodyPr>
            <a:normAutofit lnSpcReduction="10000"/>
          </a:bodyPr>
          <a:lstStyle/>
          <a:p>
            <a:r>
              <a:rPr lang="en-CA" dirty="0"/>
              <a:t>JavaScript has two different comparison operators</a:t>
            </a:r>
          </a:p>
          <a:p>
            <a:pPr lvl="1"/>
            <a:r>
              <a:rPr lang="en-CA" dirty="0"/>
              <a:t>"=="</a:t>
            </a:r>
          </a:p>
          <a:p>
            <a:pPr lvl="2"/>
            <a:r>
              <a:rPr lang="en-CA" dirty="0"/>
              <a:t>Tests only if the value is the same</a:t>
            </a:r>
          </a:p>
          <a:p>
            <a:pPr lvl="2"/>
            <a:r>
              <a:rPr lang="en-CA" dirty="0"/>
              <a:t>Does </a:t>
            </a:r>
            <a:r>
              <a:rPr lang="en-CA" dirty="0">
                <a:highlight>
                  <a:srgbClr val="FFFF00"/>
                </a:highlight>
              </a:rPr>
              <a:t>NOT</a:t>
            </a:r>
            <a:r>
              <a:rPr lang="en-CA" dirty="0"/>
              <a:t> test the data type</a:t>
            </a:r>
          </a:p>
          <a:p>
            <a:pPr lvl="2"/>
            <a:r>
              <a:rPr lang="en-CA" dirty="0"/>
              <a:t>Testing string numbers against numbers will result in true</a:t>
            </a:r>
          </a:p>
          <a:p>
            <a:pPr lvl="3"/>
            <a:r>
              <a:rPr lang="en-CA" dirty="0"/>
              <a:t>"3" == 3 -&gt; this is true when using the "==" operator</a:t>
            </a:r>
          </a:p>
          <a:p>
            <a:pPr lvl="1"/>
            <a:r>
              <a:rPr lang="en-CA" dirty="0"/>
              <a:t>"==="</a:t>
            </a:r>
          </a:p>
          <a:p>
            <a:pPr lvl="2"/>
            <a:r>
              <a:rPr lang="en-CA" dirty="0"/>
              <a:t>Strict equivalence</a:t>
            </a:r>
          </a:p>
          <a:p>
            <a:pPr lvl="2"/>
            <a:r>
              <a:rPr lang="en-CA" dirty="0"/>
              <a:t>Tests the value along with the data type</a:t>
            </a:r>
          </a:p>
          <a:p>
            <a:pPr lvl="2"/>
            <a:r>
              <a:rPr lang="en-CA" dirty="0"/>
              <a:t>Testing string numbers against numbers will result in false</a:t>
            </a:r>
          </a:p>
          <a:p>
            <a:pPr lvl="3"/>
            <a:r>
              <a:rPr lang="en-CA" dirty="0"/>
              <a:t>"3" == 3 -&gt; this is false when using the "===" operator since the value is the same but the data type is not the same</a:t>
            </a:r>
          </a:p>
          <a:p>
            <a:pPr lvl="3"/>
            <a:r>
              <a:rPr lang="en-CA" dirty="0"/>
              <a:t>3 === 3 -&gt; results in true, since the values (3) and the data type (number) are the same</a:t>
            </a:r>
          </a:p>
        </p:txBody>
      </p:sp>
    </p:spTree>
    <p:extLst>
      <p:ext uri="{BB962C8B-B14F-4D97-AF65-F5344CB8AC3E}">
        <p14:creationId xmlns:p14="http://schemas.microsoft.com/office/powerpoint/2010/main" val="4291332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D863-FC4E-48CA-9F15-051BEFF8120D}"/>
              </a:ext>
            </a:extLst>
          </p:cNvPr>
          <p:cNvSpPr>
            <a:spLocks noGrp="1"/>
          </p:cNvSpPr>
          <p:nvPr>
            <p:ph type="title"/>
          </p:nvPr>
        </p:nvSpPr>
        <p:spPr>
          <a:xfrm>
            <a:off x="763611" y="2451"/>
            <a:ext cx="10515600" cy="1325563"/>
          </a:xfrm>
        </p:spPr>
        <p:txBody>
          <a:bodyPr/>
          <a:lstStyle/>
          <a:p>
            <a:r>
              <a:rPr lang="en-CA" dirty="0"/>
              <a:t>"==" vs "==="</a:t>
            </a:r>
          </a:p>
        </p:txBody>
      </p:sp>
      <p:sp>
        <p:nvSpPr>
          <p:cNvPr id="6" name="Rectangle 5">
            <a:extLst>
              <a:ext uri="{FF2B5EF4-FFF2-40B4-BE49-F238E27FC236}">
                <a16:creationId xmlns:a16="http://schemas.microsoft.com/office/drawing/2014/main" id="{14018918-66BD-4D82-AC76-AA584F53C973}"/>
              </a:ext>
            </a:extLst>
          </p:cNvPr>
          <p:cNvSpPr/>
          <p:nvPr/>
        </p:nvSpPr>
        <p:spPr>
          <a:xfrm>
            <a:off x="838200" y="1630021"/>
            <a:ext cx="5183211" cy="214685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6FD3571E-E069-4837-8B2A-161B149EA3E2}"/>
              </a:ext>
            </a:extLst>
          </p:cNvPr>
          <p:cNvSpPr txBox="1"/>
          <p:nvPr/>
        </p:nvSpPr>
        <p:spPr>
          <a:xfrm>
            <a:off x="7366005" y="1467469"/>
            <a:ext cx="3320091" cy="1477328"/>
          </a:xfrm>
          <a:prstGeom prst="rect">
            <a:avLst/>
          </a:prstGeom>
          <a:noFill/>
          <a:ln>
            <a:solidFill>
              <a:schemeClr val="tx1"/>
            </a:solidFill>
          </a:ln>
        </p:spPr>
        <p:txBody>
          <a:bodyPr wrap="square" rtlCol="0">
            <a:spAutoFit/>
          </a:bodyPr>
          <a:lstStyle/>
          <a:p>
            <a:r>
              <a:rPr lang="en-CA" dirty="0"/>
              <a:t>Since we are using the "==" operator the console.log() statement will run because we are just testing the values of the variables and not the data type</a:t>
            </a:r>
          </a:p>
        </p:txBody>
      </p:sp>
      <p:sp>
        <p:nvSpPr>
          <p:cNvPr id="8" name="Arrow: Right 16">
            <a:extLst>
              <a:ext uri="{FF2B5EF4-FFF2-40B4-BE49-F238E27FC236}">
                <a16:creationId xmlns:a16="http://schemas.microsoft.com/office/drawing/2014/main" id="{EED1EE1D-0FED-45B7-A344-95F96098126E}"/>
              </a:ext>
            </a:extLst>
          </p:cNvPr>
          <p:cNvSpPr/>
          <p:nvPr/>
        </p:nvSpPr>
        <p:spPr>
          <a:xfrm rot="9813315">
            <a:off x="4956646" y="2519358"/>
            <a:ext cx="2244393" cy="21799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8946D7C4-C574-43E7-8295-BC961F601883}"/>
              </a:ext>
            </a:extLst>
          </p:cNvPr>
          <p:cNvSpPr/>
          <p:nvPr/>
        </p:nvSpPr>
        <p:spPr>
          <a:xfrm>
            <a:off x="1030860" y="1769988"/>
            <a:ext cx="5183211" cy="1754326"/>
          </a:xfrm>
          <a:prstGeom prst="rect">
            <a:avLst/>
          </a:prstGeom>
        </p:spPr>
        <p:txBody>
          <a:bodyPr wrap="square">
            <a:spAutoFit/>
          </a:bodyPr>
          <a:lstStyle/>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x</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'3'</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Data type of string</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y</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3</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Data type of number</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C586C0"/>
                </a:solidFill>
                <a:latin typeface="Consolas" panose="020B0609020204030204" pitchFamily="49" charset="0"/>
              </a:rPr>
              <a:t>if</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x</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y</a:t>
            </a:r>
            <a:r>
              <a:rPr lang="en-US" dirty="0">
                <a:solidFill>
                  <a:srgbClr val="D4D4D4"/>
                </a:solidFill>
                <a:latin typeface="Consolas" panose="020B0609020204030204" pitchFamily="49" charset="0"/>
              </a:rPr>
              <a:t>){</a:t>
            </a:r>
          </a:p>
          <a:p>
            <a:r>
              <a:rPr lang="en-US" dirty="0">
                <a:solidFill>
                  <a:srgbClr val="4EC9B0"/>
                </a:solidFill>
                <a:latin typeface="Consolas" panose="020B0609020204030204" pitchFamily="49" charset="0"/>
              </a:rPr>
              <a:t>   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'x equals y!'</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C472DF38-8FE0-4F89-81D5-AFC01EB4074D}"/>
              </a:ext>
            </a:extLst>
          </p:cNvPr>
          <p:cNvSpPr txBox="1"/>
          <p:nvPr/>
        </p:nvSpPr>
        <p:spPr>
          <a:xfrm>
            <a:off x="1836708" y="1227283"/>
            <a:ext cx="3186193" cy="369332"/>
          </a:xfrm>
          <a:prstGeom prst="rect">
            <a:avLst/>
          </a:prstGeom>
          <a:noFill/>
        </p:spPr>
        <p:txBody>
          <a:bodyPr wrap="none" rtlCol="0">
            <a:spAutoFit/>
          </a:bodyPr>
          <a:lstStyle/>
          <a:p>
            <a:r>
              <a:rPr lang="en-CA" dirty="0"/>
              <a:t>Testing for value only using "=="</a:t>
            </a:r>
          </a:p>
        </p:txBody>
      </p:sp>
      <p:sp>
        <p:nvSpPr>
          <p:cNvPr id="11" name="Rectangle 10">
            <a:extLst>
              <a:ext uri="{FF2B5EF4-FFF2-40B4-BE49-F238E27FC236}">
                <a16:creationId xmlns:a16="http://schemas.microsoft.com/office/drawing/2014/main" id="{742A0EA5-19F4-4516-A390-DC946C7AEB34}"/>
              </a:ext>
            </a:extLst>
          </p:cNvPr>
          <p:cNvSpPr/>
          <p:nvPr/>
        </p:nvSpPr>
        <p:spPr>
          <a:xfrm>
            <a:off x="838200" y="4384221"/>
            <a:ext cx="5183211" cy="214685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AF892CAE-4864-4E2B-8170-CBB9A9DE9282}"/>
              </a:ext>
            </a:extLst>
          </p:cNvPr>
          <p:cNvSpPr txBox="1"/>
          <p:nvPr/>
        </p:nvSpPr>
        <p:spPr>
          <a:xfrm>
            <a:off x="7366004" y="4295172"/>
            <a:ext cx="3320091" cy="1477328"/>
          </a:xfrm>
          <a:prstGeom prst="rect">
            <a:avLst/>
          </a:prstGeom>
          <a:noFill/>
          <a:ln>
            <a:solidFill>
              <a:schemeClr val="tx1"/>
            </a:solidFill>
          </a:ln>
        </p:spPr>
        <p:txBody>
          <a:bodyPr wrap="square" rtlCol="0">
            <a:spAutoFit/>
          </a:bodyPr>
          <a:lstStyle/>
          <a:p>
            <a:r>
              <a:rPr lang="en-CA" dirty="0"/>
              <a:t>Since we are using the "===" operator the console.log() statement will </a:t>
            </a:r>
            <a:r>
              <a:rPr lang="en-CA" dirty="0">
                <a:highlight>
                  <a:srgbClr val="FFFF00"/>
                </a:highlight>
              </a:rPr>
              <a:t>NOT</a:t>
            </a:r>
            <a:r>
              <a:rPr lang="en-CA" dirty="0"/>
              <a:t> run because we are testing the values and the data type</a:t>
            </a:r>
          </a:p>
        </p:txBody>
      </p:sp>
      <p:sp>
        <p:nvSpPr>
          <p:cNvPr id="13" name="Arrow: Right 16">
            <a:extLst>
              <a:ext uri="{FF2B5EF4-FFF2-40B4-BE49-F238E27FC236}">
                <a16:creationId xmlns:a16="http://schemas.microsoft.com/office/drawing/2014/main" id="{C69AB399-9FD4-4952-92F7-927DF36B1803}"/>
              </a:ext>
            </a:extLst>
          </p:cNvPr>
          <p:cNvSpPr/>
          <p:nvPr/>
        </p:nvSpPr>
        <p:spPr>
          <a:xfrm rot="9813315">
            <a:off x="4956646" y="5273558"/>
            <a:ext cx="2244393" cy="21799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77FBC59B-15DF-4217-9D71-D4A4A0B23F09}"/>
              </a:ext>
            </a:extLst>
          </p:cNvPr>
          <p:cNvSpPr txBox="1"/>
          <p:nvPr/>
        </p:nvSpPr>
        <p:spPr>
          <a:xfrm>
            <a:off x="1140969" y="3983655"/>
            <a:ext cx="4648004" cy="369332"/>
          </a:xfrm>
          <a:prstGeom prst="rect">
            <a:avLst/>
          </a:prstGeom>
          <a:noFill/>
        </p:spPr>
        <p:txBody>
          <a:bodyPr wrap="none" rtlCol="0">
            <a:spAutoFit/>
          </a:bodyPr>
          <a:lstStyle/>
          <a:p>
            <a:r>
              <a:rPr lang="en-CA" dirty="0"/>
              <a:t>Testing for value and data type only using "==="</a:t>
            </a:r>
          </a:p>
        </p:txBody>
      </p:sp>
      <p:sp>
        <p:nvSpPr>
          <p:cNvPr id="15" name="Rectangle 14">
            <a:extLst>
              <a:ext uri="{FF2B5EF4-FFF2-40B4-BE49-F238E27FC236}">
                <a16:creationId xmlns:a16="http://schemas.microsoft.com/office/drawing/2014/main" id="{C3E4A57D-19B3-490F-9BBF-B66EFC1F668D}"/>
              </a:ext>
            </a:extLst>
          </p:cNvPr>
          <p:cNvSpPr/>
          <p:nvPr/>
        </p:nvSpPr>
        <p:spPr>
          <a:xfrm>
            <a:off x="1030860" y="4580485"/>
            <a:ext cx="5183211" cy="1754326"/>
          </a:xfrm>
          <a:prstGeom prst="rect">
            <a:avLst/>
          </a:prstGeom>
        </p:spPr>
        <p:txBody>
          <a:bodyPr wrap="square">
            <a:spAutoFit/>
          </a:bodyPr>
          <a:lstStyle/>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x</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'3'</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Data type of string</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y</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3</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Data type of number</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C586C0"/>
                </a:solidFill>
                <a:latin typeface="Consolas" panose="020B0609020204030204" pitchFamily="49" charset="0"/>
              </a:rPr>
              <a:t>if</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x</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y</a:t>
            </a:r>
            <a:r>
              <a:rPr lang="en-US" dirty="0">
                <a:solidFill>
                  <a:srgbClr val="D4D4D4"/>
                </a:solidFill>
                <a:latin typeface="Consolas" panose="020B0609020204030204" pitchFamily="49" charset="0"/>
              </a:rPr>
              <a:t>){</a:t>
            </a:r>
          </a:p>
          <a:p>
            <a:r>
              <a:rPr lang="en-US" dirty="0">
                <a:solidFill>
                  <a:srgbClr val="4EC9B0"/>
                </a:solidFill>
                <a:latin typeface="Consolas" panose="020B0609020204030204" pitchFamily="49" charset="0"/>
              </a:rPr>
              <a:t>   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'x equals y!'</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50141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F61CD-EDEB-4A72-84CE-7A3D2D0F42C6}"/>
              </a:ext>
            </a:extLst>
          </p:cNvPr>
          <p:cNvSpPr>
            <a:spLocks noGrp="1"/>
          </p:cNvSpPr>
          <p:nvPr>
            <p:ph type="title"/>
          </p:nvPr>
        </p:nvSpPr>
        <p:spPr>
          <a:xfrm>
            <a:off x="838200" y="111460"/>
            <a:ext cx="10515600" cy="1325563"/>
          </a:xfrm>
        </p:spPr>
        <p:txBody>
          <a:bodyPr/>
          <a:lstStyle/>
          <a:p>
            <a:r>
              <a:rPr lang="en-CA" dirty="0"/>
              <a:t>else if</a:t>
            </a:r>
          </a:p>
        </p:txBody>
      </p:sp>
      <p:sp>
        <p:nvSpPr>
          <p:cNvPr id="3" name="Content Placeholder 2">
            <a:extLst>
              <a:ext uri="{FF2B5EF4-FFF2-40B4-BE49-F238E27FC236}">
                <a16:creationId xmlns:a16="http://schemas.microsoft.com/office/drawing/2014/main" id="{4B0BA7AD-DEEE-426E-A7D6-4532E0BF46B4}"/>
              </a:ext>
            </a:extLst>
          </p:cNvPr>
          <p:cNvSpPr>
            <a:spLocks noGrp="1"/>
          </p:cNvSpPr>
          <p:nvPr>
            <p:ph idx="1"/>
          </p:nvPr>
        </p:nvSpPr>
        <p:spPr>
          <a:xfrm>
            <a:off x="838200" y="1825625"/>
            <a:ext cx="4681332" cy="4351338"/>
          </a:xfrm>
        </p:spPr>
        <p:txBody>
          <a:bodyPr/>
          <a:lstStyle/>
          <a:p>
            <a:r>
              <a:rPr lang="en-CA" dirty="0"/>
              <a:t>If your first statement fails, you can test another condition using an "else if"</a:t>
            </a:r>
          </a:p>
          <a:p>
            <a:r>
              <a:rPr lang="en-CA" dirty="0"/>
              <a:t>You are not limited to a single "else if", you can have as many "else if" statements as you need</a:t>
            </a:r>
          </a:p>
        </p:txBody>
      </p:sp>
      <p:sp>
        <p:nvSpPr>
          <p:cNvPr id="4" name="Rectangle 3">
            <a:extLst>
              <a:ext uri="{FF2B5EF4-FFF2-40B4-BE49-F238E27FC236}">
                <a16:creationId xmlns:a16="http://schemas.microsoft.com/office/drawing/2014/main" id="{CA65B38A-7858-41D3-95A0-1B320BF0D416}"/>
              </a:ext>
            </a:extLst>
          </p:cNvPr>
          <p:cNvSpPr/>
          <p:nvPr/>
        </p:nvSpPr>
        <p:spPr>
          <a:xfrm>
            <a:off x="6175513" y="1552574"/>
            <a:ext cx="5294243" cy="260198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69C42FBD-5CEF-4EA0-A55C-4EE69F73C5EF}"/>
              </a:ext>
            </a:extLst>
          </p:cNvPr>
          <p:cNvSpPr txBox="1"/>
          <p:nvPr/>
        </p:nvSpPr>
        <p:spPr>
          <a:xfrm>
            <a:off x="6672469" y="4831970"/>
            <a:ext cx="3320091" cy="1477328"/>
          </a:xfrm>
          <a:prstGeom prst="rect">
            <a:avLst/>
          </a:prstGeom>
          <a:noFill/>
          <a:ln>
            <a:solidFill>
              <a:schemeClr val="tx1"/>
            </a:solidFill>
          </a:ln>
        </p:spPr>
        <p:txBody>
          <a:bodyPr wrap="square" rtlCol="0">
            <a:spAutoFit/>
          </a:bodyPr>
          <a:lstStyle/>
          <a:p>
            <a:r>
              <a:rPr lang="en-CA" dirty="0"/>
              <a:t>The "else if" part of this statement will only run if the first "if" condition statement fails and the second "else if" condition statement is true</a:t>
            </a:r>
          </a:p>
        </p:txBody>
      </p:sp>
      <p:sp>
        <p:nvSpPr>
          <p:cNvPr id="6" name="Arrow: Right 16">
            <a:extLst>
              <a:ext uri="{FF2B5EF4-FFF2-40B4-BE49-F238E27FC236}">
                <a16:creationId xmlns:a16="http://schemas.microsoft.com/office/drawing/2014/main" id="{8367FBE5-98A2-4D4C-82D9-33BEE65720EC}"/>
              </a:ext>
            </a:extLst>
          </p:cNvPr>
          <p:cNvSpPr/>
          <p:nvPr/>
        </p:nvSpPr>
        <p:spPr>
          <a:xfrm rot="6300000">
            <a:off x="8295235" y="4115019"/>
            <a:ext cx="884356" cy="24818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8E2DB32C-324E-4832-B33D-E2DA4222B3C3}"/>
              </a:ext>
            </a:extLst>
          </p:cNvPr>
          <p:cNvSpPr/>
          <p:nvPr/>
        </p:nvSpPr>
        <p:spPr>
          <a:xfrm>
            <a:off x="6324600" y="1677116"/>
            <a:ext cx="5294243" cy="2308324"/>
          </a:xfrm>
          <a:prstGeom prst="rect">
            <a:avLst/>
          </a:prstGeom>
        </p:spPr>
        <p:txBody>
          <a:bodyPr wrap="square">
            <a:spAutoFit/>
          </a:bodyPr>
          <a:lstStyle/>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a</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5</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b</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7</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C586C0"/>
                </a:solidFill>
                <a:latin typeface="Consolas" panose="020B0609020204030204" pitchFamily="49" charset="0"/>
              </a:rPr>
              <a:t>if</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a</a:t>
            </a:r>
            <a:r>
              <a:rPr lang="en-US" dirty="0">
                <a:solidFill>
                  <a:srgbClr val="D4D4D4"/>
                </a:solidFill>
                <a:latin typeface="Consolas" panose="020B0609020204030204" pitchFamily="49" charset="0"/>
              </a:rPr>
              <a:t> &gt; </a:t>
            </a:r>
            <a:r>
              <a:rPr lang="en-US" dirty="0">
                <a:solidFill>
                  <a:srgbClr val="B5CEA8"/>
                </a:solidFill>
                <a:latin typeface="Consolas" panose="020B0609020204030204" pitchFamily="49" charset="0"/>
              </a:rPr>
              <a:t>7</a:t>
            </a:r>
            <a:r>
              <a:rPr lang="en-US" dirty="0">
                <a:solidFill>
                  <a:srgbClr val="D4D4D4"/>
                </a:solidFill>
                <a:latin typeface="Consolas" panose="020B0609020204030204" pitchFamily="49" charset="0"/>
              </a:rPr>
              <a:t>){</a:t>
            </a:r>
          </a:p>
          <a:p>
            <a:r>
              <a:rPr lang="en-US" dirty="0">
                <a:solidFill>
                  <a:srgbClr val="4EC9B0"/>
                </a:solidFill>
                <a:latin typeface="Consolas" panose="020B0609020204030204" pitchFamily="49" charset="0"/>
              </a:rPr>
              <a:t>   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 is greater than b'</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r>
              <a:rPr lang="en-US" dirty="0">
                <a:solidFill>
                  <a:srgbClr val="C586C0"/>
                </a:solidFill>
                <a:latin typeface="Consolas" panose="020B0609020204030204" pitchFamily="49" charset="0"/>
              </a:rPr>
              <a:t>else</a:t>
            </a:r>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if</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a</a:t>
            </a:r>
            <a:r>
              <a:rPr lang="en-US" dirty="0">
                <a:solidFill>
                  <a:srgbClr val="D4D4D4"/>
                </a:solidFill>
                <a:latin typeface="Consolas" panose="020B0609020204030204" pitchFamily="49" charset="0"/>
              </a:rPr>
              <a:t> &lt; </a:t>
            </a:r>
            <a:r>
              <a:rPr lang="en-US" dirty="0">
                <a:solidFill>
                  <a:srgbClr val="B5CEA8"/>
                </a:solidFill>
                <a:latin typeface="Consolas" panose="020B0609020204030204" pitchFamily="49" charset="0"/>
              </a:rPr>
              <a:t>7</a:t>
            </a:r>
            <a:r>
              <a:rPr lang="en-US" dirty="0">
                <a:solidFill>
                  <a:srgbClr val="D4D4D4"/>
                </a:solidFill>
                <a:latin typeface="Consolas" panose="020B0609020204030204" pitchFamily="49" charset="0"/>
              </a:rPr>
              <a:t>){</a:t>
            </a:r>
          </a:p>
          <a:p>
            <a:r>
              <a:rPr lang="en-US" dirty="0">
                <a:solidFill>
                  <a:srgbClr val="4EC9B0"/>
                </a:solidFill>
                <a:latin typeface="Consolas" panose="020B0609020204030204" pitchFamily="49" charset="0"/>
              </a:rPr>
              <a:t>   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 is less than b'</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62363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EA0D4-AFEE-41E5-B4F7-1F4C7EF73CDE}"/>
              </a:ext>
            </a:extLst>
          </p:cNvPr>
          <p:cNvSpPr>
            <a:spLocks noGrp="1"/>
          </p:cNvSpPr>
          <p:nvPr>
            <p:ph type="title"/>
          </p:nvPr>
        </p:nvSpPr>
        <p:spPr>
          <a:xfrm>
            <a:off x="529975" y="0"/>
            <a:ext cx="10515600" cy="1325563"/>
          </a:xfrm>
        </p:spPr>
        <p:txBody>
          <a:bodyPr/>
          <a:lstStyle/>
          <a:p>
            <a:r>
              <a:rPr lang="en-CA" dirty="0"/>
              <a:t>else</a:t>
            </a:r>
          </a:p>
        </p:txBody>
      </p:sp>
      <p:sp>
        <p:nvSpPr>
          <p:cNvPr id="3" name="Content Placeholder 2">
            <a:extLst>
              <a:ext uri="{FF2B5EF4-FFF2-40B4-BE49-F238E27FC236}">
                <a16:creationId xmlns:a16="http://schemas.microsoft.com/office/drawing/2014/main" id="{4817B83F-AE9E-4874-BD42-53077806E2C3}"/>
              </a:ext>
            </a:extLst>
          </p:cNvPr>
          <p:cNvSpPr>
            <a:spLocks noGrp="1"/>
          </p:cNvSpPr>
          <p:nvPr>
            <p:ph idx="1"/>
          </p:nvPr>
        </p:nvSpPr>
        <p:spPr>
          <a:xfrm>
            <a:off x="456229" y="1325563"/>
            <a:ext cx="4288605" cy="4351338"/>
          </a:xfrm>
        </p:spPr>
        <p:txBody>
          <a:bodyPr>
            <a:normAutofit/>
          </a:bodyPr>
          <a:lstStyle/>
          <a:p>
            <a:r>
              <a:rPr lang="en-CA" sz="2400" dirty="0"/>
              <a:t>You can optionally have an "else" that follows your "if" or any number of "else if" statements</a:t>
            </a:r>
          </a:p>
          <a:p>
            <a:r>
              <a:rPr lang="en-CA" sz="2400" dirty="0"/>
              <a:t>The "else" will run only if all of the "if" and "else if" statements fail </a:t>
            </a:r>
          </a:p>
          <a:p>
            <a:r>
              <a:rPr lang="en-CA" sz="2400" dirty="0"/>
              <a:t>The "else" part of an "if/else" statement is optional</a:t>
            </a:r>
          </a:p>
          <a:p>
            <a:pPr lvl="1"/>
            <a:r>
              <a:rPr lang="en-CA" sz="2000" dirty="0"/>
              <a:t>Writing an "if" statement without an "else" is perfectly valid code</a:t>
            </a:r>
          </a:p>
        </p:txBody>
      </p:sp>
      <p:sp>
        <p:nvSpPr>
          <p:cNvPr id="4" name="Rectangle 3">
            <a:extLst>
              <a:ext uri="{FF2B5EF4-FFF2-40B4-BE49-F238E27FC236}">
                <a16:creationId xmlns:a16="http://schemas.microsoft.com/office/drawing/2014/main" id="{F7F48947-F2C1-4567-A2DB-8DB6EA490EEF}"/>
              </a:ext>
            </a:extLst>
          </p:cNvPr>
          <p:cNvSpPr/>
          <p:nvPr/>
        </p:nvSpPr>
        <p:spPr>
          <a:xfrm>
            <a:off x="5242504" y="1396355"/>
            <a:ext cx="6493267" cy="257337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0EC0E5DB-378B-4092-9D0D-DFD788361A69}"/>
              </a:ext>
            </a:extLst>
          </p:cNvPr>
          <p:cNvSpPr txBox="1"/>
          <p:nvPr/>
        </p:nvSpPr>
        <p:spPr>
          <a:xfrm>
            <a:off x="6371506" y="4876794"/>
            <a:ext cx="3320091" cy="923330"/>
          </a:xfrm>
          <a:prstGeom prst="rect">
            <a:avLst/>
          </a:prstGeom>
          <a:noFill/>
          <a:ln>
            <a:solidFill>
              <a:schemeClr val="tx1"/>
            </a:solidFill>
          </a:ln>
        </p:spPr>
        <p:txBody>
          <a:bodyPr wrap="square" rtlCol="0">
            <a:spAutoFit/>
          </a:bodyPr>
          <a:lstStyle/>
          <a:p>
            <a:r>
              <a:rPr lang="en-CA" dirty="0"/>
              <a:t>The "else" part of this statement will only run if all of the above "if" and "else if" statements fail</a:t>
            </a:r>
          </a:p>
        </p:txBody>
      </p:sp>
      <p:sp>
        <p:nvSpPr>
          <p:cNvPr id="6" name="Arrow: Right 16">
            <a:extLst>
              <a:ext uri="{FF2B5EF4-FFF2-40B4-BE49-F238E27FC236}">
                <a16:creationId xmlns:a16="http://schemas.microsoft.com/office/drawing/2014/main" id="{328D6E08-A188-466D-8F23-BA1B4E9869BE}"/>
              </a:ext>
            </a:extLst>
          </p:cNvPr>
          <p:cNvSpPr/>
          <p:nvPr/>
        </p:nvSpPr>
        <p:spPr>
          <a:xfrm rot="6300000">
            <a:off x="7274024" y="4077753"/>
            <a:ext cx="1212505" cy="24818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6FA75D10-4F5B-4104-A05A-6C9C857DED29}"/>
              </a:ext>
            </a:extLst>
          </p:cNvPr>
          <p:cNvSpPr/>
          <p:nvPr/>
        </p:nvSpPr>
        <p:spPr>
          <a:xfrm>
            <a:off x="5513057" y="1637886"/>
            <a:ext cx="6130247" cy="2031325"/>
          </a:xfrm>
          <a:prstGeom prst="rect">
            <a:avLst/>
          </a:prstGeom>
        </p:spPr>
        <p:txBody>
          <a:bodyPr wrap="square">
            <a:spAutoFit/>
          </a:bodyPr>
          <a:lstStyle/>
          <a:p>
            <a:r>
              <a:rPr lang="en-CA" sz="1400" dirty="0">
                <a:solidFill>
                  <a:srgbClr val="569CD6"/>
                </a:solidFill>
                <a:latin typeface="Consolas" panose="020B0609020204030204" pitchFamily="49" charset="0"/>
              </a:rPr>
              <a:t>const</a:t>
            </a:r>
            <a:r>
              <a:rPr lang="en-CA" sz="1400" dirty="0">
                <a:solidFill>
                  <a:srgbClr val="D4D4D4"/>
                </a:solidFill>
                <a:latin typeface="Consolas" panose="020B0609020204030204" pitchFamily="49" charset="0"/>
              </a:rPr>
              <a:t> </a:t>
            </a:r>
            <a:r>
              <a:rPr lang="en-CA" sz="1400" dirty="0">
                <a:solidFill>
                  <a:srgbClr val="9CDCFE"/>
                </a:solidFill>
                <a:latin typeface="Consolas" panose="020B0609020204030204" pitchFamily="49" charset="0"/>
              </a:rPr>
              <a:t>animal</a:t>
            </a:r>
            <a:r>
              <a:rPr lang="en-CA" sz="1400" dirty="0">
                <a:solidFill>
                  <a:srgbClr val="D4D4D4"/>
                </a:solidFill>
                <a:latin typeface="Consolas" panose="020B0609020204030204" pitchFamily="49" charset="0"/>
              </a:rPr>
              <a:t> = </a:t>
            </a:r>
            <a:r>
              <a:rPr lang="en-CA" sz="1400" dirty="0">
                <a:solidFill>
                  <a:srgbClr val="CE9178"/>
                </a:solidFill>
                <a:latin typeface="Consolas" panose="020B0609020204030204" pitchFamily="49" charset="0"/>
              </a:rPr>
              <a:t>'elephant'</a:t>
            </a:r>
            <a:r>
              <a:rPr lang="en-CA" sz="1400" dirty="0">
                <a:solidFill>
                  <a:srgbClr val="D4D4D4"/>
                </a:solidFill>
                <a:latin typeface="Consolas" panose="020B0609020204030204" pitchFamily="49" charset="0"/>
              </a:rPr>
              <a:t>;</a:t>
            </a:r>
          </a:p>
          <a:p>
            <a:br>
              <a:rPr lang="en-CA" sz="1400" dirty="0">
                <a:solidFill>
                  <a:srgbClr val="D4D4D4"/>
                </a:solidFill>
                <a:latin typeface="Consolas" panose="020B0609020204030204" pitchFamily="49" charset="0"/>
              </a:rPr>
            </a:br>
            <a:r>
              <a:rPr lang="en-CA" sz="1400" dirty="0">
                <a:solidFill>
                  <a:srgbClr val="C586C0"/>
                </a:solidFill>
                <a:latin typeface="Consolas" panose="020B0609020204030204" pitchFamily="49" charset="0"/>
              </a:rPr>
              <a:t>if</a:t>
            </a:r>
            <a:r>
              <a:rPr lang="en-CA" sz="1400" dirty="0">
                <a:solidFill>
                  <a:srgbClr val="D4D4D4"/>
                </a:solidFill>
                <a:latin typeface="Consolas" panose="020B0609020204030204" pitchFamily="49" charset="0"/>
              </a:rPr>
              <a:t>(</a:t>
            </a:r>
            <a:r>
              <a:rPr lang="en-CA" sz="1400" dirty="0">
                <a:solidFill>
                  <a:srgbClr val="9CDCFE"/>
                </a:solidFill>
                <a:latin typeface="Consolas" panose="020B0609020204030204" pitchFamily="49" charset="0"/>
              </a:rPr>
              <a:t>animal</a:t>
            </a:r>
            <a:r>
              <a:rPr lang="en-CA" sz="1400" dirty="0">
                <a:solidFill>
                  <a:srgbClr val="D4D4D4"/>
                </a:solidFill>
                <a:latin typeface="Consolas" panose="020B0609020204030204" pitchFamily="49" charset="0"/>
              </a:rPr>
              <a:t> === </a:t>
            </a:r>
            <a:r>
              <a:rPr lang="en-CA" sz="1400" dirty="0">
                <a:solidFill>
                  <a:srgbClr val="CE9178"/>
                </a:solidFill>
                <a:latin typeface="Consolas" panose="020B0609020204030204" pitchFamily="49" charset="0"/>
              </a:rPr>
              <a:t>'giraffe'</a:t>
            </a:r>
            <a:r>
              <a:rPr lang="en-CA" sz="1400" dirty="0">
                <a:solidFill>
                  <a:srgbClr val="D4D4D4"/>
                </a:solidFill>
                <a:latin typeface="Consolas" panose="020B0609020204030204" pitchFamily="49" charset="0"/>
              </a:rPr>
              <a:t>){</a:t>
            </a:r>
          </a:p>
          <a:p>
            <a:r>
              <a:rPr lang="en-CA" sz="1400" dirty="0">
                <a:solidFill>
                  <a:srgbClr val="4EC9B0"/>
                </a:solidFill>
                <a:latin typeface="Consolas" panose="020B0609020204030204" pitchFamily="49" charset="0"/>
              </a:rPr>
              <a:t>   console</a:t>
            </a:r>
            <a:r>
              <a:rPr lang="en-CA" sz="1400" dirty="0">
                <a:solidFill>
                  <a:srgbClr val="D4D4D4"/>
                </a:solidFill>
                <a:latin typeface="Consolas" panose="020B0609020204030204" pitchFamily="49" charset="0"/>
              </a:rPr>
              <a:t>.</a:t>
            </a:r>
            <a:r>
              <a:rPr lang="en-CA" sz="1400" dirty="0">
                <a:solidFill>
                  <a:srgbClr val="DCDCAA"/>
                </a:solidFill>
                <a:latin typeface="Consolas" panose="020B0609020204030204" pitchFamily="49" charset="0"/>
              </a:rPr>
              <a:t>log</a:t>
            </a:r>
            <a:r>
              <a:rPr lang="en-CA" sz="1400" dirty="0">
                <a:solidFill>
                  <a:srgbClr val="D4D4D4"/>
                </a:solidFill>
                <a:latin typeface="Consolas" panose="020B0609020204030204" pitchFamily="49" charset="0"/>
              </a:rPr>
              <a:t>(</a:t>
            </a:r>
            <a:r>
              <a:rPr lang="en-CA" sz="1400" dirty="0">
                <a:solidFill>
                  <a:srgbClr val="CE9178"/>
                </a:solidFill>
                <a:latin typeface="Consolas" panose="020B0609020204030204" pitchFamily="49" charset="0"/>
              </a:rPr>
              <a:t>'The animal is a giraffe'</a:t>
            </a:r>
            <a:r>
              <a:rPr lang="en-CA" sz="1400" dirty="0">
                <a:solidFill>
                  <a:srgbClr val="D4D4D4"/>
                </a:solidFill>
                <a:latin typeface="Consolas" panose="020B0609020204030204" pitchFamily="49" charset="0"/>
              </a:rPr>
              <a:t>);</a:t>
            </a:r>
          </a:p>
          <a:p>
            <a:r>
              <a:rPr lang="en-CA" sz="1400" dirty="0">
                <a:solidFill>
                  <a:srgbClr val="D4D4D4"/>
                </a:solidFill>
                <a:latin typeface="Consolas" panose="020B0609020204030204" pitchFamily="49" charset="0"/>
              </a:rPr>
              <a:t>}</a:t>
            </a:r>
            <a:r>
              <a:rPr lang="en-CA" sz="1400" dirty="0">
                <a:solidFill>
                  <a:srgbClr val="C586C0"/>
                </a:solidFill>
                <a:latin typeface="Consolas" panose="020B0609020204030204" pitchFamily="49" charset="0"/>
              </a:rPr>
              <a:t>else</a:t>
            </a:r>
            <a:r>
              <a:rPr lang="en-CA" sz="1400" dirty="0">
                <a:solidFill>
                  <a:srgbClr val="D4D4D4"/>
                </a:solidFill>
                <a:latin typeface="Consolas" panose="020B0609020204030204" pitchFamily="49" charset="0"/>
              </a:rPr>
              <a:t> </a:t>
            </a:r>
            <a:r>
              <a:rPr lang="en-CA" sz="1400" dirty="0">
                <a:solidFill>
                  <a:srgbClr val="C586C0"/>
                </a:solidFill>
                <a:latin typeface="Consolas" panose="020B0609020204030204" pitchFamily="49" charset="0"/>
              </a:rPr>
              <a:t>if</a:t>
            </a:r>
            <a:r>
              <a:rPr lang="en-CA" sz="1400" dirty="0">
                <a:solidFill>
                  <a:srgbClr val="D4D4D4"/>
                </a:solidFill>
                <a:latin typeface="Consolas" panose="020B0609020204030204" pitchFamily="49" charset="0"/>
              </a:rPr>
              <a:t>(</a:t>
            </a:r>
            <a:r>
              <a:rPr lang="en-CA" sz="1400" dirty="0">
                <a:solidFill>
                  <a:srgbClr val="9CDCFE"/>
                </a:solidFill>
                <a:latin typeface="Consolas" panose="020B0609020204030204" pitchFamily="49" charset="0"/>
              </a:rPr>
              <a:t>a</a:t>
            </a:r>
            <a:r>
              <a:rPr lang="en-CA" sz="1400" dirty="0">
                <a:solidFill>
                  <a:srgbClr val="D4D4D4"/>
                </a:solidFill>
                <a:latin typeface="Consolas" panose="020B0609020204030204" pitchFamily="49" charset="0"/>
              </a:rPr>
              <a:t> === </a:t>
            </a:r>
            <a:r>
              <a:rPr lang="en-CA" sz="1400" dirty="0">
                <a:solidFill>
                  <a:srgbClr val="CE9178"/>
                </a:solidFill>
                <a:latin typeface="Consolas" panose="020B0609020204030204" pitchFamily="49" charset="0"/>
              </a:rPr>
              <a:t>'lion'</a:t>
            </a:r>
            <a:r>
              <a:rPr lang="en-CA" sz="1400" dirty="0">
                <a:solidFill>
                  <a:srgbClr val="D4D4D4"/>
                </a:solidFill>
                <a:latin typeface="Consolas" panose="020B0609020204030204" pitchFamily="49" charset="0"/>
              </a:rPr>
              <a:t>){</a:t>
            </a:r>
          </a:p>
          <a:p>
            <a:r>
              <a:rPr lang="en-CA" sz="1400" dirty="0">
                <a:solidFill>
                  <a:srgbClr val="4EC9B0"/>
                </a:solidFill>
                <a:latin typeface="Consolas" panose="020B0609020204030204" pitchFamily="49" charset="0"/>
              </a:rPr>
              <a:t>   console</a:t>
            </a:r>
            <a:r>
              <a:rPr lang="en-CA" sz="1400" dirty="0">
                <a:solidFill>
                  <a:srgbClr val="D4D4D4"/>
                </a:solidFill>
                <a:latin typeface="Consolas" panose="020B0609020204030204" pitchFamily="49" charset="0"/>
              </a:rPr>
              <a:t>.</a:t>
            </a:r>
            <a:r>
              <a:rPr lang="en-CA" sz="1400" dirty="0">
                <a:solidFill>
                  <a:srgbClr val="DCDCAA"/>
                </a:solidFill>
                <a:latin typeface="Consolas" panose="020B0609020204030204" pitchFamily="49" charset="0"/>
              </a:rPr>
              <a:t>log</a:t>
            </a:r>
            <a:r>
              <a:rPr lang="en-CA" sz="1400" dirty="0">
                <a:solidFill>
                  <a:srgbClr val="D4D4D4"/>
                </a:solidFill>
                <a:latin typeface="Consolas" panose="020B0609020204030204" pitchFamily="49" charset="0"/>
              </a:rPr>
              <a:t>(</a:t>
            </a:r>
            <a:r>
              <a:rPr lang="en-CA" sz="1400" dirty="0">
                <a:solidFill>
                  <a:srgbClr val="CE9178"/>
                </a:solidFill>
                <a:latin typeface="Consolas" panose="020B0609020204030204" pitchFamily="49" charset="0"/>
              </a:rPr>
              <a:t>'The animal is a lion'</a:t>
            </a:r>
            <a:r>
              <a:rPr lang="en-CA" sz="1400" dirty="0">
                <a:solidFill>
                  <a:srgbClr val="D4D4D4"/>
                </a:solidFill>
                <a:latin typeface="Consolas" panose="020B0609020204030204" pitchFamily="49" charset="0"/>
              </a:rPr>
              <a:t>);</a:t>
            </a:r>
          </a:p>
          <a:p>
            <a:r>
              <a:rPr lang="en-CA" sz="1400" dirty="0">
                <a:solidFill>
                  <a:srgbClr val="D4D4D4"/>
                </a:solidFill>
                <a:latin typeface="Consolas" panose="020B0609020204030204" pitchFamily="49" charset="0"/>
              </a:rPr>
              <a:t>}</a:t>
            </a:r>
            <a:r>
              <a:rPr lang="en-CA" sz="1400" dirty="0">
                <a:solidFill>
                  <a:srgbClr val="C586C0"/>
                </a:solidFill>
                <a:latin typeface="Consolas" panose="020B0609020204030204" pitchFamily="49" charset="0"/>
              </a:rPr>
              <a:t>else</a:t>
            </a:r>
            <a:r>
              <a:rPr lang="en-CA" sz="1400" dirty="0">
                <a:solidFill>
                  <a:srgbClr val="D4D4D4"/>
                </a:solidFill>
                <a:latin typeface="Consolas" panose="020B0609020204030204" pitchFamily="49" charset="0"/>
              </a:rPr>
              <a:t> {</a:t>
            </a:r>
          </a:p>
          <a:p>
            <a:r>
              <a:rPr lang="en-CA" sz="1400" dirty="0">
                <a:solidFill>
                  <a:srgbClr val="4EC9B0"/>
                </a:solidFill>
                <a:latin typeface="Consolas" panose="020B0609020204030204" pitchFamily="49" charset="0"/>
              </a:rPr>
              <a:t>   console</a:t>
            </a:r>
            <a:r>
              <a:rPr lang="en-CA" sz="1400" dirty="0">
                <a:solidFill>
                  <a:srgbClr val="D4D4D4"/>
                </a:solidFill>
                <a:latin typeface="Consolas" panose="020B0609020204030204" pitchFamily="49" charset="0"/>
              </a:rPr>
              <a:t>.</a:t>
            </a:r>
            <a:r>
              <a:rPr lang="en-CA" sz="1400" dirty="0">
                <a:solidFill>
                  <a:srgbClr val="DCDCAA"/>
                </a:solidFill>
                <a:latin typeface="Consolas" panose="020B0609020204030204" pitchFamily="49" charset="0"/>
              </a:rPr>
              <a:t>log</a:t>
            </a:r>
            <a:r>
              <a:rPr lang="en-CA" sz="1400" dirty="0">
                <a:solidFill>
                  <a:srgbClr val="D4D4D4"/>
                </a:solidFill>
                <a:latin typeface="Consolas" panose="020B0609020204030204" pitchFamily="49" charset="0"/>
              </a:rPr>
              <a:t>(</a:t>
            </a:r>
            <a:r>
              <a:rPr lang="en-CA" sz="1400" dirty="0">
                <a:solidFill>
                  <a:srgbClr val="CE9178"/>
                </a:solidFill>
                <a:latin typeface="Consolas" panose="020B0609020204030204" pitchFamily="49" charset="0"/>
              </a:rPr>
              <a:t>'The animal is neither a giraffe or a lion'</a:t>
            </a:r>
            <a:r>
              <a:rPr lang="en-CA" sz="1400" dirty="0">
                <a:solidFill>
                  <a:srgbClr val="D4D4D4"/>
                </a:solidFill>
                <a:latin typeface="Consolas" panose="020B0609020204030204" pitchFamily="49" charset="0"/>
              </a:rPr>
              <a:t>);</a:t>
            </a:r>
          </a:p>
          <a:p>
            <a:r>
              <a:rPr lang="en-CA" sz="1400" dirty="0">
                <a:solidFill>
                  <a:srgbClr val="D4D4D4"/>
                </a:solidFill>
                <a:latin typeface="Consolas" panose="020B0609020204030204" pitchFamily="49" charset="0"/>
              </a:rPr>
              <a:t>}</a:t>
            </a:r>
            <a:endParaRPr lang="en-CA"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59706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6D6A2-DE4F-4238-BAB6-60F0BD036823}"/>
              </a:ext>
            </a:extLst>
          </p:cNvPr>
          <p:cNvSpPr>
            <a:spLocks noGrp="1"/>
          </p:cNvSpPr>
          <p:nvPr>
            <p:ph type="title"/>
          </p:nvPr>
        </p:nvSpPr>
        <p:spPr>
          <a:xfrm>
            <a:off x="838200" y="0"/>
            <a:ext cx="10515600" cy="1325563"/>
          </a:xfrm>
        </p:spPr>
        <p:txBody>
          <a:bodyPr/>
          <a:lstStyle/>
          <a:p>
            <a:r>
              <a:rPr lang="en-CA" dirty="0"/>
              <a:t>Conditional Statement Operators</a:t>
            </a:r>
          </a:p>
        </p:txBody>
      </p:sp>
      <p:sp>
        <p:nvSpPr>
          <p:cNvPr id="4" name="Rectangle 3">
            <a:extLst>
              <a:ext uri="{FF2B5EF4-FFF2-40B4-BE49-F238E27FC236}">
                <a16:creationId xmlns:a16="http://schemas.microsoft.com/office/drawing/2014/main" id="{4DD2BB5B-1139-4C54-9EE8-A6665E5F4F80}"/>
              </a:ext>
            </a:extLst>
          </p:cNvPr>
          <p:cNvSpPr/>
          <p:nvPr/>
        </p:nvSpPr>
        <p:spPr>
          <a:xfrm>
            <a:off x="1126778" y="1236663"/>
            <a:ext cx="873957"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t>
            </a:r>
          </a:p>
        </p:txBody>
      </p:sp>
      <p:sp>
        <p:nvSpPr>
          <p:cNvPr id="5" name="TextBox 4">
            <a:extLst>
              <a:ext uri="{FF2B5EF4-FFF2-40B4-BE49-F238E27FC236}">
                <a16:creationId xmlns:a16="http://schemas.microsoft.com/office/drawing/2014/main" id="{8215AAEF-6B21-413C-830D-AEBD0BC4EE1F}"/>
              </a:ext>
            </a:extLst>
          </p:cNvPr>
          <p:cNvSpPr txBox="1"/>
          <p:nvPr/>
        </p:nvSpPr>
        <p:spPr>
          <a:xfrm>
            <a:off x="2394089" y="1436718"/>
            <a:ext cx="3701911" cy="523220"/>
          </a:xfrm>
          <a:prstGeom prst="rect">
            <a:avLst/>
          </a:prstGeom>
          <a:noFill/>
        </p:spPr>
        <p:txBody>
          <a:bodyPr wrap="none" rtlCol="0">
            <a:spAutoFit/>
          </a:bodyPr>
          <a:lstStyle/>
          <a:p>
            <a:r>
              <a:rPr lang="en-CA" sz="2800" dirty="0"/>
              <a:t>Equivalence (value only)</a:t>
            </a:r>
          </a:p>
        </p:txBody>
      </p:sp>
      <p:sp>
        <p:nvSpPr>
          <p:cNvPr id="6" name="Rectangle 5">
            <a:extLst>
              <a:ext uri="{FF2B5EF4-FFF2-40B4-BE49-F238E27FC236}">
                <a16:creationId xmlns:a16="http://schemas.microsoft.com/office/drawing/2014/main" id="{A0A6C7DC-28A4-44A3-A470-431EF0BEC476}"/>
              </a:ext>
            </a:extLst>
          </p:cNvPr>
          <p:cNvSpPr/>
          <p:nvPr/>
        </p:nvSpPr>
        <p:spPr>
          <a:xfrm>
            <a:off x="954455" y="2032030"/>
            <a:ext cx="121860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t>
            </a:r>
          </a:p>
        </p:txBody>
      </p:sp>
      <p:sp>
        <p:nvSpPr>
          <p:cNvPr id="7" name="TextBox 6">
            <a:extLst>
              <a:ext uri="{FF2B5EF4-FFF2-40B4-BE49-F238E27FC236}">
                <a16:creationId xmlns:a16="http://schemas.microsoft.com/office/drawing/2014/main" id="{CC335C10-57D3-4EC8-BD7A-5A857BAD13DB}"/>
              </a:ext>
            </a:extLst>
          </p:cNvPr>
          <p:cNvSpPr txBox="1"/>
          <p:nvPr/>
        </p:nvSpPr>
        <p:spPr>
          <a:xfrm>
            <a:off x="2394089" y="2232085"/>
            <a:ext cx="6166816" cy="523220"/>
          </a:xfrm>
          <a:prstGeom prst="rect">
            <a:avLst/>
          </a:prstGeom>
          <a:noFill/>
        </p:spPr>
        <p:txBody>
          <a:bodyPr wrap="none" rtlCol="0">
            <a:spAutoFit/>
          </a:bodyPr>
          <a:lstStyle/>
          <a:p>
            <a:r>
              <a:rPr lang="en-CA" sz="2800" dirty="0"/>
              <a:t>Equivalence (strict – value and data type)</a:t>
            </a:r>
          </a:p>
        </p:txBody>
      </p:sp>
      <p:sp>
        <p:nvSpPr>
          <p:cNvPr id="8" name="Rectangle 7">
            <a:extLst>
              <a:ext uri="{FF2B5EF4-FFF2-40B4-BE49-F238E27FC236}">
                <a16:creationId xmlns:a16="http://schemas.microsoft.com/office/drawing/2014/main" id="{6232C6B1-823A-455C-AE19-927275740ED3}"/>
              </a:ext>
            </a:extLst>
          </p:cNvPr>
          <p:cNvSpPr/>
          <p:nvPr/>
        </p:nvSpPr>
        <p:spPr>
          <a:xfrm>
            <a:off x="1299100" y="2876738"/>
            <a:ext cx="529312"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&gt;</a:t>
            </a:r>
          </a:p>
        </p:txBody>
      </p:sp>
      <p:sp>
        <p:nvSpPr>
          <p:cNvPr id="9" name="TextBox 8">
            <a:extLst>
              <a:ext uri="{FF2B5EF4-FFF2-40B4-BE49-F238E27FC236}">
                <a16:creationId xmlns:a16="http://schemas.microsoft.com/office/drawing/2014/main" id="{F9DA06B6-DDC1-4D36-BFDC-78C14C360727}"/>
              </a:ext>
            </a:extLst>
          </p:cNvPr>
          <p:cNvSpPr txBox="1"/>
          <p:nvPr/>
        </p:nvSpPr>
        <p:spPr>
          <a:xfrm>
            <a:off x="2394089" y="3076793"/>
            <a:ext cx="2048253" cy="523220"/>
          </a:xfrm>
          <a:prstGeom prst="rect">
            <a:avLst/>
          </a:prstGeom>
          <a:noFill/>
        </p:spPr>
        <p:txBody>
          <a:bodyPr wrap="none" rtlCol="0">
            <a:spAutoFit/>
          </a:bodyPr>
          <a:lstStyle/>
          <a:p>
            <a:r>
              <a:rPr lang="en-CA" sz="2800" dirty="0"/>
              <a:t>Greater than</a:t>
            </a:r>
          </a:p>
        </p:txBody>
      </p:sp>
      <p:sp>
        <p:nvSpPr>
          <p:cNvPr id="10" name="Rectangle 9">
            <a:extLst>
              <a:ext uri="{FF2B5EF4-FFF2-40B4-BE49-F238E27FC236}">
                <a16:creationId xmlns:a16="http://schemas.microsoft.com/office/drawing/2014/main" id="{F6D33611-C354-41F8-B2AB-8227A7297F24}"/>
              </a:ext>
            </a:extLst>
          </p:cNvPr>
          <p:cNvSpPr/>
          <p:nvPr/>
        </p:nvSpPr>
        <p:spPr>
          <a:xfrm>
            <a:off x="1126778" y="3739341"/>
            <a:ext cx="873957"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&gt;=</a:t>
            </a:r>
          </a:p>
        </p:txBody>
      </p:sp>
      <p:sp>
        <p:nvSpPr>
          <p:cNvPr id="11" name="TextBox 10">
            <a:extLst>
              <a:ext uri="{FF2B5EF4-FFF2-40B4-BE49-F238E27FC236}">
                <a16:creationId xmlns:a16="http://schemas.microsoft.com/office/drawing/2014/main" id="{63C73617-3129-44AF-BC1A-1CEFECA29B42}"/>
              </a:ext>
            </a:extLst>
          </p:cNvPr>
          <p:cNvSpPr txBox="1"/>
          <p:nvPr/>
        </p:nvSpPr>
        <p:spPr>
          <a:xfrm>
            <a:off x="2394089" y="3939396"/>
            <a:ext cx="3723070" cy="523220"/>
          </a:xfrm>
          <a:prstGeom prst="rect">
            <a:avLst/>
          </a:prstGeom>
          <a:noFill/>
        </p:spPr>
        <p:txBody>
          <a:bodyPr wrap="none" rtlCol="0">
            <a:spAutoFit/>
          </a:bodyPr>
          <a:lstStyle/>
          <a:p>
            <a:r>
              <a:rPr lang="en-CA" sz="2800" dirty="0"/>
              <a:t>Greater than or equal to</a:t>
            </a:r>
          </a:p>
        </p:txBody>
      </p:sp>
      <p:sp>
        <p:nvSpPr>
          <p:cNvPr id="12" name="Rectangle 11">
            <a:extLst>
              <a:ext uri="{FF2B5EF4-FFF2-40B4-BE49-F238E27FC236}">
                <a16:creationId xmlns:a16="http://schemas.microsoft.com/office/drawing/2014/main" id="{C4CDCFD7-88C9-4C0E-A793-41112FC5C379}"/>
              </a:ext>
            </a:extLst>
          </p:cNvPr>
          <p:cNvSpPr/>
          <p:nvPr/>
        </p:nvSpPr>
        <p:spPr>
          <a:xfrm>
            <a:off x="1299100" y="4612419"/>
            <a:ext cx="529312"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&lt;</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13" name="TextBox 12">
            <a:extLst>
              <a:ext uri="{FF2B5EF4-FFF2-40B4-BE49-F238E27FC236}">
                <a16:creationId xmlns:a16="http://schemas.microsoft.com/office/drawing/2014/main" id="{7E9E1DE8-33A9-4A5E-8888-E92B3F18A553}"/>
              </a:ext>
            </a:extLst>
          </p:cNvPr>
          <p:cNvSpPr txBox="1"/>
          <p:nvPr/>
        </p:nvSpPr>
        <p:spPr>
          <a:xfrm>
            <a:off x="2394089" y="4812474"/>
            <a:ext cx="1547218" cy="523220"/>
          </a:xfrm>
          <a:prstGeom prst="rect">
            <a:avLst/>
          </a:prstGeom>
          <a:noFill/>
        </p:spPr>
        <p:txBody>
          <a:bodyPr wrap="none" rtlCol="0">
            <a:spAutoFit/>
          </a:bodyPr>
          <a:lstStyle/>
          <a:p>
            <a:r>
              <a:rPr lang="en-CA" sz="2800" dirty="0"/>
              <a:t>Less than</a:t>
            </a:r>
          </a:p>
        </p:txBody>
      </p:sp>
      <p:sp>
        <p:nvSpPr>
          <p:cNvPr id="14" name="Rectangle 13">
            <a:extLst>
              <a:ext uri="{FF2B5EF4-FFF2-40B4-BE49-F238E27FC236}">
                <a16:creationId xmlns:a16="http://schemas.microsoft.com/office/drawing/2014/main" id="{9FD61D47-5069-475B-B90B-58E272E7B6E8}"/>
              </a:ext>
            </a:extLst>
          </p:cNvPr>
          <p:cNvSpPr/>
          <p:nvPr/>
        </p:nvSpPr>
        <p:spPr>
          <a:xfrm>
            <a:off x="1126778" y="5475022"/>
            <a:ext cx="873957"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&lt;</a:t>
            </a:r>
            <a:r>
              <a:rPr lang="en-US" sz="5400" b="1" cap="none" spc="0" dirty="0">
                <a:ln w="22225">
                  <a:solidFill>
                    <a:schemeClr val="accent2"/>
                  </a:solidFill>
                  <a:prstDash val="solid"/>
                </a:ln>
                <a:solidFill>
                  <a:schemeClr val="accent2">
                    <a:lumMod val="40000"/>
                    <a:lumOff val="60000"/>
                  </a:schemeClr>
                </a:solidFill>
                <a:effectLst/>
              </a:rPr>
              <a:t>=</a:t>
            </a:r>
          </a:p>
        </p:txBody>
      </p:sp>
      <p:sp>
        <p:nvSpPr>
          <p:cNvPr id="15" name="TextBox 14">
            <a:extLst>
              <a:ext uri="{FF2B5EF4-FFF2-40B4-BE49-F238E27FC236}">
                <a16:creationId xmlns:a16="http://schemas.microsoft.com/office/drawing/2014/main" id="{43340975-C80D-4D9B-971E-C3DB2F4866D5}"/>
              </a:ext>
            </a:extLst>
          </p:cNvPr>
          <p:cNvSpPr txBox="1"/>
          <p:nvPr/>
        </p:nvSpPr>
        <p:spPr>
          <a:xfrm>
            <a:off x="2394089" y="5675077"/>
            <a:ext cx="3222036" cy="523220"/>
          </a:xfrm>
          <a:prstGeom prst="rect">
            <a:avLst/>
          </a:prstGeom>
          <a:noFill/>
        </p:spPr>
        <p:txBody>
          <a:bodyPr wrap="none" rtlCol="0">
            <a:spAutoFit/>
          </a:bodyPr>
          <a:lstStyle/>
          <a:p>
            <a:r>
              <a:rPr lang="en-CA" sz="2800" dirty="0"/>
              <a:t>Less than or equal to</a:t>
            </a:r>
          </a:p>
        </p:txBody>
      </p:sp>
    </p:spTree>
    <p:extLst>
      <p:ext uri="{BB962C8B-B14F-4D97-AF65-F5344CB8AC3E}">
        <p14:creationId xmlns:p14="http://schemas.microsoft.com/office/powerpoint/2010/main" val="186826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6D6A2-DE4F-4238-BAB6-60F0BD036823}"/>
              </a:ext>
            </a:extLst>
          </p:cNvPr>
          <p:cNvSpPr>
            <a:spLocks noGrp="1"/>
          </p:cNvSpPr>
          <p:nvPr>
            <p:ph type="title"/>
          </p:nvPr>
        </p:nvSpPr>
        <p:spPr>
          <a:xfrm>
            <a:off x="838200" y="0"/>
            <a:ext cx="10515600" cy="1325563"/>
          </a:xfrm>
        </p:spPr>
        <p:txBody>
          <a:bodyPr/>
          <a:lstStyle/>
          <a:p>
            <a:r>
              <a:rPr lang="en-CA" dirty="0"/>
              <a:t>Conditional Statement Operators</a:t>
            </a:r>
          </a:p>
        </p:txBody>
      </p:sp>
      <p:sp>
        <p:nvSpPr>
          <p:cNvPr id="4" name="Rectangle 3">
            <a:extLst>
              <a:ext uri="{FF2B5EF4-FFF2-40B4-BE49-F238E27FC236}">
                <a16:creationId xmlns:a16="http://schemas.microsoft.com/office/drawing/2014/main" id="{4DD2BB5B-1139-4C54-9EE8-A6665E5F4F80}"/>
              </a:ext>
            </a:extLst>
          </p:cNvPr>
          <p:cNvSpPr/>
          <p:nvPr/>
        </p:nvSpPr>
        <p:spPr>
          <a:xfrm>
            <a:off x="1249588" y="2163763"/>
            <a:ext cx="755336"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t>
            </a:r>
            <a:r>
              <a:rPr lang="en-US" sz="5400" b="1" cap="none" spc="0" dirty="0">
                <a:ln w="22225">
                  <a:solidFill>
                    <a:schemeClr val="accent2"/>
                  </a:solidFill>
                  <a:prstDash val="solid"/>
                </a:ln>
                <a:solidFill>
                  <a:schemeClr val="accent2">
                    <a:lumMod val="40000"/>
                    <a:lumOff val="60000"/>
                  </a:schemeClr>
                </a:solidFill>
                <a:effectLst/>
              </a:rPr>
              <a:t>=</a:t>
            </a:r>
          </a:p>
        </p:txBody>
      </p:sp>
      <p:sp>
        <p:nvSpPr>
          <p:cNvPr id="5" name="TextBox 4">
            <a:extLst>
              <a:ext uri="{FF2B5EF4-FFF2-40B4-BE49-F238E27FC236}">
                <a16:creationId xmlns:a16="http://schemas.microsoft.com/office/drawing/2014/main" id="{8215AAEF-6B21-413C-830D-AEBD0BC4EE1F}"/>
              </a:ext>
            </a:extLst>
          </p:cNvPr>
          <p:cNvSpPr txBox="1"/>
          <p:nvPr/>
        </p:nvSpPr>
        <p:spPr>
          <a:xfrm>
            <a:off x="2457589" y="2363818"/>
            <a:ext cx="3785845" cy="523220"/>
          </a:xfrm>
          <a:prstGeom prst="rect">
            <a:avLst/>
          </a:prstGeom>
          <a:noFill/>
        </p:spPr>
        <p:txBody>
          <a:bodyPr wrap="none" rtlCol="0">
            <a:spAutoFit/>
          </a:bodyPr>
          <a:lstStyle/>
          <a:p>
            <a:r>
              <a:rPr lang="en-CA" sz="2800" dirty="0"/>
              <a:t>Not equal to (value only)</a:t>
            </a:r>
          </a:p>
        </p:txBody>
      </p:sp>
      <p:sp>
        <p:nvSpPr>
          <p:cNvPr id="6" name="Rectangle 5">
            <a:extLst>
              <a:ext uri="{FF2B5EF4-FFF2-40B4-BE49-F238E27FC236}">
                <a16:creationId xmlns:a16="http://schemas.microsoft.com/office/drawing/2014/main" id="{A0A6C7DC-28A4-44A3-A470-431EF0BEC476}"/>
              </a:ext>
            </a:extLst>
          </p:cNvPr>
          <p:cNvSpPr/>
          <p:nvPr/>
        </p:nvSpPr>
        <p:spPr>
          <a:xfrm>
            <a:off x="1077266" y="2959130"/>
            <a:ext cx="1099981"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t>
            </a:r>
            <a:r>
              <a:rPr lang="en-US" sz="5400" b="1" cap="none" spc="0" dirty="0">
                <a:ln w="22225">
                  <a:solidFill>
                    <a:schemeClr val="accent2"/>
                  </a:solidFill>
                  <a:prstDash val="solid"/>
                </a:ln>
                <a:solidFill>
                  <a:schemeClr val="accent2">
                    <a:lumMod val="40000"/>
                    <a:lumOff val="60000"/>
                  </a:schemeClr>
                </a:solidFill>
                <a:effectLst/>
              </a:rPr>
              <a:t>==</a:t>
            </a:r>
          </a:p>
        </p:txBody>
      </p:sp>
      <p:sp>
        <p:nvSpPr>
          <p:cNvPr id="7" name="TextBox 6">
            <a:extLst>
              <a:ext uri="{FF2B5EF4-FFF2-40B4-BE49-F238E27FC236}">
                <a16:creationId xmlns:a16="http://schemas.microsoft.com/office/drawing/2014/main" id="{CC335C10-57D3-4EC8-BD7A-5A857BAD13DB}"/>
              </a:ext>
            </a:extLst>
          </p:cNvPr>
          <p:cNvSpPr txBox="1"/>
          <p:nvPr/>
        </p:nvSpPr>
        <p:spPr>
          <a:xfrm>
            <a:off x="2457589" y="3159185"/>
            <a:ext cx="6332503" cy="523220"/>
          </a:xfrm>
          <a:prstGeom prst="rect">
            <a:avLst/>
          </a:prstGeom>
          <a:noFill/>
        </p:spPr>
        <p:txBody>
          <a:bodyPr wrap="none" rtlCol="0">
            <a:spAutoFit/>
          </a:bodyPr>
          <a:lstStyle/>
          <a:p>
            <a:r>
              <a:rPr lang="en-CA" sz="2800" dirty="0"/>
              <a:t>Not equal to (strict – value and data type)</a:t>
            </a:r>
          </a:p>
        </p:txBody>
      </p:sp>
      <p:sp>
        <p:nvSpPr>
          <p:cNvPr id="16" name="Rectangle 15">
            <a:extLst>
              <a:ext uri="{FF2B5EF4-FFF2-40B4-BE49-F238E27FC236}">
                <a16:creationId xmlns:a16="http://schemas.microsoft.com/office/drawing/2014/main" id="{F929B5B6-A925-4A1F-9975-5EC7465B4A22}"/>
              </a:ext>
            </a:extLst>
          </p:cNvPr>
          <p:cNvSpPr/>
          <p:nvPr/>
        </p:nvSpPr>
        <p:spPr>
          <a:xfrm>
            <a:off x="1421911" y="1427818"/>
            <a:ext cx="410690"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17" name="TextBox 16">
            <a:extLst>
              <a:ext uri="{FF2B5EF4-FFF2-40B4-BE49-F238E27FC236}">
                <a16:creationId xmlns:a16="http://schemas.microsoft.com/office/drawing/2014/main" id="{729B1340-2143-4359-AC3C-41D391D1BCEA}"/>
              </a:ext>
            </a:extLst>
          </p:cNvPr>
          <p:cNvSpPr txBox="1"/>
          <p:nvPr/>
        </p:nvSpPr>
        <p:spPr>
          <a:xfrm>
            <a:off x="2457589" y="1627873"/>
            <a:ext cx="726481" cy="523220"/>
          </a:xfrm>
          <a:prstGeom prst="rect">
            <a:avLst/>
          </a:prstGeom>
          <a:noFill/>
        </p:spPr>
        <p:txBody>
          <a:bodyPr wrap="none" rtlCol="0">
            <a:spAutoFit/>
          </a:bodyPr>
          <a:lstStyle/>
          <a:p>
            <a:r>
              <a:rPr lang="en-CA" sz="2800" dirty="0"/>
              <a:t>Not</a:t>
            </a:r>
          </a:p>
        </p:txBody>
      </p:sp>
      <p:sp>
        <p:nvSpPr>
          <p:cNvPr id="18" name="Rectangle 17">
            <a:extLst>
              <a:ext uri="{FF2B5EF4-FFF2-40B4-BE49-F238E27FC236}">
                <a16:creationId xmlns:a16="http://schemas.microsoft.com/office/drawing/2014/main" id="{9413914E-4DFA-4492-94D2-9651FAF994E4}"/>
              </a:ext>
            </a:extLst>
          </p:cNvPr>
          <p:cNvSpPr/>
          <p:nvPr/>
        </p:nvSpPr>
        <p:spPr>
          <a:xfrm>
            <a:off x="1223262" y="4116150"/>
            <a:ext cx="84189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19" name="TextBox 18">
            <a:extLst>
              <a:ext uri="{FF2B5EF4-FFF2-40B4-BE49-F238E27FC236}">
                <a16:creationId xmlns:a16="http://schemas.microsoft.com/office/drawing/2014/main" id="{3F5991CF-E27D-4D92-951C-1C621EC7FB87}"/>
              </a:ext>
            </a:extLst>
          </p:cNvPr>
          <p:cNvSpPr txBox="1"/>
          <p:nvPr/>
        </p:nvSpPr>
        <p:spPr>
          <a:xfrm>
            <a:off x="2474544" y="4316205"/>
            <a:ext cx="5974713" cy="523220"/>
          </a:xfrm>
          <a:prstGeom prst="rect">
            <a:avLst/>
          </a:prstGeom>
          <a:noFill/>
        </p:spPr>
        <p:txBody>
          <a:bodyPr wrap="none" rtlCol="0">
            <a:spAutoFit/>
          </a:bodyPr>
          <a:lstStyle/>
          <a:p>
            <a:r>
              <a:rPr lang="en-CA" sz="2800" dirty="0"/>
              <a:t>Or (this is the pipe character - "Shift+\")</a:t>
            </a:r>
          </a:p>
        </p:txBody>
      </p:sp>
      <p:sp>
        <p:nvSpPr>
          <p:cNvPr id="20" name="Rectangle 19">
            <a:extLst>
              <a:ext uri="{FF2B5EF4-FFF2-40B4-BE49-F238E27FC236}">
                <a16:creationId xmlns:a16="http://schemas.microsoft.com/office/drawing/2014/main" id="{35881A2A-CEE7-4ABA-B94C-BC1B2C8F8740}"/>
              </a:ext>
            </a:extLst>
          </p:cNvPr>
          <p:cNvSpPr/>
          <p:nvPr/>
        </p:nvSpPr>
        <p:spPr>
          <a:xfrm>
            <a:off x="1077266" y="5272843"/>
            <a:ext cx="1159292"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&amp;&amp;</a:t>
            </a:r>
          </a:p>
        </p:txBody>
      </p:sp>
      <p:sp>
        <p:nvSpPr>
          <p:cNvPr id="21" name="TextBox 20">
            <a:extLst>
              <a:ext uri="{FF2B5EF4-FFF2-40B4-BE49-F238E27FC236}">
                <a16:creationId xmlns:a16="http://schemas.microsoft.com/office/drawing/2014/main" id="{19476A3D-8A5C-44ED-B5F7-80A634FAAACE}"/>
              </a:ext>
            </a:extLst>
          </p:cNvPr>
          <p:cNvSpPr txBox="1"/>
          <p:nvPr/>
        </p:nvSpPr>
        <p:spPr>
          <a:xfrm>
            <a:off x="2487244" y="5472898"/>
            <a:ext cx="7308667" cy="523220"/>
          </a:xfrm>
          <a:prstGeom prst="rect">
            <a:avLst/>
          </a:prstGeom>
          <a:noFill/>
        </p:spPr>
        <p:txBody>
          <a:bodyPr wrap="none" rtlCol="0">
            <a:spAutoFit/>
          </a:bodyPr>
          <a:lstStyle/>
          <a:p>
            <a:r>
              <a:rPr lang="en-CA" sz="2800" dirty="0"/>
              <a:t>And (this is the ampersand character – "Shift+7")</a:t>
            </a:r>
          </a:p>
        </p:txBody>
      </p:sp>
    </p:spTree>
    <p:extLst>
      <p:ext uri="{BB962C8B-B14F-4D97-AF65-F5344CB8AC3E}">
        <p14:creationId xmlns:p14="http://schemas.microsoft.com/office/powerpoint/2010/main" val="4013710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6D6A2-DE4F-4238-BAB6-60F0BD036823}"/>
              </a:ext>
            </a:extLst>
          </p:cNvPr>
          <p:cNvSpPr>
            <a:spLocks noGrp="1"/>
          </p:cNvSpPr>
          <p:nvPr>
            <p:ph type="title"/>
          </p:nvPr>
        </p:nvSpPr>
        <p:spPr>
          <a:xfrm>
            <a:off x="444500" y="178420"/>
            <a:ext cx="11582400" cy="1325563"/>
          </a:xfrm>
        </p:spPr>
        <p:txBody>
          <a:bodyPr/>
          <a:lstStyle/>
          <a:p>
            <a:r>
              <a:rPr lang="en-CA" dirty="0"/>
              <a:t>Where are the "|" (pipe) and "&amp;" (and) Characters </a:t>
            </a:r>
          </a:p>
        </p:txBody>
      </p:sp>
      <p:pic>
        <p:nvPicPr>
          <p:cNvPr id="16" name="Picture 15" descr="A close up of a computer keyboard&#10;&#10;Description automatically generated">
            <a:extLst>
              <a:ext uri="{FF2B5EF4-FFF2-40B4-BE49-F238E27FC236}">
                <a16:creationId xmlns:a16="http://schemas.microsoft.com/office/drawing/2014/main" id="{DB2DA1A1-2748-4B89-B0A5-48B9543AEFD8}"/>
              </a:ext>
            </a:extLst>
          </p:cNvPr>
          <p:cNvPicPr>
            <a:picLocks noChangeAspect="1"/>
          </p:cNvPicPr>
          <p:nvPr/>
        </p:nvPicPr>
        <p:blipFill rotWithShape="1">
          <a:blip r:embed="rId2">
            <a:extLst>
              <a:ext uri="{28A0092B-C50C-407E-A947-70E740481C1C}">
                <a14:useLocalDpi xmlns:a14="http://schemas.microsoft.com/office/drawing/2010/main" val="0"/>
              </a:ext>
            </a:extLst>
          </a:blip>
          <a:srcRect b="7340"/>
          <a:stretch/>
        </p:blipFill>
        <p:spPr>
          <a:xfrm>
            <a:off x="2416622" y="3269976"/>
            <a:ext cx="7620000" cy="2638940"/>
          </a:xfrm>
          <a:prstGeom prst="rect">
            <a:avLst/>
          </a:prstGeom>
        </p:spPr>
      </p:pic>
      <p:sp>
        <p:nvSpPr>
          <p:cNvPr id="17" name="Oval 16">
            <a:extLst>
              <a:ext uri="{FF2B5EF4-FFF2-40B4-BE49-F238E27FC236}">
                <a16:creationId xmlns:a16="http://schemas.microsoft.com/office/drawing/2014/main" id="{1AFFCB98-8989-4C11-92C1-125C576B9EC3}"/>
              </a:ext>
            </a:extLst>
          </p:cNvPr>
          <p:cNvSpPr/>
          <p:nvPr/>
        </p:nvSpPr>
        <p:spPr>
          <a:xfrm>
            <a:off x="6490065" y="4434970"/>
            <a:ext cx="764354" cy="714232"/>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C58F8CB5-CA87-4D15-B5B3-EBC95F894047}"/>
              </a:ext>
            </a:extLst>
          </p:cNvPr>
          <p:cNvSpPr txBox="1"/>
          <p:nvPr/>
        </p:nvSpPr>
        <p:spPr>
          <a:xfrm>
            <a:off x="6872242" y="1939573"/>
            <a:ext cx="2976089" cy="584775"/>
          </a:xfrm>
          <a:prstGeom prst="rect">
            <a:avLst/>
          </a:prstGeom>
          <a:noFill/>
          <a:ln>
            <a:solidFill>
              <a:schemeClr val="tx1"/>
            </a:solidFill>
          </a:ln>
        </p:spPr>
        <p:txBody>
          <a:bodyPr wrap="square" rtlCol="0">
            <a:spAutoFit/>
          </a:bodyPr>
          <a:lstStyle/>
          <a:p>
            <a:r>
              <a:rPr lang="en-US" sz="1600" dirty="0"/>
              <a:t>The "|" pipe character (You need to press "Shift+\"</a:t>
            </a:r>
          </a:p>
        </p:txBody>
      </p:sp>
      <p:sp>
        <p:nvSpPr>
          <p:cNvPr id="19" name="Up Arrow 26">
            <a:extLst>
              <a:ext uri="{FF2B5EF4-FFF2-40B4-BE49-F238E27FC236}">
                <a16:creationId xmlns:a16="http://schemas.microsoft.com/office/drawing/2014/main" id="{632BB3A8-8409-4E21-A75D-12448395DBBE}"/>
              </a:ext>
            </a:extLst>
          </p:cNvPr>
          <p:cNvSpPr/>
          <p:nvPr/>
        </p:nvSpPr>
        <p:spPr>
          <a:xfrm rot="12383156">
            <a:off x="7329377" y="2751672"/>
            <a:ext cx="205954" cy="1671777"/>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20" name="Oval 19">
            <a:extLst>
              <a:ext uri="{FF2B5EF4-FFF2-40B4-BE49-F238E27FC236}">
                <a16:creationId xmlns:a16="http://schemas.microsoft.com/office/drawing/2014/main" id="{7D89D5F7-3C17-4D90-BB00-31692AC2B0A6}"/>
              </a:ext>
            </a:extLst>
          </p:cNvPr>
          <p:cNvSpPr/>
          <p:nvPr/>
        </p:nvSpPr>
        <p:spPr>
          <a:xfrm>
            <a:off x="4600985" y="3820410"/>
            <a:ext cx="764354" cy="714232"/>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Up Arrow 26">
            <a:extLst>
              <a:ext uri="{FF2B5EF4-FFF2-40B4-BE49-F238E27FC236}">
                <a16:creationId xmlns:a16="http://schemas.microsoft.com/office/drawing/2014/main" id="{62DAFFAE-74BE-4577-9756-A5D88F5283A2}"/>
              </a:ext>
            </a:extLst>
          </p:cNvPr>
          <p:cNvSpPr/>
          <p:nvPr/>
        </p:nvSpPr>
        <p:spPr>
          <a:xfrm rot="8206549">
            <a:off x="3971068" y="2401762"/>
            <a:ext cx="215261" cy="1616817"/>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4" name="TextBox 13">
            <a:extLst>
              <a:ext uri="{FF2B5EF4-FFF2-40B4-BE49-F238E27FC236}">
                <a16:creationId xmlns:a16="http://schemas.microsoft.com/office/drawing/2014/main" id="{BEB526BF-D883-4512-AADA-07716BA59E8F}"/>
              </a:ext>
            </a:extLst>
          </p:cNvPr>
          <p:cNvSpPr txBox="1"/>
          <p:nvPr/>
        </p:nvSpPr>
        <p:spPr>
          <a:xfrm>
            <a:off x="1728073" y="1861361"/>
            <a:ext cx="2976089" cy="584775"/>
          </a:xfrm>
          <a:prstGeom prst="rect">
            <a:avLst/>
          </a:prstGeom>
          <a:noFill/>
          <a:ln>
            <a:solidFill>
              <a:schemeClr val="tx1"/>
            </a:solidFill>
          </a:ln>
        </p:spPr>
        <p:txBody>
          <a:bodyPr wrap="square" rtlCol="0">
            <a:spAutoFit/>
          </a:bodyPr>
          <a:lstStyle/>
          <a:p>
            <a:r>
              <a:rPr lang="en-US" sz="1600" dirty="0"/>
              <a:t>The "&amp;" pipe character (You need to press "Shift+7"</a:t>
            </a:r>
          </a:p>
        </p:txBody>
      </p:sp>
      <p:sp>
        <p:nvSpPr>
          <p:cNvPr id="15" name="TextBox 14">
            <a:extLst>
              <a:ext uri="{FF2B5EF4-FFF2-40B4-BE49-F238E27FC236}">
                <a16:creationId xmlns:a16="http://schemas.microsoft.com/office/drawing/2014/main" id="{E7674E24-72A9-4B49-B12C-7589F06EB584}"/>
              </a:ext>
            </a:extLst>
          </p:cNvPr>
          <p:cNvSpPr txBox="1"/>
          <p:nvPr/>
        </p:nvSpPr>
        <p:spPr>
          <a:xfrm>
            <a:off x="372405" y="6375650"/>
            <a:ext cx="11059298" cy="338554"/>
          </a:xfrm>
          <a:prstGeom prst="rect">
            <a:avLst/>
          </a:prstGeom>
          <a:noFill/>
        </p:spPr>
        <p:txBody>
          <a:bodyPr wrap="square" rtlCol="0">
            <a:spAutoFit/>
          </a:bodyPr>
          <a:lstStyle/>
          <a:p>
            <a:r>
              <a:rPr lang="en-CA" sz="1600" dirty="0"/>
              <a:t>Keyboard image from: </a:t>
            </a:r>
            <a:r>
              <a:rPr lang="en-CA" sz="1600" dirty="0">
                <a:hlinkClick r:id="rId3"/>
              </a:rPr>
              <a:t>https://www.computerhope.com/jargon/k/keyboard.htm</a:t>
            </a:r>
            <a:endParaRPr lang="en-CA" sz="1600" dirty="0"/>
          </a:p>
        </p:txBody>
      </p:sp>
    </p:spTree>
    <p:extLst>
      <p:ext uri="{BB962C8B-B14F-4D97-AF65-F5344CB8AC3E}">
        <p14:creationId xmlns:p14="http://schemas.microsoft.com/office/powerpoint/2010/main" val="2968007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EA452-4BD6-4A10-8FC4-CB962EC9F455}"/>
              </a:ext>
            </a:extLst>
          </p:cNvPr>
          <p:cNvSpPr>
            <a:spLocks noGrp="1"/>
          </p:cNvSpPr>
          <p:nvPr>
            <p:ph type="title"/>
          </p:nvPr>
        </p:nvSpPr>
        <p:spPr/>
        <p:txBody>
          <a:bodyPr/>
          <a:lstStyle/>
          <a:p>
            <a:r>
              <a:rPr lang="en-CA" dirty="0"/>
              <a:t>Testing a negative</a:t>
            </a:r>
          </a:p>
        </p:txBody>
      </p:sp>
      <p:sp>
        <p:nvSpPr>
          <p:cNvPr id="3" name="Content Placeholder 2">
            <a:extLst>
              <a:ext uri="{FF2B5EF4-FFF2-40B4-BE49-F238E27FC236}">
                <a16:creationId xmlns:a16="http://schemas.microsoft.com/office/drawing/2014/main" id="{043E5038-6E97-4315-AF93-799EC110F0B2}"/>
              </a:ext>
            </a:extLst>
          </p:cNvPr>
          <p:cNvSpPr>
            <a:spLocks noGrp="1"/>
          </p:cNvSpPr>
          <p:nvPr>
            <p:ph idx="1"/>
          </p:nvPr>
        </p:nvSpPr>
        <p:spPr>
          <a:xfrm>
            <a:off x="838200" y="1825625"/>
            <a:ext cx="5638800" cy="1306891"/>
          </a:xfrm>
        </p:spPr>
        <p:txBody>
          <a:bodyPr/>
          <a:lstStyle/>
          <a:p>
            <a:r>
              <a:rPr lang="en-CA" dirty="0"/>
              <a:t>The "!" character always represents "not" or not true or false</a:t>
            </a:r>
          </a:p>
        </p:txBody>
      </p:sp>
      <p:sp>
        <p:nvSpPr>
          <p:cNvPr id="4" name="Rectangle 3">
            <a:extLst>
              <a:ext uri="{FF2B5EF4-FFF2-40B4-BE49-F238E27FC236}">
                <a16:creationId xmlns:a16="http://schemas.microsoft.com/office/drawing/2014/main" id="{3C31B295-E072-4CD8-BF98-2BC1F96F705A}"/>
              </a:ext>
            </a:extLst>
          </p:cNvPr>
          <p:cNvSpPr/>
          <p:nvPr/>
        </p:nvSpPr>
        <p:spPr>
          <a:xfrm>
            <a:off x="838200" y="3403541"/>
            <a:ext cx="6414471" cy="286232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2D1A2832-7FAE-4DF9-AF0C-555307CF313F}"/>
              </a:ext>
            </a:extLst>
          </p:cNvPr>
          <p:cNvSpPr txBox="1"/>
          <p:nvPr/>
        </p:nvSpPr>
        <p:spPr>
          <a:xfrm>
            <a:off x="7537176" y="1655188"/>
            <a:ext cx="4013198" cy="1477328"/>
          </a:xfrm>
          <a:prstGeom prst="rect">
            <a:avLst/>
          </a:prstGeom>
          <a:noFill/>
          <a:ln>
            <a:solidFill>
              <a:schemeClr val="tx1"/>
            </a:solidFill>
          </a:ln>
        </p:spPr>
        <p:txBody>
          <a:bodyPr wrap="square" rtlCol="0">
            <a:spAutoFit/>
          </a:bodyPr>
          <a:lstStyle/>
          <a:p>
            <a:r>
              <a:rPr lang="en-CA" dirty="0"/>
              <a:t>The console.log() statement will run because we are testing if the "animal" is </a:t>
            </a:r>
            <a:r>
              <a:rPr lang="en-CA" dirty="0">
                <a:highlight>
                  <a:srgbClr val="FFFF00"/>
                </a:highlight>
              </a:rPr>
              <a:t>NOT</a:t>
            </a:r>
            <a:r>
              <a:rPr lang="en-CA" dirty="0"/>
              <a:t> equal to "giraffe" using the "!" character combined with the "==" characters</a:t>
            </a:r>
          </a:p>
        </p:txBody>
      </p:sp>
      <p:sp>
        <p:nvSpPr>
          <p:cNvPr id="6" name="Arrow: Right 16">
            <a:extLst>
              <a:ext uri="{FF2B5EF4-FFF2-40B4-BE49-F238E27FC236}">
                <a16:creationId xmlns:a16="http://schemas.microsoft.com/office/drawing/2014/main" id="{17819092-AEFB-45FC-8EFB-960C7E017C60}"/>
              </a:ext>
            </a:extLst>
          </p:cNvPr>
          <p:cNvSpPr/>
          <p:nvPr/>
        </p:nvSpPr>
        <p:spPr>
          <a:xfrm rot="8749392">
            <a:off x="3092999" y="3528889"/>
            <a:ext cx="4553085" cy="25762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067F63C2-3717-4385-A2C7-7D804D00A5C9}"/>
              </a:ext>
            </a:extLst>
          </p:cNvPr>
          <p:cNvSpPr/>
          <p:nvPr/>
        </p:nvSpPr>
        <p:spPr>
          <a:xfrm>
            <a:off x="1033752" y="3674566"/>
            <a:ext cx="6096000" cy="2862322"/>
          </a:xfrm>
          <a:prstGeom prst="rect">
            <a:avLst/>
          </a:prstGeom>
        </p:spPr>
        <p:txBody>
          <a:bodyPr>
            <a:spAutoFit/>
          </a:bodyPr>
          <a:lstStyle/>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animal</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'elephant'</a:t>
            </a:r>
            <a:r>
              <a:rPr lang="en-US" dirty="0">
                <a:solidFill>
                  <a:srgbClr val="D4D4D4"/>
                </a:solidFill>
                <a:latin typeface="Consolas" panose="020B0609020204030204" pitchFamily="49" charset="0"/>
              </a:rPr>
              <a:t>;</a:t>
            </a:r>
          </a:p>
          <a:p>
            <a:endParaRPr lang="en-US" dirty="0">
              <a:solidFill>
                <a:srgbClr val="D4D4D4"/>
              </a:solidFill>
              <a:latin typeface="Consolas" panose="020B0609020204030204" pitchFamily="49" charset="0"/>
            </a:endParaRPr>
          </a:p>
          <a:p>
            <a:endParaRPr lang="en-US" dirty="0">
              <a:solidFill>
                <a:srgbClr val="D4D4D4"/>
              </a:solidFill>
              <a:latin typeface="Consolas" panose="020B0609020204030204" pitchFamily="49" charset="0"/>
            </a:endParaRPr>
          </a:p>
          <a:p>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C586C0"/>
                </a:solidFill>
                <a:latin typeface="Consolas" panose="020B0609020204030204" pitchFamily="49" charset="0"/>
              </a:rPr>
              <a:t>if</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animal</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'giraffe'</a:t>
            </a:r>
            <a:r>
              <a:rPr lang="en-US" dirty="0">
                <a:solidFill>
                  <a:srgbClr val="D4D4D4"/>
                </a:solidFill>
                <a:latin typeface="Consolas" panose="020B0609020204030204" pitchFamily="49" charset="0"/>
              </a:rPr>
              <a:t>){</a:t>
            </a:r>
          </a:p>
          <a:p>
            <a:r>
              <a:rPr lang="en-US" dirty="0">
                <a:solidFill>
                  <a:srgbClr val="4EC9B0"/>
                </a:solidFill>
                <a:latin typeface="Consolas" panose="020B0609020204030204" pitchFamily="49" charset="0"/>
              </a:rPr>
              <a:t>   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'The animal is not a giraffe'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7215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DF8B1-37E9-4C6B-BB1B-9A5A5608D9D4}"/>
              </a:ext>
            </a:extLst>
          </p:cNvPr>
          <p:cNvSpPr>
            <a:spLocks noGrp="1"/>
          </p:cNvSpPr>
          <p:nvPr>
            <p:ph type="title"/>
          </p:nvPr>
        </p:nvSpPr>
        <p:spPr/>
        <p:txBody>
          <a:bodyPr/>
          <a:lstStyle/>
          <a:p>
            <a:r>
              <a:rPr lang="en-CA" dirty="0"/>
              <a:t>Agenda</a:t>
            </a:r>
          </a:p>
        </p:txBody>
      </p:sp>
      <p:sp>
        <p:nvSpPr>
          <p:cNvPr id="3" name="Content Placeholder 2">
            <a:extLst>
              <a:ext uri="{FF2B5EF4-FFF2-40B4-BE49-F238E27FC236}">
                <a16:creationId xmlns:a16="http://schemas.microsoft.com/office/drawing/2014/main" id="{A2F3D35D-DDB4-43C1-AE0C-A92D59D5DDBB}"/>
              </a:ext>
            </a:extLst>
          </p:cNvPr>
          <p:cNvSpPr>
            <a:spLocks noGrp="1"/>
          </p:cNvSpPr>
          <p:nvPr>
            <p:ph idx="1"/>
          </p:nvPr>
        </p:nvSpPr>
        <p:spPr/>
        <p:txBody>
          <a:bodyPr/>
          <a:lstStyle/>
          <a:p>
            <a:r>
              <a:rPr lang="en-CA" dirty="0"/>
              <a:t>Assignment 2 walkthrough</a:t>
            </a:r>
          </a:p>
          <a:p>
            <a:r>
              <a:rPr lang="en-CA" dirty="0"/>
              <a:t>Conditionals</a:t>
            </a:r>
          </a:p>
          <a:p>
            <a:r>
              <a:rPr lang="en-CA" dirty="0"/>
              <a:t>Arrays</a:t>
            </a:r>
          </a:p>
          <a:p>
            <a:r>
              <a:rPr lang="en-CA" dirty="0"/>
              <a:t>Loops</a:t>
            </a:r>
          </a:p>
          <a:p>
            <a:r>
              <a:rPr lang="en-CA" dirty="0"/>
              <a:t>Assignment 3</a:t>
            </a:r>
          </a:p>
        </p:txBody>
      </p:sp>
    </p:spTree>
    <p:extLst>
      <p:ext uri="{BB962C8B-B14F-4D97-AF65-F5344CB8AC3E}">
        <p14:creationId xmlns:p14="http://schemas.microsoft.com/office/powerpoint/2010/main" val="2455591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B1CC1-1591-4A98-8614-BD497A242D17}"/>
              </a:ext>
            </a:extLst>
          </p:cNvPr>
          <p:cNvSpPr>
            <a:spLocks noGrp="1"/>
          </p:cNvSpPr>
          <p:nvPr>
            <p:ph type="title"/>
          </p:nvPr>
        </p:nvSpPr>
        <p:spPr/>
        <p:txBody>
          <a:bodyPr/>
          <a:lstStyle/>
          <a:p>
            <a:r>
              <a:rPr lang="en-CA" dirty="0"/>
              <a:t>Testing Multiple Conditions</a:t>
            </a:r>
          </a:p>
        </p:txBody>
      </p:sp>
      <p:sp>
        <p:nvSpPr>
          <p:cNvPr id="3" name="Content Placeholder 2">
            <a:extLst>
              <a:ext uri="{FF2B5EF4-FFF2-40B4-BE49-F238E27FC236}">
                <a16:creationId xmlns:a16="http://schemas.microsoft.com/office/drawing/2014/main" id="{5C99A879-7B07-44F3-879B-BC6FE372D595}"/>
              </a:ext>
            </a:extLst>
          </p:cNvPr>
          <p:cNvSpPr>
            <a:spLocks noGrp="1"/>
          </p:cNvSpPr>
          <p:nvPr>
            <p:ph idx="1"/>
          </p:nvPr>
        </p:nvSpPr>
        <p:spPr/>
        <p:txBody>
          <a:bodyPr/>
          <a:lstStyle/>
          <a:p>
            <a:r>
              <a:rPr lang="en-CA" dirty="0"/>
              <a:t>You can test multiple conditions using the "||" (or) and/or the "&amp;&amp;" (and) operators</a:t>
            </a:r>
          </a:p>
        </p:txBody>
      </p:sp>
      <p:sp>
        <p:nvSpPr>
          <p:cNvPr id="4" name="Rectangle 3">
            <a:extLst>
              <a:ext uri="{FF2B5EF4-FFF2-40B4-BE49-F238E27FC236}">
                <a16:creationId xmlns:a16="http://schemas.microsoft.com/office/drawing/2014/main" id="{27E70C34-FFE5-4FCE-BA96-C02197261A00}"/>
              </a:ext>
            </a:extLst>
          </p:cNvPr>
          <p:cNvSpPr/>
          <p:nvPr/>
        </p:nvSpPr>
        <p:spPr>
          <a:xfrm>
            <a:off x="838200" y="3403541"/>
            <a:ext cx="6781799" cy="23495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4B509F75-53B7-41CE-8053-866AC88B1587}"/>
              </a:ext>
            </a:extLst>
          </p:cNvPr>
          <p:cNvSpPr txBox="1"/>
          <p:nvPr/>
        </p:nvSpPr>
        <p:spPr>
          <a:xfrm>
            <a:off x="8338676" y="3057535"/>
            <a:ext cx="3015124" cy="1477328"/>
          </a:xfrm>
          <a:prstGeom prst="rect">
            <a:avLst/>
          </a:prstGeom>
          <a:noFill/>
          <a:ln>
            <a:solidFill>
              <a:schemeClr val="tx1"/>
            </a:solidFill>
          </a:ln>
        </p:spPr>
        <p:txBody>
          <a:bodyPr wrap="square" rtlCol="0">
            <a:spAutoFit/>
          </a:bodyPr>
          <a:lstStyle/>
          <a:p>
            <a:r>
              <a:rPr lang="en-CA" dirty="0"/>
              <a:t>The console.log() statement will only run if the "animal" variable is equal to "cat" AND (&amp;&amp;) the "</a:t>
            </a:r>
            <a:r>
              <a:rPr lang="en-CA" dirty="0" err="1"/>
              <a:t>animalName</a:t>
            </a:r>
            <a:r>
              <a:rPr lang="en-CA" dirty="0"/>
              <a:t>" variable is equal to "Fluffy"</a:t>
            </a:r>
          </a:p>
        </p:txBody>
      </p:sp>
      <p:sp>
        <p:nvSpPr>
          <p:cNvPr id="6" name="Arrow: Right 16">
            <a:extLst>
              <a:ext uri="{FF2B5EF4-FFF2-40B4-BE49-F238E27FC236}">
                <a16:creationId xmlns:a16="http://schemas.microsoft.com/office/drawing/2014/main" id="{5F0E4E6B-F15F-4E42-B83A-E5E928394F60}"/>
              </a:ext>
            </a:extLst>
          </p:cNvPr>
          <p:cNvSpPr/>
          <p:nvPr/>
        </p:nvSpPr>
        <p:spPr>
          <a:xfrm rot="10033065">
            <a:off x="5019428" y="3908319"/>
            <a:ext cx="3167694" cy="27958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A623DE0E-391A-4F89-A2C3-172D108A5231}"/>
              </a:ext>
            </a:extLst>
          </p:cNvPr>
          <p:cNvSpPr/>
          <p:nvPr/>
        </p:nvSpPr>
        <p:spPr>
          <a:xfrm>
            <a:off x="1156670" y="3657700"/>
            <a:ext cx="6463329" cy="1754326"/>
          </a:xfrm>
          <a:prstGeom prst="rect">
            <a:avLst/>
          </a:prstGeom>
        </p:spPr>
        <p:txBody>
          <a:bodyPr wrap="square">
            <a:spAutoFit/>
          </a:bodyPr>
          <a:lstStyle/>
          <a:p>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animal</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'cat'</a:t>
            </a:r>
            <a:r>
              <a:rPr lang="en-CA" dirty="0">
                <a:solidFill>
                  <a:srgbClr val="D4D4D4"/>
                </a:solidFill>
                <a:latin typeface="Consolas" panose="020B0609020204030204" pitchFamily="49" charset="0"/>
              </a:rPr>
              <a:t>;</a:t>
            </a:r>
          </a:p>
          <a:p>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err="1">
                <a:solidFill>
                  <a:srgbClr val="9CDCFE"/>
                </a:solidFill>
                <a:latin typeface="Consolas" panose="020B0609020204030204" pitchFamily="49" charset="0"/>
              </a:rPr>
              <a:t>animalName</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'Fluffy'</a:t>
            </a:r>
            <a:r>
              <a:rPr lang="en-CA" dirty="0">
                <a:solidFill>
                  <a:srgbClr val="D4D4D4"/>
                </a:solidFill>
                <a:latin typeface="Consolas" panose="020B0609020204030204" pitchFamily="49" charset="0"/>
              </a:rPr>
              <a:t>;</a:t>
            </a:r>
          </a:p>
          <a:p>
            <a:br>
              <a:rPr lang="en-CA" dirty="0">
                <a:solidFill>
                  <a:srgbClr val="D4D4D4"/>
                </a:solidFill>
                <a:latin typeface="Consolas" panose="020B0609020204030204" pitchFamily="49" charset="0"/>
              </a:rPr>
            </a:br>
            <a:r>
              <a:rPr lang="en-CA" dirty="0">
                <a:solidFill>
                  <a:srgbClr val="C586C0"/>
                </a:solidFill>
                <a:latin typeface="Consolas" panose="020B0609020204030204" pitchFamily="49" charset="0"/>
              </a:rPr>
              <a:t>if</a:t>
            </a:r>
            <a:r>
              <a:rPr lang="en-CA" dirty="0">
                <a:solidFill>
                  <a:srgbClr val="D4D4D4"/>
                </a:solidFill>
                <a:latin typeface="Consolas" panose="020B0609020204030204" pitchFamily="49" charset="0"/>
              </a:rPr>
              <a:t>(</a:t>
            </a:r>
            <a:r>
              <a:rPr lang="en-CA" dirty="0">
                <a:solidFill>
                  <a:srgbClr val="9CDCFE"/>
                </a:solidFill>
                <a:latin typeface="Consolas" panose="020B0609020204030204" pitchFamily="49" charset="0"/>
              </a:rPr>
              <a:t>animal</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'cat'</a:t>
            </a:r>
            <a:r>
              <a:rPr lang="en-CA" dirty="0">
                <a:solidFill>
                  <a:srgbClr val="D4D4D4"/>
                </a:solidFill>
                <a:latin typeface="Consolas" panose="020B0609020204030204" pitchFamily="49" charset="0"/>
              </a:rPr>
              <a:t> &amp;&amp; </a:t>
            </a:r>
            <a:r>
              <a:rPr lang="en-CA" dirty="0" err="1">
                <a:solidFill>
                  <a:srgbClr val="9CDCFE"/>
                </a:solidFill>
                <a:latin typeface="Consolas" panose="020B0609020204030204" pitchFamily="49" charset="0"/>
              </a:rPr>
              <a:t>animalName</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'Fluffy'</a:t>
            </a:r>
            <a:r>
              <a:rPr lang="en-CA" dirty="0">
                <a:solidFill>
                  <a:srgbClr val="D4D4D4"/>
                </a:solidFill>
                <a:latin typeface="Consolas" panose="020B0609020204030204" pitchFamily="49" charset="0"/>
              </a:rPr>
              <a:t>){</a:t>
            </a:r>
          </a:p>
          <a:p>
            <a:r>
              <a:rPr lang="en-CA" dirty="0">
                <a:solidFill>
                  <a:srgbClr val="4EC9B0"/>
                </a:solidFill>
                <a:latin typeface="Consolas" panose="020B0609020204030204" pitchFamily="49" charset="0"/>
              </a:rPr>
              <a:t>   console</a:t>
            </a:r>
            <a:r>
              <a:rPr lang="en-CA" dirty="0">
                <a:solidFill>
                  <a:srgbClr val="D4D4D4"/>
                </a:solidFill>
                <a:latin typeface="Consolas" panose="020B0609020204030204" pitchFamily="49" charset="0"/>
              </a:rPr>
              <a:t>.</a:t>
            </a:r>
            <a:r>
              <a:rPr lang="en-CA" dirty="0">
                <a:solidFill>
                  <a:srgbClr val="DCDCAA"/>
                </a:solidFill>
                <a:latin typeface="Consolas" panose="020B0609020204030204" pitchFamily="49" charset="0"/>
              </a:rPr>
              <a:t>log</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'Hello Fluffy!'</a:t>
            </a:r>
            <a:r>
              <a:rPr lang="en-CA" dirty="0">
                <a:solidFill>
                  <a:srgbClr val="D4D4D4"/>
                </a:solidFill>
                <a:latin typeface="Consolas" panose="020B0609020204030204" pitchFamily="49" charset="0"/>
              </a:rPr>
              <a:t>);</a:t>
            </a:r>
          </a:p>
          <a:p>
            <a:r>
              <a:rPr lang="en-CA" dirty="0">
                <a:solidFill>
                  <a:srgbClr val="D4D4D4"/>
                </a:solidFill>
                <a:latin typeface="Consolas" panose="020B0609020204030204" pitchFamily="49" charset="0"/>
              </a:rPr>
              <a:t>}</a:t>
            </a:r>
            <a:endParaRPr lang="en-CA"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46149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23414-2762-45FB-8DD6-F4099345C8DE}"/>
              </a:ext>
            </a:extLst>
          </p:cNvPr>
          <p:cNvSpPr>
            <a:spLocks noGrp="1"/>
          </p:cNvSpPr>
          <p:nvPr>
            <p:ph type="title"/>
          </p:nvPr>
        </p:nvSpPr>
        <p:spPr>
          <a:xfrm>
            <a:off x="838200" y="18255"/>
            <a:ext cx="10515600" cy="1325563"/>
          </a:xfrm>
        </p:spPr>
        <p:txBody>
          <a:bodyPr/>
          <a:lstStyle/>
          <a:p>
            <a:r>
              <a:rPr lang="en-CA" dirty="0"/>
              <a:t>Using &amp;&amp; (and)</a:t>
            </a:r>
          </a:p>
        </p:txBody>
      </p:sp>
      <p:sp>
        <p:nvSpPr>
          <p:cNvPr id="3" name="Content Placeholder 2">
            <a:extLst>
              <a:ext uri="{FF2B5EF4-FFF2-40B4-BE49-F238E27FC236}">
                <a16:creationId xmlns:a16="http://schemas.microsoft.com/office/drawing/2014/main" id="{6DF2B1F0-FA50-4A99-9ABE-439847CBE4B3}"/>
              </a:ext>
            </a:extLst>
          </p:cNvPr>
          <p:cNvSpPr>
            <a:spLocks noGrp="1"/>
          </p:cNvSpPr>
          <p:nvPr>
            <p:ph idx="1"/>
          </p:nvPr>
        </p:nvSpPr>
        <p:spPr>
          <a:xfrm>
            <a:off x="838200" y="1507573"/>
            <a:ext cx="10515600" cy="4351338"/>
          </a:xfrm>
        </p:spPr>
        <p:txBody>
          <a:bodyPr/>
          <a:lstStyle/>
          <a:p>
            <a:r>
              <a:rPr lang="en-CA" dirty="0"/>
              <a:t>Using the &amp;&amp; (and) operator means all the conditions must be true</a:t>
            </a:r>
          </a:p>
          <a:p>
            <a:r>
              <a:rPr lang="en-CA" dirty="0"/>
              <a:t>The JavaScript will not test any further conditions after the first failure in an &amp;&amp; (and) statement</a:t>
            </a:r>
          </a:p>
          <a:p>
            <a:pPr lvl="1"/>
            <a:r>
              <a:rPr lang="en-CA" dirty="0"/>
              <a:t>Use this behaviour to your advantage in your script</a:t>
            </a:r>
          </a:p>
        </p:txBody>
      </p:sp>
      <p:sp>
        <p:nvSpPr>
          <p:cNvPr id="6" name="Rectangle 5">
            <a:extLst>
              <a:ext uri="{FF2B5EF4-FFF2-40B4-BE49-F238E27FC236}">
                <a16:creationId xmlns:a16="http://schemas.microsoft.com/office/drawing/2014/main" id="{1B0C845F-EDC2-47C7-9A96-2D64C9C4AFDF}"/>
              </a:ext>
            </a:extLst>
          </p:cNvPr>
          <p:cNvSpPr/>
          <p:nvPr/>
        </p:nvSpPr>
        <p:spPr>
          <a:xfrm>
            <a:off x="1066800" y="3825264"/>
            <a:ext cx="6781799" cy="23495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AD45FF00-E152-4C53-95CB-0D0C231A0327}"/>
              </a:ext>
            </a:extLst>
          </p:cNvPr>
          <p:cNvSpPr txBox="1"/>
          <p:nvPr/>
        </p:nvSpPr>
        <p:spPr>
          <a:xfrm>
            <a:off x="8567276" y="3479258"/>
            <a:ext cx="3015124" cy="1477328"/>
          </a:xfrm>
          <a:prstGeom prst="rect">
            <a:avLst/>
          </a:prstGeom>
          <a:noFill/>
          <a:ln>
            <a:solidFill>
              <a:schemeClr val="tx1"/>
            </a:solidFill>
          </a:ln>
        </p:spPr>
        <p:txBody>
          <a:bodyPr wrap="square" rtlCol="0">
            <a:spAutoFit/>
          </a:bodyPr>
          <a:lstStyle/>
          <a:p>
            <a:r>
              <a:rPr lang="en-CA" dirty="0"/>
              <a:t>The console.log() state will only if the "animal" variable is equal to "cat" </a:t>
            </a:r>
            <a:r>
              <a:rPr lang="en-CA" dirty="0">
                <a:highlight>
                  <a:srgbClr val="FFFF00"/>
                </a:highlight>
              </a:rPr>
              <a:t>AND (&amp;&amp;)</a:t>
            </a:r>
            <a:r>
              <a:rPr lang="en-CA" dirty="0"/>
              <a:t> the "</a:t>
            </a:r>
            <a:r>
              <a:rPr lang="en-CA" dirty="0" err="1"/>
              <a:t>animalName</a:t>
            </a:r>
            <a:r>
              <a:rPr lang="en-CA" dirty="0"/>
              <a:t>" variable is equal to "Fluffy"</a:t>
            </a:r>
          </a:p>
        </p:txBody>
      </p:sp>
      <p:sp>
        <p:nvSpPr>
          <p:cNvPr id="8" name="Arrow: Right 16">
            <a:extLst>
              <a:ext uri="{FF2B5EF4-FFF2-40B4-BE49-F238E27FC236}">
                <a16:creationId xmlns:a16="http://schemas.microsoft.com/office/drawing/2014/main" id="{DBBEBC38-8FB5-40A8-925D-D5BD23D74BC8}"/>
              </a:ext>
            </a:extLst>
          </p:cNvPr>
          <p:cNvSpPr/>
          <p:nvPr/>
        </p:nvSpPr>
        <p:spPr>
          <a:xfrm rot="10033065">
            <a:off x="5248028" y="4330042"/>
            <a:ext cx="3167694" cy="27958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FA951C37-992F-4C33-BE66-C8EAB3E2BEA1}"/>
              </a:ext>
            </a:extLst>
          </p:cNvPr>
          <p:cNvSpPr/>
          <p:nvPr/>
        </p:nvSpPr>
        <p:spPr>
          <a:xfrm>
            <a:off x="1226034" y="4122880"/>
            <a:ext cx="6463329" cy="1754326"/>
          </a:xfrm>
          <a:prstGeom prst="rect">
            <a:avLst/>
          </a:prstGeom>
        </p:spPr>
        <p:txBody>
          <a:bodyPr wrap="square">
            <a:spAutoFit/>
          </a:bodyPr>
          <a:lstStyle/>
          <a:p>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animal</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'cat'</a:t>
            </a:r>
            <a:r>
              <a:rPr lang="en-CA" dirty="0">
                <a:solidFill>
                  <a:srgbClr val="D4D4D4"/>
                </a:solidFill>
                <a:latin typeface="Consolas" panose="020B0609020204030204" pitchFamily="49" charset="0"/>
              </a:rPr>
              <a:t>;</a:t>
            </a:r>
          </a:p>
          <a:p>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err="1">
                <a:solidFill>
                  <a:srgbClr val="9CDCFE"/>
                </a:solidFill>
                <a:latin typeface="Consolas" panose="020B0609020204030204" pitchFamily="49" charset="0"/>
              </a:rPr>
              <a:t>animalName</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'Fluffy'</a:t>
            </a:r>
            <a:r>
              <a:rPr lang="en-CA" dirty="0">
                <a:solidFill>
                  <a:srgbClr val="D4D4D4"/>
                </a:solidFill>
                <a:latin typeface="Consolas" panose="020B0609020204030204" pitchFamily="49" charset="0"/>
              </a:rPr>
              <a:t>;</a:t>
            </a:r>
          </a:p>
          <a:p>
            <a:br>
              <a:rPr lang="en-CA" dirty="0">
                <a:solidFill>
                  <a:srgbClr val="D4D4D4"/>
                </a:solidFill>
                <a:latin typeface="Consolas" panose="020B0609020204030204" pitchFamily="49" charset="0"/>
              </a:rPr>
            </a:br>
            <a:r>
              <a:rPr lang="en-CA" dirty="0">
                <a:solidFill>
                  <a:srgbClr val="C586C0"/>
                </a:solidFill>
                <a:latin typeface="Consolas" panose="020B0609020204030204" pitchFamily="49" charset="0"/>
              </a:rPr>
              <a:t>if</a:t>
            </a:r>
            <a:r>
              <a:rPr lang="en-CA" dirty="0">
                <a:solidFill>
                  <a:srgbClr val="D4D4D4"/>
                </a:solidFill>
                <a:latin typeface="Consolas" panose="020B0609020204030204" pitchFamily="49" charset="0"/>
              </a:rPr>
              <a:t>(</a:t>
            </a:r>
            <a:r>
              <a:rPr lang="en-CA" dirty="0">
                <a:solidFill>
                  <a:srgbClr val="9CDCFE"/>
                </a:solidFill>
                <a:latin typeface="Consolas" panose="020B0609020204030204" pitchFamily="49" charset="0"/>
              </a:rPr>
              <a:t>animal</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'cat'</a:t>
            </a:r>
            <a:r>
              <a:rPr lang="en-CA" dirty="0">
                <a:solidFill>
                  <a:srgbClr val="D4D4D4"/>
                </a:solidFill>
                <a:latin typeface="Consolas" panose="020B0609020204030204" pitchFamily="49" charset="0"/>
              </a:rPr>
              <a:t> &amp;&amp; </a:t>
            </a:r>
            <a:r>
              <a:rPr lang="en-CA" dirty="0" err="1">
                <a:solidFill>
                  <a:srgbClr val="9CDCFE"/>
                </a:solidFill>
                <a:latin typeface="Consolas" panose="020B0609020204030204" pitchFamily="49" charset="0"/>
              </a:rPr>
              <a:t>animalName</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'Fluffy'</a:t>
            </a:r>
            <a:r>
              <a:rPr lang="en-CA" dirty="0">
                <a:solidFill>
                  <a:srgbClr val="D4D4D4"/>
                </a:solidFill>
                <a:latin typeface="Consolas" panose="020B0609020204030204" pitchFamily="49" charset="0"/>
              </a:rPr>
              <a:t>){</a:t>
            </a:r>
          </a:p>
          <a:p>
            <a:r>
              <a:rPr lang="en-CA" dirty="0">
                <a:solidFill>
                  <a:srgbClr val="4EC9B0"/>
                </a:solidFill>
                <a:latin typeface="Consolas" panose="020B0609020204030204" pitchFamily="49" charset="0"/>
              </a:rPr>
              <a:t>   console</a:t>
            </a:r>
            <a:r>
              <a:rPr lang="en-CA" dirty="0">
                <a:solidFill>
                  <a:srgbClr val="D4D4D4"/>
                </a:solidFill>
                <a:latin typeface="Consolas" panose="020B0609020204030204" pitchFamily="49" charset="0"/>
              </a:rPr>
              <a:t>.</a:t>
            </a:r>
            <a:r>
              <a:rPr lang="en-CA" dirty="0">
                <a:solidFill>
                  <a:srgbClr val="DCDCAA"/>
                </a:solidFill>
                <a:latin typeface="Consolas" panose="020B0609020204030204" pitchFamily="49" charset="0"/>
              </a:rPr>
              <a:t>log</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'Hello Fluffy!'</a:t>
            </a:r>
            <a:r>
              <a:rPr lang="en-CA" dirty="0">
                <a:solidFill>
                  <a:srgbClr val="D4D4D4"/>
                </a:solidFill>
                <a:latin typeface="Consolas" panose="020B0609020204030204" pitchFamily="49" charset="0"/>
              </a:rPr>
              <a:t>);</a:t>
            </a:r>
          </a:p>
          <a:p>
            <a:r>
              <a:rPr lang="en-CA" dirty="0">
                <a:solidFill>
                  <a:srgbClr val="D4D4D4"/>
                </a:solidFill>
                <a:latin typeface="Consolas" panose="020B0609020204030204" pitchFamily="49" charset="0"/>
              </a:rPr>
              <a:t>}</a:t>
            </a:r>
            <a:endParaRPr lang="en-CA"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45923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23414-2762-45FB-8DD6-F4099345C8DE}"/>
              </a:ext>
            </a:extLst>
          </p:cNvPr>
          <p:cNvSpPr>
            <a:spLocks noGrp="1"/>
          </p:cNvSpPr>
          <p:nvPr>
            <p:ph type="title"/>
          </p:nvPr>
        </p:nvSpPr>
        <p:spPr/>
        <p:txBody>
          <a:bodyPr/>
          <a:lstStyle/>
          <a:p>
            <a:r>
              <a:rPr lang="en-CA" dirty="0"/>
              <a:t>Using &amp;&amp; (and)</a:t>
            </a:r>
          </a:p>
        </p:txBody>
      </p:sp>
      <p:sp>
        <p:nvSpPr>
          <p:cNvPr id="6" name="Rectangle 5">
            <a:extLst>
              <a:ext uri="{FF2B5EF4-FFF2-40B4-BE49-F238E27FC236}">
                <a16:creationId xmlns:a16="http://schemas.microsoft.com/office/drawing/2014/main" id="{3A03D784-29B4-488A-A161-DF23DE0AC480}"/>
              </a:ext>
            </a:extLst>
          </p:cNvPr>
          <p:cNvSpPr/>
          <p:nvPr/>
        </p:nvSpPr>
        <p:spPr>
          <a:xfrm>
            <a:off x="3022598" y="3211800"/>
            <a:ext cx="6807199" cy="32740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F8DFE660-6C66-4DF8-B100-EE52E8C6F63C}"/>
              </a:ext>
            </a:extLst>
          </p:cNvPr>
          <p:cNvSpPr txBox="1"/>
          <p:nvPr/>
        </p:nvSpPr>
        <p:spPr>
          <a:xfrm>
            <a:off x="8150787" y="791373"/>
            <a:ext cx="3015124" cy="2031325"/>
          </a:xfrm>
          <a:prstGeom prst="rect">
            <a:avLst/>
          </a:prstGeom>
          <a:noFill/>
          <a:ln>
            <a:solidFill>
              <a:schemeClr val="tx1"/>
            </a:solidFill>
          </a:ln>
        </p:spPr>
        <p:txBody>
          <a:bodyPr wrap="square" rtlCol="0">
            <a:spAutoFit/>
          </a:bodyPr>
          <a:lstStyle/>
          <a:p>
            <a:r>
              <a:rPr lang="en-CA" dirty="0"/>
              <a:t>Since running the built-in "trim()" method on a "null" value will result in your script crashing, we can test for "null" first and then safely run the "trim" method on our second condition.  </a:t>
            </a:r>
          </a:p>
        </p:txBody>
      </p:sp>
      <p:sp>
        <p:nvSpPr>
          <p:cNvPr id="8" name="Arrow: Right 16">
            <a:extLst>
              <a:ext uri="{FF2B5EF4-FFF2-40B4-BE49-F238E27FC236}">
                <a16:creationId xmlns:a16="http://schemas.microsoft.com/office/drawing/2014/main" id="{518D016C-A6DC-4774-BA51-6125222C0944}"/>
              </a:ext>
            </a:extLst>
          </p:cNvPr>
          <p:cNvSpPr/>
          <p:nvPr/>
        </p:nvSpPr>
        <p:spPr>
          <a:xfrm rot="7021943">
            <a:off x="8063372" y="3824574"/>
            <a:ext cx="2264841" cy="26940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61C7CCD9-E5E7-483E-85F8-15D3FD270416}"/>
              </a:ext>
            </a:extLst>
          </p:cNvPr>
          <p:cNvSpPr/>
          <p:nvPr/>
        </p:nvSpPr>
        <p:spPr>
          <a:xfrm>
            <a:off x="3194048" y="3422000"/>
            <a:ext cx="6464301" cy="2585323"/>
          </a:xfrm>
          <a:prstGeom prst="rect">
            <a:avLst/>
          </a:prstGeom>
        </p:spPr>
        <p:txBody>
          <a:bodyPr wrap="square">
            <a:spAutoFit/>
          </a:bodyPr>
          <a:lstStyle/>
          <a:p>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username</a:t>
            </a:r>
            <a:r>
              <a:rPr lang="en-CA" dirty="0">
                <a:solidFill>
                  <a:srgbClr val="D4D4D4"/>
                </a:solidFill>
                <a:latin typeface="Consolas" panose="020B0609020204030204" pitchFamily="49" charset="0"/>
              </a:rPr>
              <a:t> = </a:t>
            </a:r>
            <a:r>
              <a:rPr lang="en-CA" dirty="0">
                <a:solidFill>
                  <a:srgbClr val="DCDCAA"/>
                </a:solidFill>
                <a:latin typeface="Consolas" panose="020B0609020204030204" pitchFamily="49" charset="0"/>
              </a:rPr>
              <a:t>prompt</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'What is your name?'</a:t>
            </a:r>
            <a:r>
              <a:rPr lang="en-CA" dirty="0">
                <a:solidFill>
                  <a:srgbClr val="D4D4D4"/>
                </a:solidFill>
                <a:latin typeface="Consolas" panose="020B0609020204030204" pitchFamily="49" charset="0"/>
              </a:rPr>
              <a:t>);</a:t>
            </a:r>
          </a:p>
          <a:p>
            <a:br>
              <a:rPr lang="en-CA" dirty="0">
                <a:solidFill>
                  <a:srgbClr val="D4D4D4"/>
                </a:solidFill>
                <a:latin typeface="Consolas" panose="020B0609020204030204" pitchFamily="49" charset="0"/>
              </a:rPr>
            </a:br>
            <a:endParaRPr lang="en-CA" dirty="0">
              <a:solidFill>
                <a:srgbClr val="D4D4D4"/>
              </a:solidFill>
              <a:latin typeface="Consolas" panose="020B0609020204030204" pitchFamily="49" charset="0"/>
            </a:endParaRPr>
          </a:p>
          <a:p>
            <a:endParaRPr lang="en-CA" dirty="0">
              <a:solidFill>
                <a:srgbClr val="D4D4D4"/>
              </a:solidFill>
              <a:latin typeface="Consolas" panose="020B0609020204030204" pitchFamily="49" charset="0"/>
            </a:endParaRPr>
          </a:p>
          <a:p>
            <a:endParaRPr lang="en-CA" dirty="0">
              <a:solidFill>
                <a:srgbClr val="D4D4D4"/>
              </a:solidFill>
              <a:latin typeface="Consolas" panose="020B0609020204030204" pitchFamily="49" charset="0"/>
            </a:endParaRPr>
          </a:p>
          <a:p>
            <a:endParaRPr lang="en-CA" dirty="0">
              <a:solidFill>
                <a:srgbClr val="D4D4D4"/>
              </a:solidFill>
              <a:latin typeface="Consolas" panose="020B0609020204030204" pitchFamily="49" charset="0"/>
            </a:endParaRPr>
          </a:p>
          <a:p>
            <a:r>
              <a:rPr lang="en-CA" dirty="0">
                <a:solidFill>
                  <a:srgbClr val="C586C0"/>
                </a:solidFill>
                <a:latin typeface="Consolas" panose="020B0609020204030204" pitchFamily="49" charset="0"/>
              </a:rPr>
              <a:t>if</a:t>
            </a:r>
            <a:r>
              <a:rPr lang="en-CA" dirty="0">
                <a:solidFill>
                  <a:srgbClr val="D4D4D4"/>
                </a:solidFill>
                <a:latin typeface="Consolas" panose="020B0609020204030204" pitchFamily="49" charset="0"/>
              </a:rPr>
              <a:t>(</a:t>
            </a:r>
            <a:r>
              <a:rPr lang="en-CA" dirty="0">
                <a:solidFill>
                  <a:srgbClr val="9CDCFE"/>
                </a:solidFill>
                <a:latin typeface="Consolas" panose="020B0609020204030204" pitchFamily="49" charset="0"/>
              </a:rPr>
              <a:t>username</a:t>
            </a:r>
            <a:r>
              <a:rPr lang="en-CA" dirty="0">
                <a:solidFill>
                  <a:srgbClr val="D4D4D4"/>
                </a:solidFill>
                <a:latin typeface="Consolas" panose="020B0609020204030204" pitchFamily="49" charset="0"/>
              </a:rPr>
              <a:t> !== </a:t>
            </a:r>
            <a:r>
              <a:rPr lang="en-CA" dirty="0">
                <a:solidFill>
                  <a:srgbClr val="569CD6"/>
                </a:solidFill>
                <a:latin typeface="Consolas" panose="020B0609020204030204" pitchFamily="49" charset="0"/>
              </a:rPr>
              <a:t>null</a:t>
            </a:r>
            <a:r>
              <a:rPr lang="en-CA" dirty="0">
                <a:solidFill>
                  <a:srgbClr val="D4D4D4"/>
                </a:solidFill>
                <a:latin typeface="Consolas" panose="020B0609020204030204" pitchFamily="49" charset="0"/>
              </a:rPr>
              <a:t> &amp;&amp; </a:t>
            </a:r>
            <a:r>
              <a:rPr lang="en-CA" dirty="0" err="1">
                <a:solidFill>
                  <a:srgbClr val="9CDCFE"/>
                </a:solidFill>
                <a:latin typeface="Consolas" panose="020B0609020204030204" pitchFamily="49" charset="0"/>
              </a:rPr>
              <a:t>username</a:t>
            </a:r>
            <a:r>
              <a:rPr lang="en-CA" dirty="0" err="1">
                <a:solidFill>
                  <a:srgbClr val="D4D4D4"/>
                </a:solidFill>
                <a:latin typeface="Consolas" panose="020B0609020204030204" pitchFamily="49" charset="0"/>
              </a:rPr>
              <a:t>.</a:t>
            </a:r>
            <a:r>
              <a:rPr lang="en-CA" dirty="0" err="1">
                <a:solidFill>
                  <a:srgbClr val="DCDCAA"/>
                </a:solidFill>
                <a:latin typeface="Consolas" panose="020B0609020204030204" pitchFamily="49" charset="0"/>
              </a:rPr>
              <a:t>trim</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a:t>
            </a:r>
            <a:r>
              <a:rPr lang="en-CA" dirty="0">
                <a:solidFill>
                  <a:srgbClr val="D4D4D4"/>
                </a:solidFill>
                <a:latin typeface="Consolas" panose="020B0609020204030204" pitchFamily="49" charset="0"/>
              </a:rPr>
              <a:t>){</a:t>
            </a:r>
          </a:p>
          <a:p>
            <a:r>
              <a:rPr lang="en-CA" dirty="0">
                <a:solidFill>
                  <a:srgbClr val="4EC9B0"/>
                </a:solidFill>
                <a:latin typeface="Consolas" panose="020B0609020204030204" pitchFamily="49" charset="0"/>
              </a:rPr>
              <a:t>   console</a:t>
            </a:r>
            <a:r>
              <a:rPr lang="en-CA" dirty="0">
                <a:solidFill>
                  <a:srgbClr val="D4D4D4"/>
                </a:solidFill>
                <a:latin typeface="Consolas" panose="020B0609020204030204" pitchFamily="49" charset="0"/>
              </a:rPr>
              <a:t>.</a:t>
            </a:r>
            <a:r>
              <a:rPr lang="en-CA" dirty="0">
                <a:solidFill>
                  <a:srgbClr val="DCDCAA"/>
                </a:solidFill>
                <a:latin typeface="Consolas" panose="020B0609020204030204" pitchFamily="49" charset="0"/>
              </a:rPr>
              <a:t>log</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`Hello </a:t>
            </a:r>
            <a:r>
              <a:rPr lang="en-CA" dirty="0">
                <a:solidFill>
                  <a:srgbClr val="569CD6"/>
                </a:solidFill>
                <a:latin typeface="Consolas" panose="020B0609020204030204" pitchFamily="49" charset="0"/>
              </a:rPr>
              <a:t>${</a:t>
            </a:r>
            <a:r>
              <a:rPr lang="en-CA" dirty="0">
                <a:solidFill>
                  <a:srgbClr val="9CDCFE"/>
                </a:solidFill>
                <a:latin typeface="Consolas" panose="020B0609020204030204" pitchFamily="49" charset="0"/>
              </a:rPr>
              <a:t>username</a:t>
            </a:r>
            <a:r>
              <a:rPr lang="en-CA" dirty="0">
                <a:solidFill>
                  <a:srgbClr val="569CD6"/>
                </a:solidFill>
                <a:latin typeface="Consolas" panose="020B0609020204030204" pitchFamily="49" charset="0"/>
              </a:rPr>
              <a:t>}</a:t>
            </a:r>
            <a:r>
              <a:rPr lang="en-CA" dirty="0">
                <a:solidFill>
                  <a:srgbClr val="CE9178"/>
                </a:solidFill>
                <a:latin typeface="Consolas" panose="020B0609020204030204" pitchFamily="49" charset="0"/>
              </a:rPr>
              <a:t>!`</a:t>
            </a:r>
            <a:r>
              <a:rPr lang="en-CA" dirty="0">
                <a:solidFill>
                  <a:srgbClr val="D4D4D4"/>
                </a:solidFill>
                <a:latin typeface="Consolas" panose="020B0609020204030204" pitchFamily="49" charset="0"/>
              </a:rPr>
              <a:t>);</a:t>
            </a:r>
          </a:p>
          <a:p>
            <a:r>
              <a:rPr lang="en-CA" dirty="0">
                <a:solidFill>
                  <a:srgbClr val="D4D4D4"/>
                </a:solidFill>
                <a:latin typeface="Consolas" panose="020B0609020204030204" pitchFamily="49" charset="0"/>
              </a:rPr>
              <a:t>}</a:t>
            </a:r>
            <a:endParaRPr lang="en-CA" b="0" dirty="0">
              <a:solidFill>
                <a:srgbClr val="D4D4D4"/>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72E70854-40C6-4BA4-B9C1-27C1A2AB961D}"/>
              </a:ext>
            </a:extLst>
          </p:cNvPr>
          <p:cNvSpPr txBox="1"/>
          <p:nvPr/>
        </p:nvSpPr>
        <p:spPr>
          <a:xfrm>
            <a:off x="1026089" y="1700254"/>
            <a:ext cx="4704949" cy="1200329"/>
          </a:xfrm>
          <a:prstGeom prst="rect">
            <a:avLst/>
          </a:prstGeom>
          <a:noFill/>
          <a:ln>
            <a:solidFill>
              <a:schemeClr val="tx1"/>
            </a:solidFill>
          </a:ln>
        </p:spPr>
        <p:txBody>
          <a:bodyPr wrap="square" rtlCol="0">
            <a:spAutoFit/>
          </a:bodyPr>
          <a:lstStyle/>
          <a:p>
            <a:r>
              <a:rPr lang="en-CA" dirty="0"/>
              <a:t>JavaScript will not test any condition after the first failure in an "&amp;&amp;" (and) condition. The 2</a:t>
            </a:r>
            <a:r>
              <a:rPr lang="en-CA" baseline="30000" dirty="0"/>
              <a:t>nd</a:t>
            </a:r>
            <a:r>
              <a:rPr lang="en-CA" dirty="0"/>
              <a:t> condition will never be executed if the "username" variable is equal to "null"</a:t>
            </a:r>
          </a:p>
        </p:txBody>
      </p:sp>
      <p:sp>
        <p:nvSpPr>
          <p:cNvPr id="12" name="Arrow: Right 16">
            <a:extLst>
              <a:ext uri="{FF2B5EF4-FFF2-40B4-BE49-F238E27FC236}">
                <a16:creationId xmlns:a16="http://schemas.microsoft.com/office/drawing/2014/main" id="{505F2670-01BC-4C2D-8136-1EFE89266BB7}"/>
              </a:ext>
            </a:extLst>
          </p:cNvPr>
          <p:cNvSpPr/>
          <p:nvPr/>
        </p:nvSpPr>
        <p:spPr>
          <a:xfrm rot="2374698">
            <a:off x="1542438" y="3984624"/>
            <a:ext cx="2990804" cy="26132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53509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4C7AC-70F1-4150-9BA7-F3239E3F2445}"/>
              </a:ext>
            </a:extLst>
          </p:cNvPr>
          <p:cNvSpPr>
            <a:spLocks noGrp="1"/>
          </p:cNvSpPr>
          <p:nvPr>
            <p:ph type="title"/>
          </p:nvPr>
        </p:nvSpPr>
        <p:spPr/>
        <p:txBody>
          <a:bodyPr/>
          <a:lstStyle/>
          <a:p>
            <a:r>
              <a:rPr lang="en-CA" dirty="0"/>
              <a:t>Using "||" (or)</a:t>
            </a:r>
          </a:p>
        </p:txBody>
      </p:sp>
      <p:sp>
        <p:nvSpPr>
          <p:cNvPr id="3" name="Content Placeholder 2">
            <a:extLst>
              <a:ext uri="{FF2B5EF4-FFF2-40B4-BE49-F238E27FC236}">
                <a16:creationId xmlns:a16="http://schemas.microsoft.com/office/drawing/2014/main" id="{7F4A3C3C-3453-4DA6-A8AF-AB5D9D8AC256}"/>
              </a:ext>
            </a:extLst>
          </p:cNvPr>
          <p:cNvSpPr>
            <a:spLocks noGrp="1"/>
          </p:cNvSpPr>
          <p:nvPr>
            <p:ph idx="1"/>
          </p:nvPr>
        </p:nvSpPr>
        <p:spPr>
          <a:xfrm>
            <a:off x="838200" y="1825625"/>
            <a:ext cx="10515600" cy="2822575"/>
          </a:xfrm>
        </p:spPr>
        <p:txBody>
          <a:bodyPr>
            <a:normAutofit/>
          </a:bodyPr>
          <a:lstStyle/>
          <a:p>
            <a:r>
              <a:rPr lang="en-CA" dirty="0"/>
              <a:t>With the "||" operator only one of the conditions has to be true</a:t>
            </a:r>
          </a:p>
          <a:p>
            <a:r>
              <a:rPr lang="en-CA" dirty="0"/>
              <a:t>JavaScript will not test any further conditions in an "or" statement after the first condition that results in true</a:t>
            </a:r>
          </a:p>
        </p:txBody>
      </p:sp>
      <p:sp>
        <p:nvSpPr>
          <p:cNvPr id="4" name="Rectangle 3">
            <a:extLst>
              <a:ext uri="{FF2B5EF4-FFF2-40B4-BE49-F238E27FC236}">
                <a16:creationId xmlns:a16="http://schemas.microsoft.com/office/drawing/2014/main" id="{E3158449-4714-4793-8D2A-0B1506930546}"/>
              </a:ext>
            </a:extLst>
          </p:cNvPr>
          <p:cNvSpPr/>
          <p:nvPr/>
        </p:nvSpPr>
        <p:spPr>
          <a:xfrm>
            <a:off x="1066800" y="4143317"/>
            <a:ext cx="7112000" cy="19526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EEC29481-65F9-4D43-BF61-AD1D394CBF58}"/>
              </a:ext>
            </a:extLst>
          </p:cNvPr>
          <p:cNvSpPr txBox="1"/>
          <p:nvPr/>
        </p:nvSpPr>
        <p:spPr>
          <a:xfrm>
            <a:off x="8567276" y="3444183"/>
            <a:ext cx="3015124" cy="2031325"/>
          </a:xfrm>
          <a:prstGeom prst="rect">
            <a:avLst/>
          </a:prstGeom>
          <a:noFill/>
          <a:ln>
            <a:solidFill>
              <a:schemeClr val="tx1"/>
            </a:solidFill>
          </a:ln>
        </p:spPr>
        <p:txBody>
          <a:bodyPr wrap="square" rtlCol="0">
            <a:spAutoFit/>
          </a:bodyPr>
          <a:lstStyle/>
          <a:p>
            <a:r>
              <a:rPr lang="en-CA" dirty="0"/>
              <a:t>Only one condition has to be true in order for our console.log() message to run. In this example the "pet" variable could be equal to "cat" </a:t>
            </a:r>
            <a:r>
              <a:rPr lang="en-CA" dirty="0">
                <a:highlight>
                  <a:srgbClr val="FFFF00"/>
                </a:highlight>
              </a:rPr>
              <a:t>OR (||)</a:t>
            </a:r>
            <a:r>
              <a:rPr lang="en-CA" dirty="0"/>
              <a:t> "dog" for the console.log() message to run</a:t>
            </a:r>
          </a:p>
        </p:txBody>
      </p:sp>
      <p:sp>
        <p:nvSpPr>
          <p:cNvPr id="6" name="Arrow: Right 16">
            <a:extLst>
              <a:ext uri="{FF2B5EF4-FFF2-40B4-BE49-F238E27FC236}">
                <a16:creationId xmlns:a16="http://schemas.microsoft.com/office/drawing/2014/main" id="{7AC35522-2CE2-44C0-B939-D10CBE5E1DFC}"/>
              </a:ext>
            </a:extLst>
          </p:cNvPr>
          <p:cNvSpPr/>
          <p:nvPr/>
        </p:nvSpPr>
        <p:spPr>
          <a:xfrm rot="10033065">
            <a:off x="4253824" y="4243973"/>
            <a:ext cx="4171124" cy="30858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B738C7A5-E084-4979-97D9-EC7CBE4C3055}"/>
              </a:ext>
            </a:extLst>
          </p:cNvPr>
          <p:cNvSpPr/>
          <p:nvPr/>
        </p:nvSpPr>
        <p:spPr>
          <a:xfrm>
            <a:off x="1270000" y="4352991"/>
            <a:ext cx="7454900" cy="1477328"/>
          </a:xfrm>
          <a:prstGeom prst="rect">
            <a:avLst/>
          </a:prstGeom>
        </p:spPr>
        <p:txBody>
          <a:bodyPr wrap="square">
            <a:spAutoFit/>
          </a:bodyPr>
          <a:lstStyle/>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pet</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'cat'</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C586C0"/>
                </a:solidFill>
                <a:latin typeface="Consolas" panose="020B0609020204030204" pitchFamily="49" charset="0"/>
              </a:rPr>
              <a:t>if</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pet</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'cat'</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pet</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'dog'</a:t>
            </a:r>
            <a:r>
              <a:rPr lang="en-US" dirty="0">
                <a:solidFill>
                  <a:srgbClr val="D4D4D4"/>
                </a:solidFill>
                <a:latin typeface="Consolas" panose="020B0609020204030204" pitchFamily="49" charset="0"/>
              </a:rPr>
              <a:t>){</a:t>
            </a:r>
          </a:p>
          <a:p>
            <a:r>
              <a:rPr lang="en-US" dirty="0">
                <a:solidFill>
                  <a:srgbClr val="4EC9B0"/>
                </a:solidFill>
                <a:latin typeface="Consolas" panose="020B0609020204030204" pitchFamily="49" charset="0"/>
              </a:rPr>
              <a:t>   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'The pet is either a cat or a dog'</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94618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00B88-9257-4C1B-B589-CAE2254D84FA}"/>
              </a:ext>
            </a:extLst>
          </p:cNvPr>
          <p:cNvSpPr>
            <a:spLocks noGrp="1"/>
          </p:cNvSpPr>
          <p:nvPr>
            <p:ph type="title"/>
          </p:nvPr>
        </p:nvSpPr>
        <p:spPr>
          <a:xfrm>
            <a:off x="838200" y="0"/>
            <a:ext cx="10515600" cy="1325563"/>
          </a:xfrm>
        </p:spPr>
        <p:txBody>
          <a:bodyPr/>
          <a:lstStyle/>
          <a:p>
            <a:r>
              <a:rPr lang="en-CA" dirty="0"/>
              <a:t>Combining "||" with "&amp;&amp;"</a:t>
            </a:r>
          </a:p>
        </p:txBody>
      </p:sp>
      <p:sp>
        <p:nvSpPr>
          <p:cNvPr id="3" name="Content Placeholder 2">
            <a:extLst>
              <a:ext uri="{FF2B5EF4-FFF2-40B4-BE49-F238E27FC236}">
                <a16:creationId xmlns:a16="http://schemas.microsoft.com/office/drawing/2014/main" id="{E0FB901F-C1CE-472A-BDDD-5196E5CEBFA8}"/>
              </a:ext>
            </a:extLst>
          </p:cNvPr>
          <p:cNvSpPr>
            <a:spLocks noGrp="1"/>
          </p:cNvSpPr>
          <p:nvPr>
            <p:ph idx="1"/>
          </p:nvPr>
        </p:nvSpPr>
        <p:spPr>
          <a:xfrm>
            <a:off x="838200" y="1325563"/>
            <a:ext cx="10515600" cy="2352675"/>
          </a:xfrm>
        </p:spPr>
        <p:txBody>
          <a:bodyPr/>
          <a:lstStyle/>
          <a:p>
            <a:r>
              <a:rPr lang="en-CA" dirty="0"/>
              <a:t>Your conditional statements can contain any combination of "||" and "&amp;&amp;" statements</a:t>
            </a:r>
          </a:p>
          <a:p>
            <a:r>
              <a:rPr lang="en-CA" dirty="0"/>
              <a:t>Just Beware of difficult to read code when making overly complex conditional statements</a:t>
            </a:r>
          </a:p>
        </p:txBody>
      </p:sp>
      <p:sp>
        <p:nvSpPr>
          <p:cNvPr id="5" name="Rectangle 4">
            <a:extLst>
              <a:ext uri="{FF2B5EF4-FFF2-40B4-BE49-F238E27FC236}">
                <a16:creationId xmlns:a16="http://schemas.microsoft.com/office/drawing/2014/main" id="{C92D17FE-98C4-48E0-9EE0-2CEBFA20ABC5}"/>
              </a:ext>
            </a:extLst>
          </p:cNvPr>
          <p:cNvSpPr/>
          <p:nvPr/>
        </p:nvSpPr>
        <p:spPr>
          <a:xfrm>
            <a:off x="3086100" y="3365500"/>
            <a:ext cx="5727700" cy="29083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0DE14BE2-AD9F-4EDA-A4B4-1C21FF595975}"/>
              </a:ext>
            </a:extLst>
          </p:cNvPr>
          <p:cNvSpPr/>
          <p:nvPr/>
        </p:nvSpPr>
        <p:spPr>
          <a:xfrm>
            <a:off x="3282951" y="3492501"/>
            <a:ext cx="6096000" cy="2585323"/>
          </a:xfrm>
          <a:prstGeom prst="rect">
            <a:avLst/>
          </a:prstGeom>
        </p:spPr>
        <p:txBody>
          <a:bodyPr>
            <a:spAutoFit/>
          </a:bodyPr>
          <a:lstStyle/>
          <a:p>
            <a:r>
              <a:rPr lang="pt-BR" dirty="0">
                <a:solidFill>
                  <a:srgbClr val="569CD6"/>
                </a:solidFill>
                <a:latin typeface="Consolas" panose="020B0609020204030204" pitchFamily="49" charset="0"/>
              </a:rPr>
              <a:t>const</a:t>
            </a:r>
            <a:r>
              <a:rPr lang="pt-BR" dirty="0">
                <a:solidFill>
                  <a:srgbClr val="D4D4D4"/>
                </a:solidFill>
                <a:latin typeface="Consolas" panose="020B0609020204030204" pitchFamily="49" charset="0"/>
              </a:rPr>
              <a:t> </a:t>
            </a:r>
            <a:r>
              <a:rPr lang="pt-BR" dirty="0">
                <a:solidFill>
                  <a:srgbClr val="9CDCFE"/>
                </a:solidFill>
                <a:latin typeface="Consolas" panose="020B0609020204030204" pitchFamily="49" charset="0"/>
              </a:rPr>
              <a:t>e</a:t>
            </a:r>
            <a:r>
              <a:rPr lang="pt-BR" dirty="0">
                <a:solidFill>
                  <a:srgbClr val="D4D4D4"/>
                </a:solidFill>
                <a:latin typeface="Consolas" panose="020B0609020204030204" pitchFamily="49" charset="0"/>
              </a:rPr>
              <a:t> = </a:t>
            </a:r>
            <a:r>
              <a:rPr lang="pt-BR" dirty="0">
                <a:solidFill>
                  <a:srgbClr val="B5CEA8"/>
                </a:solidFill>
                <a:latin typeface="Consolas" panose="020B0609020204030204" pitchFamily="49" charset="0"/>
              </a:rPr>
              <a:t>3</a:t>
            </a:r>
            <a:r>
              <a:rPr lang="pt-BR" dirty="0">
                <a:solidFill>
                  <a:srgbClr val="D4D4D4"/>
                </a:solidFill>
                <a:latin typeface="Consolas" panose="020B0609020204030204" pitchFamily="49" charset="0"/>
              </a:rPr>
              <a:t>;</a:t>
            </a:r>
          </a:p>
          <a:p>
            <a:r>
              <a:rPr lang="pt-BR" dirty="0">
                <a:solidFill>
                  <a:srgbClr val="569CD6"/>
                </a:solidFill>
                <a:latin typeface="Consolas" panose="020B0609020204030204" pitchFamily="49" charset="0"/>
              </a:rPr>
              <a:t>const</a:t>
            </a:r>
            <a:r>
              <a:rPr lang="pt-BR" dirty="0">
                <a:solidFill>
                  <a:srgbClr val="D4D4D4"/>
                </a:solidFill>
                <a:latin typeface="Consolas" panose="020B0609020204030204" pitchFamily="49" charset="0"/>
              </a:rPr>
              <a:t> </a:t>
            </a:r>
            <a:r>
              <a:rPr lang="pt-BR" dirty="0">
                <a:solidFill>
                  <a:srgbClr val="9CDCFE"/>
                </a:solidFill>
                <a:latin typeface="Consolas" panose="020B0609020204030204" pitchFamily="49" charset="0"/>
              </a:rPr>
              <a:t>f</a:t>
            </a:r>
            <a:r>
              <a:rPr lang="pt-BR" dirty="0">
                <a:solidFill>
                  <a:srgbClr val="D4D4D4"/>
                </a:solidFill>
                <a:latin typeface="Consolas" panose="020B0609020204030204" pitchFamily="49" charset="0"/>
              </a:rPr>
              <a:t> = </a:t>
            </a:r>
            <a:r>
              <a:rPr lang="pt-BR" dirty="0">
                <a:solidFill>
                  <a:srgbClr val="B5CEA8"/>
                </a:solidFill>
                <a:latin typeface="Consolas" panose="020B0609020204030204" pitchFamily="49" charset="0"/>
              </a:rPr>
              <a:t>5</a:t>
            </a:r>
            <a:r>
              <a:rPr lang="pt-BR" dirty="0">
                <a:solidFill>
                  <a:srgbClr val="D4D4D4"/>
                </a:solidFill>
                <a:latin typeface="Consolas" panose="020B0609020204030204" pitchFamily="49" charset="0"/>
              </a:rPr>
              <a:t>;</a:t>
            </a:r>
          </a:p>
          <a:p>
            <a:r>
              <a:rPr lang="pt-BR" dirty="0">
                <a:solidFill>
                  <a:srgbClr val="569CD6"/>
                </a:solidFill>
                <a:latin typeface="Consolas" panose="020B0609020204030204" pitchFamily="49" charset="0"/>
              </a:rPr>
              <a:t>const</a:t>
            </a:r>
            <a:r>
              <a:rPr lang="pt-BR" dirty="0">
                <a:solidFill>
                  <a:srgbClr val="D4D4D4"/>
                </a:solidFill>
                <a:latin typeface="Consolas" panose="020B0609020204030204" pitchFamily="49" charset="0"/>
              </a:rPr>
              <a:t> </a:t>
            </a:r>
            <a:r>
              <a:rPr lang="pt-BR" dirty="0">
                <a:solidFill>
                  <a:srgbClr val="9CDCFE"/>
                </a:solidFill>
                <a:latin typeface="Consolas" panose="020B0609020204030204" pitchFamily="49" charset="0"/>
              </a:rPr>
              <a:t>g</a:t>
            </a:r>
            <a:r>
              <a:rPr lang="pt-BR" dirty="0">
                <a:solidFill>
                  <a:srgbClr val="D4D4D4"/>
                </a:solidFill>
                <a:latin typeface="Consolas" panose="020B0609020204030204" pitchFamily="49" charset="0"/>
              </a:rPr>
              <a:t> = </a:t>
            </a:r>
            <a:r>
              <a:rPr lang="pt-BR" dirty="0">
                <a:solidFill>
                  <a:srgbClr val="B5CEA8"/>
                </a:solidFill>
                <a:latin typeface="Consolas" panose="020B0609020204030204" pitchFamily="49" charset="0"/>
              </a:rPr>
              <a:t>3</a:t>
            </a:r>
            <a:r>
              <a:rPr lang="pt-BR" dirty="0">
                <a:solidFill>
                  <a:srgbClr val="D4D4D4"/>
                </a:solidFill>
                <a:latin typeface="Consolas" panose="020B0609020204030204" pitchFamily="49" charset="0"/>
              </a:rPr>
              <a:t>;</a:t>
            </a:r>
          </a:p>
          <a:p>
            <a:r>
              <a:rPr lang="pt-BR" dirty="0">
                <a:solidFill>
                  <a:srgbClr val="569CD6"/>
                </a:solidFill>
                <a:latin typeface="Consolas" panose="020B0609020204030204" pitchFamily="49" charset="0"/>
              </a:rPr>
              <a:t>const</a:t>
            </a:r>
            <a:r>
              <a:rPr lang="pt-BR" dirty="0">
                <a:solidFill>
                  <a:srgbClr val="D4D4D4"/>
                </a:solidFill>
                <a:latin typeface="Consolas" panose="020B0609020204030204" pitchFamily="49" charset="0"/>
              </a:rPr>
              <a:t> </a:t>
            </a:r>
            <a:r>
              <a:rPr lang="pt-BR" dirty="0">
                <a:solidFill>
                  <a:srgbClr val="9CDCFE"/>
                </a:solidFill>
                <a:latin typeface="Consolas" panose="020B0609020204030204" pitchFamily="49" charset="0"/>
              </a:rPr>
              <a:t>h</a:t>
            </a:r>
            <a:r>
              <a:rPr lang="pt-BR" dirty="0">
                <a:solidFill>
                  <a:srgbClr val="D4D4D4"/>
                </a:solidFill>
                <a:latin typeface="Consolas" panose="020B0609020204030204" pitchFamily="49" charset="0"/>
              </a:rPr>
              <a:t> = </a:t>
            </a:r>
            <a:r>
              <a:rPr lang="pt-BR" dirty="0">
                <a:solidFill>
                  <a:srgbClr val="B5CEA8"/>
                </a:solidFill>
                <a:latin typeface="Consolas" panose="020B0609020204030204" pitchFamily="49" charset="0"/>
              </a:rPr>
              <a:t>9</a:t>
            </a:r>
            <a:r>
              <a:rPr lang="pt-BR" dirty="0">
                <a:solidFill>
                  <a:srgbClr val="D4D4D4"/>
                </a:solidFill>
                <a:latin typeface="Consolas" panose="020B0609020204030204" pitchFamily="49" charset="0"/>
              </a:rPr>
              <a:t>;</a:t>
            </a:r>
          </a:p>
          <a:p>
            <a:r>
              <a:rPr lang="pt-BR" dirty="0">
                <a:solidFill>
                  <a:srgbClr val="569CD6"/>
                </a:solidFill>
                <a:latin typeface="Consolas" panose="020B0609020204030204" pitchFamily="49" charset="0"/>
              </a:rPr>
              <a:t>const</a:t>
            </a:r>
            <a:r>
              <a:rPr lang="pt-BR" dirty="0">
                <a:solidFill>
                  <a:srgbClr val="D4D4D4"/>
                </a:solidFill>
                <a:latin typeface="Consolas" panose="020B0609020204030204" pitchFamily="49" charset="0"/>
              </a:rPr>
              <a:t> </a:t>
            </a:r>
            <a:r>
              <a:rPr lang="pt-BR" dirty="0">
                <a:solidFill>
                  <a:srgbClr val="9CDCFE"/>
                </a:solidFill>
                <a:latin typeface="Consolas" panose="020B0609020204030204" pitchFamily="49" charset="0"/>
              </a:rPr>
              <a:t>i</a:t>
            </a:r>
            <a:r>
              <a:rPr lang="pt-BR" dirty="0">
                <a:solidFill>
                  <a:srgbClr val="D4D4D4"/>
                </a:solidFill>
                <a:latin typeface="Consolas" panose="020B0609020204030204" pitchFamily="49" charset="0"/>
              </a:rPr>
              <a:t> = </a:t>
            </a:r>
            <a:r>
              <a:rPr lang="pt-BR" dirty="0">
                <a:solidFill>
                  <a:srgbClr val="B5CEA8"/>
                </a:solidFill>
                <a:latin typeface="Consolas" panose="020B0609020204030204" pitchFamily="49" charset="0"/>
              </a:rPr>
              <a:t>12</a:t>
            </a:r>
            <a:r>
              <a:rPr lang="pt-BR" dirty="0">
                <a:solidFill>
                  <a:srgbClr val="D4D4D4"/>
                </a:solidFill>
                <a:latin typeface="Consolas" panose="020B0609020204030204" pitchFamily="49" charset="0"/>
              </a:rPr>
              <a:t>;</a:t>
            </a:r>
          </a:p>
          <a:p>
            <a:br>
              <a:rPr lang="pt-BR" dirty="0">
                <a:solidFill>
                  <a:srgbClr val="D4D4D4"/>
                </a:solidFill>
                <a:latin typeface="Consolas" panose="020B0609020204030204" pitchFamily="49" charset="0"/>
              </a:rPr>
            </a:br>
            <a:r>
              <a:rPr lang="pt-BR" dirty="0">
                <a:solidFill>
                  <a:srgbClr val="C586C0"/>
                </a:solidFill>
                <a:latin typeface="Consolas" panose="020B0609020204030204" pitchFamily="49" charset="0"/>
              </a:rPr>
              <a:t>if</a:t>
            </a:r>
            <a:r>
              <a:rPr lang="pt-BR" dirty="0">
                <a:solidFill>
                  <a:srgbClr val="D4D4D4"/>
                </a:solidFill>
                <a:latin typeface="Consolas" panose="020B0609020204030204" pitchFamily="49" charset="0"/>
              </a:rPr>
              <a:t>( (</a:t>
            </a:r>
            <a:r>
              <a:rPr lang="pt-BR" dirty="0">
                <a:solidFill>
                  <a:srgbClr val="9CDCFE"/>
                </a:solidFill>
                <a:latin typeface="Consolas" panose="020B0609020204030204" pitchFamily="49" charset="0"/>
              </a:rPr>
              <a:t>e</a:t>
            </a:r>
            <a:r>
              <a:rPr lang="pt-BR" dirty="0">
                <a:solidFill>
                  <a:srgbClr val="D4D4D4"/>
                </a:solidFill>
                <a:latin typeface="Consolas" panose="020B0609020204030204" pitchFamily="49" charset="0"/>
              </a:rPr>
              <a:t> &lt; </a:t>
            </a:r>
            <a:r>
              <a:rPr lang="pt-BR" dirty="0">
                <a:solidFill>
                  <a:srgbClr val="B5CEA8"/>
                </a:solidFill>
                <a:latin typeface="Consolas" panose="020B0609020204030204" pitchFamily="49" charset="0"/>
              </a:rPr>
              <a:t>5</a:t>
            </a:r>
            <a:r>
              <a:rPr lang="pt-BR" dirty="0">
                <a:solidFill>
                  <a:srgbClr val="D4D4D4"/>
                </a:solidFill>
                <a:latin typeface="Consolas" panose="020B0609020204030204" pitchFamily="49" charset="0"/>
              </a:rPr>
              <a:t> &amp;&amp; </a:t>
            </a:r>
            <a:r>
              <a:rPr lang="pt-BR" dirty="0">
                <a:solidFill>
                  <a:srgbClr val="9CDCFE"/>
                </a:solidFill>
                <a:latin typeface="Consolas" panose="020B0609020204030204" pitchFamily="49" charset="0"/>
              </a:rPr>
              <a:t>e</a:t>
            </a:r>
            <a:r>
              <a:rPr lang="pt-BR" dirty="0">
                <a:solidFill>
                  <a:srgbClr val="D4D4D4"/>
                </a:solidFill>
                <a:latin typeface="Consolas" panose="020B0609020204030204" pitchFamily="49" charset="0"/>
              </a:rPr>
              <a:t> == </a:t>
            </a:r>
            <a:r>
              <a:rPr lang="pt-BR" dirty="0">
                <a:solidFill>
                  <a:srgbClr val="9CDCFE"/>
                </a:solidFill>
                <a:latin typeface="Consolas" panose="020B0609020204030204" pitchFamily="49" charset="0"/>
              </a:rPr>
              <a:t>g</a:t>
            </a:r>
            <a:r>
              <a:rPr lang="pt-BR" dirty="0">
                <a:solidFill>
                  <a:srgbClr val="D4D4D4"/>
                </a:solidFill>
                <a:latin typeface="Consolas" panose="020B0609020204030204" pitchFamily="49" charset="0"/>
              </a:rPr>
              <a:t>) || (</a:t>
            </a:r>
            <a:r>
              <a:rPr lang="pt-BR" dirty="0">
                <a:solidFill>
                  <a:srgbClr val="9CDCFE"/>
                </a:solidFill>
                <a:latin typeface="Consolas" panose="020B0609020204030204" pitchFamily="49" charset="0"/>
              </a:rPr>
              <a:t>h</a:t>
            </a:r>
            <a:r>
              <a:rPr lang="pt-BR" dirty="0">
                <a:solidFill>
                  <a:srgbClr val="D4D4D4"/>
                </a:solidFill>
                <a:latin typeface="Consolas" panose="020B0609020204030204" pitchFamily="49" charset="0"/>
              </a:rPr>
              <a:t> &lt; </a:t>
            </a:r>
            <a:r>
              <a:rPr lang="pt-BR" dirty="0">
                <a:solidFill>
                  <a:srgbClr val="9CDCFE"/>
                </a:solidFill>
                <a:latin typeface="Consolas" panose="020B0609020204030204" pitchFamily="49" charset="0"/>
              </a:rPr>
              <a:t>i</a:t>
            </a:r>
            <a:r>
              <a:rPr lang="pt-BR" dirty="0">
                <a:solidFill>
                  <a:srgbClr val="D4D4D4"/>
                </a:solidFill>
                <a:latin typeface="Consolas" panose="020B0609020204030204" pitchFamily="49" charset="0"/>
              </a:rPr>
              <a:t>) ){</a:t>
            </a:r>
          </a:p>
          <a:p>
            <a:r>
              <a:rPr lang="pt-BR" dirty="0">
                <a:solidFill>
                  <a:srgbClr val="4EC9B0"/>
                </a:solidFill>
                <a:latin typeface="Consolas" panose="020B0609020204030204" pitchFamily="49" charset="0"/>
              </a:rPr>
              <a:t>   console</a:t>
            </a:r>
            <a:r>
              <a:rPr lang="pt-BR" dirty="0">
                <a:solidFill>
                  <a:srgbClr val="D4D4D4"/>
                </a:solidFill>
                <a:latin typeface="Consolas" panose="020B0609020204030204" pitchFamily="49" charset="0"/>
              </a:rPr>
              <a:t>.</a:t>
            </a:r>
            <a:r>
              <a:rPr lang="pt-BR" dirty="0">
                <a:solidFill>
                  <a:srgbClr val="DCDCAA"/>
                </a:solidFill>
                <a:latin typeface="Consolas" panose="020B0609020204030204" pitchFamily="49" charset="0"/>
              </a:rPr>
              <a:t>log</a:t>
            </a:r>
            <a:r>
              <a:rPr lang="pt-BR" dirty="0">
                <a:solidFill>
                  <a:srgbClr val="D4D4D4"/>
                </a:solidFill>
                <a:latin typeface="Consolas" panose="020B0609020204030204" pitchFamily="49" charset="0"/>
              </a:rPr>
              <a:t>(</a:t>
            </a:r>
            <a:r>
              <a:rPr lang="pt-BR" dirty="0">
                <a:solidFill>
                  <a:srgbClr val="CE9178"/>
                </a:solidFill>
                <a:latin typeface="Consolas" panose="020B0609020204030204" pitchFamily="49" charset="0"/>
              </a:rPr>
              <a:t>'Ok!!! : ( ...'</a:t>
            </a:r>
            <a:r>
              <a:rPr lang="pt-BR" dirty="0">
                <a:solidFill>
                  <a:srgbClr val="D4D4D4"/>
                </a:solidFill>
                <a:latin typeface="Consolas" panose="020B0609020204030204" pitchFamily="49" charset="0"/>
              </a:rPr>
              <a:t>);</a:t>
            </a:r>
          </a:p>
          <a:p>
            <a:r>
              <a:rPr lang="pt-BR" dirty="0">
                <a:solidFill>
                  <a:srgbClr val="D4D4D4"/>
                </a:solidFill>
                <a:latin typeface="Consolas" panose="020B0609020204030204" pitchFamily="49" charset="0"/>
              </a:rPr>
              <a:t>}</a:t>
            </a:r>
            <a:endParaRPr lang="pt-B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20642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A8D4-BB9A-4021-B383-0E351F96CE58}"/>
              </a:ext>
            </a:extLst>
          </p:cNvPr>
          <p:cNvSpPr>
            <a:spLocks noGrp="1"/>
          </p:cNvSpPr>
          <p:nvPr>
            <p:ph type="title"/>
          </p:nvPr>
        </p:nvSpPr>
        <p:spPr/>
        <p:txBody>
          <a:bodyPr/>
          <a:lstStyle/>
          <a:p>
            <a:r>
              <a:rPr lang="en-CA" dirty="0"/>
              <a:t>Truthy Values in JavaScript</a:t>
            </a:r>
          </a:p>
        </p:txBody>
      </p:sp>
      <p:sp>
        <p:nvSpPr>
          <p:cNvPr id="3" name="Content Placeholder 2">
            <a:extLst>
              <a:ext uri="{FF2B5EF4-FFF2-40B4-BE49-F238E27FC236}">
                <a16:creationId xmlns:a16="http://schemas.microsoft.com/office/drawing/2014/main" id="{78A19416-5147-470D-87A0-6E6EB0975937}"/>
              </a:ext>
            </a:extLst>
          </p:cNvPr>
          <p:cNvSpPr>
            <a:spLocks noGrp="1"/>
          </p:cNvSpPr>
          <p:nvPr>
            <p:ph idx="1"/>
          </p:nvPr>
        </p:nvSpPr>
        <p:spPr/>
        <p:txBody>
          <a:bodyPr/>
          <a:lstStyle/>
          <a:p>
            <a:r>
              <a:rPr lang="en-CA" sz="2000" dirty="0"/>
              <a:t>A truthy value is a value that is consider true by a computer language when encountered  in a Boolean contaxt</a:t>
            </a:r>
            <a:r>
              <a:rPr lang="en-CA" sz="2000" baseline="30000" dirty="0"/>
              <a:t>1</a:t>
            </a:r>
            <a:r>
              <a:rPr lang="en-CA" sz="2000" dirty="0"/>
              <a:t> such as in an "if" statement</a:t>
            </a:r>
          </a:p>
          <a:p>
            <a:r>
              <a:rPr lang="en-CA" sz="2000" dirty="0"/>
              <a:t>Values that are considered truthy by JavaScript</a:t>
            </a:r>
            <a:r>
              <a:rPr lang="en-CA" sz="2000" baseline="30000" dirty="0"/>
              <a:t>1</a:t>
            </a:r>
          </a:p>
          <a:p>
            <a:pPr lvl="1"/>
            <a:r>
              <a:rPr lang="en-CA" sz="1800" dirty="0"/>
              <a:t>if(true) </a:t>
            </a:r>
          </a:p>
          <a:p>
            <a:pPr lvl="1"/>
            <a:r>
              <a:rPr lang="en-CA" sz="1800" dirty="0"/>
              <a:t>if({})</a:t>
            </a:r>
          </a:p>
          <a:p>
            <a:pPr lvl="1"/>
            <a:r>
              <a:rPr lang="en-CA" sz="1800" dirty="0"/>
              <a:t>if([])</a:t>
            </a:r>
          </a:p>
          <a:p>
            <a:pPr lvl="1"/>
            <a:r>
              <a:rPr lang="en-CA" sz="1800" dirty="0"/>
              <a:t>if(23) -&gt; Any number other than zero</a:t>
            </a:r>
          </a:p>
          <a:p>
            <a:pPr lvl="1"/>
            <a:r>
              <a:rPr lang="en-CA" sz="1800" dirty="0"/>
              <a:t>if("0") -&gt; The string number zero is considered true</a:t>
            </a:r>
          </a:p>
          <a:p>
            <a:pPr lvl="1"/>
            <a:r>
              <a:rPr lang="en-CA" sz="1800" dirty="0"/>
              <a:t>if("any string with at least one character") -&gt; Any string other than an empty string ("")</a:t>
            </a:r>
          </a:p>
          <a:p>
            <a:pPr lvl="1"/>
            <a:r>
              <a:rPr lang="en-CA" sz="1800" dirty="0"/>
              <a:t>if(new Date())</a:t>
            </a:r>
          </a:p>
          <a:p>
            <a:pPr lvl="1"/>
            <a:r>
              <a:rPr lang="en-CA" sz="1800" dirty="0"/>
              <a:t>if(-23) -&gt; As above any number (even negative numbers) are consider true other than zero</a:t>
            </a:r>
          </a:p>
          <a:p>
            <a:pPr lvl="1"/>
            <a:r>
              <a:rPr lang="en-CA" sz="1800" dirty="0"/>
              <a:t>if(Infinity)</a:t>
            </a:r>
          </a:p>
          <a:p>
            <a:pPr lvl="1"/>
            <a:r>
              <a:rPr lang="en-CA" sz="1800" dirty="0"/>
              <a:t>if(-Infinity)</a:t>
            </a:r>
          </a:p>
          <a:p>
            <a:pPr lvl="1"/>
            <a:endParaRPr lang="en-CA" dirty="0"/>
          </a:p>
        </p:txBody>
      </p:sp>
      <p:sp>
        <p:nvSpPr>
          <p:cNvPr id="4" name="TextBox 3">
            <a:extLst>
              <a:ext uri="{FF2B5EF4-FFF2-40B4-BE49-F238E27FC236}">
                <a16:creationId xmlns:a16="http://schemas.microsoft.com/office/drawing/2014/main" id="{B19C3DBD-0BFA-4D8D-92D9-7471B72EF1F9}"/>
              </a:ext>
            </a:extLst>
          </p:cNvPr>
          <p:cNvSpPr txBox="1"/>
          <p:nvPr/>
        </p:nvSpPr>
        <p:spPr>
          <a:xfrm>
            <a:off x="372405" y="6375650"/>
            <a:ext cx="11059298" cy="338554"/>
          </a:xfrm>
          <a:prstGeom prst="rect">
            <a:avLst/>
          </a:prstGeom>
          <a:noFill/>
        </p:spPr>
        <p:txBody>
          <a:bodyPr wrap="square" rtlCol="0">
            <a:spAutoFit/>
          </a:bodyPr>
          <a:lstStyle/>
          <a:p>
            <a:pPr marL="342900" indent="-342900">
              <a:buAutoNum type="arabicPeriod"/>
            </a:pPr>
            <a:r>
              <a:rPr lang="en-CA" sz="1600" dirty="0">
                <a:hlinkClick r:id="rId2"/>
              </a:rPr>
              <a:t>https://developer.mozilla.org/en-US/docs/Glossary/Truthy</a:t>
            </a:r>
            <a:endParaRPr lang="en-CA" sz="1600" dirty="0"/>
          </a:p>
        </p:txBody>
      </p:sp>
    </p:spTree>
    <p:extLst>
      <p:ext uri="{BB962C8B-B14F-4D97-AF65-F5344CB8AC3E}">
        <p14:creationId xmlns:p14="http://schemas.microsoft.com/office/powerpoint/2010/main" val="466951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5D0D8-6DF7-46F2-BE59-AA87FEC55BF7}"/>
              </a:ext>
            </a:extLst>
          </p:cNvPr>
          <p:cNvSpPr>
            <a:spLocks noGrp="1"/>
          </p:cNvSpPr>
          <p:nvPr>
            <p:ph type="title"/>
          </p:nvPr>
        </p:nvSpPr>
        <p:spPr/>
        <p:txBody>
          <a:bodyPr/>
          <a:lstStyle/>
          <a:p>
            <a:r>
              <a:rPr lang="en-CA" dirty="0" err="1"/>
              <a:t>Falsy</a:t>
            </a:r>
            <a:r>
              <a:rPr lang="en-CA" dirty="0"/>
              <a:t> Values in JavaScript</a:t>
            </a:r>
          </a:p>
        </p:txBody>
      </p:sp>
      <p:sp>
        <p:nvSpPr>
          <p:cNvPr id="3" name="Content Placeholder 2">
            <a:extLst>
              <a:ext uri="{FF2B5EF4-FFF2-40B4-BE49-F238E27FC236}">
                <a16:creationId xmlns:a16="http://schemas.microsoft.com/office/drawing/2014/main" id="{2BDEF4B5-FF64-45A9-B48D-8A35EF72BCE6}"/>
              </a:ext>
            </a:extLst>
          </p:cNvPr>
          <p:cNvSpPr>
            <a:spLocks noGrp="1"/>
          </p:cNvSpPr>
          <p:nvPr>
            <p:ph idx="1"/>
          </p:nvPr>
        </p:nvSpPr>
        <p:spPr/>
        <p:txBody>
          <a:bodyPr/>
          <a:lstStyle/>
          <a:p>
            <a:r>
              <a:rPr lang="en-CA" dirty="0"/>
              <a:t>The following values are considered falsy</a:t>
            </a:r>
            <a:r>
              <a:rPr lang="en-CA" baseline="30000" dirty="0"/>
              <a:t>1</a:t>
            </a:r>
            <a:r>
              <a:rPr lang="en-CA" dirty="0"/>
              <a:t> (false in a Boolean context)</a:t>
            </a:r>
          </a:p>
          <a:p>
            <a:pPr lvl="1"/>
            <a:r>
              <a:rPr lang="en-CA" dirty="0"/>
              <a:t>if(0) -&gt; The number zero is considered false</a:t>
            </a:r>
          </a:p>
          <a:p>
            <a:pPr lvl="1"/>
            <a:r>
              <a:rPr lang="en-CA" dirty="0"/>
              <a:t>if("") -&gt; An empty string is considered false</a:t>
            </a:r>
          </a:p>
          <a:p>
            <a:pPr lvl="1"/>
            <a:r>
              <a:rPr lang="en-CA" dirty="0"/>
              <a:t>if(null)</a:t>
            </a:r>
          </a:p>
          <a:p>
            <a:pPr lvl="1"/>
            <a:r>
              <a:rPr lang="en-CA" dirty="0"/>
              <a:t>if(undefined)</a:t>
            </a:r>
          </a:p>
          <a:p>
            <a:pPr lvl="1"/>
            <a:r>
              <a:rPr lang="en-CA" dirty="0"/>
              <a:t>if(</a:t>
            </a:r>
            <a:r>
              <a:rPr lang="en-CA" dirty="0" err="1"/>
              <a:t>NaN</a:t>
            </a:r>
            <a:r>
              <a:rPr lang="en-CA" dirty="0"/>
              <a:t>) -&gt; Not a Number is considered false</a:t>
            </a:r>
          </a:p>
          <a:p>
            <a:pPr lvl="1"/>
            <a:endParaRPr lang="en-CA" dirty="0"/>
          </a:p>
        </p:txBody>
      </p:sp>
      <p:sp>
        <p:nvSpPr>
          <p:cNvPr id="4" name="TextBox 3">
            <a:extLst>
              <a:ext uri="{FF2B5EF4-FFF2-40B4-BE49-F238E27FC236}">
                <a16:creationId xmlns:a16="http://schemas.microsoft.com/office/drawing/2014/main" id="{69F12CA0-358E-4CFC-91C5-E0CCC98C90ED}"/>
              </a:ext>
            </a:extLst>
          </p:cNvPr>
          <p:cNvSpPr txBox="1"/>
          <p:nvPr/>
        </p:nvSpPr>
        <p:spPr>
          <a:xfrm>
            <a:off x="372405" y="6375650"/>
            <a:ext cx="11059298" cy="338554"/>
          </a:xfrm>
          <a:prstGeom prst="rect">
            <a:avLst/>
          </a:prstGeom>
          <a:noFill/>
        </p:spPr>
        <p:txBody>
          <a:bodyPr wrap="square" rtlCol="0">
            <a:spAutoFit/>
          </a:bodyPr>
          <a:lstStyle/>
          <a:p>
            <a:pPr marL="342900" indent="-342900">
              <a:buAutoNum type="arabicPeriod"/>
            </a:pPr>
            <a:r>
              <a:rPr lang="en-CA" sz="1600" dirty="0">
                <a:hlinkClick r:id="rId2"/>
              </a:rPr>
              <a:t>https://developer.mozilla.org/en-US/docs/Glossary/Falsy</a:t>
            </a:r>
            <a:endParaRPr lang="en-CA" sz="1600" dirty="0"/>
          </a:p>
        </p:txBody>
      </p:sp>
    </p:spTree>
    <p:extLst>
      <p:ext uri="{BB962C8B-B14F-4D97-AF65-F5344CB8AC3E}">
        <p14:creationId xmlns:p14="http://schemas.microsoft.com/office/powerpoint/2010/main" val="3297414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A8D4-BB9A-4021-B383-0E351F96CE58}"/>
              </a:ext>
            </a:extLst>
          </p:cNvPr>
          <p:cNvSpPr>
            <a:spLocks noGrp="1"/>
          </p:cNvSpPr>
          <p:nvPr>
            <p:ph type="title"/>
          </p:nvPr>
        </p:nvSpPr>
        <p:spPr/>
        <p:txBody>
          <a:bodyPr/>
          <a:lstStyle/>
          <a:p>
            <a:r>
              <a:rPr lang="en-CA" dirty="0"/>
              <a:t>Using Truthy and </a:t>
            </a:r>
            <a:r>
              <a:rPr lang="en-CA" dirty="0" err="1"/>
              <a:t>Falsy</a:t>
            </a:r>
            <a:r>
              <a:rPr lang="en-CA" dirty="0"/>
              <a:t> Values in JavaScript</a:t>
            </a:r>
          </a:p>
        </p:txBody>
      </p:sp>
      <p:sp>
        <p:nvSpPr>
          <p:cNvPr id="4" name="TextBox 3">
            <a:extLst>
              <a:ext uri="{FF2B5EF4-FFF2-40B4-BE49-F238E27FC236}">
                <a16:creationId xmlns:a16="http://schemas.microsoft.com/office/drawing/2014/main" id="{B19C3DBD-0BFA-4D8D-92D9-7471B72EF1F9}"/>
              </a:ext>
            </a:extLst>
          </p:cNvPr>
          <p:cNvSpPr txBox="1"/>
          <p:nvPr/>
        </p:nvSpPr>
        <p:spPr>
          <a:xfrm>
            <a:off x="372405" y="6375650"/>
            <a:ext cx="11059298" cy="338554"/>
          </a:xfrm>
          <a:prstGeom prst="rect">
            <a:avLst/>
          </a:prstGeom>
          <a:noFill/>
        </p:spPr>
        <p:txBody>
          <a:bodyPr wrap="square" rtlCol="0">
            <a:spAutoFit/>
          </a:bodyPr>
          <a:lstStyle/>
          <a:p>
            <a:pPr marL="342900" indent="-342900">
              <a:buAutoNum type="arabicPeriod"/>
            </a:pPr>
            <a:r>
              <a:rPr lang="en-CA" sz="1600" dirty="0">
                <a:hlinkClick r:id="rId2"/>
              </a:rPr>
              <a:t>https://developer.mozilla.org/en-US/docs/Glossary/Truthy</a:t>
            </a:r>
            <a:endParaRPr lang="en-CA" sz="1600" dirty="0"/>
          </a:p>
        </p:txBody>
      </p:sp>
      <p:sp>
        <p:nvSpPr>
          <p:cNvPr id="6" name="Content Placeholder 5">
            <a:extLst>
              <a:ext uri="{FF2B5EF4-FFF2-40B4-BE49-F238E27FC236}">
                <a16:creationId xmlns:a16="http://schemas.microsoft.com/office/drawing/2014/main" id="{5CA91B62-5A64-457C-B56C-B0EA36F59A3F}"/>
              </a:ext>
            </a:extLst>
          </p:cNvPr>
          <p:cNvSpPr>
            <a:spLocks noGrp="1"/>
          </p:cNvSpPr>
          <p:nvPr>
            <p:ph idx="1"/>
          </p:nvPr>
        </p:nvSpPr>
        <p:spPr>
          <a:xfrm>
            <a:off x="838201" y="1825625"/>
            <a:ext cx="8961782" cy="4351338"/>
          </a:xfrm>
        </p:spPr>
        <p:txBody>
          <a:bodyPr/>
          <a:lstStyle/>
          <a:p>
            <a:r>
              <a:rPr lang="en-CA" dirty="0"/>
              <a:t>Since truthy values are considered true in the context of an "if" statement you can just write the variable in the condition part of an "if" statement</a:t>
            </a:r>
          </a:p>
          <a:p>
            <a:r>
              <a:rPr lang="en-CA" dirty="0"/>
              <a:t>We can do a similar thing with </a:t>
            </a:r>
            <a:r>
              <a:rPr lang="en-CA" dirty="0" err="1"/>
              <a:t>falsy</a:t>
            </a:r>
            <a:r>
              <a:rPr lang="en-CA" dirty="0"/>
              <a:t> values, except that we precede the variable name with a "!" (NOT) character </a:t>
            </a:r>
          </a:p>
          <a:p>
            <a:r>
              <a:rPr lang="en-CA" dirty="0"/>
              <a:t>Only do the above if you just want to test for truthiness or falseness</a:t>
            </a:r>
          </a:p>
          <a:p>
            <a:pPr lvl="1"/>
            <a:r>
              <a:rPr lang="en-CA" dirty="0"/>
              <a:t>If you want to test for exactly true, then use "… ===  true"</a:t>
            </a:r>
          </a:p>
          <a:p>
            <a:pPr lvl="1"/>
            <a:r>
              <a:rPr lang="en-CA" dirty="0"/>
              <a:t>If you want to test for exactly false, then use "… === false"</a:t>
            </a:r>
          </a:p>
        </p:txBody>
      </p:sp>
    </p:spTree>
    <p:extLst>
      <p:ext uri="{BB962C8B-B14F-4D97-AF65-F5344CB8AC3E}">
        <p14:creationId xmlns:p14="http://schemas.microsoft.com/office/powerpoint/2010/main" val="1018489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A8D4-BB9A-4021-B383-0E351F96CE58}"/>
              </a:ext>
            </a:extLst>
          </p:cNvPr>
          <p:cNvSpPr>
            <a:spLocks noGrp="1"/>
          </p:cNvSpPr>
          <p:nvPr>
            <p:ph type="title"/>
          </p:nvPr>
        </p:nvSpPr>
        <p:spPr>
          <a:xfrm>
            <a:off x="649813" y="261282"/>
            <a:ext cx="10515600" cy="1325563"/>
          </a:xfrm>
        </p:spPr>
        <p:txBody>
          <a:bodyPr/>
          <a:lstStyle/>
          <a:p>
            <a:r>
              <a:rPr lang="en-CA" dirty="0"/>
              <a:t>Using Truthy and Values in JavaScript</a:t>
            </a:r>
          </a:p>
        </p:txBody>
      </p:sp>
      <p:sp>
        <p:nvSpPr>
          <p:cNvPr id="8" name="Rectangle 7">
            <a:extLst>
              <a:ext uri="{FF2B5EF4-FFF2-40B4-BE49-F238E27FC236}">
                <a16:creationId xmlns:a16="http://schemas.microsoft.com/office/drawing/2014/main" id="{CB50EDF6-C5D5-435E-AB06-8723C3078B5A}"/>
              </a:ext>
            </a:extLst>
          </p:cNvPr>
          <p:cNvSpPr/>
          <p:nvPr/>
        </p:nvSpPr>
        <p:spPr>
          <a:xfrm>
            <a:off x="702049" y="3831521"/>
            <a:ext cx="4609691" cy="19320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20A03CDD-F301-4496-9FF7-CE7E9CE3F00F}"/>
              </a:ext>
            </a:extLst>
          </p:cNvPr>
          <p:cNvSpPr/>
          <p:nvPr/>
        </p:nvSpPr>
        <p:spPr>
          <a:xfrm>
            <a:off x="918049" y="3991244"/>
            <a:ext cx="4362869" cy="1477328"/>
          </a:xfrm>
          <a:prstGeom prst="rect">
            <a:avLst/>
          </a:prstGeom>
        </p:spPr>
        <p:txBody>
          <a:bodyPr wrap="square">
            <a:spAutoFit/>
          </a:bodyPr>
          <a:lstStyle/>
          <a:p>
            <a:r>
              <a:rPr lang="en-CA" dirty="0">
                <a:solidFill>
                  <a:srgbClr val="9CDCFE"/>
                </a:solidFill>
                <a:latin typeface="Consolas" panose="020B0609020204030204" pitchFamily="49" charset="0"/>
              </a:rPr>
              <a:t>cat</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'fluffy'</a:t>
            </a:r>
            <a:r>
              <a:rPr lang="en-CA" dirty="0">
                <a:solidFill>
                  <a:srgbClr val="D4D4D4"/>
                </a:solidFill>
                <a:latin typeface="Consolas" panose="020B0609020204030204" pitchFamily="49" charset="0"/>
              </a:rPr>
              <a:t>;</a:t>
            </a:r>
          </a:p>
          <a:p>
            <a:br>
              <a:rPr lang="en-CA" dirty="0">
                <a:solidFill>
                  <a:srgbClr val="D4D4D4"/>
                </a:solidFill>
                <a:latin typeface="Consolas" panose="020B0609020204030204" pitchFamily="49" charset="0"/>
              </a:rPr>
            </a:br>
            <a:r>
              <a:rPr lang="en-CA" dirty="0">
                <a:solidFill>
                  <a:srgbClr val="C586C0"/>
                </a:solidFill>
                <a:latin typeface="Consolas" panose="020B0609020204030204" pitchFamily="49" charset="0"/>
              </a:rPr>
              <a:t>if</a:t>
            </a:r>
            <a:r>
              <a:rPr lang="en-CA" dirty="0">
                <a:solidFill>
                  <a:srgbClr val="D4D4D4"/>
                </a:solidFill>
                <a:latin typeface="Consolas" panose="020B0609020204030204" pitchFamily="49" charset="0"/>
              </a:rPr>
              <a:t>(</a:t>
            </a:r>
            <a:r>
              <a:rPr lang="en-CA" dirty="0">
                <a:solidFill>
                  <a:srgbClr val="9CDCFE"/>
                </a:solidFill>
                <a:latin typeface="Consolas" panose="020B0609020204030204" pitchFamily="49" charset="0"/>
              </a:rPr>
              <a:t>cat</a:t>
            </a:r>
            <a:r>
              <a:rPr lang="en-CA" dirty="0">
                <a:solidFill>
                  <a:srgbClr val="D4D4D4"/>
                </a:solidFill>
                <a:latin typeface="Consolas" panose="020B0609020204030204" pitchFamily="49" charset="0"/>
              </a:rPr>
              <a:t>){</a:t>
            </a:r>
          </a:p>
          <a:p>
            <a:r>
              <a:rPr lang="en-CA" dirty="0">
                <a:solidFill>
                  <a:srgbClr val="4EC9B0"/>
                </a:solidFill>
                <a:latin typeface="Consolas" panose="020B0609020204030204" pitchFamily="49" charset="0"/>
              </a:rPr>
              <a:t>   console</a:t>
            </a:r>
            <a:r>
              <a:rPr lang="en-CA" dirty="0">
                <a:solidFill>
                  <a:srgbClr val="D4D4D4"/>
                </a:solidFill>
                <a:latin typeface="Consolas" panose="020B0609020204030204" pitchFamily="49" charset="0"/>
              </a:rPr>
              <a:t>.</a:t>
            </a:r>
            <a:r>
              <a:rPr lang="en-CA" dirty="0">
                <a:solidFill>
                  <a:srgbClr val="DCDCAA"/>
                </a:solidFill>
                <a:latin typeface="Consolas" panose="020B0609020204030204" pitchFamily="49" charset="0"/>
              </a:rPr>
              <a:t>log</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`Hello </a:t>
            </a:r>
            <a:r>
              <a:rPr lang="en-CA" dirty="0">
                <a:solidFill>
                  <a:srgbClr val="569CD6"/>
                </a:solidFill>
                <a:latin typeface="Consolas" panose="020B0609020204030204" pitchFamily="49" charset="0"/>
              </a:rPr>
              <a:t>${</a:t>
            </a:r>
            <a:r>
              <a:rPr lang="en-CA" dirty="0">
                <a:solidFill>
                  <a:srgbClr val="9CDCFE"/>
                </a:solidFill>
                <a:latin typeface="Consolas" panose="020B0609020204030204" pitchFamily="49" charset="0"/>
              </a:rPr>
              <a:t>cat</a:t>
            </a:r>
            <a:r>
              <a:rPr lang="en-CA" dirty="0">
                <a:solidFill>
                  <a:srgbClr val="569CD6"/>
                </a:solidFill>
                <a:latin typeface="Consolas" panose="020B0609020204030204" pitchFamily="49" charset="0"/>
              </a:rPr>
              <a:t>}</a:t>
            </a:r>
            <a:r>
              <a:rPr lang="en-CA" dirty="0">
                <a:solidFill>
                  <a:srgbClr val="CE9178"/>
                </a:solidFill>
                <a:latin typeface="Consolas" panose="020B0609020204030204" pitchFamily="49" charset="0"/>
              </a:rPr>
              <a:t>!`</a:t>
            </a:r>
            <a:r>
              <a:rPr lang="en-CA" dirty="0">
                <a:solidFill>
                  <a:srgbClr val="D4D4D4"/>
                </a:solidFill>
                <a:latin typeface="Consolas" panose="020B0609020204030204" pitchFamily="49" charset="0"/>
              </a:rPr>
              <a:t>);</a:t>
            </a:r>
          </a:p>
          <a:p>
            <a:r>
              <a:rPr lang="en-CA" dirty="0">
                <a:solidFill>
                  <a:srgbClr val="D4D4D4"/>
                </a:solidFill>
                <a:latin typeface="Consolas" panose="020B0609020204030204" pitchFamily="49" charset="0"/>
              </a:rPr>
              <a:t>}</a:t>
            </a:r>
            <a:endParaRPr lang="en-CA" b="0" dirty="0">
              <a:solidFill>
                <a:srgbClr val="D4D4D4"/>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741EB843-BBC9-4505-B116-C5C4B0C698BF}"/>
              </a:ext>
            </a:extLst>
          </p:cNvPr>
          <p:cNvSpPr/>
          <p:nvPr/>
        </p:nvSpPr>
        <p:spPr>
          <a:xfrm>
            <a:off x="6271276" y="3831521"/>
            <a:ext cx="5300870" cy="19320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109DCDD3-A3ED-42E8-856A-01272257B368}"/>
              </a:ext>
            </a:extLst>
          </p:cNvPr>
          <p:cNvSpPr/>
          <p:nvPr/>
        </p:nvSpPr>
        <p:spPr>
          <a:xfrm>
            <a:off x="6458462" y="3991244"/>
            <a:ext cx="5202707" cy="1477328"/>
          </a:xfrm>
          <a:prstGeom prst="rect">
            <a:avLst/>
          </a:prstGeom>
        </p:spPr>
        <p:txBody>
          <a:bodyPr wrap="square">
            <a:spAutoFit/>
          </a:bodyPr>
          <a:lstStyle/>
          <a:p>
            <a:r>
              <a:rPr lang="en-US" dirty="0">
                <a:solidFill>
                  <a:srgbClr val="9CDCFE"/>
                </a:solidFill>
                <a:latin typeface="Consolas" panose="020B0609020204030204" pitchFamily="49" charset="0"/>
              </a:rPr>
              <a:t>user</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null</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C586C0"/>
                </a:solidFill>
                <a:latin typeface="Consolas" panose="020B0609020204030204" pitchFamily="49" charset="0"/>
              </a:rPr>
              <a:t>if</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user</a:t>
            </a:r>
            <a:r>
              <a:rPr lang="en-US" dirty="0">
                <a:solidFill>
                  <a:srgbClr val="D4D4D4"/>
                </a:solidFill>
                <a:latin typeface="Consolas" panose="020B0609020204030204" pitchFamily="49" charset="0"/>
              </a:rPr>
              <a:t>){</a:t>
            </a:r>
          </a:p>
          <a:p>
            <a:r>
              <a:rPr lang="en-US" dirty="0">
                <a:solidFill>
                  <a:srgbClr val="4EC9B0"/>
                </a:solidFill>
                <a:latin typeface="Consolas" panose="020B0609020204030204" pitchFamily="49" charset="0"/>
              </a:rPr>
              <a:t>   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'The user is not set'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B93F9455-8460-4CA9-8DDE-323188FEF354}"/>
              </a:ext>
            </a:extLst>
          </p:cNvPr>
          <p:cNvSpPr txBox="1"/>
          <p:nvPr/>
        </p:nvSpPr>
        <p:spPr>
          <a:xfrm>
            <a:off x="649813" y="2275365"/>
            <a:ext cx="4714162" cy="923330"/>
          </a:xfrm>
          <a:prstGeom prst="rect">
            <a:avLst/>
          </a:prstGeom>
          <a:noFill/>
          <a:ln>
            <a:solidFill>
              <a:schemeClr val="tx1"/>
            </a:solidFill>
          </a:ln>
        </p:spPr>
        <p:txBody>
          <a:bodyPr wrap="square" rtlCol="0">
            <a:spAutoFit/>
          </a:bodyPr>
          <a:lstStyle/>
          <a:p>
            <a:r>
              <a:rPr lang="en-CA" dirty="0"/>
              <a:t>In this example we test if the "cat" variable has a truthy value. To do this we place just the variable name in the conditional statement</a:t>
            </a:r>
          </a:p>
        </p:txBody>
      </p:sp>
      <p:sp>
        <p:nvSpPr>
          <p:cNvPr id="12" name="Arrow: Right 16">
            <a:extLst>
              <a:ext uri="{FF2B5EF4-FFF2-40B4-BE49-F238E27FC236}">
                <a16:creationId xmlns:a16="http://schemas.microsoft.com/office/drawing/2014/main" id="{F4914E70-8068-4739-A0F7-F39873EAD4C1}"/>
              </a:ext>
            </a:extLst>
          </p:cNvPr>
          <p:cNvSpPr/>
          <p:nvPr/>
        </p:nvSpPr>
        <p:spPr>
          <a:xfrm rot="7826299">
            <a:off x="2746413" y="3851734"/>
            <a:ext cx="1414372" cy="24864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6E7674F4-24AB-410E-935E-63A19598F139}"/>
              </a:ext>
            </a:extLst>
          </p:cNvPr>
          <p:cNvSpPr txBox="1"/>
          <p:nvPr/>
        </p:nvSpPr>
        <p:spPr>
          <a:xfrm>
            <a:off x="6636019" y="1963165"/>
            <a:ext cx="4571383" cy="1200329"/>
          </a:xfrm>
          <a:prstGeom prst="rect">
            <a:avLst/>
          </a:prstGeom>
          <a:noFill/>
          <a:ln>
            <a:solidFill>
              <a:schemeClr val="tx1"/>
            </a:solidFill>
          </a:ln>
        </p:spPr>
        <p:txBody>
          <a:bodyPr wrap="square" rtlCol="0">
            <a:spAutoFit/>
          </a:bodyPr>
          <a:lstStyle/>
          <a:p>
            <a:r>
              <a:rPr lang="en-CA" dirty="0"/>
              <a:t>In this example we test if the "user" variable has a </a:t>
            </a:r>
            <a:r>
              <a:rPr lang="en-CA" dirty="0" err="1"/>
              <a:t>falsy</a:t>
            </a:r>
            <a:r>
              <a:rPr lang="en-CA" dirty="0"/>
              <a:t> value. To do this we place just the variable name in the conditional statement preceded by the "!" (NOT) character</a:t>
            </a:r>
          </a:p>
        </p:txBody>
      </p:sp>
      <p:sp>
        <p:nvSpPr>
          <p:cNvPr id="14" name="Arrow: Right 16">
            <a:extLst>
              <a:ext uri="{FF2B5EF4-FFF2-40B4-BE49-F238E27FC236}">
                <a16:creationId xmlns:a16="http://schemas.microsoft.com/office/drawing/2014/main" id="{11AAEDBE-6F77-4C56-8438-4AF59F9F74CE}"/>
              </a:ext>
            </a:extLst>
          </p:cNvPr>
          <p:cNvSpPr/>
          <p:nvPr/>
        </p:nvSpPr>
        <p:spPr>
          <a:xfrm rot="7826299">
            <a:off x="7984521" y="3851734"/>
            <a:ext cx="1414372" cy="24864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06182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8A4A7-5725-5D4E-A5C8-A64017BA2704}"/>
              </a:ext>
            </a:extLst>
          </p:cNvPr>
          <p:cNvSpPr>
            <a:spLocks noGrp="1"/>
          </p:cNvSpPr>
          <p:nvPr>
            <p:ph type="ctrTitle"/>
          </p:nvPr>
        </p:nvSpPr>
        <p:spPr>
          <a:xfrm>
            <a:off x="1524000" y="1500050"/>
            <a:ext cx="9144000" cy="2387600"/>
          </a:xfrm>
        </p:spPr>
        <p:txBody>
          <a:bodyPr/>
          <a:lstStyle/>
          <a:p>
            <a:r>
              <a:rPr lang="en-US" dirty="0"/>
              <a:t>Arrays</a:t>
            </a:r>
          </a:p>
        </p:txBody>
      </p:sp>
    </p:spTree>
    <p:extLst>
      <p:ext uri="{BB962C8B-B14F-4D97-AF65-F5344CB8AC3E}">
        <p14:creationId xmlns:p14="http://schemas.microsoft.com/office/powerpoint/2010/main" val="339018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D3B65-9C77-0575-98A1-BFA5817DA9C7}"/>
              </a:ext>
            </a:extLst>
          </p:cNvPr>
          <p:cNvSpPr>
            <a:spLocks noGrp="1"/>
          </p:cNvSpPr>
          <p:nvPr>
            <p:ph type="ctrTitle"/>
          </p:nvPr>
        </p:nvSpPr>
        <p:spPr/>
        <p:txBody>
          <a:bodyPr/>
          <a:lstStyle/>
          <a:p>
            <a:r>
              <a:rPr lang="en-CA" dirty="0"/>
              <a:t>Assignment 02</a:t>
            </a:r>
          </a:p>
        </p:txBody>
      </p:sp>
      <p:sp>
        <p:nvSpPr>
          <p:cNvPr id="3" name="Subtitle 2">
            <a:extLst>
              <a:ext uri="{FF2B5EF4-FFF2-40B4-BE49-F238E27FC236}">
                <a16:creationId xmlns:a16="http://schemas.microsoft.com/office/drawing/2014/main" id="{0468E9C9-EEEC-9E2D-1CBA-8ACAC14C39C7}"/>
              </a:ext>
            </a:extLst>
          </p:cNvPr>
          <p:cNvSpPr>
            <a:spLocks noGrp="1"/>
          </p:cNvSpPr>
          <p:nvPr>
            <p:ph type="subTitle" idx="1"/>
          </p:nvPr>
        </p:nvSpPr>
        <p:spPr/>
        <p:txBody>
          <a:bodyPr/>
          <a:lstStyle/>
          <a:p>
            <a:r>
              <a:rPr lang="en-CA" dirty="0"/>
              <a:t>Walkthrough</a:t>
            </a:r>
          </a:p>
        </p:txBody>
      </p:sp>
    </p:spTree>
    <p:extLst>
      <p:ext uri="{BB962C8B-B14F-4D97-AF65-F5344CB8AC3E}">
        <p14:creationId xmlns:p14="http://schemas.microsoft.com/office/powerpoint/2010/main" val="4222460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492E6-3F60-A94A-961B-9B98F9103878}"/>
              </a:ext>
            </a:extLst>
          </p:cNvPr>
          <p:cNvSpPr>
            <a:spLocks noGrp="1"/>
          </p:cNvSpPr>
          <p:nvPr>
            <p:ph type="title"/>
          </p:nvPr>
        </p:nvSpPr>
        <p:spPr/>
        <p:txBody>
          <a:bodyPr/>
          <a:lstStyle/>
          <a:p>
            <a:r>
              <a:rPr lang="en-US" dirty="0"/>
              <a:t>What is an Array</a:t>
            </a:r>
          </a:p>
        </p:txBody>
      </p:sp>
      <p:sp>
        <p:nvSpPr>
          <p:cNvPr id="3" name="Content Placeholder 2">
            <a:extLst>
              <a:ext uri="{FF2B5EF4-FFF2-40B4-BE49-F238E27FC236}">
                <a16:creationId xmlns:a16="http://schemas.microsoft.com/office/drawing/2014/main" id="{BAEFC094-05E4-C541-9384-0E65C58F0274}"/>
              </a:ext>
            </a:extLst>
          </p:cNvPr>
          <p:cNvSpPr>
            <a:spLocks noGrp="1"/>
          </p:cNvSpPr>
          <p:nvPr>
            <p:ph idx="1"/>
          </p:nvPr>
        </p:nvSpPr>
        <p:spPr>
          <a:xfrm>
            <a:off x="838200" y="1825625"/>
            <a:ext cx="10515600" cy="2716878"/>
          </a:xfrm>
        </p:spPr>
        <p:txBody>
          <a:bodyPr/>
          <a:lstStyle/>
          <a:p>
            <a:r>
              <a:rPr lang="en-US" dirty="0"/>
              <a:t>An array is:</a:t>
            </a:r>
          </a:p>
          <a:p>
            <a:pPr lvl="1"/>
            <a:r>
              <a:rPr lang="en-US" dirty="0"/>
              <a:t>A collection or list of usually related values that are stored in a single variable</a:t>
            </a:r>
          </a:p>
          <a:p>
            <a:pPr lvl="2"/>
            <a:r>
              <a:rPr lang="en-US" dirty="0"/>
              <a:t>Example</a:t>
            </a:r>
          </a:p>
          <a:p>
            <a:pPr lvl="3"/>
            <a:r>
              <a:rPr lang="en-US" dirty="0"/>
              <a:t>An Array of fruits might store the following values in an array variable with the label of fruit</a:t>
            </a:r>
          </a:p>
          <a:p>
            <a:pPr lvl="4"/>
            <a:r>
              <a:rPr lang="en-US" dirty="0"/>
              <a:t>Apples</a:t>
            </a:r>
          </a:p>
          <a:p>
            <a:pPr lvl="4"/>
            <a:r>
              <a:rPr lang="en-US" dirty="0"/>
              <a:t>Bananas</a:t>
            </a:r>
          </a:p>
          <a:p>
            <a:pPr lvl="4"/>
            <a:r>
              <a:rPr lang="en-US" dirty="0"/>
              <a:t>Oranges </a:t>
            </a:r>
          </a:p>
        </p:txBody>
      </p:sp>
    </p:spTree>
    <p:extLst>
      <p:ext uri="{BB962C8B-B14F-4D97-AF65-F5344CB8AC3E}">
        <p14:creationId xmlns:p14="http://schemas.microsoft.com/office/powerpoint/2010/main" val="25284342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52C19-2354-4412-8734-3E346D70805F}"/>
              </a:ext>
            </a:extLst>
          </p:cNvPr>
          <p:cNvSpPr>
            <a:spLocks noGrp="1"/>
          </p:cNvSpPr>
          <p:nvPr>
            <p:ph type="title"/>
          </p:nvPr>
        </p:nvSpPr>
        <p:spPr>
          <a:xfrm>
            <a:off x="550523" y="126235"/>
            <a:ext cx="10515600" cy="1325563"/>
          </a:xfrm>
        </p:spPr>
        <p:txBody>
          <a:bodyPr/>
          <a:lstStyle/>
          <a:p>
            <a:r>
              <a:rPr lang="en-CA" dirty="0"/>
              <a:t>Why we need arrays?</a:t>
            </a:r>
          </a:p>
        </p:txBody>
      </p:sp>
      <p:sp>
        <p:nvSpPr>
          <p:cNvPr id="6" name="TextBox 5">
            <a:extLst>
              <a:ext uri="{FF2B5EF4-FFF2-40B4-BE49-F238E27FC236}">
                <a16:creationId xmlns:a16="http://schemas.microsoft.com/office/drawing/2014/main" id="{A5301029-A815-47AC-89C2-89D6ACA6B153}"/>
              </a:ext>
            </a:extLst>
          </p:cNvPr>
          <p:cNvSpPr txBox="1"/>
          <p:nvPr/>
        </p:nvSpPr>
        <p:spPr>
          <a:xfrm>
            <a:off x="468474" y="1492512"/>
            <a:ext cx="4084982" cy="646331"/>
          </a:xfrm>
          <a:prstGeom prst="rect">
            <a:avLst/>
          </a:prstGeom>
          <a:noFill/>
          <a:ln>
            <a:solidFill>
              <a:schemeClr val="tx1"/>
            </a:solidFill>
          </a:ln>
        </p:spPr>
        <p:txBody>
          <a:bodyPr wrap="square" rtlCol="0">
            <a:spAutoFit/>
          </a:bodyPr>
          <a:lstStyle/>
          <a:p>
            <a:r>
              <a:rPr lang="en-CA" dirty="0"/>
              <a:t>We could store a bunch of related items in individual variables…</a:t>
            </a:r>
          </a:p>
        </p:txBody>
      </p:sp>
      <p:sp>
        <p:nvSpPr>
          <p:cNvPr id="7" name="Rectangle 6">
            <a:extLst>
              <a:ext uri="{FF2B5EF4-FFF2-40B4-BE49-F238E27FC236}">
                <a16:creationId xmlns:a16="http://schemas.microsoft.com/office/drawing/2014/main" id="{5736ABCC-78C4-443B-97C7-D627E51FE132}"/>
              </a:ext>
            </a:extLst>
          </p:cNvPr>
          <p:cNvSpPr/>
          <p:nvPr/>
        </p:nvSpPr>
        <p:spPr>
          <a:xfrm>
            <a:off x="385951" y="3011855"/>
            <a:ext cx="5350996" cy="177758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C2FB196C-9715-4DC9-A411-416529A1F362}"/>
              </a:ext>
            </a:extLst>
          </p:cNvPr>
          <p:cNvSpPr/>
          <p:nvPr/>
        </p:nvSpPr>
        <p:spPr>
          <a:xfrm>
            <a:off x="578107" y="3144238"/>
            <a:ext cx="5065644" cy="1477328"/>
          </a:xfrm>
          <a:prstGeom prst="rect">
            <a:avLst/>
          </a:prstGeom>
        </p:spPr>
        <p:txBody>
          <a:bodyPr wrap="square">
            <a:spAutoFit/>
          </a:bodyPr>
          <a:lstStyle/>
          <a:p>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actionFigure01</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'Chewbacca'</a:t>
            </a:r>
            <a:r>
              <a:rPr lang="en-CA" dirty="0">
                <a:solidFill>
                  <a:srgbClr val="D4D4D4"/>
                </a:solidFill>
                <a:latin typeface="Consolas" panose="020B0609020204030204" pitchFamily="49" charset="0"/>
              </a:rPr>
              <a:t>;</a:t>
            </a:r>
          </a:p>
          <a:p>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actionFigure02</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'Darth Vader'</a:t>
            </a:r>
            <a:r>
              <a:rPr lang="en-CA" dirty="0">
                <a:solidFill>
                  <a:srgbClr val="D4D4D4"/>
                </a:solidFill>
                <a:latin typeface="Consolas" panose="020B0609020204030204" pitchFamily="49" charset="0"/>
              </a:rPr>
              <a:t>;</a:t>
            </a:r>
          </a:p>
          <a:p>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actionFigure03</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'Palpatine'</a:t>
            </a:r>
            <a:r>
              <a:rPr lang="en-CA" dirty="0">
                <a:solidFill>
                  <a:srgbClr val="D4D4D4"/>
                </a:solidFill>
                <a:latin typeface="Consolas" panose="020B0609020204030204" pitchFamily="49" charset="0"/>
              </a:rPr>
              <a:t>;</a:t>
            </a:r>
          </a:p>
          <a:p>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actionFigure04</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'Luke'</a:t>
            </a:r>
            <a:r>
              <a:rPr lang="en-CA" dirty="0">
                <a:solidFill>
                  <a:srgbClr val="D4D4D4"/>
                </a:solidFill>
                <a:latin typeface="Consolas" panose="020B0609020204030204" pitchFamily="49" charset="0"/>
              </a:rPr>
              <a:t>;</a:t>
            </a:r>
          </a:p>
          <a:p>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actionFigure05</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'Yoda'</a:t>
            </a:r>
            <a:r>
              <a:rPr lang="en-CA" dirty="0">
                <a:solidFill>
                  <a:srgbClr val="D4D4D4"/>
                </a:solidFill>
                <a:latin typeface="Consolas" panose="020B0609020204030204" pitchFamily="49" charset="0"/>
              </a:rPr>
              <a:t>;</a:t>
            </a:r>
            <a:endParaRPr lang="en-CA" b="0" dirty="0">
              <a:solidFill>
                <a:srgbClr val="D4D4D4"/>
              </a:solidFill>
              <a:effectLst/>
              <a:latin typeface="Consolas" panose="020B0609020204030204" pitchFamily="49" charset="0"/>
            </a:endParaRPr>
          </a:p>
        </p:txBody>
      </p:sp>
      <p:pic>
        <p:nvPicPr>
          <p:cNvPr id="20" name="Picture 19">
            <a:extLst>
              <a:ext uri="{FF2B5EF4-FFF2-40B4-BE49-F238E27FC236}">
                <a16:creationId xmlns:a16="http://schemas.microsoft.com/office/drawing/2014/main" id="{F1A2A48A-65C5-4B85-9852-F77753C2D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1196" y="1941707"/>
            <a:ext cx="2314427" cy="2405062"/>
          </a:xfrm>
          <a:prstGeom prst="rect">
            <a:avLst/>
          </a:prstGeom>
        </p:spPr>
      </p:pic>
      <p:pic>
        <p:nvPicPr>
          <p:cNvPr id="22" name="Picture 21">
            <a:extLst>
              <a:ext uri="{FF2B5EF4-FFF2-40B4-BE49-F238E27FC236}">
                <a16:creationId xmlns:a16="http://schemas.microsoft.com/office/drawing/2014/main" id="{3A3FA61E-0C4F-4B40-A750-8EE119DD4A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7138" y="354625"/>
            <a:ext cx="2314427" cy="2405062"/>
          </a:xfrm>
          <a:prstGeom prst="rect">
            <a:avLst/>
          </a:prstGeom>
        </p:spPr>
      </p:pic>
      <p:pic>
        <p:nvPicPr>
          <p:cNvPr id="24" name="Picture 23">
            <a:extLst>
              <a:ext uri="{FF2B5EF4-FFF2-40B4-BE49-F238E27FC236}">
                <a16:creationId xmlns:a16="http://schemas.microsoft.com/office/drawing/2014/main" id="{6BB2F0D6-7BA7-44A8-A869-2EA296763D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6669" y="1698694"/>
            <a:ext cx="2314427" cy="2405062"/>
          </a:xfrm>
          <a:prstGeom prst="rect">
            <a:avLst/>
          </a:prstGeom>
        </p:spPr>
      </p:pic>
      <p:pic>
        <p:nvPicPr>
          <p:cNvPr id="26" name="Picture 25">
            <a:extLst>
              <a:ext uri="{FF2B5EF4-FFF2-40B4-BE49-F238E27FC236}">
                <a16:creationId xmlns:a16="http://schemas.microsoft.com/office/drawing/2014/main" id="{7BF372FB-3293-4FD9-9E1B-147CCD65DF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8351" y="3913340"/>
            <a:ext cx="2314427" cy="2405062"/>
          </a:xfrm>
          <a:prstGeom prst="rect">
            <a:avLst/>
          </a:prstGeom>
        </p:spPr>
      </p:pic>
      <p:pic>
        <p:nvPicPr>
          <p:cNvPr id="28" name="Picture 27" descr="A box on a table&#10;&#10;Description automatically generated">
            <a:extLst>
              <a:ext uri="{FF2B5EF4-FFF2-40B4-BE49-F238E27FC236}">
                <a16:creationId xmlns:a16="http://schemas.microsoft.com/office/drawing/2014/main" id="{C01770A1-FDFE-4453-99FB-BAB31C0512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28929" y="3427314"/>
            <a:ext cx="2314427" cy="2405062"/>
          </a:xfrm>
          <a:prstGeom prst="rect">
            <a:avLst/>
          </a:prstGeom>
        </p:spPr>
      </p:pic>
      <p:sp>
        <p:nvSpPr>
          <p:cNvPr id="29" name="Arrow: Right 16">
            <a:extLst>
              <a:ext uri="{FF2B5EF4-FFF2-40B4-BE49-F238E27FC236}">
                <a16:creationId xmlns:a16="http://schemas.microsoft.com/office/drawing/2014/main" id="{5200FB65-4D2C-4CEC-8E49-6E1644E836A2}"/>
              </a:ext>
            </a:extLst>
          </p:cNvPr>
          <p:cNvSpPr/>
          <p:nvPr/>
        </p:nvSpPr>
        <p:spPr>
          <a:xfrm rot="5400000">
            <a:off x="1375596" y="2475473"/>
            <a:ext cx="582674" cy="17625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30" name="TextBox 29">
            <a:extLst>
              <a:ext uri="{FF2B5EF4-FFF2-40B4-BE49-F238E27FC236}">
                <a16:creationId xmlns:a16="http://schemas.microsoft.com/office/drawing/2014/main" id="{B3BCFDF8-0905-43DE-BE9F-779EF499D627}"/>
              </a:ext>
            </a:extLst>
          </p:cNvPr>
          <p:cNvSpPr txBox="1"/>
          <p:nvPr/>
        </p:nvSpPr>
        <p:spPr>
          <a:xfrm>
            <a:off x="161212" y="6154684"/>
            <a:ext cx="5899433" cy="577081"/>
          </a:xfrm>
          <a:prstGeom prst="rect">
            <a:avLst/>
          </a:prstGeom>
          <a:noFill/>
        </p:spPr>
        <p:txBody>
          <a:bodyPr wrap="square" rtlCol="0">
            <a:spAutoFit/>
          </a:bodyPr>
          <a:lstStyle/>
          <a:p>
            <a:r>
              <a:rPr lang="en-CA" sz="1050" dirty="0"/>
              <a:t>Image Credits:</a:t>
            </a:r>
          </a:p>
          <a:p>
            <a:r>
              <a:rPr lang="en-CA" sz="1050" dirty="0"/>
              <a:t>Box image: </a:t>
            </a:r>
            <a:r>
              <a:rPr lang="en-CA" sz="1050" dirty="0">
                <a:hlinkClick r:id="rId7"/>
              </a:rPr>
              <a:t>https://pixabay.com/vectors/box-open-cardboard-box-cardboard-152428/</a:t>
            </a:r>
            <a:endParaRPr lang="en-CA" sz="1050" dirty="0"/>
          </a:p>
          <a:p>
            <a:r>
              <a:rPr lang="en-CA" sz="1050" dirty="0"/>
              <a:t>Action Figures: </a:t>
            </a:r>
            <a:r>
              <a:rPr lang="en-CA" sz="1050" dirty="0">
                <a:hlinkClick r:id="rId8"/>
              </a:rPr>
              <a:t>https://www.amazon.com.au/Galactic-Heroes-Rivals-Action-Figure/dp/B01BMW5QCQ</a:t>
            </a:r>
            <a:endParaRPr lang="en-CA" sz="1050" dirty="0"/>
          </a:p>
        </p:txBody>
      </p:sp>
      <p:sp>
        <p:nvSpPr>
          <p:cNvPr id="31" name="Arrow: Right 16">
            <a:extLst>
              <a:ext uri="{FF2B5EF4-FFF2-40B4-BE49-F238E27FC236}">
                <a16:creationId xmlns:a16="http://schemas.microsoft.com/office/drawing/2014/main" id="{76EDF1B8-AE04-4A34-AF6A-75D5409D1DB9}"/>
              </a:ext>
            </a:extLst>
          </p:cNvPr>
          <p:cNvSpPr/>
          <p:nvPr/>
        </p:nvSpPr>
        <p:spPr>
          <a:xfrm rot="20394707">
            <a:off x="5933530" y="3707809"/>
            <a:ext cx="932093" cy="19086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32" name="TextBox 31">
            <a:extLst>
              <a:ext uri="{FF2B5EF4-FFF2-40B4-BE49-F238E27FC236}">
                <a16:creationId xmlns:a16="http://schemas.microsoft.com/office/drawing/2014/main" id="{6994CECC-572C-4EE3-868E-3A717B65D68F}"/>
              </a:ext>
            </a:extLst>
          </p:cNvPr>
          <p:cNvSpPr txBox="1"/>
          <p:nvPr/>
        </p:nvSpPr>
        <p:spPr>
          <a:xfrm>
            <a:off x="1433019" y="5073448"/>
            <a:ext cx="4084982" cy="923330"/>
          </a:xfrm>
          <a:prstGeom prst="rect">
            <a:avLst/>
          </a:prstGeom>
          <a:noFill/>
          <a:ln>
            <a:solidFill>
              <a:schemeClr val="tx1"/>
            </a:solidFill>
          </a:ln>
        </p:spPr>
        <p:txBody>
          <a:bodyPr wrap="square" rtlCol="0">
            <a:spAutoFit/>
          </a:bodyPr>
          <a:lstStyle/>
          <a:p>
            <a:r>
              <a:rPr lang="en-CA" dirty="0"/>
              <a:t>…but for anything larger than a few items this becomes difficult to maintain and is memory inefficient…</a:t>
            </a:r>
          </a:p>
        </p:txBody>
      </p:sp>
      <p:sp>
        <p:nvSpPr>
          <p:cNvPr id="33" name="Arrow: Right 16">
            <a:extLst>
              <a:ext uri="{FF2B5EF4-FFF2-40B4-BE49-F238E27FC236}">
                <a16:creationId xmlns:a16="http://schemas.microsoft.com/office/drawing/2014/main" id="{6F068146-8DE5-4E62-823E-43A55C4497BB}"/>
              </a:ext>
            </a:extLst>
          </p:cNvPr>
          <p:cNvSpPr/>
          <p:nvPr/>
        </p:nvSpPr>
        <p:spPr>
          <a:xfrm rot="10800000">
            <a:off x="5752976" y="5535113"/>
            <a:ext cx="932093" cy="19086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32970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52C19-2354-4412-8734-3E346D70805F}"/>
              </a:ext>
            </a:extLst>
          </p:cNvPr>
          <p:cNvSpPr>
            <a:spLocks noGrp="1"/>
          </p:cNvSpPr>
          <p:nvPr>
            <p:ph type="title"/>
          </p:nvPr>
        </p:nvSpPr>
        <p:spPr>
          <a:xfrm>
            <a:off x="550523" y="126235"/>
            <a:ext cx="10515600" cy="1325563"/>
          </a:xfrm>
        </p:spPr>
        <p:txBody>
          <a:bodyPr/>
          <a:lstStyle/>
          <a:p>
            <a:r>
              <a:rPr lang="en-CA" dirty="0"/>
              <a:t>Why we need arrays?</a:t>
            </a:r>
          </a:p>
        </p:txBody>
      </p:sp>
      <p:sp>
        <p:nvSpPr>
          <p:cNvPr id="6" name="TextBox 5">
            <a:extLst>
              <a:ext uri="{FF2B5EF4-FFF2-40B4-BE49-F238E27FC236}">
                <a16:creationId xmlns:a16="http://schemas.microsoft.com/office/drawing/2014/main" id="{A5301029-A815-47AC-89C2-89D6ACA6B153}"/>
              </a:ext>
            </a:extLst>
          </p:cNvPr>
          <p:cNvSpPr txBox="1"/>
          <p:nvPr/>
        </p:nvSpPr>
        <p:spPr>
          <a:xfrm>
            <a:off x="468473" y="1492512"/>
            <a:ext cx="5460629" cy="923330"/>
          </a:xfrm>
          <a:prstGeom prst="rect">
            <a:avLst/>
          </a:prstGeom>
          <a:noFill/>
          <a:ln>
            <a:solidFill>
              <a:schemeClr val="tx1"/>
            </a:solidFill>
          </a:ln>
        </p:spPr>
        <p:txBody>
          <a:bodyPr wrap="square" rtlCol="0">
            <a:spAutoFit/>
          </a:bodyPr>
          <a:lstStyle/>
          <a:p>
            <a:r>
              <a:rPr lang="en-CA" dirty="0"/>
              <a:t>…Instead of individual variables for each individual item, we can create a list or an "array",  and store all the items in a single variables</a:t>
            </a:r>
          </a:p>
        </p:txBody>
      </p:sp>
      <p:sp>
        <p:nvSpPr>
          <p:cNvPr id="7" name="Rectangle 6">
            <a:extLst>
              <a:ext uri="{FF2B5EF4-FFF2-40B4-BE49-F238E27FC236}">
                <a16:creationId xmlns:a16="http://schemas.microsoft.com/office/drawing/2014/main" id="{5736ABCC-78C4-443B-97C7-D627E51FE132}"/>
              </a:ext>
            </a:extLst>
          </p:cNvPr>
          <p:cNvSpPr/>
          <p:nvPr/>
        </p:nvSpPr>
        <p:spPr>
          <a:xfrm>
            <a:off x="465641" y="3086652"/>
            <a:ext cx="3728849" cy="228079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Arrow: Right 16">
            <a:extLst>
              <a:ext uri="{FF2B5EF4-FFF2-40B4-BE49-F238E27FC236}">
                <a16:creationId xmlns:a16="http://schemas.microsoft.com/office/drawing/2014/main" id="{5200FB65-4D2C-4CEC-8E49-6E1644E836A2}"/>
              </a:ext>
            </a:extLst>
          </p:cNvPr>
          <p:cNvSpPr/>
          <p:nvPr/>
        </p:nvSpPr>
        <p:spPr>
          <a:xfrm rot="5400000">
            <a:off x="760433" y="2657755"/>
            <a:ext cx="425690" cy="22017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30" name="TextBox 29">
            <a:extLst>
              <a:ext uri="{FF2B5EF4-FFF2-40B4-BE49-F238E27FC236}">
                <a16:creationId xmlns:a16="http://schemas.microsoft.com/office/drawing/2014/main" id="{B3BCFDF8-0905-43DE-BE9F-779EF499D627}"/>
              </a:ext>
            </a:extLst>
          </p:cNvPr>
          <p:cNvSpPr txBox="1"/>
          <p:nvPr/>
        </p:nvSpPr>
        <p:spPr>
          <a:xfrm>
            <a:off x="161212" y="6154684"/>
            <a:ext cx="5899433" cy="577081"/>
          </a:xfrm>
          <a:prstGeom prst="rect">
            <a:avLst/>
          </a:prstGeom>
          <a:noFill/>
        </p:spPr>
        <p:txBody>
          <a:bodyPr wrap="square" rtlCol="0">
            <a:spAutoFit/>
          </a:bodyPr>
          <a:lstStyle/>
          <a:p>
            <a:r>
              <a:rPr lang="en-CA" sz="1050" dirty="0"/>
              <a:t>Image Credits:</a:t>
            </a:r>
          </a:p>
          <a:p>
            <a:r>
              <a:rPr lang="en-CA" sz="1050" dirty="0"/>
              <a:t>Box image: </a:t>
            </a:r>
            <a:r>
              <a:rPr lang="en-CA" sz="1050" dirty="0">
                <a:hlinkClick r:id="rId2"/>
              </a:rPr>
              <a:t>https://pixabay.com/vectors/box-open-cardboard-box-cardboard-152428/</a:t>
            </a:r>
            <a:endParaRPr lang="en-CA" sz="1050" dirty="0"/>
          </a:p>
          <a:p>
            <a:r>
              <a:rPr lang="en-CA" sz="1050" dirty="0"/>
              <a:t>Action Figures: </a:t>
            </a:r>
            <a:r>
              <a:rPr lang="en-CA" sz="1050" dirty="0">
                <a:hlinkClick r:id="rId3"/>
              </a:rPr>
              <a:t>https://www.amazon.com.au/Galactic-Heroes-Rivals-Action-Figure/dp/B01BMW5QCQ</a:t>
            </a:r>
            <a:endParaRPr lang="en-CA" sz="1050" dirty="0"/>
          </a:p>
        </p:txBody>
      </p:sp>
      <p:sp>
        <p:nvSpPr>
          <p:cNvPr id="31" name="Arrow: Right 16">
            <a:extLst>
              <a:ext uri="{FF2B5EF4-FFF2-40B4-BE49-F238E27FC236}">
                <a16:creationId xmlns:a16="http://schemas.microsoft.com/office/drawing/2014/main" id="{76EDF1B8-AE04-4A34-AF6A-75D5409D1DB9}"/>
              </a:ext>
            </a:extLst>
          </p:cNvPr>
          <p:cNvSpPr/>
          <p:nvPr/>
        </p:nvSpPr>
        <p:spPr>
          <a:xfrm rot="20949923">
            <a:off x="4409148" y="3517942"/>
            <a:ext cx="2445437" cy="26052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32" name="TextBox 31">
            <a:extLst>
              <a:ext uri="{FF2B5EF4-FFF2-40B4-BE49-F238E27FC236}">
                <a16:creationId xmlns:a16="http://schemas.microsoft.com/office/drawing/2014/main" id="{6994CECC-572C-4EE3-868E-3A717B65D68F}"/>
              </a:ext>
            </a:extLst>
          </p:cNvPr>
          <p:cNvSpPr txBox="1"/>
          <p:nvPr/>
        </p:nvSpPr>
        <p:spPr>
          <a:xfrm>
            <a:off x="5400823" y="5231354"/>
            <a:ext cx="3553503" cy="923330"/>
          </a:xfrm>
          <a:prstGeom prst="rect">
            <a:avLst/>
          </a:prstGeom>
          <a:noFill/>
          <a:ln>
            <a:solidFill>
              <a:schemeClr val="tx1"/>
            </a:solidFill>
          </a:ln>
        </p:spPr>
        <p:txBody>
          <a:bodyPr wrap="square" rtlCol="0">
            <a:spAutoFit/>
          </a:bodyPr>
          <a:lstStyle/>
          <a:p>
            <a:r>
              <a:rPr lang="en-CA" dirty="0"/>
              <a:t>…having a single variable, means it is much easier to maintain, read and update</a:t>
            </a:r>
          </a:p>
        </p:txBody>
      </p:sp>
      <p:sp>
        <p:nvSpPr>
          <p:cNvPr id="33" name="Arrow: Right 16">
            <a:extLst>
              <a:ext uri="{FF2B5EF4-FFF2-40B4-BE49-F238E27FC236}">
                <a16:creationId xmlns:a16="http://schemas.microsoft.com/office/drawing/2014/main" id="{6F068146-8DE5-4E62-823E-43A55C4497BB}"/>
              </a:ext>
            </a:extLst>
          </p:cNvPr>
          <p:cNvSpPr/>
          <p:nvPr/>
        </p:nvSpPr>
        <p:spPr>
          <a:xfrm rot="7987546">
            <a:off x="7087042" y="4677130"/>
            <a:ext cx="736159" cy="20715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3" name="Rectangle 2">
            <a:extLst>
              <a:ext uri="{FF2B5EF4-FFF2-40B4-BE49-F238E27FC236}">
                <a16:creationId xmlns:a16="http://schemas.microsoft.com/office/drawing/2014/main" id="{A7EAEC3D-7E1D-477F-B745-EB6537D54072}"/>
              </a:ext>
            </a:extLst>
          </p:cNvPr>
          <p:cNvSpPr/>
          <p:nvPr/>
        </p:nvSpPr>
        <p:spPr>
          <a:xfrm>
            <a:off x="630213" y="3225809"/>
            <a:ext cx="3266461" cy="2031325"/>
          </a:xfrm>
          <a:prstGeom prst="rect">
            <a:avLst/>
          </a:prstGeom>
        </p:spPr>
        <p:txBody>
          <a:bodyPr wrap="square">
            <a:spAutoFit/>
          </a:bodyPr>
          <a:lstStyle/>
          <a:p>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err="1">
                <a:solidFill>
                  <a:srgbClr val="9CDCFE"/>
                </a:solidFill>
                <a:latin typeface="Consolas" panose="020B0609020204030204" pitchFamily="49" charset="0"/>
              </a:rPr>
              <a:t>actionFigures</a:t>
            </a:r>
            <a:r>
              <a:rPr lang="en-CA" dirty="0">
                <a:solidFill>
                  <a:srgbClr val="D4D4D4"/>
                </a:solidFill>
                <a:latin typeface="Consolas" panose="020B0609020204030204" pitchFamily="49" charset="0"/>
              </a:rPr>
              <a:t> = [</a:t>
            </a:r>
          </a:p>
          <a:p>
            <a:r>
              <a:rPr lang="en-CA" dirty="0">
                <a:solidFill>
                  <a:srgbClr val="CE9178"/>
                </a:solidFill>
                <a:latin typeface="Consolas" panose="020B0609020204030204" pitchFamily="49" charset="0"/>
              </a:rPr>
              <a:t>   'Chewbacca'</a:t>
            </a:r>
            <a:r>
              <a:rPr lang="en-CA" dirty="0">
                <a:solidFill>
                  <a:srgbClr val="D4D4D4"/>
                </a:solidFill>
                <a:latin typeface="Consolas" panose="020B0609020204030204" pitchFamily="49" charset="0"/>
              </a:rPr>
              <a:t>,</a:t>
            </a:r>
          </a:p>
          <a:p>
            <a:r>
              <a:rPr lang="en-CA" dirty="0">
                <a:solidFill>
                  <a:srgbClr val="CE9178"/>
                </a:solidFill>
                <a:latin typeface="Consolas" panose="020B0609020204030204" pitchFamily="49" charset="0"/>
              </a:rPr>
              <a:t>   'Darth Vader'</a:t>
            </a:r>
            <a:r>
              <a:rPr lang="en-CA" dirty="0">
                <a:solidFill>
                  <a:srgbClr val="D4D4D4"/>
                </a:solidFill>
                <a:latin typeface="Consolas" panose="020B0609020204030204" pitchFamily="49" charset="0"/>
              </a:rPr>
              <a:t>,</a:t>
            </a:r>
          </a:p>
          <a:p>
            <a:r>
              <a:rPr lang="en-CA" dirty="0">
                <a:solidFill>
                  <a:srgbClr val="CE9178"/>
                </a:solidFill>
                <a:latin typeface="Consolas" panose="020B0609020204030204" pitchFamily="49" charset="0"/>
              </a:rPr>
              <a:t>   'Palpatine'</a:t>
            </a:r>
            <a:r>
              <a:rPr lang="en-CA" dirty="0">
                <a:solidFill>
                  <a:srgbClr val="D4D4D4"/>
                </a:solidFill>
                <a:latin typeface="Consolas" panose="020B0609020204030204" pitchFamily="49" charset="0"/>
              </a:rPr>
              <a:t>,</a:t>
            </a:r>
          </a:p>
          <a:p>
            <a:r>
              <a:rPr lang="en-CA" dirty="0">
                <a:solidFill>
                  <a:srgbClr val="CE9178"/>
                </a:solidFill>
                <a:latin typeface="Consolas" panose="020B0609020204030204" pitchFamily="49" charset="0"/>
              </a:rPr>
              <a:t>   'Luke'</a:t>
            </a:r>
            <a:r>
              <a:rPr lang="en-CA" dirty="0">
                <a:solidFill>
                  <a:srgbClr val="D4D4D4"/>
                </a:solidFill>
                <a:latin typeface="Consolas" panose="020B0609020204030204" pitchFamily="49" charset="0"/>
              </a:rPr>
              <a:t>,</a:t>
            </a:r>
          </a:p>
          <a:p>
            <a:r>
              <a:rPr lang="en-CA" dirty="0">
                <a:solidFill>
                  <a:srgbClr val="CE9178"/>
                </a:solidFill>
                <a:latin typeface="Consolas" panose="020B0609020204030204" pitchFamily="49" charset="0"/>
              </a:rPr>
              <a:t>   'Yoda'</a:t>
            </a:r>
            <a:endParaRPr lang="en-CA" dirty="0">
              <a:solidFill>
                <a:srgbClr val="D4D4D4"/>
              </a:solidFill>
              <a:latin typeface="Consolas" panose="020B0609020204030204" pitchFamily="49" charset="0"/>
            </a:endParaRPr>
          </a:p>
          <a:p>
            <a:r>
              <a:rPr lang="en-CA" dirty="0">
                <a:solidFill>
                  <a:srgbClr val="D4D4D4"/>
                </a:solidFill>
                <a:latin typeface="Consolas" panose="020B0609020204030204" pitchFamily="49" charset="0"/>
              </a:rPr>
              <a:t>]</a:t>
            </a:r>
            <a:endParaRPr lang="en-CA" b="0" dirty="0">
              <a:solidFill>
                <a:srgbClr val="D4D4D4"/>
              </a:solidFill>
              <a:effectLst/>
              <a:latin typeface="Consolas" panose="020B0609020204030204" pitchFamily="49" charset="0"/>
            </a:endParaRPr>
          </a:p>
        </p:txBody>
      </p:sp>
      <p:pic>
        <p:nvPicPr>
          <p:cNvPr id="5" name="Picture 4" descr="A picture containing table, LEGO, box&#10;&#10;Description automatically generated">
            <a:extLst>
              <a:ext uri="{FF2B5EF4-FFF2-40B4-BE49-F238E27FC236}">
                <a16:creationId xmlns:a16="http://schemas.microsoft.com/office/drawing/2014/main" id="{F12317C5-B26A-41E4-BD33-6896F627CE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7958" y="126235"/>
            <a:ext cx="4552737" cy="4731026"/>
          </a:xfrm>
          <a:prstGeom prst="rect">
            <a:avLst/>
          </a:prstGeom>
        </p:spPr>
      </p:pic>
    </p:spTree>
    <p:extLst>
      <p:ext uri="{BB962C8B-B14F-4D97-AF65-F5344CB8AC3E}">
        <p14:creationId xmlns:p14="http://schemas.microsoft.com/office/powerpoint/2010/main" val="775755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2963-1124-BB4B-B5B4-E9C1919A794F}"/>
              </a:ext>
            </a:extLst>
          </p:cNvPr>
          <p:cNvSpPr>
            <a:spLocks noGrp="1"/>
          </p:cNvSpPr>
          <p:nvPr>
            <p:ph type="title"/>
          </p:nvPr>
        </p:nvSpPr>
        <p:spPr/>
        <p:txBody>
          <a:bodyPr/>
          <a:lstStyle/>
          <a:p>
            <a:r>
              <a:rPr lang="en-US" dirty="0"/>
              <a:t>JavaScript Arrays</a:t>
            </a:r>
          </a:p>
        </p:txBody>
      </p:sp>
      <p:sp>
        <p:nvSpPr>
          <p:cNvPr id="3" name="Content Placeholder 2">
            <a:extLst>
              <a:ext uri="{FF2B5EF4-FFF2-40B4-BE49-F238E27FC236}">
                <a16:creationId xmlns:a16="http://schemas.microsoft.com/office/drawing/2014/main" id="{145279B1-9C46-5D43-B4BE-56C57D6F564F}"/>
              </a:ext>
            </a:extLst>
          </p:cNvPr>
          <p:cNvSpPr>
            <a:spLocks noGrp="1"/>
          </p:cNvSpPr>
          <p:nvPr>
            <p:ph idx="1"/>
          </p:nvPr>
        </p:nvSpPr>
        <p:spPr>
          <a:xfrm>
            <a:off x="838200" y="1825625"/>
            <a:ext cx="10515600" cy="2218230"/>
          </a:xfrm>
        </p:spPr>
        <p:txBody>
          <a:bodyPr/>
          <a:lstStyle/>
          <a:p>
            <a:r>
              <a:rPr lang="en-US" dirty="0"/>
              <a:t>You do not need to declare a length of an array or a data type when creating an array with JavaScript</a:t>
            </a:r>
          </a:p>
          <a:p>
            <a:pPr lvl="1"/>
            <a:r>
              <a:rPr lang="en-US" dirty="0"/>
              <a:t>The length of an array in JavaScript is set dynamically by the number of items in the array</a:t>
            </a:r>
          </a:p>
          <a:p>
            <a:pPr lvl="1"/>
            <a:r>
              <a:rPr lang="en-US" dirty="0"/>
              <a:t>JavaScript arrays can have any combination of data types stored in them</a:t>
            </a:r>
          </a:p>
        </p:txBody>
      </p:sp>
      <p:sp>
        <p:nvSpPr>
          <p:cNvPr id="6" name="Rectangle 5">
            <a:extLst>
              <a:ext uri="{FF2B5EF4-FFF2-40B4-BE49-F238E27FC236}">
                <a16:creationId xmlns:a16="http://schemas.microsoft.com/office/drawing/2014/main" id="{550D5D91-36D4-CE40-AB60-A4C5D0F9A5CA}"/>
              </a:ext>
            </a:extLst>
          </p:cNvPr>
          <p:cNvSpPr/>
          <p:nvPr/>
        </p:nvSpPr>
        <p:spPr>
          <a:xfrm>
            <a:off x="2628773" y="3933497"/>
            <a:ext cx="6042039" cy="60697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Rectangle 6">
            <a:extLst>
              <a:ext uri="{FF2B5EF4-FFF2-40B4-BE49-F238E27FC236}">
                <a16:creationId xmlns:a16="http://schemas.microsoft.com/office/drawing/2014/main" id="{B39C8548-D53E-224B-9808-B297393CF0D6}"/>
              </a:ext>
            </a:extLst>
          </p:cNvPr>
          <p:cNvSpPr/>
          <p:nvPr/>
        </p:nvSpPr>
        <p:spPr>
          <a:xfrm>
            <a:off x="2717629" y="4035066"/>
            <a:ext cx="6042039" cy="369332"/>
          </a:xfrm>
          <a:prstGeom prst="rect">
            <a:avLst/>
          </a:prstGeom>
        </p:spPr>
        <p:txBody>
          <a:bodyPr wrap="none">
            <a:spAutoFit/>
          </a:bodyPr>
          <a:lstStyle/>
          <a:p>
            <a:r>
              <a:rPr lang="en-CA" dirty="0">
                <a:solidFill>
                  <a:srgbClr val="569CD6"/>
                </a:solidFill>
                <a:latin typeface="Menlo" panose="020B0609030804020204" pitchFamily="49" charset="0"/>
              </a:rPr>
              <a:t>const</a:t>
            </a:r>
            <a:r>
              <a:rPr lang="en-CA" dirty="0">
                <a:solidFill>
                  <a:srgbClr val="D4D4D4"/>
                </a:solidFill>
                <a:latin typeface="Menlo" panose="020B0609030804020204" pitchFamily="49" charset="0"/>
              </a:rPr>
              <a:t> </a:t>
            </a:r>
            <a:r>
              <a:rPr lang="en-CA" dirty="0" err="1">
                <a:solidFill>
                  <a:srgbClr val="9CDCFE"/>
                </a:solidFill>
                <a:latin typeface="Menlo" panose="020B0609030804020204" pitchFamily="49" charset="0"/>
              </a:rPr>
              <a:t>myArray</a:t>
            </a:r>
            <a:r>
              <a:rPr lang="en-CA" dirty="0">
                <a:solidFill>
                  <a:srgbClr val="D4D4D4"/>
                </a:solidFill>
                <a:latin typeface="Menlo" panose="020B0609030804020204" pitchFamily="49" charset="0"/>
              </a:rPr>
              <a:t> = [</a:t>
            </a:r>
            <a:r>
              <a:rPr lang="en-CA" dirty="0">
                <a:solidFill>
                  <a:srgbClr val="CE9178"/>
                </a:solidFill>
                <a:latin typeface="Menlo" panose="020B0609030804020204" pitchFamily="49" charset="0"/>
              </a:rPr>
              <a:t>'foo'</a:t>
            </a:r>
            <a:r>
              <a:rPr lang="en-CA" dirty="0">
                <a:solidFill>
                  <a:srgbClr val="D4D4D4"/>
                </a:solidFill>
                <a:latin typeface="Menlo" panose="020B0609030804020204" pitchFamily="49" charset="0"/>
              </a:rPr>
              <a:t>, </a:t>
            </a:r>
            <a:r>
              <a:rPr lang="en-CA" dirty="0">
                <a:solidFill>
                  <a:srgbClr val="CE9178"/>
                </a:solidFill>
                <a:latin typeface="Menlo" panose="020B0609030804020204" pitchFamily="49" charset="0"/>
              </a:rPr>
              <a:t>'bar'</a:t>
            </a:r>
            <a:r>
              <a:rPr lang="en-CA" dirty="0">
                <a:solidFill>
                  <a:srgbClr val="D4D4D4"/>
                </a:solidFill>
                <a:latin typeface="Menlo" panose="020B0609030804020204" pitchFamily="49" charset="0"/>
              </a:rPr>
              <a:t>, </a:t>
            </a:r>
            <a:r>
              <a:rPr lang="en-CA" dirty="0">
                <a:solidFill>
                  <a:srgbClr val="B5CEA8"/>
                </a:solidFill>
                <a:latin typeface="Menlo" panose="020B0609030804020204" pitchFamily="49" charset="0"/>
              </a:rPr>
              <a:t>23</a:t>
            </a:r>
            <a:r>
              <a:rPr lang="en-CA" dirty="0">
                <a:solidFill>
                  <a:srgbClr val="D4D4D4"/>
                </a:solidFill>
                <a:latin typeface="Menlo" panose="020B0609030804020204" pitchFamily="49" charset="0"/>
              </a:rPr>
              <a:t>, </a:t>
            </a:r>
            <a:r>
              <a:rPr lang="en-CA" dirty="0">
                <a:solidFill>
                  <a:srgbClr val="569CD6"/>
                </a:solidFill>
                <a:latin typeface="Menlo" panose="020B0609030804020204" pitchFamily="49" charset="0"/>
              </a:rPr>
              <a:t>true</a:t>
            </a:r>
            <a:r>
              <a:rPr lang="en-CA" dirty="0">
                <a:solidFill>
                  <a:srgbClr val="D4D4D4"/>
                </a:solidFill>
                <a:latin typeface="Menlo" panose="020B0609030804020204" pitchFamily="49" charset="0"/>
              </a:rPr>
              <a:t>]; </a:t>
            </a:r>
            <a:endParaRPr lang="en-CA" b="0" dirty="0">
              <a:solidFill>
                <a:srgbClr val="D4D4D4"/>
              </a:solidFill>
              <a:effectLst/>
              <a:latin typeface="Menlo" panose="020B0609030804020204" pitchFamily="49" charset="0"/>
            </a:endParaRPr>
          </a:p>
        </p:txBody>
      </p:sp>
      <p:sp>
        <p:nvSpPr>
          <p:cNvPr id="8" name="Arrow: Right 16">
            <a:extLst>
              <a:ext uri="{FF2B5EF4-FFF2-40B4-BE49-F238E27FC236}">
                <a16:creationId xmlns:a16="http://schemas.microsoft.com/office/drawing/2014/main" id="{C59C980E-842A-C344-87CC-BE29C23A1870}"/>
              </a:ext>
            </a:extLst>
          </p:cNvPr>
          <p:cNvSpPr/>
          <p:nvPr/>
        </p:nvSpPr>
        <p:spPr>
          <a:xfrm rot="13037448">
            <a:off x="6796965" y="4569898"/>
            <a:ext cx="705702" cy="18884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868058F3-E2F5-174B-8DE2-1BA7135187BE}"/>
              </a:ext>
            </a:extLst>
          </p:cNvPr>
          <p:cNvSpPr txBox="1"/>
          <p:nvPr/>
        </p:nvSpPr>
        <p:spPr>
          <a:xfrm>
            <a:off x="6892698" y="4989527"/>
            <a:ext cx="3071110" cy="338554"/>
          </a:xfrm>
          <a:prstGeom prst="rect">
            <a:avLst/>
          </a:prstGeom>
          <a:solidFill>
            <a:schemeClr val="bg1"/>
          </a:solidFill>
          <a:ln>
            <a:solidFill>
              <a:schemeClr val="tx1"/>
            </a:solidFill>
          </a:ln>
        </p:spPr>
        <p:txBody>
          <a:bodyPr wrap="square" rtlCol="0">
            <a:spAutoFit/>
          </a:bodyPr>
          <a:lstStyle/>
          <a:p>
            <a:r>
              <a:rPr lang="en-CA" sz="1600" dirty="0"/>
              <a:t>The above code is valid JavaScript</a:t>
            </a:r>
          </a:p>
        </p:txBody>
      </p:sp>
      <p:sp>
        <p:nvSpPr>
          <p:cNvPr id="10" name="TextBox 9">
            <a:extLst>
              <a:ext uri="{FF2B5EF4-FFF2-40B4-BE49-F238E27FC236}">
                <a16:creationId xmlns:a16="http://schemas.microsoft.com/office/drawing/2014/main" id="{7593A32A-1C0E-3546-B4B2-2CCDD5FDF954}"/>
              </a:ext>
            </a:extLst>
          </p:cNvPr>
          <p:cNvSpPr txBox="1"/>
          <p:nvPr/>
        </p:nvSpPr>
        <p:spPr>
          <a:xfrm>
            <a:off x="1582344" y="5138636"/>
            <a:ext cx="4589855" cy="830997"/>
          </a:xfrm>
          <a:prstGeom prst="rect">
            <a:avLst/>
          </a:prstGeom>
          <a:solidFill>
            <a:schemeClr val="accent4">
              <a:lumMod val="20000"/>
              <a:lumOff val="80000"/>
            </a:schemeClr>
          </a:solidFill>
          <a:ln>
            <a:solidFill>
              <a:schemeClr val="tx1"/>
            </a:solidFill>
          </a:ln>
        </p:spPr>
        <p:txBody>
          <a:bodyPr wrap="square" rtlCol="0">
            <a:spAutoFit/>
          </a:bodyPr>
          <a:lstStyle/>
          <a:p>
            <a:r>
              <a:rPr lang="en-CA" sz="1600" dirty="0"/>
              <a:t>*** Note ***: Although the above code is valid, usually arrays store related values, such as a list of fruits, or a list of provinces or a list of student names </a:t>
            </a:r>
          </a:p>
        </p:txBody>
      </p:sp>
      <p:sp>
        <p:nvSpPr>
          <p:cNvPr id="11" name="Arrow: Right 16">
            <a:extLst>
              <a:ext uri="{FF2B5EF4-FFF2-40B4-BE49-F238E27FC236}">
                <a16:creationId xmlns:a16="http://schemas.microsoft.com/office/drawing/2014/main" id="{5CECCF75-CACB-6149-B7FF-2716E343BBA4}"/>
              </a:ext>
            </a:extLst>
          </p:cNvPr>
          <p:cNvSpPr/>
          <p:nvPr/>
        </p:nvSpPr>
        <p:spPr>
          <a:xfrm rot="19475980">
            <a:off x="4666643" y="4599603"/>
            <a:ext cx="1010909" cy="15437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73805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629AEFE-44F1-004D-8EB3-4BDB3EDAF181}"/>
              </a:ext>
            </a:extLst>
          </p:cNvPr>
          <p:cNvSpPr/>
          <p:nvPr/>
        </p:nvSpPr>
        <p:spPr>
          <a:xfrm>
            <a:off x="2811919" y="4274318"/>
            <a:ext cx="4395126" cy="85887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B0319847-F9B5-B14B-9990-F1127242EC6C}"/>
              </a:ext>
            </a:extLst>
          </p:cNvPr>
          <p:cNvSpPr>
            <a:spLocks noGrp="1"/>
          </p:cNvSpPr>
          <p:nvPr>
            <p:ph type="title"/>
          </p:nvPr>
        </p:nvSpPr>
        <p:spPr/>
        <p:txBody>
          <a:bodyPr/>
          <a:lstStyle/>
          <a:p>
            <a:r>
              <a:rPr lang="en-US" dirty="0"/>
              <a:t>Creating an Array in JavaScript</a:t>
            </a:r>
          </a:p>
        </p:txBody>
      </p:sp>
      <p:sp>
        <p:nvSpPr>
          <p:cNvPr id="3" name="Content Placeholder 2">
            <a:extLst>
              <a:ext uri="{FF2B5EF4-FFF2-40B4-BE49-F238E27FC236}">
                <a16:creationId xmlns:a16="http://schemas.microsoft.com/office/drawing/2014/main" id="{584B681A-2892-8240-86D9-E6806F4FF0AD}"/>
              </a:ext>
            </a:extLst>
          </p:cNvPr>
          <p:cNvSpPr>
            <a:spLocks noGrp="1"/>
          </p:cNvSpPr>
          <p:nvPr>
            <p:ph idx="1"/>
          </p:nvPr>
        </p:nvSpPr>
        <p:spPr>
          <a:xfrm>
            <a:off x="838200" y="1825625"/>
            <a:ext cx="10515600" cy="2313756"/>
          </a:xfrm>
        </p:spPr>
        <p:txBody>
          <a:bodyPr/>
          <a:lstStyle/>
          <a:p>
            <a:r>
              <a:rPr lang="en-US" dirty="0"/>
              <a:t>You can create an array by calling the array constructor</a:t>
            </a:r>
          </a:p>
          <a:p>
            <a:pPr lvl="1"/>
            <a:r>
              <a:rPr lang="en-US" dirty="0"/>
              <a:t>const </a:t>
            </a:r>
            <a:r>
              <a:rPr lang="en-US" dirty="0" err="1"/>
              <a:t>myArray</a:t>
            </a:r>
            <a:r>
              <a:rPr lang="en-US" dirty="0"/>
              <a:t> = new Array();</a:t>
            </a:r>
          </a:p>
          <a:p>
            <a:pPr lvl="1"/>
            <a:r>
              <a:rPr lang="en-US" dirty="0"/>
              <a:t>Most JavaScript developers do not use this method</a:t>
            </a:r>
          </a:p>
          <a:p>
            <a:r>
              <a:rPr lang="en-US" dirty="0"/>
              <a:t>The more popular way to create an array in JavaScript is to do the following:</a:t>
            </a:r>
          </a:p>
          <a:p>
            <a:pPr marL="0" indent="0">
              <a:buNone/>
            </a:pPr>
            <a:endParaRPr lang="en-US" dirty="0"/>
          </a:p>
        </p:txBody>
      </p:sp>
      <p:sp>
        <p:nvSpPr>
          <p:cNvPr id="4" name="Rectangle 3">
            <a:extLst>
              <a:ext uri="{FF2B5EF4-FFF2-40B4-BE49-F238E27FC236}">
                <a16:creationId xmlns:a16="http://schemas.microsoft.com/office/drawing/2014/main" id="{5E1F2D6D-6C17-F446-9209-2A6B4AF91F66}"/>
              </a:ext>
            </a:extLst>
          </p:cNvPr>
          <p:cNvSpPr/>
          <p:nvPr/>
        </p:nvSpPr>
        <p:spPr>
          <a:xfrm>
            <a:off x="3027405" y="4442146"/>
            <a:ext cx="4079963" cy="523220"/>
          </a:xfrm>
          <a:prstGeom prst="rect">
            <a:avLst/>
          </a:prstGeom>
        </p:spPr>
        <p:txBody>
          <a:bodyPr wrap="none">
            <a:spAutoFit/>
          </a:bodyPr>
          <a:lstStyle/>
          <a:p>
            <a:r>
              <a:rPr lang="en-CA" sz="2800" dirty="0">
                <a:solidFill>
                  <a:srgbClr val="569CD6"/>
                </a:solidFill>
                <a:latin typeface="Menlo" panose="020B0609030804020204" pitchFamily="49" charset="0"/>
              </a:rPr>
              <a:t>const</a:t>
            </a:r>
            <a:r>
              <a:rPr lang="en-CA" sz="2800" dirty="0">
                <a:solidFill>
                  <a:srgbClr val="D4D4D4"/>
                </a:solidFill>
                <a:latin typeface="Menlo" panose="020B0609030804020204" pitchFamily="49" charset="0"/>
              </a:rPr>
              <a:t> </a:t>
            </a:r>
            <a:r>
              <a:rPr lang="en-CA" sz="2800" dirty="0">
                <a:solidFill>
                  <a:srgbClr val="9CDCFE"/>
                </a:solidFill>
                <a:latin typeface="Menlo" panose="020B0609030804020204" pitchFamily="49" charset="0"/>
              </a:rPr>
              <a:t>fruits</a:t>
            </a:r>
            <a:r>
              <a:rPr lang="en-CA" sz="2800" dirty="0">
                <a:solidFill>
                  <a:srgbClr val="D4D4D4"/>
                </a:solidFill>
                <a:latin typeface="Menlo" panose="020B0609030804020204" pitchFamily="49" charset="0"/>
              </a:rPr>
              <a:t> = [];</a:t>
            </a:r>
            <a:endParaRPr lang="en-CA" sz="2800" b="0" dirty="0">
              <a:solidFill>
                <a:srgbClr val="D4D4D4"/>
              </a:solidFill>
              <a:effectLst/>
              <a:latin typeface="Menlo" panose="020B0609030804020204" pitchFamily="49" charset="0"/>
            </a:endParaRPr>
          </a:p>
        </p:txBody>
      </p:sp>
      <p:sp>
        <p:nvSpPr>
          <p:cNvPr id="6" name="Arrow: Right 16">
            <a:extLst>
              <a:ext uri="{FF2B5EF4-FFF2-40B4-BE49-F238E27FC236}">
                <a16:creationId xmlns:a16="http://schemas.microsoft.com/office/drawing/2014/main" id="{B24CB89E-BE81-DE48-8EF5-A64A3F49C19F}"/>
              </a:ext>
            </a:extLst>
          </p:cNvPr>
          <p:cNvSpPr/>
          <p:nvPr/>
        </p:nvSpPr>
        <p:spPr>
          <a:xfrm rot="13037448">
            <a:off x="6466430" y="5093890"/>
            <a:ext cx="705702" cy="18884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6D363B40-2EAC-224C-861B-D50C0AA1A8EB}"/>
              </a:ext>
            </a:extLst>
          </p:cNvPr>
          <p:cNvSpPr txBox="1"/>
          <p:nvPr/>
        </p:nvSpPr>
        <p:spPr>
          <a:xfrm>
            <a:off x="6591659" y="5591218"/>
            <a:ext cx="3407747" cy="830997"/>
          </a:xfrm>
          <a:prstGeom prst="rect">
            <a:avLst/>
          </a:prstGeom>
          <a:solidFill>
            <a:schemeClr val="bg1"/>
          </a:solidFill>
          <a:ln>
            <a:solidFill>
              <a:schemeClr val="tx1"/>
            </a:solidFill>
          </a:ln>
        </p:spPr>
        <p:txBody>
          <a:bodyPr wrap="square" rtlCol="0">
            <a:spAutoFit/>
          </a:bodyPr>
          <a:lstStyle/>
          <a:p>
            <a:r>
              <a:rPr lang="en-CA" sz="1600" dirty="0"/>
              <a:t>Setting the value of the fruits variable to [] (square brackets) creates an empty array</a:t>
            </a:r>
          </a:p>
        </p:txBody>
      </p:sp>
    </p:spTree>
    <p:extLst>
      <p:ext uri="{BB962C8B-B14F-4D97-AF65-F5344CB8AC3E}">
        <p14:creationId xmlns:p14="http://schemas.microsoft.com/office/powerpoint/2010/main" val="23508787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1C8BFD-93C0-4A4A-A7D5-8141D456A970}"/>
              </a:ext>
            </a:extLst>
          </p:cNvPr>
          <p:cNvSpPr/>
          <p:nvPr/>
        </p:nvSpPr>
        <p:spPr>
          <a:xfrm>
            <a:off x="1683255" y="3294398"/>
            <a:ext cx="8904532" cy="116827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F9A819DB-4294-E64C-909F-123E0BEE4B7B}"/>
              </a:ext>
            </a:extLst>
          </p:cNvPr>
          <p:cNvSpPr>
            <a:spLocks noGrp="1"/>
          </p:cNvSpPr>
          <p:nvPr>
            <p:ph type="title"/>
          </p:nvPr>
        </p:nvSpPr>
        <p:spPr/>
        <p:txBody>
          <a:bodyPr/>
          <a:lstStyle/>
          <a:p>
            <a:r>
              <a:rPr lang="en-US" dirty="0"/>
              <a:t>Adding Values to an Array</a:t>
            </a:r>
          </a:p>
        </p:txBody>
      </p:sp>
      <p:sp>
        <p:nvSpPr>
          <p:cNvPr id="3" name="Content Placeholder 2">
            <a:extLst>
              <a:ext uri="{FF2B5EF4-FFF2-40B4-BE49-F238E27FC236}">
                <a16:creationId xmlns:a16="http://schemas.microsoft.com/office/drawing/2014/main" id="{FBA2AF2A-FACC-8E48-A540-0E85042E54C3}"/>
              </a:ext>
            </a:extLst>
          </p:cNvPr>
          <p:cNvSpPr>
            <a:spLocks noGrp="1"/>
          </p:cNvSpPr>
          <p:nvPr>
            <p:ph idx="1"/>
          </p:nvPr>
        </p:nvSpPr>
        <p:spPr>
          <a:xfrm>
            <a:off x="838200" y="1825625"/>
            <a:ext cx="10515600" cy="484956"/>
          </a:xfrm>
        </p:spPr>
        <p:txBody>
          <a:bodyPr/>
          <a:lstStyle/>
          <a:p>
            <a:r>
              <a:rPr lang="en-US" dirty="0"/>
              <a:t>You can add items to an array at the time of the variables initialization</a:t>
            </a:r>
          </a:p>
        </p:txBody>
      </p:sp>
      <p:sp>
        <p:nvSpPr>
          <p:cNvPr id="4" name="Rectangle 3">
            <a:extLst>
              <a:ext uri="{FF2B5EF4-FFF2-40B4-BE49-F238E27FC236}">
                <a16:creationId xmlns:a16="http://schemas.microsoft.com/office/drawing/2014/main" id="{D4D7C4DA-B6B7-DB44-9C4A-6D45883998A2}"/>
              </a:ext>
            </a:extLst>
          </p:cNvPr>
          <p:cNvSpPr/>
          <p:nvPr/>
        </p:nvSpPr>
        <p:spPr>
          <a:xfrm>
            <a:off x="1957794" y="3540263"/>
            <a:ext cx="8726246" cy="400110"/>
          </a:xfrm>
          <a:prstGeom prst="rect">
            <a:avLst/>
          </a:prstGeom>
        </p:spPr>
        <p:txBody>
          <a:bodyPr wrap="square">
            <a:spAutoFit/>
          </a:bodyPr>
          <a:lstStyle/>
          <a:p>
            <a:r>
              <a:rPr lang="en-CA" sz="2000" dirty="0">
                <a:solidFill>
                  <a:srgbClr val="569CD6"/>
                </a:solidFill>
                <a:latin typeface="Menlo" panose="020B0609030804020204" pitchFamily="49" charset="0"/>
              </a:rPr>
              <a:t>const</a:t>
            </a:r>
            <a:r>
              <a:rPr lang="en-CA" sz="2000" dirty="0">
                <a:solidFill>
                  <a:srgbClr val="D4D4D4"/>
                </a:solidFill>
                <a:latin typeface="Menlo" panose="020B0609030804020204" pitchFamily="49" charset="0"/>
              </a:rPr>
              <a:t> </a:t>
            </a:r>
            <a:r>
              <a:rPr lang="en-CA" sz="2000" dirty="0">
                <a:solidFill>
                  <a:srgbClr val="9CDCFE"/>
                </a:solidFill>
                <a:latin typeface="Menlo" panose="020B0609030804020204" pitchFamily="49" charset="0"/>
              </a:rPr>
              <a:t>fruits</a:t>
            </a:r>
            <a:r>
              <a:rPr lang="en-CA" sz="2000" dirty="0">
                <a:solidFill>
                  <a:srgbClr val="D4D4D4"/>
                </a:solidFill>
                <a:latin typeface="Menlo" panose="020B0609030804020204" pitchFamily="49" charset="0"/>
              </a:rPr>
              <a:t> = [</a:t>
            </a:r>
            <a:r>
              <a:rPr lang="en-CA" sz="2000" dirty="0">
                <a:solidFill>
                  <a:srgbClr val="CE9178"/>
                </a:solidFill>
                <a:latin typeface="Menlo" panose="020B0609030804020204" pitchFamily="49" charset="0"/>
              </a:rPr>
              <a:t>'apples'</a:t>
            </a:r>
            <a:r>
              <a:rPr lang="en-CA" sz="2000" dirty="0">
                <a:solidFill>
                  <a:srgbClr val="D4D4D4"/>
                </a:solidFill>
                <a:latin typeface="Menlo" panose="020B0609030804020204" pitchFamily="49" charset="0"/>
              </a:rPr>
              <a:t>, </a:t>
            </a:r>
            <a:r>
              <a:rPr lang="en-CA" sz="2000" dirty="0">
                <a:solidFill>
                  <a:srgbClr val="CE9178"/>
                </a:solidFill>
                <a:latin typeface="Menlo" panose="020B0609030804020204" pitchFamily="49" charset="0"/>
              </a:rPr>
              <a:t>'bananas'</a:t>
            </a:r>
            <a:r>
              <a:rPr lang="en-CA" sz="2000" dirty="0">
                <a:solidFill>
                  <a:srgbClr val="D4D4D4"/>
                </a:solidFill>
                <a:latin typeface="Menlo" panose="020B0609030804020204" pitchFamily="49" charset="0"/>
              </a:rPr>
              <a:t>, </a:t>
            </a:r>
            <a:r>
              <a:rPr lang="en-CA" sz="2000" dirty="0">
                <a:solidFill>
                  <a:srgbClr val="CE9178"/>
                </a:solidFill>
                <a:latin typeface="Menlo" panose="020B0609030804020204" pitchFamily="49" charset="0"/>
              </a:rPr>
              <a:t>'oranges'</a:t>
            </a:r>
            <a:r>
              <a:rPr lang="en-CA" sz="2000" dirty="0">
                <a:solidFill>
                  <a:srgbClr val="D4D4D4"/>
                </a:solidFill>
                <a:latin typeface="Menlo" panose="020B0609030804020204" pitchFamily="49" charset="0"/>
              </a:rPr>
              <a:t>];</a:t>
            </a:r>
            <a:endParaRPr lang="en-CA" sz="2000" b="0" dirty="0">
              <a:solidFill>
                <a:srgbClr val="D4D4D4"/>
              </a:solidFill>
              <a:effectLst/>
              <a:latin typeface="Menlo" panose="020B0609030804020204" pitchFamily="49" charset="0"/>
            </a:endParaRPr>
          </a:p>
        </p:txBody>
      </p:sp>
      <p:sp>
        <p:nvSpPr>
          <p:cNvPr id="6" name="Arrow: Right 16">
            <a:extLst>
              <a:ext uri="{FF2B5EF4-FFF2-40B4-BE49-F238E27FC236}">
                <a16:creationId xmlns:a16="http://schemas.microsoft.com/office/drawing/2014/main" id="{DD7F9F78-4F4D-0E46-90AF-61B362DE9F2C}"/>
              </a:ext>
            </a:extLst>
          </p:cNvPr>
          <p:cNvSpPr/>
          <p:nvPr/>
        </p:nvSpPr>
        <p:spPr>
          <a:xfrm rot="13037448">
            <a:off x="5241612" y="4248383"/>
            <a:ext cx="1116858" cy="29663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E7E20C82-ED09-5C4D-A729-1712FCE11A7F}"/>
              </a:ext>
            </a:extLst>
          </p:cNvPr>
          <p:cNvSpPr txBox="1"/>
          <p:nvPr/>
        </p:nvSpPr>
        <p:spPr>
          <a:xfrm>
            <a:off x="5463838" y="4938878"/>
            <a:ext cx="4191763" cy="707886"/>
          </a:xfrm>
          <a:prstGeom prst="rect">
            <a:avLst/>
          </a:prstGeom>
          <a:solidFill>
            <a:schemeClr val="bg1"/>
          </a:solidFill>
          <a:ln>
            <a:solidFill>
              <a:schemeClr val="tx1"/>
            </a:solidFill>
          </a:ln>
        </p:spPr>
        <p:txBody>
          <a:bodyPr wrap="square" rtlCol="0">
            <a:spAutoFit/>
          </a:bodyPr>
          <a:lstStyle/>
          <a:p>
            <a:r>
              <a:rPr lang="en-CA" sz="2000" dirty="0"/>
              <a:t>Array values added to the fruit array at the time of the  variable's initialization</a:t>
            </a:r>
          </a:p>
        </p:txBody>
      </p:sp>
    </p:spTree>
    <p:extLst>
      <p:ext uri="{BB962C8B-B14F-4D97-AF65-F5344CB8AC3E}">
        <p14:creationId xmlns:p14="http://schemas.microsoft.com/office/powerpoint/2010/main" val="1300388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1C8BFD-93C0-4A4A-A7D5-8141D456A970}"/>
              </a:ext>
            </a:extLst>
          </p:cNvPr>
          <p:cNvSpPr/>
          <p:nvPr/>
        </p:nvSpPr>
        <p:spPr>
          <a:xfrm>
            <a:off x="1018272" y="2700260"/>
            <a:ext cx="5779569" cy="34599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F9A819DB-4294-E64C-909F-123E0BEE4B7B}"/>
              </a:ext>
            </a:extLst>
          </p:cNvPr>
          <p:cNvSpPr>
            <a:spLocks noGrp="1"/>
          </p:cNvSpPr>
          <p:nvPr>
            <p:ph type="title"/>
          </p:nvPr>
        </p:nvSpPr>
        <p:spPr/>
        <p:txBody>
          <a:bodyPr/>
          <a:lstStyle/>
          <a:p>
            <a:r>
              <a:rPr lang="en-US" dirty="0"/>
              <a:t>Adding Values to an Array</a:t>
            </a:r>
          </a:p>
        </p:txBody>
      </p:sp>
      <p:sp>
        <p:nvSpPr>
          <p:cNvPr id="3" name="Content Placeholder 2">
            <a:extLst>
              <a:ext uri="{FF2B5EF4-FFF2-40B4-BE49-F238E27FC236}">
                <a16:creationId xmlns:a16="http://schemas.microsoft.com/office/drawing/2014/main" id="{FBA2AF2A-FACC-8E48-A540-0E85042E54C3}"/>
              </a:ext>
            </a:extLst>
          </p:cNvPr>
          <p:cNvSpPr>
            <a:spLocks noGrp="1"/>
          </p:cNvSpPr>
          <p:nvPr>
            <p:ph idx="1"/>
          </p:nvPr>
        </p:nvSpPr>
        <p:spPr>
          <a:xfrm>
            <a:off x="838200" y="1825625"/>
            <a:ext cx="10515600" cy="484956"/>
          </a:xfrm>
        </p:spPr>
        <p:txBody>
          <a:bodyPr>
            <a:normAutofit fontScale="92500"/>
          </a:bodyPr>
          <a:lstStyle/>
          <a:p>
            <a:r>
              <a:rPr lang="en-US" dirty="0"/>
              <a:t>You can add items to an array using the </a:t>
            </a:r>
            <a:r>
              <a:rPr lang="en-US" dirty="0" err="1"/>
              <a:t>myArray</a:t>
            </a:r>
            <a:r>
              <a:rPr lang="en-US" dirty="0"/>
              <a:t>[index number] syntax</a:t>
            </a:r>
          </a:p>
        </p:txBody>
      </p:sp>
      <p:sp>
        <p:nvSpPr>
          <p:cNvPr id="6" name="Arrow: Right 16">
            <a:extLst>
              <a:ext uri="{FF2B5EF4-FFF2-40B4-BE49-F238E27FC236}">
                <a16:creationId xmlns:a16="http://schemas.microsoft.com/office/drawing/2014/main" id="{DD7F9F78-4F4D-0E46-90AF-61B362DE9F2C}"/>
              </a:ext>
            </a:extLst>
          </p:cNvPr>
          <p:cNvSpPr/>
          <p:nvPr/>
        </p:nvSpPr>
        <p:spPr>
          <a:xfrm rot="10626699">
            <a:off x="5022452" y="4548267"/>
            <a:ext cx="2131473" cy="19736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E7E20C82-ED09-5C4D-A729-1712FCE11A7F}"/>
              </a:ext>
            </a:extLst>
          </p:cNvPr>
          <p:cNvSpPr txBox="1"/>
          <p:nvPr/>
        </p:nvSpPr>
        <p:spPr>
          <a:xfrm>
            <a:off x="7316374" y="2890051"/>
            <a:ext cx="3727371" cy="2308324"/>
          </a:xfrm>
          <a:prstGeom prst="rect">
            <a:avLst/>
          </a:prstGeom>
          <a:solidFill>
            <a:schemeClr val="accent4">
              <a:lumMod val="20000"/>
              <a:lumOff val="80000"/>
            </a:schemeClr>
          </a:solidFill>
          <a:ln>
            <a:solidFill>
              <a:schemeClr val="tx1"/>
            </a:solidFill>
          </a:ln>
        </p:spPr>
        <p:txBody>
          <a:bodyPr wrap="square" rtlCol="0">
            <a:spAutoFit/>
          </a:bodyPr>
          <a:lstStyle/>
          <a:p>
            <a:r>
              <a:rPr lang="en-CA" sz="1600" dirty="0"/>
              <a:t>*** Note ***: There is no requirement to declare array values sequentially. </a:t>
            </a:r>
          </a:p>
          <a:p>
            <a:endParaRPr lang="en-CA" sz="1600" dirty="0"/>
          </a:p>
          <a:p>
            <a:r>
              <a:rPr lang="en-CA" sz="1600" dirty="0"/>
              <a:t>In this example we create a value for "fruits[7]" without declaring any values for position 3,4,5 or 6. JavaScript will create empty array values for positions 3,4,5 and 6 with the value of "undefined" if you do this</a:t>
            </a:r>
          </a:p>
        </p:txBody>
      </p:sp>
      <p:sp>
        <p:nvSpPr>
          <p:cNvPr id="4" name="Rectangle 3">
            <a:extLst>
              <a:ext uri="{FF2B5EF4-FFF2-40B4-BE49-F238E27FC236}">
                <a16:creationId xmlns:a16="http://schemas.microsoft.com/office/drawing/2014/main" id="{926F3ACE-3CA1-8C41-ADFF-E7565B492EE6}"/>
              </a:ext>
            </a:extLst>
          </p:cNvPr>
          <p:cNvSpPr/>
          <p:nvPr/>
        </p:nvSpPr>
        <p:spPr>
          <a:xfrm>
            <a:off x="1203434" y="2860129"/>
            <a:ext cx="4976648" cy="2031325"/>
          </a:xfrm>
          <a:prstGeom prst="rect">
            <a:avLst/>
          </a:prstGeom>
        </p:spPr>
        <p:txBody>
          <a:bodyPr wrap="square">
            <a:spAutoFit/>
          </a:bodyPr>
          <a:lstStyle/>
          <a:p>
            <a:r>
              <a:rPr lang="en-CA" dirty="0">
                <a:solidFill>
                  <a:schemeClr val="accent6">
                    <a:lumMod val="40000"/>
                    <a:lumOff val="60000"/>
                  </a:schemeClr>
                </a:solidFill>
                <a:latin typeface="Menlo" panose="020B0609030804020204" pitchFamily="49" charset="0"/>
              </a:rPr>
              <a:t>// Create an array called fruits</a:t>
            </a:r>
          </a:p>
          <a:p>
            <a:r>
              <a:rPr lang="en-CA" dirty="0">
                <a:solidFill>
                  <a:srgbClr val="569CD6"/>
                </a:solidFill>
                <a:latin typeface="Menlo" panose="020B0609030804020204" pitchFamily="49" charset="0"/>
              </a:rPr>
              <a:t>const</a:t>
            </a:r>
            <a:r>
              <a:rPr lang="en-CA" dirty="0">
                <a:solidFill>
                  <a:srgbClr val="D4D4D4"/>
                </a:solidFill>
                <a:latin typeface="Menlo" panose="020B0609030804020204" pitchFamily="49" charset="0"/>
              </a:rPr>
              <a:t> </a:t>
            </a:r>
            <a:r>
              <a:rPr lang="en-CA" dirty="0">
                <a:solidFill>
                  <a:srgbClr val="9CDCFE"/>
                </a:solidFill>
                <a:latin typeface="Menlo" panose="020B0609030804020204" pitchFamily="49" charset="0"/>
              </a:rPr>
              <a:t>fruits</a:t>
            </a:r>
            <a:r>
              <a:rPr lang="en-CA" dirty="0">
                <a:solidFill>
                  <a:srgbClr val="D4D4D4"/>
                </a:solidFill>
                <a:latin typeface="Menlo" panose="020B0609030804020204" pitchFamily="49" charset="0"/>
              </a:rPr>
              <a:t> = [];</a:t>
            </a:r>
          </a:p>
          <a:p>
            <a:r>
              <a:rPr lang="en-CA" dirty="0">
                <a:solidFill>
                  <a:schemeClr val="accent6">
                    <a:lumMod val="40000"/>
                    <a:lumOff val="60000"/>
                  </a:schemeClr>
                </a:solidFill>
                <a:latin typeface="Menlo" panose="020B0609030804020204" pitchFamily="49" charset="0"/>
              </a:rPr>
              <a:t>// Add items to the Fruits Array</a:t>
            </a:r>
          </a:p>
          <a:p>
            <a:r>
              <a:rPr lang="en-CA" dirty="0">
                <a:solidFill>
                  <a:srgbClr val="9CDCFE"/>
                </a:solidFill>
                <a:latin typeface="Menlo" panose="020B0609030804020204" pitchFamily="49" charset="0"/>
              </a:rPr>
              <a:t>fruits</a:t>
            </a:r>
            <a:r>
              <a:rPr lang="en-CA" dirty="0">
                <a:solidFill>
                  <a:srgbClr val="D4D4D4"/>
                </a:solidFill>
                <a:latin typeface="Menlo" panose="020B0609030804020204" pitchFamily="49" charset="0"/>
              </a:rPr>
              <a:t>[</a:t>
            </a:r>
            <a:r>
              <a:rPr lang="en-CA" dirty="0">
                <a:solidFill>
                  <a:srgbClr val="B5CEA8"/>
                </a:solidFill>
                <a:latin typeface="Menlo" panose="020B0609030804020204" pitchFamily="49" charset="0"/>
              </a:rPr>
              <a:t>0</a:t>
            </a:r>
            <a:r>
              <a:rPr lang="en-CA" dirty="0">
                <a:solidFill>
                  <a:srgbClr val="D4D4D4"/>
                </a:solidFill>
                <a:latin typeface="Menlo" panose="020B0609030804020204" pitchFamily="49" charset="0"/>
              </a:rPr>
              <a:t>] = </a:t>
            </a:r>
            <a:r>
              <a:rPr lang="en-CA" dirty="0">
                <a:solidFill>
                  <a:srgbClr val="CE9178"/>
                </a:solidFill>
                <a:latin typeface="Menlo" panose="020B0609030804020204" pitchFamily="49" charset="0"/>
              </a:rPr>
              <a:t>'Apples'</a:t>
            </a:r>
            <a:r>
              <a:rPr lang="en-CA" dirty="0">
                <a:solidFill>
                  <a:srgbClr val="D4D4D4"/>
                </a:solidFill>
                <a:latin typeface="Menlo" panose="020B0609030804020204" pitchFamily="49" charset="0"/>
              </a:rPr>
              <a:t>;</a:t>
            </a:r>
          </a:p>
          <a:p>
            <a:r>
              <a:rPr lang="en-CA" dirty="0">
                <a:solidFill>
                  <a:srgbClr val="9CDCFE"/>
                </a:solidFill>
                <a:latin typeface="Menlo" panose="020B0609030804020204" pitchFamily="49" charset="0"/>
              </a:rPr>
              <a:t>fruits</a:t>
            </a:r>
            <a:r>
              <a:rPr lang="en-CA" dirty="0">
                <a:solidFill>
                  <a:srgbClr val="D4D4D4"/>
                </a:solidFill>
                <a:latin typeface="Menlo" panose="020B0609030804020204" pitchFamily="49" charset="0"/>
              </a:rPr>
              <a:t>[</a:t>
            </a:r>
            <a:r>
              <a:rPr lang="en-CA" dirty="0">
                <a:solidFill>
                  <a:srgbClr val="B5CEA8"/>
                </a:solidFill>
                <a:latin typeface="Menlo" panose="020B0609030804020204" pitchFamily="49" charset="0"/>
              </a:rPr>
              <a:t>1</a:t>
            </a:r>
            <a:r>
              <a:rPr lang="en-CA" dirty="0">
                <a:solidFill>
                  <a:srgbClr val="D4D4D4"/>
                </a:solidFill>
                <a:latin typeface="Menlo" panose="020B0609030804020204" pitchFamily="49" charset="0"/>
              </a:rPr>
              <a:t>] = </a:t>
            </a:r>
            <a:r>
              <a:rPr lang="en-CA" dirty="0">
                <a:solidFill>
                  <a:srgbClr val="CE9178"/>
                </a:solidFill>
                <a:latin typeface="Menlo" panose="020B0609030804020204" pitchFamily="49" charset="0"/>
              </a:rPr>
              <a:t>'Bananas'</a:t>
            </a:r>
            <a:r>
              <a:rPr lang="en-CA" dirty="0">
                <a:solidFill>
                  <a:srgbClr val="D4D4D4"/>
                </a:solidFill>
                <a:latin typeface="Menlo" panose="020B0609030804020204" pitchFamily="49" charset="0"/>
              </a:rPr>
              <a:t>;</a:t>
            </a:r>
          </a:p>
          <a:p>
            <a:r>
              <a:rPr lang="en-CA" dirty="0">
                <a:solidFill>
                  <a:srgbClr val="9CDCFE"/>
                </a:solidFill>
                <a:latin typeface="Menlo" panose="020B0609030804020204" pitchFamily="49" charset="0"/>
              </a:rPr>
              <a:t>fruits</a:t>
            </a:r>
            <a:r>
              <a:rPr lang="en-CA" dirty="0">
                <a:solidFill>
                  <a:srgbClr val="D4D4D4"/>
                </a:solidFill>
                <a:latin typeface="Menlo" panose="020B0609030804020204" pitchFamily="49" charset="0"/>
              </a:rPr>
              <a:t>[</a:t>
            </a:r>
            <a:r>
              <a:rPr lang="en-CA" dirty="0">
                <a:solidFill>
                  <a:srgbClr val="B5CEA8"/>
                </a:solidFill>
                <a:latin typeface="Menlo" panose="020B0609030804020204" pitchFamily="49" charset="0"/>
              </a:rPr>
              <a:t>2</a:t>
            </a:r>
            <a:r>
              <a:rPr lang="en-CA" dirty="0">
                <a:solidFill>
                  <a:srgbClr val="D4D4D4"/>
                </a:solidFill>
                <a:latin typeface="Menlo" panose="020B0609030804020204" pitchFamily="49" charset="0"/>
              </a:rPr>
              <a:t>] = </a:t>
            </a:r>
            <a:r>
              <a:rPr lang="en-CA" dirty="0">
                <a:solidFill>
                  <a:srgbClr val="CE9178"/>
                </a:solidFill>
                <a:latin typeface="Menlo" panose="020B0609030804020204" pitchFamily="49" charset="0"/>
              </a:rPr>
              <a:t>'Oranges'</a:t>
            </a:r>
            <a:r>
              <a:rPr lang="en-CA" dirty="0">
                <a:solidFill>
                  <a:srgbClr val="D4D4D4"/>
                </a:solidFill>
                <a:latin typeface="Menlo" panose="020B0609030804020204" pitchFamily="49" charset="0"/>
              </a:rPr>
              <a:t>;</a:t>
            </a:r>
          </a:p>
          <a:p>
            <a:r>
              <a:rPr lang="en-CA" dirty="0">
                <a:solidFill>
                  <a:srgbClr val="9CDCFE"/>
                </a:solidFill>
                <a:latin typeface="Menlo" panose="020B0609030804020204" pitchFamily="49" charset="0"/>
              </a:rPr>
              <a:t>fruits</a:t>
            </a:r>
            <a:r>
              <a:rPr lang="en-CA" dirty="0">
                <a:solidFill>
                  <a:srgbClr val="D4D4D4"/>
                </a:solidFill>
                <a:latin typeface="Menlo" panose="020B0609030804020204" pitchFamily="49" charset="0"/>
              </a:rPr>
              <a:t>[</a:t>
            </a:r>
            <a:r>
              <a:rPr lang="en-CA" dirty="0">
                <a:solidFill>
                  <a:srgbClr val="B5CEA8"/>
                </a:solidFill>
                <a:latin typeface="Menlo" panose="020B0609030804020204" pitchFamily="49" charset="0"/>
              </a:rPr>
              <a:t>7</a:t>
            </a:r>
            <a:r>
              <a:rPr lang="en-CA" dirty="0">
                <a:solidFill>
                  <a:srgbClr val="D4D4D4"/>
                </a:solidFill>
                <a:latin typeface="Menlo" panose="020B0609030804020204" pitchFamily="49" charset="0"/>
              </a:rPr>
              <a:t>] = </a:t>
            </a:r>
            <a:r>
              <a:rPr lang="en-CA" dirty="0">
                <a:solidFill>
                  <a:srgbClr val="CE9178"/>
                </a:solidFill>
                <a:latin typeface="Menlo" panose="020B0609030804020204" pitchFamily="49" charset="0"/>
              </a:rPr>
              <a:t>'Blueberries'</a:t>
            </a:r>
            <a:r>
              <a:rPr lang="en-CA" dirty="0">
                <a:solidFill>
                  <a:srgbClr val="D4D4D4"/>
                </a:solidFill>
                <a:latin typeface="Menlo" panose="020B0609030804020204" pitchFamily="49" charset="0"/>
              </a:rPr>
              <a:t>;</a:t>
            </a:r>
            <a:endParaRPr lang="en-CA"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37082508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647E-8A2C-B14F-AC02-78D8B1CDF43E}"/>
              </a:ext>
            </a:extLst>
          </p:cNvPr>
          <p:cNvSpPr>
            <a:spLocks noGrp="1"/>
          </p:cNvSpPr>
          <p:nvPr>
            <p:ph type="title"/>
          </p:nvPr>
        </p:nvSpPr>
        <p:spPr/>
        <p:txBody>
          <a:bodyPr/>
          <a:lstStyle/>
          <a:p>
            <a:r>
              <a:rPr lang="en-US" dirty="0"/>
              <a:t>Why Do JavaScript Arrays Start at Zero?</a:t>
            </a:r>
          </a:p>
        </p:txBody>
      </p:sp>
      <p:sp>
        <p:nvSpPr>
          <p:cNvPr id="3" name="Content Placeholder 2">
            <a:extLst>
              <a:ext uri="{FF2B5EF4-FFF2-40B4-BE49-F238E27FC236}">
                <a16:creationId xmlns:a16="http://schemas.microsoft.com/office/drawing/2014/main" id="{A7A1E414-B930-CF42-9F5E-B725E0B3C97A}"/>
              </a:ext>
            </a:extLst>
          </p:cNvPr>
          <p:cNvSpPr>
            <a:spLocks noGrp="1"/>
          </p:cNvSpPr>
          <p:nvPr>
            <p:ph idx="1"/>
          </p:nvPr>
        </p:nvSpPr>
        <p:spPr/>
        <p:txBody>
          <a:bodyPr/>
          <a:lstStyle/>
          <a:p>
            <a:r>
              <a:rPr lang="en-US" dirty="0"/>
              <a:t>Good question</a:t>
            </a:r>
          </a:p>
          <a:p>
            <a:r>
              <a:rPr lang="en-US" dirty="0"/>
              <a:t>JavaScript borrows some syntax from the C family of languages</a:t>
            </a:r>
          </a:p>
          <a:p>
            <a:r>
              <a:rPr lang="en-CA" dirty="0"/>
              <a:t>In C an array points to the location in the memory, so in expression </a:t>
            </a:r>
            <a:r>
              <a:rPr lang="en-CA" i="1" dirty="0"/>
              <a:t>array[</a:t>
            </a:r>
            <a:r>
              <a:rPr lang="en-CA" b="1" i="1" dirty="0"/>
              <a:t>n</a:t>
            </a:r>
            <a:r>
              <a:rPr lang="en-CA" i="1" dirty="0"/>
              <a:t>]</a:t>
            </a:r>
            <a:r>
              <a:rPr lang="en-CA" dirty="0"/>
              <a:t>, </a:t>
            </a:r>
            <a:r>
              <a:rPr lang="en-CA" b="1" i="1" dirty="0"/>
              <a:t>n</a:t>
            </a:r>
            <a:r>
              <a:rPr lang="en-CA" dirty="0"/>
              <a:t> should not be treated as an index, but as an </a:t>
            </a:r>
            <a:r>
              <a:rPr lang="en-CA" b="1" dirty="0"/>
              <a:t>offset</a:t>
            </a:r>
            <a:r>
              <a:rPr lang="en-CA" dirty="0"/>
              <a:t> from the array’s head</a:t>
            </a:r>
            <a:r>
              <a:rPr lang="en-CA" baseline="30000" dirty="0"/>
              <a:t>1</a:t>
            </a:r>
            <a:endParaRPr lang="en-US" baseline="30000" dirty="0"/>
          </a:p>
          <a:p>
            <a:r>
              <a:rPr lang="en-US" dirty="0"/>
              <a:t>Confused? Or want to know more? Give this short Medium article a quick read</a:t>
            </a:r>
          </a:p>
          <a:p>
            <a:pPr lvl="1"/>
            <a:r>
              <a:rPr lang="en-CA" dirty="0">
                <a:hlinkClick r:id="rId2"/>
              </a:rPr>
              <a:t>Why Do Arrays Start With Index 0?</a:t>
            </a:r>
            <a:r>
              <a:rPr lang="en-US" dirty="0">
                <a:hlinkClick r:id="rId2"/>
              </a:rPr>
              <a:t> </a:t>
            </a:r>
            <a:endParaRPr lang="en-CA" dirty="0"/>
          </a:p>
        </p:txBody>
      </p:sp>
      <p:sp>
        <p:nvSpPr>
          <p:cNvPr id="4" name="TextBox 3">
            <a:extLst>
              <a:ext uri="{FF2B5EF4-FFF2-40B4-BE49-F238E27FC236}">
                <a16:creationId xmlns:a16="http://schemas.microsoft.com/office/drawing/2014/main" id="{AF16BED2-7BC8-6F41-8F32-1F62682F74EF}"/>
              </a:ext>
            </a:extLst>
          </p:cNvPr>
          <p:cNvSpPr txBox="1"/>
          <p:nvPr/>
        </p:nvSpPr>
        <p:spPr>
          <a:xfrm>
            <a:off x="580767" y="6311900"/>
            <a:ext cx="9885406" cy="369332"/>
          </a:xfrm>
          <a:prstGeom prst="rect">
            <a:avLst/>
          </a:prstGeom>
          <a:noFill/>
        </p:spPr>
        <p:txBody>
          <a:bodyPr wrap="square" rtlCol="0">
            <a:spAutoFit/>
          </a:bodyPr>
          <a:lstStyle/>
          <a:p>
            <a:pPr marL="342900" indent="-342900">
              <a:buAutoNum type="arabicPeriod"/>
            </a:pPr>
            <a:r>
              <a:rPr lang="en-CA" dirty="0">
                <a:hlinkClick r:id="rId2"/>
              </a:rPr>
              <a:t>https://medium.com/@albertkoz/why-does-array-start-with-index-0-65ffc07cbce8</a:t>
            </a:r>
            <a:endParaRPr lang="en-CA" dirty="0"/>
          </a:p>
        </p:txBody>
      </p:sp>
    </p:spTree>
    <p:extLst>
      <p:ext uri="{BB962C8B-B14F-4D97-AF65-F5344CB8AC3E}">
        <p14:creationId xmlns:p14="http://schemas.microsoft.com/office/powerpoint/2010/main" val="42096147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71F1E-E2FF-1040-B080-D352E14E8DD4}"/>
              </a:ext>
            </a:extLst>
          </p:cNvPr>
          <p:cNvSpPr>
            <a:spLocks noGrp="1"/>
          </p:cNvSpPr>
          <p:nvPr>
            <p:ph type="title"/>
          </p:nvPr>
        </p:nvSpPr>
        <p:spPr/>
        <p:txBody>
          <a:bodyPr/>
          <a:lstStyle/>
          <a:p>
            <a:r>
              <a:rPr lang="en-US" dirty="0"/>
              <a:t>Getting the Length of an Array</a:t>
            </a:r>
          </a:p>
        </p:txBody>
      </p:sp>
      <p:sp>
        <p:nvSpPr>
          <p:cNvPr id="3" name="Content Placeholder 2">
            <a:extLst>
              <a:ext uri="{FF2B5EF4-FFF2-40B4-BE49-F238E27FC236}">
                <a16:creationId xmlns:a16="http://schemas.microsoft.com/office/drawing/2014/main" id="{25BF19F1-31A9-B54D-B523-43D247C96E48}"/>
              </a:ext>
            </a:extLst>
          </p:cNvPr>
          <p:cNvSpPr>
            <a:spLocks noGrp="1"/>
          </p:cNvSpPr>
          <p:nvPr>
            <p:ph idx="1"/>
          </p:nvPr>
        </p:nvSpPr>
        <p:spPr/>
        <p:txBody>
          <a:bodyPr/>
          <a:lstStyle/>
          <a:p>
            <a:r>
              <a:rPr lang="en-US" dirty="0"/>
              <a:t>Finding out the length of an array is a common task</a:t>
            </a:r>
          </a:p>
          <a:p>
            <a:r>
              <a:rPr lang="en-US" dirty="0"/>
              <a:t>The length property will return the length of the array</a:t>
            </a:r>
          </a:p>
        </p:txBody>
      </p:sp>
      <p:sp>
        <p:nvSpPr>
          <p:cNvPr id="4" name="Rectangle 3">
            <a:extLst>
              <a:ext uri="{FF2B5EF4-FFF2-40B4-BE49-F238E27FC236}">
                <a16:creationId xmlns:a16="http://schemas.microsoft.com/office/drawing/2014/main" id="{38ABCC6B-CD8E-1E45-AD92-B1D19A8E4B37}"/>
              </a:ext>
            </a:extLst>
          </p:cNvPr>
          <p:cNvSpPr/>
          <p:nvPr/>
        </p:nvSpPr>
        <p:spPr>
          <a:xfrm>
            <a:off x="939445" y="3028843"/>
            <a:ext cx="6762010" cy="24496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80042106-6350-6A49-B4EA-AE365052DFCF}"/>
              </a:ext>
            </a:extLst>
          </p:cNvPr>
          <p:cNvSpPr/>
          <p:nvPr/>
        </p:nvSpPr>
        <p:spPr>
          <a:xfrm>
            <a:off x="1140371" y="3238017"/>
            <a:ext cx="6663559" cy="2031325"/>
          </a:xfrm>
          <a:prstGeom prst="rect">
            <a:avLst/>
          </a:prstGeom>
        </p:spPr>
        <p:txBody>
          <a:bodyPr wrap="square">
            <a:spAutoFit/>
          </a:bodyPr>
          <a:lstStyle/>
          <a:p>
            <a:r>
              <a:rPr lang="en-CA" dirty="0">
                <a:solidFill>
                  <a:srgbClr val="569CD6"/>
                </a:solidFill>
                <a:latin typeface="Menlo" panose="020B0609030804020204" pitchFamily="49" charset="0"/>
              </a:rPr>
              <a:t>const</a:t>
            </a:r>
            <a:r>
              <a:rPr lang="en-CA" dirty="0">
                <a:solidFill>
                  <a:srgbClr val="D4D4D4"/>
                </a:solidFill>
                <a:latin typeface="Menlo" panose="020B0609030804020204" pitchFamily="49" charset="0"/>
              </a:rPr>
              <a:t> </a:t>
            </a:r>
            <a:r>
              <a:rPr lang="en-CA" dirty="0">
                <a:solidFill>
                  <a:srgbClr val="9CDCFE"/>
                </a:solidFill>
                <a:latin typeface="Menlo" panose="020B0609030804020204" pitchFamily="49" charset="0"/>
              </a:rPr>
              <a:t>animals</a:t>
            </a:r>
            <a:r>
              <a:rPr lang="en-CA" dirty="0">
                <a:solidFill>
                  <a:srgbClr val="D4D4D4"/>
                </a:solidFill>
                <a:latin typeface="Menlo" panose="020B0609030804020204" pitchFamily="49" charset="0"/>
              </a:rPr>
              <a:t> = [];</a:t>
            </a:r>
          </a:p>
          <a:p>
            <a:r>
              <a:rPr lang="en-CA" dirty="0">
                <a:solidFill>
                  <a:srgbClr val="9CDCFE"/>
                </a:solidFill>
                <a:latin typeface="Menlo" panose="020B0609030804020204" pitchFamily="49" charset="0"/>
              </a:rPr>
              <a:t>animals</a:t>
            </a:r>
            <a:r>
              <a:rPr lang="en-CA" dirty="0">
                <a:solidFill>
                  <a:srgbClr val="D4D4D4"/>
                </a:solidFill>
                <a:latin typeface="Menlo" panose="020B0609030804020204" pitchFamily="49" charset="0"/>
              </a:rPr>
              <a:t>[</a:t>
            </a:r>
            <a:r>
              <a:rPr lang="en-CA" dirty="0">
                <a:solidFill>
                  <a:srgbClr val="B5CEA8"/>
                </a:solidFill>
                <a:latin typeface="Menlo" panose="020B0609030804020204" pitchFamily="49" charset="0"/>
              </a:rPr>
              <a:t>0</a:t>
            </a:r>
            <a:r>
              <a:rPr lang="en-CA" dirty="0">
                <a:solidFill>
                  <a:srgbClr val="D4D4D4"/>
                </a:solidFill>
                <a:latin typeface="Menlo" panose="020B0609030804020204" pitchFamily="49" charset="0"/>
              </a:rPr>
              <a:t>] = </a:t>
            </a:r>
            <a:r>
              <a:rPr lang="en-CA" dirty="0">
                <a:solidFill>
                  <a:srgbClr val="CE9178"/>
                </a:solidFill>
                <a:latin typeface="Menlo" panose="020B0609030804020204" pitchFamily="49" charset="0"/>
              </a:rPr>
              <a:t>'hedgehog'</a:t>
            </a:r>
            <a:r>
              <a:rPr lang="en-CA" dirty="0">
                <a:solidFill>
                  <a:srgbClr val="D4D4D4"/>
                </a:solidFill>
                <a:latin typeface="Menlo" panose="020B0609030804020204" pitchFamily="49" charset="0"/>
              </a:rPr>
              <a:t>;</a:t>
            </a:r>
          </a:p>
          <a:p>
            <a:r>
              <a:rPr lang="en-CA" dirty="0">
                <a:solidFill>
                  <a:srgbClr val="9CDCFE"/>
                </a:solidFill>
                <a:latin typeface="Menlo" panose="020B0609030804020204" pitchFamily="49" charset="0"/>
              </a:rPr>
              <a:t>animals</a:t>
            </a:r>
            <a:r>
              <a:rPr lang="en-CA" dirty="0">
                <a:solidFill>
                  <a:srgbClr val="D4D4D4"/>
                </a:solidFill>
                <a:latin typeface="Menlo" panose="020B0609030804020204" pitchFamily="49" charset="0"/>
              </a:rPr>
              <a:t>[</a:t>
            </a:r>
            <a:r>
              <a:rPr lang="en-CA" dirty="0">
                <a:solidFill>
                  <a:srgbClr val="B5CEA8"/>
                </a:solidFill>
                <a:latin typeface="Menlo" panose="020B0609030804020204" pitchFamily="49" charset="0"/>
              </a:rPr>
              <a:t>1</a:t>
            </a:r>
            <a:r>
              <a:rPr lang="en-CA" dirty="0">
                <a:solidFill>
                  <a:srgbClr val="D4D4D4"/>
                </a:solidFill>
                <a:latin typeface="Menlo" panose="020B0609030804020204" pitchFamily="49" charset="0"/>
              </a:rPr>
              <a:t>] = </a:t>
            </a:r>
            <a:r>
              <a:rPr lang="en-CA" dirty="0">
                <a:solidFill>
                  <a:srgbClr val="CE9178"/>
                </a:solidFill>
                <a:latin typeface="Menlo" panose="020B0609030804020204" pitchFamily="49" charset="0"/>
              </a:rPr>
              <a:t>'tiger'</a:t>
            </a:r>
            <a:r>
              <a:rPr lang="en-CA" dirty="0">
                <a:solidFill>
                  <a:srgbClr val="D4D4D4"/>
                </a:solidFill>
                <a:latin typeface="Menlo" panose="020B0609030804020204" pitchFamily="49" charset="0"/>
              </a:rPr>
              <a:t>;</a:t>
            </a:r>
          </a:p>
          <a:p>
            <a:r>
              <a:rPr lang="en-CA" dirty="0">
                <a:solidFill>
                  <a:srgbClr val="9CDCFE"/>
                </a:solidFill>
                <a:latin typeface="Menlo" panose="020B0609030804020204" pitchFamily="49" charset="0"/>
              </a:rPr>
              <a:t>animals</a:t>
            </a:r>
            <a:r>
              <a:rPr lang="en-CA" dirty="0">
                <a:solidFill>
                  <a:srgbClr val="D4D4D4"/>
                </a:solidFill>
                <a:latin typeface="Menlo" panose="020B0609030804020204" pitchFamily="49" charset="0"/>
              </a:rPr>
              <a:t>[</a:t>
            </a:r>
            <a:r>
              <a:rPr lang="en-CA" dirty="0">
                <a:solidFill>
                  <a:srgbClr val="B5CEA8"/>
                </a:solidFill>
                <a:latin typeface="Menlo" panose="020B0609030804020204" pitchFamily="49" charset="0"/>
              </a:rPr>
              <a:t>2</a:t>
            </a:r>
            <a:r>
              <a:rPr lang="en-CA" dirty="0">
                <a:solidFill>
                  <a:srgbClr val="D4D4D4"/>
                </a:solidFill>
                <a:latin typeface="Menlo" panose="020B0609030804020204" pitchFamily="49" charset="0"/>
              </a:rPr>
              <a:t>] = </a:t>
            </a:r>
            <a:r>
              <a:rPr lang="en-CA" dirty="0">
                <a:solidFill>
                  <a:srgbClr val="CE9178"/>
                </a:solidFill>
                <a:latin typeface="Menlo" panose="020B0609030804020204" pitchFamily="49" charset="0"/>
              </a:rPr>
              <a:t>'moose'</a:t>
            </a:r>
            <a:r>
              <a:rPr lang="en-CA" dirty="0">
                <a:solidFill>
                  <a:srgbClr val="D4D4D4"/>
                </a:solidFill>
                <a:latin typeface="Menlo" panose="020B0609030804020204" pitchFamily="49" charset="0"/>
              </a:rPr>
              <a:t>;</a:t>
            </a:r>
          </a:p>
          <a:p>
            <a:br>
              <a:rPr lang="en-CA" dirty="0">
                <a:solidFill>
                  <a:srgbClr val="D4D4D4"/>
                </a:solidFill>
                <a:latin typeface="Menlo" panose="020B0609030804020204" pitchFamily="49" charset="0"/>
              </a:rPr>
            </a:br>
            <a:r>
              <a:rPr lang="en-CA" dirty="0">
                <a:solidFill>
                  <a:schemeClr val="accent6">
                    <a:lumMod val="60000"/>
                    <a:lumOff val="40000"/>
                  </a:schemeClr>
                </a:solidFill>
                <a:latin typeface="Menlo" panose="020B0609030804020204" pitchFamily="49" charset="0"/>
              </a:rPr>
              <a:t>// Get the length of the animals array</a:t>
            </a:r>
          </a:p>
          <a:p>
            <a:r>
              <a:rPr lang="en-CA" dirty="0" err="1">
                <a:solidFill>
                  <a:srgbClr val="4EC9B0"/>
                </a:solidFill>
                <a:latin typeface="Menlo" panose="020B0609030804020204" pitchFamily="49" charset="0"/>
              </a:rPr>
              <a:t>console</a:t>
            </a:r>
            <a:r>
              <a:rPr lang="en-CA" dirty="0" err="1">
                <a:solidFill>
                  <a:srgbClr val="D4D4D4"/>
                </a:solidFill>
                <a:latin typeface="Menlo" panose="020B0609030804020204" pitchFamily="49" charset="0"/>
              </a:rPr>
              <a:t>.</a:t>
            </a:r>
            <a:r>
              <a:rPr lang="en-CA" dirty="0" err="1">
                <a:solidFill>
                  <a:srgbClr val="DCDCAA"/>
                </a:solidFill>
                <a:latin typeface="Menlo" panose="020B0609030804020204" pitchFamily="49" charset="0"/>
              </a:rPr>
              <a:t>log</a:t>
            </a:r>
            <a:r>
              <a:rPr lang="en-CA" dirty="0">
                <a:solidFill>
                  <a:srgbClr val="D4D4D4"/>
                </a:solidFill>
                <a:latin typeface="Menlo" panose="020B0609030804020204" pitchFamily="49" charset="0"/>
              </a:rPr>
              <a:t>( </a:t>
            </a:r>
            <a:r>
              <a:rPr lang="en-CA" dirty="0" err="1">
                <a:solidFill>
                  <a:srgbClr val="9CDCFE"/>
                </a:solidFill>
                <a:latin typeface="Menlo" panose="020B0609030804020204" pitchFamily="49" charset="0"/>
              </a:rPr>
              <a:t>animals</a:t>
            </a:r>
            <a:r>
              <a:rPr lang="en-CA" dirty="0" err="1">
                <a:solidFill>
                  <a:srgbClr val="D4D4D4"/>
                </a:solidFill>
                <a:latin typeface="Menlo" panose="020B0609030804020204" pitchFamily="49" charset="0"/>
              </a:rPr>
              <a:t>.</a:t>
            </a:r>
            <a:r>
              <a:rPr lang="en-CA" dirty="0" err="1">
                <a:solidFill>
                  <a:srgbClr val="9CDCFE"/>
                </a:solidFill>
                <a:latin typeface="Menlo" panose="020B0609030804020204" pitchFamily="49" charset="0"/>
              </a:rPr>
              <a:t>length</a:t>
            </a:r>
            <a:r>
              <a:rPr lang="en-CA" dirty="0">
                <a:solidFill>
                  <a:srgbClr val="D4D4D4"/>
                </a:solidFill>
                <a:latin typeface="Menlo" panose="020B0609030804020204" pitchFamily="49" charset="0"/>
              </a:rPr>
              <a:t> ) </a:t>
            </a:r>
            <a:r>
              <a:rPr lang="en-CA" dirty="0">
                <a:solidFill>
                  <a:schemeClr val="accent6">
                    <a:lumMod val="60000"/>
                    <a:lumOff val="40000"/>
                  </a:schemeClr>
                </a:solidFill>
                <a:latin typeface="Menlo" panose="020B0609030804020204" pitchFamily="49" charset="0"/>
              </a:rPr>
              <a:t>// Outputs -&gt; 3</a:t>
            </a:r>
            <a:endParaRPr lang="en-CA" b="0" dirty="0">
              <a:solidFill>
                <a:schemeClr val="accent6">
                  <a:lumMod val="60000"/>
                  <a:lumOff val="40000"/>
                </a:schemeClr>
              </a:solidFill>
              <a:effectLst/>
              <a:latin typeface="Menlo" panose="020B0609030804020204" pitchFamily="49" charset="0"/>
            </a:endParaRPr>
          </a:p>
        </p:txBody>
      </p:sp>
      <p:sp>
        <p:nvSpPr>
          <p:cNvPr id="6" name="Arrow: Right 16">
            <a:extLst>
              <a:ext uri="{FF2B5EF4-FFF2-40B4-BE49-F238E27FC236}">
                <a16:creationId xmlns:a16="http://schemas.microsoft.com/office/drawing/2014/main" id="{26BADC6E-799A-104A-A5B5-79788D317A0E}"/>
              </a:ext>
            </a:extLst>
          </p:cNvPr>
          <p:cNvSpPr/>
          <p:nvPr/>
        </p:nvSpPr>
        <p:spPr>
          <a:xfrm rot="13037448">
            <a:off x="4398902" y="5422777"/>
            <a:ext cx="705702" cy="18884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DB82E333-D8B7-F848-88C0-4B479FE04DCD}"/>
              </a:ext>
            </a:extLst>
          </p:cNvPr>
          <p:cNvSpPr txBox="1"/>
          <p:nvPr/>
        </p:nvSpPr>
        <p:spPr>
          <a:xfrm>
            <a:off x="4494634" y="5842406"/>
            <a:ext cx="3407747" cy="584775"/>
          </a:xfrm>
          <a:prstGeom prst="rect">
            <a:avLst/>
          </a:prstGeom>
          <a:solidFill>
            <a:schemeClr val="bg1"/>
          </a:solidFill>
          <a:ln>
            <a:solidFill>
              <a:schemeClr val="tx1"/>
            </a:solidFill>
          </a:ln>
        </p:spPr>
        <p:txBody>
          <a:bodyPr wrap="square" rtlCol="0">
            <a:spAutoFit/>
          </a:bodyPr>
          <a:lstStyle/>
          <a:p>
            <a:r>
              <a:rPr lang="en-CA" sz="1600" dirty="0"/>
              <a:t>The "length" property returns the length of an array</a:t>
            </a:r>
          </a:p>
        </p:txBody>
      </p:sp>
      <p:sp>
        <p:nvSpPr>
          <p:cNvPr id="8" name="Arrow: Right 16">
            <a:extLst>
              <a:ext uri="{FF2B5EF4-FFF2-40B4-BE49-F238E27FC236}">
                <a16:creationId xmlns:a16="http://schemas.microsoft.com/office/drawing/2014/main" id="{8C488CE5-7021-7A49-8198-9C6F5806B339}"/>
              </a:ext>
            </a:extLst>
          </p:cNvPr>
          <p:cNvSpPr/>
          <p:nvPr/>
        </p:nvSpPr>
        <p:spPr>
          <a:xfrm rot="10258179">
            <a:off x="4569227" y="3721221"/>
            <a:ext cx="2769007" cy="17816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2FF0DD8D-2E6C-A746-B66C-78F270AF6974}"/>
              </a:ext>
            </a:extLst>
          </p:cNvPr>
          <p:cNvSpPr txBox="1"/>
          <p:nvPr/>
        </p:nvSpPr>
        <p:spPr>
          <a:xfrm>
            <a:off x="7437531" y="3366932"/>
            <a:ext cx="3407747" cy="338554"/>
          </a:xfrm>
          <a:prstGeom prst="rect">
            <a:avLst/>
          </a:prstGeom>
          <a:solidFill>
            <a:schemeClr val="bg1"/>
          </a:solidFill>
          <a:ln>
            <a:solidFill>
              <a:schemeClr val="tx1"/>
            </a:solidFill>
          </a:ln>
        </p:spPr>
        <p:txBody>
          <a:bodyPr wrap="square" rtlCol="0">
            <a:spAutoFit/>
          </a:bodyPr>
          <a:lstStyle/>
          <a:p>
            <a:r>
              <a:rPr lang="en-CA" sz="1600" dirty="0"/>
              <a:t>The "animals" array contains 3 items</a:t>
            </a:r>
          </a:p>
        </p:txBody>
      </p:sp>
    </p:spTree>
    <p:extLst>
      <p:ext uri="{BB962C8B-B14F-4D97-AF65-F5344CB8AC3E}">
        <p14:creationId xmlns:p14="http://schemas.microsoft.com/office/powerpoint/2010/main" val="34245309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CE914-276E-7546-9282-821133730A8D}"/>
              </a:ext>
            </a:extLst>
          </p:cNvPr>
          <p:cNvSpPr>
            <a:spLocks noGrp="1"/>
          </p:cNvSpPr>
          <p:nvPr>
            <p:ph type="title"/>
          </p:nvPr>
        </p:nvSpPr>
        <p:spPr>
          <a:xfrm>
            <a:off x="838200" y="124209"/>
            <a:ext cx="10515600" cy="1325563"/>
          </a:xfrm>
        </p:spPr>
        <p:txBody>
          <a:bodyPr/>
          <a:lstStyle/>
          <a:p>
            <a:r>
              <a:rPr lang="en-US" dirty="0"/>
              <a:t>Adding an Item to the End of An Array</a:t>
            </a:r>
          </a:p>
        </p:txBody>
      </p:sp>
      <p:sp>
        <p:nvSpPr>
          <p:cNvPr id="3" name="Content Placeholder 2">
            <a:extLst>
              <a:ext uri="{FF2B5EF4-FFF2-40B4-BE49-F238E27FC236}">
                <a16:creationId xmlns:a16="http://schemas.microsoft.com/office/drawing/2014/main" id="{46F979C3-5F13-1740-A28A-9FAD8E1397A6}"/>
              </a:ext>
            </a:extLst>
          </p:cNvPr>
          <p:cNvSpPr>
            <a:spLocks noGrp="1"/>
          </p:cNvSpPr>
          <p:nvPr>
            <p:ph idx="1"/>
          </p:nvPr>
        </p:nvSpPr>
        <p:spPr>
          <a:xfrm>
            <a:off x="838200" y="1449772"/>
            <a:ext cx="10515600" cy="1169823"/>
          </a:xfrm>
        </p:spPr>
        <p:txBody>
          <a:bodyPr/>
          <a:lstStyle/>
          <a:p>
            <a:r>
              <a:rPr lang="en-US" dirty="0"/>
              <a:t>Adding an item to the end of an array is a common task</a:t>
            </a:r>
          </a:p>
          <a:p>
            <a:r>
              <a:rPr lang="en-US" dirty="0"/>
              <a:t>Below are a couple of ways to do it with JavaScript</a:t>
            </a:r>
          </a:p>
        </p:txBody>
      </p:sp>
      <p:sp>
        <p:nvSpPr>
          <p:cNvPr id="4" name="Rectangle 3">
            <a:extLst>
              <a:ext uri="{FF2B5EF4-FFF2-40B4-BE49-F238E27FC236}">
                <a16:creationId xmlns:a16="http://schemas.microsoft.com/office/drawing/2014/main" id="{7CDD9FB5-0BB4-DB4F-BD29-142CE1EF9BB4}"/>
              </a:ext>
            </a:extLst>
          </p:cNvPr>
          <p:cNvSpPr/>
          <p:nvPr/>
        </p:nvSpPr>
        <p:spPr>
          <a:xfrm>
            <a:off x="923679" y="2940063"/>
            <a:ext cx="4150234" cy="21236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Arrow: Right 16">
            <a:extLst>
              <a:ext uri="{FF2B5EF4-FFF2-40B4-BE49-F238E27FC236}">
                <a16:creationId xmlns:a16="http://schemas.microsoft.com/office/drawing/2014/main" id="{A435C60B-B55B-C149-B12D-60028CCD7E08}"/>
              </a:ext>
            </a:extLst>
          </p:cNvPr>
          <p:cNvSpPr/>
          <p:nvPr/>
        </p:nvSpPr>
        <p:spPr>
          <a:xfrm rot="13037448">
            <a:off x="2885412" y="5121160"/>
            <a:ext cx="705702" cy="18884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3D6B5922-1F6D-554F-B21B-01C466CD6B95}"/>
              </a:ext>
            </a:extLst>
          </p:cNvPr>
          <p:cNvSpPr txBox="1"/>
          <p:nvPr/>
        </p:nvSpPr>
        <p:spPr>
          <a:xfrm>
            <a:off x="1534389" y="5521531"/>
            <a:ext cx="3407747" cy="584775"/>
          </a:xfrm>
          <a:prstGeom prst="rect">
            <a:avLst/>
          </a:prstGeom>
          <a:solidFill>
            <a:schemeClr val="bg1"/>
          </a:solidFill>
          <a:ln>
            <a:solidFill>
              <a:schemeClr val="tx1"/>
            </a:solidFill>
          </a:ln>
        </p:spPr>
        <p:txBody>
          <a:bodyPr wrap="square" rtlCol="0">
            <a:spAutoFit/>
          </a:bodyPr>
          <a:lstStyle/>
          <a:p>
            <a:r>
              <a:rPr lang="en-CA" sz="1600" dirty="0"/>
              <a:t>Adding an item to the end of an array using the push() method</a:t>
            </a:r>
          </a:p>
        </p:txBody>
      </p:sp>
      <p:sp>
        <p:nvSpPr>
          <p:cNvPr id="7" name="Rectangle 6">
            <a:extLst>
              <a:ext uri="{FF2B5EF4-FFF2-40B4-BE49-F238E27FC236}">
                <a16:creationId xmlns:a16="http://schemas.microsoft.com/office/drawing/2014/main" id="{FBC92110-463A-AB4C-AF02-E070B920EF5C}"/>
              </a:ext>
            </a:extLst>
          </p:cNvPr>
          <p:cNvSpPr/>
          <p:nvPr/>
        </p:nvSpPr>
        <p:spPr>
          <a:xfrm>
            <a:off x="968392" y="2940062"/>
            <a:ext cx="4105521" cy="2123658"/>
          </a:xfrm>
          <a:prstGeom prst="rect">
            <a:avLst/>
          </a:prstGeom>
        </p:spPr>
        <p:txBody>
          <a:bodyPr wrap="square">
            <a:spAutoFit/>
          </a:bodyPr>
          <a:lstStyle/>
          <a:p>
            <a:r>
              <a:rPr lang="en-CA" sz="1600" dirty="0">
                <a:solidFill>
                  <a:srgbClr val="569CD6"/>
                </a:solidFill>
                <a:latin typeface="Menlo" panose="020B0609030804020204" pitchFamily="49" charset="0"/>
              </a:rPr>
              <a:t>const</a:t>
            </a:r>
            <a:r>
              <a:rPr lang="en-CA" sz="1600" dirty="0">
                <a:solidFill>
                  <a:srgbClr val="D4D4D4"/>
                </a:solidFill>
                <a:latin typeface="Menlo" panose="020B0609030804020204" pitchFamily="49" charset="0"/>
              </a:rPr>
              <a:t> </a:t>
            </a:r>
            <a:r>
              <a:rPr lang="en-CA" sz="1600" dirty="0" err="1">
                <a:solidFill>
                  <a:srgbClr val="9CDCFE"/>
                </a:solidFill>
                <a:latin typeface="Menlo" panose="020B0609030804020204" pitchFamily="49" charset="0"/>
              </a:rPr>
              <a:t>carsCompanies</a:t>
            </a:r>
            <a:r>
              <a:rPr lang="en-CA" sz="1600" dirty="0">
                <a:solidFill>
                  <a:srgbClr val="D4D4D4"/>
                </a:solidFill>
                <a:latin typeface="Menlo" panose="020B0609030804020204" pitchFamily="49" charset="0"/>
              </a:rPr>
              <a:t> = [];</a:t>
            </a:r>
          </a:p>
          <a:p>
            <a:r>
              <a:rPr lang="en-CA" sz="1600" dirty="0" err="1">
                <a:solidFill>
                  <a:srgbClr val="9CDCFE"/>
                </a:solidFill>
                <a:latin typeface="Menlo" panose="020B0609030804020204" pitchFamily="49" charset="0"/>
              </a:rPr>
              <a:t>carCompanies</a:t>
            </a:r>
            <a:r>
              <a:rPr lang="en-CA" sz="1600" dirty="0">
                <a:solidFill>
                  <a:srgbClr val="D4D4D4"/>
                </a:solidFill>
                <a:latin typeface="Menlo" panose="020B0609030804020204" pitchFamily="49" charset="0"/>
              </a:rPr>
              <a:t>[</a:t>
            </a:r>
            <a:r>
              <a:rPr lang="en-CA" sz="1600" dirty="0">
                <a:solidFill>
                  <a:srgbClr val="B5CEA8"/>
                </a:solidFill>
                <a:latin typeface="Menlo" panose="020B0609030804020204" pitchFamily="49" charset="0"/>
              </a:rPr>
              <a:t>0</a:t>
            </a:r>
            <a:r>
              <a:rPr lang="en-CA" sz="1600" dirty="0">
                <a:solidFill>
                  <a:srgbClr val="D4D4D4"/>
                </a:solidFill>
                <a:latin typeface="Menlo" panose="020B0609030804020204" pitchFamily="49" charset="0"/>
              </a:rPr>
              <a:t>] = </a:t>
            </a:r>
            <a:r>
              <a:rPr lang="en-CA" sz="1600" dirty="0">
                <a:solidFill>
                  <a:srgbClr val="CE9178"/>
                </a:solidFill>
                <a:latin typeface="Menlo" panose="020B0609030804020204" pitchFamily="49" charset="0"/>
              </a:rPr>
              <a:t>'Buick'</a:t>
            </a:r>
            <a:r>
              <a:rPr lang="en-CA" sz="1600" dirty="0">
                <a:solidFill>
                  <a:srgbClr val="D4D4D4"/>
                </a:solidFill>
                <a:latin typeface="Menlo" panose="020B0609030804020204" pitchFamily="49" charset="0"/>
              </a:rPr>
              <a:t>;</a:t>
            </a:r>
          </a:p>
          <a:p>
            <a:r>
              <a:rPr lang="en-CA" sz="1600" dirty="0" err="1">
                <a:solidFill>
                  <a:srgbClr val="9CDCFE"/>
                </a:solidFill>
                <a:latin typeface="Menlo" panose="020B0609030804020204" pitchFamily="49" charset="0"/>
              </a:rPr>
              <a:t>carCompanies</a:t>
            </a:r>
            <a:r>
              <a:rPr lang="en-CA" sz="1600" dirty="0">
                <a:solidFill>
                  <a:srgbClr val="D4D4D4"/>
                </a:solidFill>
                <a:latin typeface="Menlo" panose="020B0609030804020204" pitchFamily="49" charset="0"/>
              </a:rPr>
              <a:t>[</a:t>
            </a:r>
            <a:r>
              <a:rPr lang="en-CA" sz="1600" dirty="0">
                <a:solidFill>
                  <a:srgbClr val="B5CEA8"/>
                </a:solidFill>
                <a:latin typeface="Menlo" panose="020B0609030804020204" pitchFamily="49" charset="0"/>
              </a:rPr>
              <a:t>1</a:t>
            </a:r>
            <a:r>
              <a:rPr lang="en-CA" sz="1600" dirty="0">
                <a:solidFill>
                  <a:srgbClr val="D4D4D4"/>
                </a:solidFill>
                <a:latin typeface="Menlo" panose="020B0609030804020204" pitchFamily="49" charset="0"/>
              </a:rPr>
              <a:t>] = </a:t>
            </a:r>
            <a:r>
              <a:rPr lang="en-CA" sz="1600" dirty="0">
                <a:solidFill>
                  <a:srgbClr val="CE9178"/>
                </a:solidFill>
                <a:latin typeface="Menlo" panose="020B0609030804020204" pitchFamily="49" charset="0"/>
              </a:rPr>
              <a:t>'Toyota'</a:t>
            </a:r>
            <a:r>
              <a:rPr lang="en-CA" sz="1600" dirty="0">
                <a:solidFill>
                  <a:srgbClr val="D4D4D4"/>
                </a:solidFill>
                <a:latin typeface="Menlo" panose="020B0609030804020204" pitchFamily="49" charset="0"/>
              </a:rPr>
              <a:t>;</a:t>
            </a:r>
          </a:p>
          <a:p>
            <a:r>
              <a:rPr lang="en-CA" sz="1600" dirty="0" err="1">
                <a:solidFill>
                  <a:srgbClr val="9CDCFE"/>
                </a:solidFill>
                <a:latin typeface="Menlo" panose="020B0609030804020204" pitchFamily="49" charset="0"/>
              </a:rPr>
              <a:t>carCompanies</a:t>
            </a:r>
            <a:r>
              <a:rPr lang="en-CA" sz="1600" dirty="0">
                <a:solidFill>
                  <a:srgbClr val="D4D4D4"/>
                </a:solidFill>
                <a:latin typeface="Menlo" panose="020B0609030804020204" pitchFamily="49" charset="0"/>
              </a:rPr>
              <a:t>[</a:t>
            </a:r>
            <a:r>
              <a:rPr lang="en-CA" sz="1600" dirty="0">
                <a:solidFill>
                  <a:srgbClr val="B5CEA8"/>
                </a:solidFill>
                <a:latin typeface="Menlo" panose="020B0609030804020204" pitchFamily="49" charset="0"/>
              </a:rPr>
              <a:t>2</a:t>
            </a:r>
            <a:r>
              <a:rPr lang="en-CA" sz="1600" dirty="0">
                <a:solidFill>
                  <a:srgbClr val="D4D4D4"/>
                </a:solidFill>
                <a:latin typeface="Menlo" panose="020B0609030804020204" pitchFamily="49" charset="0"/>
              </a:rPr>
              <a:t>] = </a:t>
            </a:r>
            <a:r>
              <a:rPr lang="en-CA" sz="1600" dirty="0">
                <a:solidFill>
                  <a:srgbClr val="CE9178"/>
                </a:solidFill>
                <a:latin typeface="Menlo" panose="020B0609030804020204" pitchFamily="49" charset="0"/>
              </a:rPr>
              <a:t>'BMW'</a:t>
            </a:r>
            <a:r>
              <a:rPr lang="en-CA" sz="1600" dirty="0">
                <a:solidFill>
                  <a:srgbClr val="D4D4D4"/>
                </a:solidFill>
                <a:latin typeface="Menlo" panose="020B0609030804020204" pitchFamily="49" charset="0"/>
              </a:rPr>
              <a:t>;</a:t>
            </a:r>
          </a:p>
          <a:p>
            <a:r>
              <a:rPr lang="en-CA" sz="1600" dirty="0">
                <a:solidFill>
                  <a:schemeClr val="accent6">
                    <a:lumMod val="40000"/>
                    <a:lumOff val="60000"/>
                  </a:schemeClr>
                </a:solidFill>
                <a:latin typeface="Menlo" panose="020B0609030804020204" pitchFamily="49" charset="0"/>
              </a:rPr>
              <a:t>// Add item to the end of the</a:t>
            </a:r>
          </a:p>
          <a:p>
            <a:r>
              <a:rPr lang="en-CA" sz="1600" dirty="0">
                <a:solidFill>
                  <a:schemeClr val="accent6">
                    <a:lumMod val="40000"/>
                    <a:lumOff val="60000"/>
                  </a:schemeClr>
                </a:solidFill>
                <a:latin typeface="Menlo" panose="020B0609030804020204" pitchFamily="49" charset="0"/>
              </a:rPr>
              <a:t>// </a:t>
            </a:r>
            <a:r>
              <a:rPr lang="en-CA" sz="1600" dirty="0" err="1">
                <a:solidFill>
                  <a:schemeClr val="accent6">
                    <a:lumMod val="40000"/>
                    <a:lumOff val="60000"/>
                  </a:schemeClr>
                </a:solidFill>
                <a:latin typeface="Menlo" panose="020B0609030804020204" pitchFamily="49" charset="0"/>
              </a:rPr>
              <a:t>carCompanies</a:t>
            </a:r>
            <a:r>
              <a:rPr lang="en-CA" sz="1600" dirty="0">
                <a:solidFill>
                  <a:schemeClr val="accent6">
                    <a:lumMod val="40000"/>
                    <a:lumOff val="60000"/>
                  </a:schemeClr>
                </a:solidFill>
                <a:latin typeface="Menlo" panose="020B0609030804020204" pitchFamily="49" charset="0"/>
              </a:rPr>
              <a:t> array using the</a:t>
            </a:r>
          </a:p>
          <a:p>
            <a:r>
              <a:rPr lang="en-CA" sz="1600" dirty="0">
                <a:solidFill>
                  <a:schemeClr val="accent6">
                    <a:lumMod val="40000"/>
                    <a:lumOff val="60000"/>
                  </a:schemeClr>
                </a:solidFill>
                <a:latin typeface="Menlo" panose="020B0609030804020204" pitchFamily="49" charset="0"/>
              </a:rPr>
              <a:t>// push() method</a:t>
            </a:r>
          </a:p>
          <a:p>
            <a:r>
              <a:rPr lang="en-CA" sz="1600" dirty="0" err="1">
                <a:solidFill>
                  <a:srgbClr val="9CDCFE"/>
                </a:solidFill>
                <a:latin typeface="Menlo" panose="020B0609030804020204" pitchFamily="49" charset="0"/>
              </a:rPr>
              <a:t>carsCompanies</a:t>
            </a:r>
            <a:r>
              <a:rPr lang="en-CA" sz="1600" dirty="0" err="1">
                <a:solidFill>
                  <a:srgbClr val="D4D4D4"/>
                </a:solidFill>
                <a:latin typeface="Menlo" panose="020B0609030804020204" pitchFamily="49" charset="0"/>
              </a:rPr>
              <a:t>.</a:t>
            </a:r>
            <a:r>
              <a:rPr lang="en-CA" sz="1600" dirty="0" err="1">
                <a:solidFill>
                  <a:srgbClr val="DCDCAA"/>
                </a:solidFill>
                <a:latin typeface="Menlo" panose="020B0609030804020204" pitchFamily="49" charset="0"/>
              </a:rPr>
              <a:t>push</a:t>
            </a:r>
            <a:r>
              <a:rPr lang="en-CA" sz="1600" dirty="0">
                <a:solidFill>
                  <a:srgbClr val="D4D4D4"/>
                </a:solidFill>
                <a:latin typeface="Menlo" panose="020B0609030804020204" pitchFamily="49" charset="0"/>
              </a:rPr>
              <a:t>(</a:t>
            </a:r>
            <a:r>
              <a:rPr lang="en-CA" sz="1600" dirty="0">
                <a:solidFill>
                  <a:srgbClr val="CE9178"/>
                </a:solidFill>
                <a:latin typeface="Menlo" panose="020B0609030804020204" pitchFamily="49" charset="0"/>
              </a:rPr>
              <a:t>'Kia'</a:t>
            </a:r>
            <a:r>
              <a:rPr lang="en-CA" sz="1600" dirty="0">
                <a:solidFill>
                  <a:srgbClr val="D4D4D4"/>
                </a:solidFill>
                <a:latin typeface="Menlo" panose="020B0609030804020204" pitchFamily="49" charset="0"/>
              </a:rPr>
              <a:t>);</a:t>
            </a:r>
            <a:endParaRPr lang="en-CA" sz="1600" b="0" dirty="0">
              <a:solidFill>
                <a:srgbClr val="D4D4D4"/>
              </a:solidFill>
              <a:effectLst/>
              <a:latin typeface="Menlo" panose="020B0609030804020204" pitchFamily="49" charset="0"/>
            </a:endParaRPr>
          </a:p>
        </p:txBody>
      </p:sp>
      <p:sp>
        <p:nvSpPr>
          <p:cNvPr id="8" name="Rectangle 7">
            <a:extLst>
              <a:ext uri="{FF2B5EF4-FFF2-40B4-BE49-F238E27FC236}">
                <a16:creationId xmlns:a16="http://schemas.microsoft.com/office/drawing/2014/main" id="{D60F2C45-1725-E646-A1DA-4024C0267762}"/>
              </a:ext>
            </a:extLst>
          </p:cNvPr>
          <p:cNvSpPr/>
          <p:nvPr/>
        </p:nvSpPr>
        <p:spPr>
          <a:xfrm>
            <a:off x="5875276" y="2939581"/>
            <a:ext cx="5570483" cy="21236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Arrow: Right 16">
            <a:extLst>
              <a:ext uri="{FF2B5EF4-FFF2-40B4-BE49-F238E27FC236}">
                <a16:creationId xmlns:a16="http://schemas.microsoft.com/office/drawing/2014/main" id="{978609CD-12F9-514A-8634-7432A0373B99}"/>
              </a:ext>
            </a:extLst>
          </p:cNvPr>
          <p:cNvSpPr/>
          <p:nvPr/>
        </p:nvSpPr>
        <p:spPr>
          <a:xfrm rot="13037448">
            <a:off x="8019715" y="5121160"/>
            <a:ext cx="705702" cy="18884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482AF1D8-F3E8-924D-9708-6E89BBED8145}"/>
              </a:ext>
            </a:extLst>
          </p:cNvPr>
          <p:cNvSpPr txBox="1"/>
          <p:nvPr/>
        </p:nvSpPr>
        <p:spPr>
          <a:xfrm>
            <a:off x="6668692" y="5521531"/>
            <a:ext cx="3407747" cy="584775"/>
          </a:xfrm>
          <a:prstGeom prst="rect">
            <a:avLst/>
          </a:prstGeom>
          <a:solidFill>
            <a:schemeClr val="bg1"/>
          </a:solidFill>
          <a:ln>
            <a:solidFill>
              <a:schemeClr val="tx1"/>
            </a:solidFill>
          </a:ln>
        </p:spPr>
        <p:txBody>
          <a:bodyPr wrap="square" rtlCol="0">
            <a:spAutoFit/>
          </a:bodyPr>
          <a:lstStyle/>
          <a:p>
            <a:r>
              <a:rPr lang="en-CA" sz="1600" dirty="0"/>
              <a:t>Adding an item to the end of an array using the the "length" property</a:t>
            </a:r>
          </a:p>
        </p:txBody>
      </p:sp>
      <p:sp>
        <p:nvSpPr>
          <p:cNvPr id="13" name="Rectangle 12">
            <a:extLst>
              <a:ext uri="{FF2B5EF4-FFF2-40B4-BE49-F238E27FC236}">
                <a16:creationId xmlns:a16="http://schemas.microsoft.com/office/drawing/2014/main" id="{896B0FD4-7BD6-BB41-96BD-1455C6B19370}"/>
              </a:ext>
            </a:extLst>
          </p:cNvPr>
          <p:cNvSpPr/>
          <p:nvPr/>
        </p:nvSpPr>
        <p:spPr>
          <a:xfrm>
            <a:off x="5917323" y="2955347"/>
            <a:ext cx="6096000" cy="2062103"/>
          </a:xfrm>
          <a:prstGeom prst="rect">
            <a:avLst/>
          </a:prstGeom>
        </p:spPr>
        <p:txBody>
          <a:bodyPr>
            <a:spAutoFit/>
          </a:bodyPr>
          <a:lstStyle/>
          <a:p>
            <a:r>
              <a:rPr lang="en-CA" sz="1600" dirty="0">
                <a:solidFill>
                  <a:srgbClr val="569CD6"/>
                </a:solidFill>
                <a:latin typeface="Menlo" panose="020B0609030804020204" pitchFamily="49" charset="0"/>
              </a:rPr>
              <a:t>const</a:t>
            </a:r>
            <a:r>
              <a:rPr lang="en-CA" sz="1600" dirty="0">
                <a:solidFill>
                  <a:srgbClr val="D4D4D4"/>
                </a:solidFill>
                <a:latin typeface="Menlo" panose="020B0609030804020204" pitchFamily="49" charset="0"/>
              </a:rPr>
              <a:t> </a:t>
            </a:r>
            <a:r>
              <a:rPr lang="en-CA" sz="1600" dirty="0" err="1">
                <a:solidFill>
                  <a:srgbClr val="9CDCFE"/>
                </a:solidFill>
                <a:latin typeface="Menlo" panose="020B0609030804020204" pitchFamily="49" charset="0"/>
              </a:rPr>
              <a:t>carsCompanies</a:t>
            </a:r>
            <a:r>
              <a:rPr lang="en-CA" sz="1600" dirty="0">
                <a:solidFill>
                  <a:srgbClr val="D4D4D4"/>
                </a:solidFill>
                <a:latin typeface="Menlo" panose="020B0609030804020204" pitchFamily="49" charset="0"/>
              </a:rPr>
              <a:t> = [];</a:t>
            </a:r>
          </a:p>
          <a:p>
            <a:r>
              <a:rPr lang="en-CA" sz="1600" dirty="0" err="1">
                <a:solidFill>
                  <a:srgbClr val="9CDCFE"/>
                </a:solidFill>
                <a:latin typeface="Menlo" panose="020B0609030804020204" pitchFamily="49" charset="0"/>
              </a:rPr>
              <a:t>carsCompanies</a:t>
            </a:r>
            <a:r>
              <a:rPr lang="en-CA" sz="1600" dirty="0">
                <a:solidFill>
                  <a:srgbClr val="D4D4D4"/>
                </a:solidFill>
                <a:latin typeface="Menlo" panose="020B0609030804020204" pitchFamily="49" charset="0"/>
              </a:rPr>
              <a:t>[</a:t>
            </a:r>
            <a:r>
              <a:rPr lang="en-CA" sz="1600" dirty="0">
                <a:solidFill>
                  <a:srgbClr val="B5CEA8"/>
                </a:solidFill>
                <a:latin typeface="Menlo" panose="020B0609030804020204" pitchFamily="49" charset="0"/>
              </a:rPr>
              <a:t>0</a:t>
            </a:r>
            <a:r>
              <a:rPr lang="en-CA" sz="1600" dirty="0">
                <a:solidFill>
                  <a:srgbClr val="D4D4D4"/>
                </a:solidFill>
                <a:latin typeface="Menlo" panose="020B0609030804020204" pitchFamily="49" charset="0"/>
              </a:rPr>
              <a:t>] = </a:t>
            </a:r>
            <a:r>
              <a:rPr lang="en-CA" sz="1600" dirty="0">
                <a:solidFill>
                  <a:srgbClr val="CE9178"/>
                </a:solidFill>
                <a:latin typeface="Menlo" panose="020B0609030804020204" pitchFamily="49" charset="0"/>
              </a:rPr>
              <a:t>'Buick'</a:t>
            </a:r>
            <a:r>
              <a:rPr lang="en-CA" sz="1600" dirty="0">
                <a:solidFill>
                  <a:srgbClr val="D4D4D4"/>
                </a:solidFill>
                <a:latin typeface="Menlo" panose="020B0609030804020204" pitchFamily="49" charset="0"/>
              </a:rPr>
              <a:t>;</a:t>
            </a:r>
          </a:p>
          <a:p>
            <a:r>
              <a:rPr lang="en-CA" sz="1600" dirty="0" err="1">
                <a:solidFill>
                  <a:srgbClr val="9CDCFE"/>
                </a:solidFill>
                <a:latin typeface="Menlo" panose="020B0609030804020204" pitchFamily="49" charset="0"/>
              </a:rPr>
              <a:t>carsCompanies</a:t>
            </a:r>
            <a:r>
              <a:rPr lang="en-CA" sz="1600" dirty="0">
                <a:solidFill>
                  <a:srgbClr val="D4D4D4"/>
                </a:solidFill>
                <a:latin typeface="Menlo" panose="020B0609030804020204" pitchFamily="49" charset="0"/>
              </a:rPr>
              <a:t>[</a:t>
            </a:r>
            <a:r>
              <a:rPr lang="en-CA" sz="1600" dirty="0">
                <a:solidFill>
                  <a:srgbClr val="B5CEA8"/>
                </a:solidFill>
                <a:latin typeface="Menlo" panose="020B0609030804020204" pitchFamily="49" charset="0"/>
              </a:rPr>
              <a:t>1</a:t>
            </a:r>
            <a:r>
              <a:rPr lang="en-CA" sz="1600" dirty="0">
                <a:solidFill>
                  <a:srgbClr val="D4D4D4"/>
                </a:solidFill>
                <a:latin typeface="Menlo" panose="020B0609030804020204" pitchFamily="49" charset="0"/>
              </a:rPr>
              <a:t>] = </a:t>
            </a:r>
            <a:r>
              <a:rPr lang="en-CA" sz="1600" dirty="0">
                <a:solidFill>
                  <a:srgbClr val="CE9178"/>
                </a:solidFill>
                <a:latin typeface="Menlo" panose="020B0609030804020204" pitchFamily="49" charset="0"/>
              </a:rPr>
              <a:t>'Toyota'</a:t>
            </a:r>
            <a:r>
              <a:rPr lang="en-CA" sz="1600" dirty="0">
                <a:solidFill>
                  <a:srgbClr val="D4D4D4"/>
                </a:solidFill>
                <a:latin typeface="Menlo" panose="020B0609030804020204" pitchFamily="49" charset="0"/>
              </a:rPr>
              <a:t>;</a:t>
            </a:r>
          </a:p>
          <a:p>
            <a:r>
              <a:rPr lang="en-CA" sz="1600" dirty="0" err="1">
                <a:solidFill>
                  <a:srgbClr val="9CDCFE"/>
                </a:solidFill>
                <a:latin typeface="Menlo" panose="020B0609030804020204" pitchFamily="49" charset="0"/>
              </a:rPr>
              <a:t>carsCompanies</a:t>
            </a:r>
            <a:r>
              <a:rPr lang="en-CA" sz="1600" dirty="0">
                <a:solidFill>
                  <a:srgbClr val="D4D4D4"/>
                </a:solidFill>
                <a:latin typeface="Menlo" panose="020B0609030804020204" pitchFamily="49" charset="0"/>
              </a:rPr>
              <a:t>[</a:t>
            </a:r>
            <a:r>
              <a:rPr lang="en-CA" sz="1600" dirty="0">
                <a:solidFill>
                  <a:srgbClr val="B5CEA8"/>
                </a:solidFill>
                <a:latin typeface="Menlo" panose="020B0609030804020204" pitchFamily="49" charset="0"/>
              </a:rPr>
              <a:t>2</a:t>
            </a:r>
            <a:r>
              <a:rPr lang="en-CA" sz="1600" dirty="0">
                <a:solidFill>
                  <a:srgbClr val="D4D4D4"/>
                </a:solidFill>
                <a:latin typeface="Menlo" panose="020B0609030804020204" pitchFamily="49" charset="0"/>
              </a:rPr>
              <a:t>] = </a:t>
            </a:r>
            <a:r>
              <a:rPr lang="en-CA" sz="1600" dirty="0">
                <a:solidFill>
                  <a:srgbClr val="CE9178"/>
                </a:solidFill>
                <a:latin typeface="Menlo" panose="020B0609030804020204" pitchFamily="49" charset="0"/>
              </a:rPr>
              <a:t>'BMW'</a:t>
            </a:r>
            <a:r>
              <a:rPr lang="en-CA" sz="1600" dirty="0">
                <a:solidFill>
                  <a:srgbClr val="D4D4D4"/>
                </a:solidFill>
                <a:latin typeface="Menlo" panose="020B0609030804020204" pitchFamily="49" charset="0"/>
              </a:rPr>
              <a:t>;</a:t>
            </a:r>
          </a:p>
          <a:p>
            <a:r>
              <a:rPr lang="en-CA" sz="1600" dirty="0">
                <a:solidFill>
                  <a:schemeClr val="accent6">
                    <a:lumMod val="40000"/>
                    <a:lumOff val="60000"/>
                  </a:schemeClr>
                </a:solidFill>
                <a:latin typeface="Menlo" panose="020B0609030804020204" pitchFamily="49" charset="0"/>
              </a:rPr>
              <a:t>// Add item to the end of the</a:t>
            </a:r>
          </a:p>
          <a:p>
            <a:r>
              <a:rPr lang="en-CA" sz="1600" dirty="0">
                <a:solidFill>
                  <a:schemeClr val="accent6">
                    <a:lumMod val="40000"/>
                    <a:lumOff val="60000"/>
                  </a:schemeClr>
                </a:solidFill>
                <a:latin typeface="Menlo" panose="020B0609030804020204" pitchFamily="49" charset="0"/>
              </a:rPr>
              <a:t>// </a:t>
            </a:r>
            <a:r>
              <a:rPr lang="en-CA" sz="1600" dirty="0" err="1">
                <a:solidFill>
                  <a:schemeClr val="accent6">
                    <a:lumMod val="40000"/>
                    <a:lumOff val="60000"/>
                  </a:schemeClr>
                </a:solidFill>
                <a:latin typeface="Menlo" panose="020B0609030804020204" pitchFamily="49" charset="0"/>
              </a:rPr>
              <a:t>carCompanies</a:t>
            </a:r>
            <a:r>
              <a:rPr lang="en-CA" sz="1600" dirty="0">
                <a:solidFill>
                  <a:schemeClr val="accent6">
                    <a:lumMod val="40000"/>
                    <a:lumOff val="60000"/>
                  </a:schemeClr>
                </a:solidFill>
                <a:latin typeface="Menlo" panose="020B0609030804020204" pitchFamily="49" charset="0"/>
              </a:rPr>
              <a:t> array using the</a:t>
            </a:r>
          </a:p>
          <a:p>
            <a:r>
              <a:rPr lang="en-CA" sz="1600" dirty="0">
                <a:solidFill>
                  <a:schemeClr val="accent6">
                    <a:lumMod val="40000"/>
                    <a:lumOff val="60000"/>
                  </a:schemeClr>
                </a:solidFill>
                <a:latin typeface="Menlo" panose="020B0609030804020204" pitchFamily="49" charset="0"/>
              </a:rPr>
              <a:t>// length property</a:t>
            </a:r>
          </a:p>
          <a:p>
            <a:r>
              <a:rPr lang="en-CA" sz="1600" dirty="0" err="1">
                <a:solidFill>
                  <a:srgbClr val="9CDCFE"/>
                </a:solidFill>
                <a:latin typeface="Menlo" panose="020B0609030804020204" pitchFamily="49" charset="0"/>
              </a:rPr>
              <a:t>carsCompanies</a:t>
            </a:r>
            <a:r>
              <a:rPr lang="en-CA" sz="1600" dirty="0">
                <a:solidFill>
                  <a:srgbClr val="D4D4D4"/>
                </a:solidFill>
                <a:latin typeface="Menlo" panose="020B0609030804020204" pitchFamily="49" charset="0"/>
              </a:rPr>
              <a:t>[</a:t>
            </a:r>
            <a:r>
              <a:rPr lang="en-CA" sz="1600" dirty="0" err="1">
                <a:solidFill>
                  <a:srgbClr val="9CDCFE"/>
                </a:solidFill>
                <a:latin typeface="Menlo" panose="020B0609030804020204" pitchFamily="49" charset="0"/>
              </a:rPr>
              <a:t>carsCompanies</a:t>
            </a:r>
            <a:r>
              <a:rPr lang="en-CA" sz="1600" dirty="0" err="1">
                <a:solidFill>
                  <a:srgbClr val="D4D4D4"/>
                </a:solidFill>
                <a:latin typeface="Menlo" panose="020B0609030804020204" pitchFamily="49" charset="0"/>
              </a:rPr>
              <a:t>.</a:t>
            </a:r>
            <a:r>
              <a:rPr lang="en-CA" sz="1600" dirty="0" err="1">
                <a:solidFill>
                  <a:srgbClr val="9CDCFE"/>
                </a:solidFill>
                <a:latin typeface="Menlo" panose="020B0609030804020204" pitchFamily="49" charset="0"/>
              </a:rPr>
              <a:t>length</a:t>
            </a:r>
            <a:r>
              <a:rPr lang="en-CA" sz="1600" dirty="0">
                <a:solidFill>
                  <a:srgbClr val="D4D4D4"/>
                </a:solidFill>
                <a:latin typeface="Menlo" panose="020B0609030804020204" pitchFamily="49" charset="0"/>
              </a:rPr>
              <a:t>] = </a:t>
            </a:r>
            <a:r>
              <a:rPr lang="en-CA" sz="1600" dirty="0">
                <a:solidFill>
                  <a:srgbClr val="CE9178"/>
                </a:solidFill>
                <a:latin typeface="Menlo" panose="020B0609030804020204" pitchFamily="49" charset="0"/>
              </a:rPr>
              <a:t>'Kia'</a:t>
            </a:r>
            <a:r>
              <a:rPr lang="en-CA" sz="1600" dirty="0">
                <a:solidFill>
                  <a:srgbClr val="D4D4D4"/>
                </a:solidFill>
                <a:latin typeface="Menlo" panose="020B0609030804020204" pitchFamily="49" charset="0"/>
              </a:rPr>
              <a:t>;</a:t>
            </a:r>
            <a:endParaRPr lang="en-CA" sz="16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1921869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2756-5891-4222-8E04-1B3D6B24CAFF}"/>
              </a:ext>
            </a:extLst>
          </p:cNvPr>
          <p:cNvSpPr>
            <a:spLocks noGrp="1"/>
          </p:cNvSpPr>
          <p:nvPr>
            <p:ph type="title"/>
          </p:nvPr>
        </p:nvSpPr>
        <p:spPr/>
        <p:txBody>
          <a:bodyPr/>
          <a:lstStyle/>
          <a:p>
            <a:r>
              <a:rPr lang="en-CA" dirty="0"/>
              <a:t>Progress Check-In</a:t>
            </a:r>
          </a:p>
        </p:txBody>
      </p:sp>
      <p:sp>
        <p:nvSpPr>
          <p:cNvPr id="3" name="Content Placeholder 2">
            <a:extLst>
              <a:ext uri="{FF2B5EF4-FFF2-40B4-BE49-F238E27FC236}">
                <a16:creationId xmlns:a16="http://schemas.microsoft.com/office/drawing/2014/main" id="{DDCD9248-801F-C1F1-3861-BE784B8FA40D}"/>
              </a:ext>
            </a:extLst>
          </p:cNvPr>
          <p:cNvSpPr>
            <a:spLocks noGrp="1"/>
          </p:cNvSpPr>
          <p:nvPr>
            <p:ph idx="1"/>
          </p:nvPr>
        </p:nvSpPr>
        <p:spPr/>
        <p:txBody>
          <a:bodyPr/>
          <a:lstStyle/>
          <a:p>
            <a:r>
              <a:rPr lang="en-CA" dirty="0"/>
              <a:t>At this time you should have a rough idea of the following concepts</a:t>
            </a:r>
          </a:p>
          <a:p>
            <a:pPr lvl="1"/>
            <a:r>
              <a:rPr lang="en-CA" dirty="0"/>
              <a:t>What are the three most common JavaScript data type</a:t>
            </a:r>
          </a:p>
          <a:p>
            <a:pPr lvl="2"/>
            <a:r>
              <a:rPr lang="en-CA" dirty="0"/>
              <a:t>Strings</a:t>
            </a:r>
          </a:p>
          <a:p>
            <a:pPr lvl="2"/>
            <a:r>
              <a:rPr lang="en-CA" dirty="0"/>
              <a:t>Numbers</a:t>
            </a:r>
          </a:p>
          <a:p>
            <a:pPr lvl="2"/>
            <a:r>
              <a:rPr lang="en-CA" dirty="0"/>
              <a:t>Booleans</a:t>
            </a:r>
          </a:p>
          <a:p>
            <a:pPr lvl="1"/>
            <a:r>
              <a:rPr lang="en-CA" dirty="0"/>
              <a:t>A basic understanding of what functions do and where to use them</a:t>
            </a:r>
          </a:p>
        </p:txBody>
      </p:sp>
    </p:spTree>
    <p:extLst>
      <p:ext uri="{BB962C8B-B14F-4D97-AF65-F5344CB8AC3E}">
        <p14:creationId xmlns:p14="http://schemas.microsoft.com/office/powerpoint/2010/main" val="33849419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5F028-626B-A044-A81D-E3EF66A31661}"/>
              </a:ext>
            </a:extLst>
          </p:cNvPr>
          <p:cNvSpPr>
            <a:spLocks noGrp="1"/>
          </p:cNvSpPr>
          <p:nvPr>
            <p:ph type="title"/>
          </p:nvPr>
        </p:nvSpPr>
        <p:spPr>
          <a:xfrm>
            <a:off x="838200" y="18255"/>
            <a:ext cx="10515600" cy="1325563"/>
          </a:xfrm>
        </p:spPr>
        <p:txBody>
          <a:bodyPr/>
          <a:lstStyle/>
          <a:p>
            <a:r>
              <a:rPr lang="en-US" dirty="0"/>
              <a:t>Array Methods</a:t>
            </a:r>
          </a:p>
        </p:txBody>
      </p:sp>
      <p:sp>
        <p:nvSpPr>
          <p:cNvPr id="3" name="Content Placeholder 2">
            <a:extLst>
              <a:ext uri="{FF2B5EF4-FFF2-40B4-BE49-F238E27FC236}">
                <a16:creationId xmlns:a16="http://schemas.microsoft.com/office/drawing/2014/main" id="{631EDE78-06ED-8349-AC53-58143B8E1AB1}"/>
              </a:ext>
            </a:extLst>
          </p:cNvPr>
          <p:cNvSpPr>
            <a:spLocks noGrp="1"/>
          </p:cNvSpPr>
          <p:nvPr>
            <p:ph idx="1"/>
          </p:nvPr>
        </p:nvSpPr>
        <p:spPr>
          <a:xfrm>
            <a:off x="838200" y="1343817"/>
            <a:ext cx="10515600" cy="4875679"/>
          </a:xfrm>
        </p:spPr>
        <p:txBody>
          <a:bodyPr>
            <a:normAutofit lnSpcReduction="10000"/>
          </a:bodyPr>
          <a:lstStyle/>
          <a:p>
            <a:r>
              <a:rPr lang="en-US" dirty="0"/>
              <a:t>Manipulating arrays is a common requirement for many scripts</a:t>
            </a:r>
          </a:p>
          <a:p>
            <a:r>
              <a:rPr lang="en-US" dirty="0"/>
              <a:t>JavaScript provides a myriad of built-in Array methods for doing things such as:</a:t>
            </a:r>
          </a:p>
          <a:p>
            <a:pPr lvl="1"/>
            <a:r>
              <a:rPr lang="en-US" dirty="0"/>
              <a:t>Iterating over an array – </a:t>
            </a:r>
            <a:r>
              <a:rPr lang="en-US" dirty="0" err="1"/>
              <a:t>forEach</a:t>
            </a:r>
            <a:r>
              <a:rPr lang="en-US" dirty="0"/>
              <a:t>()</a:t>
            </a:r>
          </a:p>
          <a:p>
            <a:pPr lvl="1"/>
            <a:r>
              <a:rPr lang="en-US" dirty="0"/>
              <a:t>Running a function on each item in the array – map()</a:t>
            </a:r>
          </a:p>
          <a:p>
            <a:pPr lvl="1"/>
            <a:r>
              <a:rPr lang="en-US" dirty="0"/>
              <a:t>Sorting an array – sort()</a:t>
            </a:r>
          </a:p>
          <a:p>
            <a:pPr lvl="1"/>
            <a:r>
              <a:rPr lang="en-US" dirty="0"/>
              <a:t>Searching an array – every(), find()</a:t>
            </a:r>
          </a:p>
          <a:p>
            <a:pPr lvl="1"/>
            <a:r>
              <a:rPr lang="en-US" dirty="0"/>
              <a:t>Filtering an array – filter()</a:t>
            </a:r>
          </a:p>
          <a:p>
            <a:pPr lvl="1"/>
            <a:r>
              <a:rPr lang="en-US" dirty="0"/>
              <a:t>Plus many more…</a:t>
            </a:r>
          </a:p>
          <a:p>
            <a:r>
              <a:rPr lang="en-US" dirty="0"/>
              <a:t>If you need to do something to an array try Googling it and see if JavaScript provides a built-in method</a:t>
            </a:r>
          </a:p>
          <a:p>
            <a:pPr lvl="1"/>
            <a:r>
              <a:rPr lang="en-US" dirty="0"/>
              <a:t>Example: "find an element in an array JavaScript"</a:t>
            </a:r>
          </a:p>
        </p:txBody>
      </p:sp>
    </p:spTree>
    <p:extLst>
      <p:ext uri="{BB962C8B-B14F-4D97-AF65-F5344CB8AC3E}">
        <p14:creationId xmlns:p14="http://schemas.microsoft.com/office/powerpoint/2010/main" val="34963705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823AB-01A0-9F42-8AC9-06AD12D247F7}"/>
              </a:ext>
            </a:extLst>
          </p:cNvPr>
          <p:cNvSpPr>
            <a:spLocks noGrp="1"/>
          </p:cNvSpPr>
          <p:nvPr>
            <p:ph type="title"/>
          </p:nvPr>
        </p:nvSpPr>
        <p:spPr/>
        <p:txBody>
          <a:bodyPr/>
          <a:lstStyle/>
          <a:p>
            <a:r>
              <a:rPr lang="en-US" dirty="0"/>
              <a:t>Array Methods</a:t>
            </a:r>
          </a:p>
        </p:txBody>
      </p:sp>
      <p:sp>
        <p:nvSpPr>
          <p:cNvPr id="3" name="Content Placeholder 2">
            <a:extLst>
              <a:ext uri="{FF2B5EF4-FFF2-40B4-BE49-F238E27FC236}">
                <a16:creationId xmlns:a16="http://schemas.microsoft.com/office/drawing/2014/main" id="{48E32F3D-2337-854A-9D50-BDE136B3A3B3}"/>
              </a:ext>
            </a:extLst>
          </p:cNvPr>
          <p:cNvSpPr>
            <a:spLocks noGrp="1"/>
          </p:cNvSpPr>
          <p:nvPr>
            <p:ph idx="1"/>
          </p:nvPr>
        </p:nvSpPr>
        <p:spPr>
          <a:xfrm>
            <a:off x="704193" y="1833507"/>
            <a:ext cx="10946524" cy="4351338"/>
          </a:xfrm>
        </p:spPr>
        <p:txBody>
          <a:bodyPr/>
          <a:lstStyle/>
          <a:p>
            <a:r>
              <a:rPr lang="en-US" dirty="0"/>
              <a:t>No need to memorize all the JavaScript array methods</a:t>
            </a:r>
          </a:p>
          <a:p>
            <a:r>
              <a:rPr lang="en-US" dirty="0"/>
              <a:t>Just know that they exist and get the syntax when needed</a:t>
            </a:r>
          </a:p>
          <a:p>
            <a:r>
              <a:rPr lang="en-US" dirty="0"/>
              <a:t>JavaScript Array Methods Resources:</a:t>
            </a:r>
          </a:p>
          <a:p>
            <a:pPr lvl="1"/>
            <a:r>
              <a:rPr lang="en-US" dirty="0"/>
              <a:t>MDN Docs Page on JavaScript Arrays</a:t>
            </a:r>
          </a:p>
          <a:p>
            <a:pPr lvl="2"/>
            <a:r>
              <a:rPr lang="en-US" dirty="0"/>
              <a:t>Contains information about arrays plus links to further documentation on all </a:t>
            </a:r>
            <a:br>
              <a:rPr lang="en-US" dirty="0"/>
            </a:br>
            <a:r>
              <a:rPr lang="en-US" dirty="0"/>
              <a:t>the array methods</a:t>
            </a:r>
          </a:p>
          <a:p>
            <a:pPr lvl="2"/>
            <a:r>
              <a:rPr lang="en-US" dirty="0">
                <a:hlinkClick r:id="rId2"/>
              </a:rPr>
              <a:t>https://developer.mozilla.org/en-US/docs/Web/JavaScript/Reference/Global_Objects/Array</a:t>
            </a:r>
            <a:endParaRPr lang="en-US" dirty="0"/>
          </a:p>
        </p:txBody>
      </p:sp>
    </p:spTree>
    <p:extLst>
      <p:ext uri="{BB962C8B-B14F-4D97-AF65-F5344CB8AC3E}">
        <p14:creationId xmlns:p14="http://schemas.microsoft.com/office/powerpoint/2010/main" val="17348093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F9D7-861D-1543-B482-9730EA4D52D6}"/>
              </a:ext>
            </a:extLst>
          </p:cNvPr>
          <p:cNvSpPr>
            <a:spLocks noGrp="1"/>
          </p:cNvSpPr>
          <p:nvPr>
            <p:ph type="ctrTitle"/>
          </p:nvPr>
        </p:nvSpPr>
        <p:spPr>
          <a:xfrm>
            <a:off x="1524000" y="1587445"/>
            <a:ext cx="9144000" cy="2387600"/>
          </a:xfrm>
        </p:spPr>
        <p:txBody>
          <a:bodyPr/>
          <a:lstStyle/>
          <a:p>
            <a:r>
              <a:rPr lang="en-US" dirty="0"/>
              <a:t>Loops</a:t>
            </a:r>
          </a:p>
        </p:txBody>
      </p:sp>
    </p:spTree>
    <p:extLst>
      <p:ext uri="{BB962C8B-B14F-4D97-AF65-F5344CB8AC3E}">
        <p14:creationId xmlns:p14="http://schemas.microsoft.com/office/powerpoint/2010/main" val="3980213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17A4-3AB7-FD4E-B4EE-974DF2922663}"/>
              </a:ext>
            </a:extLst>
          </p:cNvPr>
          <p:cNvSpPr>
            <a:spLocks noGrp="1"/>
          </p:cNvSpPr>
          <p:nvPr>
            <p:ph type="title"/>
          </p:nvPr>
        </p:nvSpPr>
        <p:spPr>
          <a:xfrm>
            <a:off x="737243" y="0"/>
            <a:ext cx="10515600" cy="1325563"/>
          </a:xfrm>
        </p:spPr>
        <p:txBody>
          <a:bodyPr/>
          <a:lstStyle/>
          <a:p>
            <a:r>
              <a:rPr lang="en-US" dirty="0"/>
              <a:t>What is a Loop</a:t>
            </a:r>
          </a:p>
        </p:txBody>
      </p:sp>
      <p:sp>
        <p:nvSpPr>
          <p:cNvPr id="3" name="Content Placeholder 2">
            <a:extLst>
              <a:ext uri="{FF2B5EF4-FFF2-40B4-BE49-F238E27FC236}">
                <a16:creationId xmlns:a16="http://schemas.microsoft.com/office/drawing/2014/main" id="{3C534AF4-21C1-4B48-B364-191585AD84A1}"/>
              </a:ext>
            </a:extLst>
          </p:cNvPr>
          <p:cNvSpPr>
            <a:spLocks noGrp="1"/>
          </p:cNvSpPr>
          <p:nvPr>
            <p:ph idx="1"/>
          </p:nvPr>
        </p:nvSpPr>
        <p:spPr>
          <a:xfrm>
            <a:off x="737243" y="1254630"/>
            <a:ext cx="10515600" cy="988521"/>
          </a:xfrm>
        </p:spPr>
        <p:txBody>
          <a:bodyPr/>
          <a:lstStyle/>
          <a:p>
            <a:r>
              <a:rPr lang="en-US" dirty="0"/>
              <a:t>A loop is a set of instructions that your program will execute repeatedly until a stop condition is met</a:t>
            </a:r>
          </a:p>
        </p:txBody>
      </p:sp>
      <p:sp>
        <p:nvSpPr>
          <p:cNvPr id="4" name="Rectangle 3">
            <a:extLst>
              <a:ext uri="{FF2B5EF4-FFF2-40B4-BE49-F238E27FC236}">
                <a16:creationId xmlns:a16="http://schemas.microsoft.com/office/drawing/2014/main" id="{14A83CC6-72D4-E440-9DAA-80231ECFDB9B}"/>
              </a:ext>
            </a:extLst>
          </p:cNvPr>
          <p:cNvSpPr/>
          <p:nvPr/>
        </p:nvSpPr>
        <p:spPr>
          <a:xfrm>
            <a:off x="1083773" y="3226280"/>
            <a:ext cx="5634776" cy="215801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F9DDB553-3D28-2C4D-B7B3-C51660DF419E}"/>
              </a:ext>
            </a:extLst>
          </p:cNvPr>
          <p:cNvSpPr/>
          <p:nvPr/>
        </p:nvSpPr>
        <p:spPr>
          <a:xfrm>
            <a:off x="1182225" y="3372013"/>
            <a:ext cx="5410200" cy="1754326"/>
          </a:xfrm>
          <a:prstGeom prst="rect">
            <a:avLst/>
          </a:prstGeom>
        </p:spPr>
        <p:txBody>
          <a:bodyPr wrap="square">
            <a:spAutoFit/>
          </a:bodyPr>
          <a:lstStyle/>
          <a:p>
            <a:r>
              <a:rPr lang="en-CA" dirty="0">
                <a:solidFill>
                  <a:srgbClr val="569CD6"/>
                </a:solidFill>
                <a:latin typeface="Menlo" panose="020B0609030804020204" pitchFamily="49" charset="0"/>
              </a:rPr>
              <a:t>let</a:t>
            </a:r>
            <a:r>
              <a:rPr lang="en-CA" dirty="0">
                <a:solidFill>
                  <a:srgbClr val="D4D4D4"/>
                </a:solidFill>
                <a:latin typeface="Menlo" panose="020B0609030804020204" pitchFamily="49" charset="0"/>
              </a:rPr>
              <a:t> </a:t>
            </a:r>
            <a:r>
              <a:rPr lang="en-CA" dirty="0">
                <a:solidFill>
                  <a:srgbClr val="9CDCFE"/>
                </a:solidFill>
                <a:latin typeface="Menlo" panose="020B0609030804020204" pitchFamily="49" charset="0"/>
              </a:rPr>
              <a:t>counter</a:t>
            </a:r>
            <a:r>
              <a:rPr lang="en-CA" dirty="0">
                <a:solidFill>
                  <a:srgbClr val="D4D4D4"/>
                </a:solidFill>
                <a:latin typeface="Menlo" panose="020B0609030804020204" pitchFamily="49" charset="0"/>
              </a:rPr>
              <a:t> = </a:t>
            </a:r>
            <a:r>
              <a:rPr lang="en-CA" dirty="0">
                <a:solidFill>
                  <a:srgbClr val="B5CEA8"/>
                </a:solidFill>
                <a:latin typeface="Menlo" panose="020B0609030804020204" pitchFamily="49" charset="0"/>
              </a:rPr>
              <a:t>1</a:t>
            </a:r>
            <a:r>
              <a:rPr lang="en-CA" dirty="0">
                <a:solidFill>
                  <a:srgbClr val="D4D4D4"/>
                </a:solidFill>
                <a:latin typeface="Menlo" panose="020B0609030804020204" pitchFamily="49" charset="0"/>
              </a:rPr>
              <a:t>;</a:t>
            </a:r>
          </a:p>
          <a:p>
            <a:br>
              <a:rPr lang="en-CA" dirty="0">
                <a:solidFill>
                  <a:srgbClr val="D4D4D4"/>
                </a:solidFill>
                <a:latin typeface="Menlo" panose="020B0609030804020204" pitchFamily="49" charset="0"/>
              </a:rPr>
            </a:br>
            <a:r>
              <a:rPr lang="en-CA" dirty="0">
                <a:solidFill>
                  <a:srgbClr val="C586C0"/>
                </a:solidFill>
                <a:latin typeface="Menlo" panose="020B0609030804020204" pitchFamily="49" charset="0"/>
              </a:rPr>
              <a:t>while</a:t>
            </a:r>
            <a:r>
              <a:rPr lang="en-CA" dirty="0">
                <a:solidFill>
                  <a:srgbClr val="D4D4D4"/>
                </a:solidFill>
                <a:latin typeface="Menlo" panose="020B0609030804020204" pitchFamily="49" charset="0"/>
              </a:rPr>
              <a:t>(</a:t>
            </a:r>
            <a:r>
              <a:rPr lang="en-CA" dirty="0">
                <a:solidFill>
                  <a:srgbClr val="9CDCFE"/>
                </a:solidFill>
                <a:latin typeface="Menlo" panose="020B0609030804020204" pitchFamily="49" charset="0"/>
              </a:rPr>
              <a:t>counter</a:t>
            </a:r>
            <a:r>
              <a:rPr lang="en-CA" dirty="0">
                <a:solidFill>
                  <a:srgbClr val="D4D4D4"/>
                </a:solidFill>
                <a:latin typeface="Menlo" panose="020B0609030804020204" pitchFamily="49" charset="0"/>
              </a:rPr>
              <a:t> &lt; </a:t>
            </a:r>
            <a:r>
              <a:rPr lang="en-CA" dirty="0">
                <a:solidFill>
                  <a:srgbClr val="B5CEA8"/>
                </a:solidFill>
                <a:latin typeface="Menlo" panose="020B0609030804020204" pitchFamily="49" charset="0"/>
              </a:rPr>
              <a:t>10</a:t>
            </a:r>
            <a:r>
              <a:rPr lang="en-CA" dirty="0">
                <a:solidFill>
                  <a:srgbClr val="D4D4D4"/>
                </a:solidFill>
                <a:latin typeface="Menlo" panose="020B0609030804020204" pitchFamily="49" charset="0"/>
              </a:rPr>
              <a:t>){</a:t>
            </a:r>
          </a:p>
          <a:p>
            <a:r>
              <a:rPr lang="en-CA" dirty="0">
                <a:solidFill>
                  <a:srgbClr val="4EC9B0"/>
                </a:solidFill>
                <a:latin typeface="Menlo" panose="020B0609030804020204" pitchFamily="49" charset="0"/>
              </a:rPr>
              <a:t>   </a:t>
            </a:r>
            <a:r>
              <a:rPr lang="en-CA" dirty="0" err="1">
                <a:solidFill>
                  <a:srgbClr val="4EC9B0"/>
                </a:solidFill>
                <a:latin typeface="Menlo" panose="020B0609030804020204" pitchFamily="49" charset="0"/>
              </a:rPr>
              <a:t>console</a:t>
            </a:r>
            <a:r>
              <a:rPr lang="en-CA" dirty="0" err="1">
                <a:solidFill>
                  <a:srgbClr val="D4D4D4"/>
                </a:solidFill>
                <a:latin typeface="Menlo" panose="020B0609030804020204" pitchFamily="49" charset="0"/>
              </a:rPr>
              <a:t>.</a:t>
            </a:r>
            <a:r>
              <a:rPr lang="en-CA" dirty="0" err="1">
                <a:solidFill>
                  <a:srgbClr val="DCDCAA"/>
                </a:solidFill>
                <a:latin typeface="Menlo" panose="020B0609030804020204" pitchFamily="49" charset="0"/>
              </a:rPr>
              <a:t>log</a:t>
            </a:r>
            <a:r>
              <a:rPr lang="en-CA" dirty="0">
                <a:solidFill>
                  <a:srgbClr val="D4D4D4"/>
                </a:solidFill>
                <a:latin typeface="Menlo" panose="020B0609030804020204" pitchFamily="49" charset="0"/>
              </a:rPr>
              <a:t>(</a:t>
            </a:r>
            <a:r>
              <a:rPr lang="en-CA" dirty="0">
                <a:solidFill>
                  <a:srgbClr val="9CDCFE"/>
                </a:solidFill>
                <a:latin typeface="Menlo" panose="020B0609030804020204" pitchFamily="49" charset="0"/>
              </a:rPr>
              <a:t>counter</a:t>
            </a:r>
            <a:r>
              <a:rPr lang="en-CA" dirty="0">
                <a:solidFill>
                  <a:srgbClr val="D4D4D4"/>
                </a:solidFill>
                <a:latin typeface="Menlo" panose="020B0609030804020204" pitchFamily="49" charset="0"/>
              </a:rPr>
              <a:t>);</a:t>
            </a:r>
          </a:p>
          <a:p>
            <a:r>
              <a:rPr lang="en-CA" dirty="0">
                <a:solidFill>
                  <a:srgbClr val="9CDCFE"/>
                </a:solidFill>
                <a:latin typeface="Menlo" panose="020B0609030804020204" pitchFamily="49" charset="0"/>
              </a:rPr>
              <a:t>   counter</a:t>
            </a:r>
            <a:r>
              <a:rPr lang="en-CA" dirty="0">
                <a:solidFill>
                  <a:srgbClr val="D4D4D4"/>
                </a:solidFill>
                <a:latin typeface="Menlo" panose="020B0609030804020204" pitchFamily="49" charset="0"/>
              </a:rPr>
              <a:t>++; </a:t>
            </a:r>
            <a:r>
              <a:rPr lang="en-CA" dirty="0">
                <a:solidFill>
                  <a:srgbClr val="6A9955"/>
                </a:solidFill>
                <a:latin typeface="Menlo" panose="020B0609030804020204" pitchFamily="49" charset="0"/>
              </a:rPr>
              <a:t>// add 1 to the counter</a:t>
            </a:r>
            <a:endParaRPr lang="en-CA" dirty="0">
              <a:solidFill>
                <a:srgbClr val="D4D4D4"/>
              </a:solidFill>
              <a:latin typeface="Menlo" panose="020B0609030804020204" pitchFamily="49" charset="0"/>
            </a:endParaRPr>
          </a:p>
          <a:p>
            <a:r>
              <a:rPr lang="en-CA" dirty="0">
                <a:solidFill>
                  <a:srgbClr val="D4D4D4"/>
                </a:solidFill>
                <a:latin typeface="Menlo" panose="020B0609030804020204" pitchFamily="49" charset="0"/>
              </a:rPr>
              <a:t>}</a:t>
            </a:r>
            <a:endParaRPr lang="en-CA" b="0" dirty="0">
              <a:solidFill>
                <a:srgbClr val="D4D4D4"/>
              </a:solidFill>
              <a:effectLst/>
              <a:latin typeface="Menlo" panose="020B0609030804020204" pitchFamily="49" charset="0"/>
            </a:endParaRPr>
          </a:p>
        </p:txBody>
      </p:sp>
      <p:pic>
        <p:nvPicPr>
          <p:cNvPr id="8" name="Picture 7" descr="JavaScript console output from a while loop">
            <a:extLst>
              <a:ext uri="{FF2B5EF4-FFF2-40B4-BE49-F238E27FC236}">
                <a16:creationId xmlns:a16="http://schemas.microsoft.com/office/drawing/2014/main" id="{25F08D28-A9E4-554E-8C00-D43CB0EE1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2414" y="3277960"/>
            <a:ext cx="3201386" cy="2590812"/>
          </a:xfrm>
          <a:prstGeom prst="rect">
            <a:avLst/>
          </a:prstGeom>
        </p:spPr>
      </p:pic>
      <p:sp>
        <p:nvSpPr>
          <p:cNvPr id="9" name="Arrow: Right 16">
            <a:extLst>
              <a:ext uri="{FF2B5EF4-FFF2-40B4-BE49-F238E27FC236}">
                <a16:creationId xmlns:a16="http://schemas.microsoft.com/office/drawing/2014/main" id="{98B7157B-7F7A-8740-8BBB-E633E2FC2D43}"/>
              </a:ext>
            </a:extLst>
          </p:cNvPr>
          <p:cNvSpPr/>
          <p:nvPr/>
        </p:nvSpPr>
        <p:spPr>
          <a:xfrm rot="13960251">
            <a:off x="2531210" y="5289160"/>
            <a:ext cx="1260083" cy="19026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58CCF4B2-6E5F-B149-B51B-B29160C7E83E}"/>
              </a:ext>
            </a:extLst>
          </p:cNvPr>
          <p:cNvSpPr txBox="1"/>
          <p:nvPr/>
        </p:nvSpPr>
        <p:spPr>
          <a:xfrm>
            <a:off x="3808136" y="5606352"/>
            <a:ext cx="3936369" cy="830997"/>
          </a:xfrm>
          <a:prstGeom prst="rect">
            <a:avLst/>
          </a:prstGeom>
          <a:solidFill>
            <a:schemeClr val="bg1"/>
          </a:solidFill>
          <a:ln>
            <a:solidFill>
              <a:schemeClr val="tx1"/>
            </a:solidFill>
          </a:ln>
        </p:spPr>
        <p:txBody>
          <a:bodyPr wrap="square" rtlCol="0">
            <a:spAutoFit/>
          </a:bodyPr>
          <a:lstStyle/>
          <a:p>
            <a:r>
              <a:rPr lang="en-CA" sz="1600" dirty="0"/>
              <a:t>This is an example of a "while" loop. This code will run over and over again until the counter is no longer less than 10</a:t>
            </a:r>
          </a:p>
        </p:txBody>
      </p:sp>
      <p:sp>
        <p:nvSpPr>
          <p:cNvPr id="11" name="Arrow: Right 16">
            <a:extLst>
              <a:ext uri="{FF2B5EF4-FFF2-40B4-BE49-F238E27FC236}">
                <a16:creationId xmlns:a16="http://schemas.microsoft.com/office/drawing/2014/main" id="{9018F339-200B-654B-9EB0-BB7CB26F3683}"/>
              </a:ext>
            </a:extLst>
          </p:cNvPr>
          <p:cNvSpPr/>
          <p:nvPr/>
        </p:nvSpPr>
        <p:spPr>
          <a:xfrm>
            <a:off x="6907735" y="4155186"/>
            <a:ext cx="1055493" cy="18310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5918048E-4CD3-5D44-8CA5-7FCB03DA8635}"/>
              </a:ext>
            </a:extLst>
          </p:cNvPr>
          <p:cNvSpPr txBox="1"/>
          <p:nvPr/>
        </p:nvSpPr>
        <p:spPr>
          <a:xfrm>
            <a:off x="9043918" y="2867024"/>
            <a:ext cx="1567763" cy="338554"/>
          </a:xfrm>
          <a:prstGeom prst="rect">
            <a:avLst/>
          </a:prstGeom>
          <a:solidFill>
            <a:schemeClr val="bg1"/>
          </a:solidFill>
          <a:ln>
            <a:noFill/>
          </a:ln>
        </p:spPr>
        <p:txBody>
          <a:bodyPr wrap="square" rtlCol="0">
            <a:spAutoFit/>
          </a:bodyPr>
          <a:lstStyle/>
          <a:p>
            <a:r>
              <a:rPr lang="en-CA" sz="1600" dirty="0"/>
              <a:t>Console Output</a:t>
            </a:r>
          </a:p>
        </p:txBody>
      </p:sp>
      <p:sp>
        <p:nvSpPr>
          <p:cNvPr id="13" name="Arrow: Right 16">
            <a:extLst>
              <a:ext uri="{FF2B5EF4-FFF2-40B4-BE49-F238E27FC236}">
                <a16:creationId xmlns:a16="http://schemas.microsoft.com/office/drawing/2014/main" id="{2FA86279-C452-4D66-B0CD-73D03C353B5A}"/>
              </a:ext>
            </a:extLst>
          </p:cNvPr>
          <p:cNvSpPr/>
          <p:nvPr/>
        </p:nvSpPr>
        <p:spPr>
          <a:xfrm rot="8587410">
            <a:off x="2636654" y="3350608"/>
            <a:ext cx="1354544" cy="22864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CECE473-8A07-4B4B-B66B-F1E8EAC5F50D}"/>
              </a:ext>
            </a:extLst>
          </p:cNvPr>
          <p:cNvSpPr txBox="1"/>
          <p:nvPr/>
        </p:nvSpPr>
        <p:spPr>
          <a:xfrm>
            <a:off x="4026859" y="2395283"/>
            <a:ext cx="3936369" cy="584775"/>
          </a:xfrm>
          <a:prstGeom prst="rect">
            <a:avLst/>
          </a:prstGeom>
          <a:solidFill>
            <a:schemeClr val="bg1"/>
          </a:solidFill>
          <a:ln>
            <a:solidFill>
              <a:schemeClr val="tx1"/>
            </a:solidFill>
          </a:ln>
        </p:spPr>
        <p:txBody>
          <a:bodyPr wrap="square" rtlCol="0">
            <a:spAutoFit/>
          </a:bodyPr>
          <a:lstStyle/>
          <a:p>
            <a:r>
              <a:rPr lang="en-CA" sz="1600" dirty="0"/>
              <a:t>This is the stop condition. As long as this condition results in "true" the loop will run</a:t>
            </a:r>
          </a:p>
        </p:txBody>
      </p:sp>
    </p:spTree>
    <p:extLst>
      <p:ext uri="{BB962C8B-B14F-4D97-AF65-F5344CB8AC3E}">
        <p14:creationId xmlns:p14="http://schemas.microsoft.com/office/powerpoint/2010/main" val="36857809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3E5CE-C13F-F84B-8469-58D73B4069FE}"/>
              </a:ext>
            </a:extLst>
          </p:cNvPr>
          <p:cNvSpPr>
            <a:spLocks noGrp="1"/>
          </p:cNvSpPr>
          <p:nvPr>
            <p:ph type="title"/>
          </p:nvPr>
        </p:nvSpPr>
        <p:spPr>
          <a:xfrm>
            <a:off x="838200" y="136525"/>
            <a:ext cx="10515600" cy="1325563"/>
          </a:xfrm>
        </p:spPr>
        <p:txBody>
          <a:bodyPr/>
          <a:lstStyle/>
          <a:p>
            <a:r>
              <a:rPr lang="en-US" dirty="0"/>
              <a:t>Why use Loops?</a:t>
            </a:r>
          </a:p>
        </p:txBody>
      </p:sp>
      <p:sp>
        <p:nvSpPr>
          <p:cNvPr id="3" name="Content Placeholder 2">
            <a:extLst>
              <a:ext uri="{FF2B5EF4-FFF2-40B4-BE49-F238E27FC236}">
                <a16:creationId xmlns:a16="http://schemas.microsoft.com/office/drawing/2014/main" id="{2C9BB5BC-CB8E-7D4E-9A9B-2AE5544BD0A3}"/>
              </a:ext>
            </a:extLst>
          </p:cNvPr>
          <p:cNvSpPr>
            <a:spLocks noGrp="1"/>
          </p:cNvSpPr>
          <p:nvPr>
            <p:ph idx="1"/>
          </p:nvPr>
        </p:nvSpPr>
        <p:spPr>
          <a:xfrm>
            <a:off x="838201" y="1462088"/>
            <a:ext cx="5086349" cy="4405312"/>
          </a:xfrm>
        </p:spPr>
        <p:txBody>
          <a:bodyPr>
            <a:normAutofit/>
          </a:bodyPr>
          <a:lstStyle/>
          <a:p>
            <a:r>
              <a:rPr lang="en-US" sz="2400" dirty="0"/>
              <a:t>Humans don't enjoy doing repetitive tasks repeatedly</a:t>
            </a:r>
          </a:p>
          <a:p>
            <a:r>
              <a:rPr lang="en-US" sz="2400" dirty="0"/>
              <a:t>If I asked you to hand in a handwritten piece of paper that said, "I love JavaScript!" 100 times, you would not be happy… : (</a:t>
            </a:r>
          </a:p>
          <a:p>
            <a:r>
              <a:rPr lang="en-US" sz="2400" dirty="0"/>
              <a:t>A script does not think or care either way if it executes a line of code once or a 1000 times</a:t>
            </a:r>
          </a:p>
          <a:p>
            <a:r>
              <a:rPr lang="en-US" sz="2400" dirty="0"/>
              <a:t>If your code requires repeated code, consider using a loop</a:t>
            </a:r>
          </a:p>
        </p:txBody>
      </p:sp>
      <p:sp>
        <p:nvSpPr>
          <p:cNvPr id="4" name="TextBox 3">
            <a:extLst>
              <a:ext uri="{FF2B5EF4-FFF2-40B4-BE49-F238E27FC236}">
                <a16:creationId xmlns:a16="http://schemas.microsoft.com/office/drawing/2014/main" id="{9C5123B6-CA6F-1A4D-B3B5-BFEA2454FE6C}"/>
              </a:ext>
            </a:extLst>
          </p:cNvPr>
          <p:cNvSpPr txBox="1"/>
          <p:nvPr/>
        </p:nvSpPr>
        <p:spPr>
          <a:xfrm>
            <a:off x="643828" y="6413698"/>
            <a:ext cx="9885406" cy="307777"/>
          </a:xfrm>
          <a:prstGeom prst="rect">
            <a:avLst/>
          </a:prstGeom>
          <a:noFill/>
        </p:spPr>
        <p:txBody>
          <a:bodyPr wrap="square" rtlCol="0">
            <a:spAutoFit/>
          </a:bodyPr>
          <a:lstStyle/>
          <a:p>
            <a:r>
              <a:rPr lang="en-CA" sz="1400" dirty="0"/>
              <a:t>Image modified from: </a:t>
            </a:r>
            <a:r>
              <a:rPr lang="en-CA" sz="1400" dirty="0">
                <a:hlinkClick r:id="rId2"/>
              </a:rPr>
              <a:t>https://www.fiverr.com/drazzzv/write-your-angry-message-by-bart-simpson-on-chalkboard</a:t>
            </a:r>
            <a:r>
              <a:rPr lang="en-CA" sz="1400" dirty="0"/>
              <a:t> </a:t>
            </a:r>
          </a:p>
        </p:txBody>
      </p:sp>
      <p:pic>
        <p:nvPicPr>
          <p:cNvPr id="6" name="Picture 5" descr="Bart Simpson writing &quot;I love JavaScript&quot; on a chalk board.">
            <a:extLst>
              <a:ext uri="{FF2B5EF4-FFF2-40B4-BE49-F238E27FC236}">
                <a16:creationId xmlns:a16="http://schemas.microsoft.com/office/drawing/2014/main" id="{5181B887-F6D5-CE4E-B077-2D17853B84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1739" y="2030850"/>
            <a:ext cx="4977705" cy="2796299"/>
          </a:xfrm>
          <a:prstGeom prst="rect">
            <a:avLst/>
          </a:prstGeom>
        </p:spPr>
      </p:pic>
    </p:spTree>
    <p:extLst>
      <p:ext uri="{BB962C8B-B14F-4D97-AF65-F5344CB8AC3E}">
        <p14:creationId xmlns:p14="http://schemas.microsoft.com/office/powerpoint/2010/main" val="1411844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7D27-E702-6045-82F3-FF8B1392A1F9}"/>
              </a:ext>
            </a:extLst>
          </p:cNvPr>
          <p:cNvSpPr>
            <a:spLocks noGrp="1"/>
          </p:cNvSpPr>
          <p:nvPr>
            <p:ph type="title"/>
          </p:nvPr>
        </p:nvSpPr>
        <p:spPr>
          <a:xfrm>
            <a:off x="762000" y="5537"/>
            <a:ext cx="10515600" cy="1325563"/>
          </a:xfrm>
        </p:spPr>
        <p:txBody>
          <a:bodyPr/>
          <a:lstStyle/>
          <a:p>
            <a:r>
              <a:rPr lang="en-US" dirty="0"/>
              <a:t>Why Use Loops</a:t>
            </a:r>
          </a:p>
        </p:txBody>
      </p:sp>
      <p:sp>
        <p:nvSpPr>
          <p:cNvPr id="3" name="Content Placeholder 2">
            <a:extLst>
              <a:ext uri="{FF2B5EF4-FFF2-40B4-BE49-F238E27FC236}">
                <a16:creationId xmlns:a16="http://schemas.microsoft.com/office/drawing/2014/main" id="{EFFF004F-06F9-C648-B4D7-FD3E05BDCE8C}"/>
              </a:ext>
            </a:extLst>
          </p:cNvPr>
          <p:cNvSpPr>
            <a:spLocks noGrp="1"/>
          </p:cNvSpPr>
          <p:nvPr>
            <p:ph idx="1"/>
          </p:nvPr>
        </p:nvSpPr>
        <p:spPr>
          <a:xfrm>
            <a:off x="838200" y="1375799"/>
            <a:ext cx="6686550" cy="546100"/>
          </a:xfrm>
        </p:spPr>
        <p:txBody>
          <a:bodyPr/>
          <a:lstStyle/>
          <a:p>
            <a:r>
              <a:rPr lang="en-US" dirty="0"/>
              <a:t>Loops are useful for iterating over arrays</a:t>
            </a:r>
          </a:p>
        </p:txBody>
      </p:sp>
      <p:sp>
        <p:nvSpPr>
          <p:cNvPr id="4" name="Rectangle 3">
            <a:extLst>
              <a:ext uri="{FF2B5EF4-FFF2-40B4-BE49-F238E27FC236}">
                <a16:creationId xmlns:a16="http://schemas.microsoft.com/office/drawing/2014/main" id="{D2684F96-AFDB-F243-8DB6-868BD5D4CD11}"/>
              </a:ext>
            </a:extLst>
          </p:cNvPr>
          <p:cNvSpPr/>
          <p:nvPr/>
        </p:nvSpPr>
        <p:spPr>
          <a:xfrm>
            <a:off x="866775" y="2606511"/>
            <a:ext cx="3109994" cy="321326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896FA25E-089F-904C-A8A6-F6B35F39C2B3}"/>
              </a:ext>
            </a:extLst>
          </p:cNvPr>
          <p:cNvSpPr/>
          <p:nvPr/>
        </p:nvSpPr>
        <p:spPr>
          <a:xfrm>
            <a:off x="1004969" y="2755900"/>
            <a:ext cx="2971800" cy="2893100"/>
          </a:xfrm>
          <a:prstGeom prst="rect">
            <a:avLst/>
          </a:prstGeom>
        </p:spPr>
        <p:txBody>
          <a:bodyPr wrap="square">
            <a:spAutoFit/>
          </a:bodyPr>
          <a:lstStyle/>
          <a:p>
            <a:r>
              <a:rPr lang="en-CA" sz="1400" dirty="0">
                <a:solidFill>
                  <a:srgbClr val="569CD6"/>
                </a:solidFill>
                <a:latin typeface="Menlo" panose="020B0609030804020204" pitchFamily="49" charset="0"/>
              </a:rPr>
              <a:t>const</a:t>
            </a:r>
            <a:r>
              <a:rPr lang="en-CA" sz="1400" dirty="0">
                <a:solidFill>
                  <a:srgbClr val="D4D4D4"/>
                </a:solidFill>
                <a:latin typeface="Menlo" panose="020B0609030804020204" pitchFamily="49" charset="0"/>
              </a:rPr>
              <a:t> </a:t>
            </a:r>
            <a:r>
              <a:rPr lang="en-CA" sz="1400" dirty="0">
                <a:solidFill>
                  <a:srgbClr val="9CDCFE"/>
                </a:solidFill>
                <a:latin typeface="Menlo" panose="020B0609030804020204" pitchFamily="49" charset="0"/>
              </a:rPr>
              <a:t>students</a:t>
            </a:r>
            <a:r>
              <a:rPr lang="en-CA" sz="1400" dirty="0">
                <a:solidFill>
                  <a:srgbClr val="D4D4D4"/>
                </a:solidFill>
                <a:latin typeface="Menlo" panose="020B0609030804020204" pitchFamily="49" charset="0"/>
              </a:rPr>
              <a:t> = [</a:t>
            </a:r>
          </a:p>
          <a:p>
            <a:r>
              <a:rPr lang="en-CA" sz="1400" dirty="0">
                <a:solidFill>
                  <a:srgbClr val="CE9178"/>
                </a:solidFill>
                <a:latin typeface="Menlo" panose="020B0609030804020204" pitchFamily="49" charset="0"/>
              </a:rPr>
              <a:t>   'Sally'</a:t>
            </a:r>
            <a:r>
              <a:rPr lang="en-CA" sz="1400" dirty="0">
                <a:solidFill>
                  <a:srgbClr val="D4D4D4"/>
                </a:solidFill>
                <a:latin typeface="Menlo" panose="020B0609030804020204" pitchFamily="49" charset="0"/>
              </a:rPr>
              <a:t>, </a:t>
            </a:r>
          </a:p>
          <a:p>
            <a:r>
              <a:rPr lang="en-CA" sz="1400" dirty="0">
                <a:solidFill>
                  <a:srgbClr val="CE9178"/>
                </a:solidFill>
                <a:latin typeface="Menlo" panose="020B0609030804020204" pitchFamily="49" charset="0"/>
              </a:rPr>
              <a:t>   'Marie'</a:t>
            </a:r>
            <a:r>
              <a:rPr lang="en-CA" sz="1400" dirty="0">
                <a:solidFill>
                  <a:srgbClr val="D4D4D4"/>
                </a:solidFill>
                <a:latin typeface="Menlo" panose="020B0609030804020204" pitchFamily="49" charset="0"/>
              </a:rPr>
              <a:t>, </a:t>
            </a:r>
          </a:p>
          <a:p>
            <a:r>
              <a:rPr lang="en-CA" sz="1400" dirty="0">
                <a:solidFill>
                  <a:srgbClr val="CE9178"/>
                </a:solidFill>
                <a:latin typeface="Menlo" panose="020B0609030804020204" pitchFamily="49" charset="0"/>
              </a:rPr>
              <a:t>   'Joe'</a:t>
            </a:r>
            <a:r>
              <a:rPr lang="en-CA" sz="1400" dirty="0">
                <a:solidFill>
                  <a:srgbClr val="D4D4D4"/>
                </a:solidFill>
                <a:latin typeface="Menlo" panose="020B0609030804020204" pitchFamily="49" charset="0"/>
              </a:rPr>
              <a:t>,   </a:t>
            </a:r>
          </a:p>
          <a:p>
            <a:r>
              <a:rPr lang="en-CA" sz="1400" dirty="0">
                <a:solidFill>
                  <a:srgbClr val="CE9178"/>
                </a:solidFill>
                <a:latin typeface="Menlo" panose="020B0609030804020204" pitchFamily="49" charset="0"/>
              </a:rPr>
              <a:t>   'Kate'</a:t>
            </a:r>
            <a:r>
              <a:rPr lang="en-CA" sz="1400" dirty="0">
                <a:solidFill>
                  <a:srgbClr val="D4D4D4"/>
                </a:solidFill>
                <a:latin typeface="Menlo" panose="020B0609030804020204" pitchFamily="49" charset="0"/>
              </a:rPr>
              <a:t>, </a:t>
            </a:r>
          </a:p>
          <a:p>
            <a:r>
              <a:rPr lang="en-CA" sz="1400" dirty="0">
                <a:solidFill>
                  <a:srgbClr val="CE9178"/>
                </a:solidFill>
                <a:latin typeface="Menlo" panose="020B0609030804020204" pitchFamily="49" charset="0"/>
              </a:rPr>
              <a:t>   'Frank'</a:t>
            </a:r>
            <a:endParaRPr lang="en-CA" sz="1400" dirty="0">
              <a:solidFill>
                <a:srgbClr val="D4D4D4"/>
              </a:solidFill>
              <a:latin typeface="Menlo" panose="020B0609030804020204" pitchFamily="49" charset="0"/>
            </a:endParaRPr>
          </a:p>
          <a:p>
            <a:r>
              <a:rPr lang="en-CA" sz="1400" dirty="0">
                <a:solidFill>
                  <a:srgbClr val="D4D4D4"/>
                </a:solidFill>
                <a:latin typeface="Menlo" panose="020B0609030804020204" pitchFamily="49" charset="0"/>
              </a:rPr>
              <a:t>];</a:t>
            </a:r>
          </a:p>
          <a:p>
            <a:br>
              <a:rPr lang="en-CA" sz="1400" dirty="0">
                <a:solidFill>
                  <a:srgbClr val="D4D4D4"/>
                </a:solidFill>
                <a:latin typeface="Menlo" panose="020B0609030804020204" pitchFamily="49" charset="0"/>
              </a:rPr>
            </a:br>
            <a:r>
              <a:rPr lang="en-CA" sz="1400" dirty="0" err="1">
                <a:solidFill>
                  <a:srgbClr val="4EC9B0"/>
                </a:solidFill>
                <a:latin typeface="Menlo" panose="020B0609030804020204" pitchFamily="49" charset="0"/>
              </a:rPr>
              <a:t>console</a:t>
            </a:r>
            <a:r>
              <a:rPr lang="en-CA" sz="1400" dirty="0" err="1">
                <a:solidFill>
                  <a:srgbClr val="D4D4D4"/>
                </a:solidFill>
                <a:latin typeface="Menlo" panose="020B0609030804020204" pitchFamily="49" charset="0"/>
              </a:rPr>
              <a:t>.</a:t>
            </a:r>
            <a:r>
              <a:rPr lang="en-CA" sz="1400" dirty="0" err="1">
                <a:solidFill>
                  <a:srgbClr val="DCDCAA"/>
                </a:solidFill>
                <a:latin typeface="Menlo" panose="020B0609030804020204" pitchFamily="49" charset="0"/>
              </a:rPr>
              <a:t>log</a:t>
            </a:r>
            <a:r>
              <a:rPr lang="en-CA" sz="1400" dirty="0">
                <a:solidFill>
                  <a:srgbClr val="D4D4D4"/>
                </a:solidFill>
                <a:latin typeface="Menlo" panose="020B0609030804020204" pitchFamily="49" charset="0"/>
              </a:rPr>
              <a:t>(</a:t>
            </a:r>
            <a:r>
              <a:rPr lang="en-CA" sz="1400" dirty="0">
                <a:solidFill>
                  <a:srgbClr val="9CDCFE"/>
                </a:solidFill>
                <a:latin typeface="Menlo" panose="020B0609030804020204" pitchFamily="49" charset="0"/>
              </a:rPr>
              <a:t>students</a:t>
            </a:r>
            <a:r>
              <a:rPr lang="en-CA" sz="1400" dirty="0">
                <a:solidFill>
                  <a:srgbClr val="D4D4D4"/>
                </a:solidFill>
                <a:latin typeface="Menlo" panose="020B0609030804020204" pitchFamily="49" charset="0"/>
              </a:rPr>
              <a:t>[</a:t>
            </a:r>
            <a:r>
              <a:rPr lang="en-CA" sz="1400" dirty="0">
                <a:solidFill>
                  <a:srgbClr val="B5CEA8"/>
                </a:solidFill>
                <a:latin typeface="Menlo" panose="020B0609030804020204" pitchFamily="49" charset="0"/>
              </a:rPr>
              <a:t>0</a:t>
            </a:r>
            <a:r>
              <a:rPr lang="en-CA" sz="1400" dirty="0">
                <a:solidFill>
                  <a:srgbClr val="D4D4D4"/>
                </a:solidFill>
                <a:latin typeface="Menlo" panose="020B0609030804020204" pitchFamily="49" charset="0"/>
              </a:rPr>
              <a:t>]);</a:t>
            </a:r>
          </a:p>
          <a:p>
            <a:r>
              <a:rPr lang="en-CA" sz="1400" dirty="0" err="1">
                <a:solidFill>
                  <a:srgbClr val="4EC9B0"/>
                </a:solidFill>
                <a:latin typeface="Menlo" panose="020B0609030804020204" pitchFamily="49" charset="0"/>
              </a:rPr>
              <a:t>console</a:t>
            </a:r>
            <a:r>
              <a:rPr lang="en-CA" sz="1400" dirty="0" err="1">
                <a:solidFill>
                  <a:srgbClr val="D4D4D4"/>
                </a:solidFill>
                <a:latin typeface="Menlo" panose="020B0609030804020204" pitchFamily="49" charset="0"/>
              </a:rPr>
              <a:t>.</a:t>
            </a:r>
            <a:r>
              <a:rPr lang="en-CA" sz="1400" dirty="0" err="1">
                <a:solidFill>
                  <a:srgbClr val="DCDCAA"/>
                </a:solidFill>
                <a:latin typeface="Menlo" panose="020B0609030804020204" pitchFamily="49" charset="0"/>
              </a:rPr>
              <a:t>log</a:t>
            </a:r>
            <a:r>
              <a:rPr lang="en-CA" sz="1400" dirty="0">
                <a:solidFill>
                  <a:srgbClr val="D4D4D4"/>
                </a:solidFill>
                <a:latin typeface="Menlo" panose="020B0609030804020204" pitchFamily="49" charset="0"/>
              </a:rPr>
              <a:t>(</a:t>
            </a:r>
            <a:r>
              <a:rPr lang="en-CA" sz="1400" dirty="0">
                <a:solidFill>
                  <a:srgbClr val="9CDCFE"/>
                </a:solidFill>
                <a:latin typeface="Menlo" panose="020B0609030804020204" pitchFamily="49" charset="0"/>
              </a:rPr>
              <a:t>students</a:t>
            </a:r>
            <a:r>
              <a:rPr lang="en-CA" sz="1400" dirty="0">
                <a:solidFill>
                  <a:srgbClr val="D4D4D4"/>
                </a:solidFill>
                <a:latin typeface="Menlo" panose="020B0609030804020204" pitchFamily="49" charset="0"/>
              </a:rPr>
              <a:t>[</a:t>
            </a:r>
            <a:r>
              <a:rPr lang="en-CA" sz="1400" dirty="0">
                <a:solidFill>
                  <a:srgbClr val="B5CEA8"/>
                </a:solidFill>
                <a:latin typeface="Menlo" panose="020B0609030804020204" pitchFamily="49" charset="0"/>
              </a:rPr>
              <a:t>1</a:t>
            </a:r>
            <a:r>
              <a:rPr lang="en-CA" sz="1400" dirty="0">
                <a:solidFill>
                  <a:srgbClr val="D4D4D4"/>
                </a:solidFill>
                <a:latin typeface="Menlo" panose="020B0609030804020204" pitchFamily="49" charset="0"/>
              </a:rPr>
              <a:t>]);</a:t>
            </a:r>
          </a:p>
          <a:p>
            <a:r>
              <a:rPr lang="en-CA" sz="1400" dirty="0" err="1">
                <a:solidFill>
                  <a:srgbClr val="4EC9B0"/>
                </a:solidFill>
                <a:latin typeface="Menlo" panose="020B0609030804020204" pitchFamily="49" charset="0"/>
              </a:rPr>
              <a:t>console</a:t>
            </a:r>
            <a:r>
              <a:rPr lang="en-CA" sz="1400" dirty="0" err="1">
                <a:solidFill>
                  <a:srgbClr val="D4D4D4"/>
                </a:solidFill>
                <a:latin typeface="Menlo" panose="020B0609030804020204" pitchFamily="49" charset="0"/>
              </a:rPr>
              <a:t>.</a:t>
            </a:r>
            <a:r>
              <a:rPr lang="en-CA" sz="1400" dirty="0" err="1">
                <a:solidFill>
                  <a:srgbClr val="DCDCAA"/>
                </a:solidFill>
                <a:latin typeface="Menlo" panose="020B0609030804020204" pitchFamily="49" charset="0"/>
              </a:rPr>
              <a:t>log</a:t>
            </a:r>
            <a:r>
              <a:rPr lang="en-CA" sz="1400" dirty="0">
                <a:solidFill>
                  <a:srgbClr val="D4D4D4"/>
                </a:solidFill>
                <a:latin typeface="Menlo" panose="020B0609030804020204" pitchFamily="49" charset="0"/>
              </a:rPr>
              <a:t>(</a:t>
            </a:r>
            <a:r>
              <a:rPr lang="en-CA" sz="1400" dirty="0">
                <a:solidFill>
                  <a:srgbClr val="9CDCFE"/>
                </a:solidFill>
                <a:latin typeface="Menlo" panose="020B0609030804020204" pitchFamily="49" charset="0"/>
              </a:rPr>
              <a:t>students</a:t>
            </a:r>
            <a:r>
              <a:rPr lang="en-CA" sz="1400" dirty="0">
                <a:solidFill>
                  <a:srgbClr val="D4D4D4"/>
                </a:solidFill>
                <a:latin typeface="Menlo" panose="020B0609030804020204" pitchFamily="49" charset="0"/>
              </a:rPr>
              <a:t>[</a:t>
            </a:r>
            <a:r>
              <a:rPr lang="en-CA" sz="1400" dirty="0">
                <a:solidFill>
                  <a:srgbClr val="B5CEA8"/>
                </a:solidFill>
                <a:latin typeface="Menlo" panose="020B0609030804020204" pitchFamily="49" charset="0"/>
              </a:rPr>
              <a:t>2</a:t>
            </a:r>
            <a:r>
              <a:rPr lang="en-CA" sz="1400" dirty="0">
                <a:solidFill>
                  <a:srgbClr val="D4D4D4"/>
                </a:solidFill>
                <a:latin typeface="Menlo" panose="020B0609030804020204" pitchFamily="49" charset="0"/>
              </a:rPr>
              <a:t>]);</a:t>
            </a:r>
          </a:p>
          <a:p>
            <a:r>
              <a:rPr lang="en-CA" sz="1400" dirty="0" err="1">
                <a:solidFill>
                  <a:srgbClr val="4EC9B0"/>
                </a:solidFill>
                <a:latin typeface="Menlo" panose="020B0609030804020204" pitchFamily="49" charset="0"/>
              </a:rPr>
              <a:t>console</a:t>
            </a:r>
            <a:r>
              <a:rPr lang="en-CA" sz="1400" dirty="0" err="1">
                <a:solidFill>
                  <a:srgbClr val="D4D4D4"/>
                </a:solidFill>
                <a:latin typeface="Menlo" panose="020B0609030804020204" pitchFamily="49" charset="0"/>
              </a:rPr>
              <a:t>.</a:t>
            </a:r>
            <a:r>
              <a:rPr lang="en-CA" sz="1400" dirty="0" err="1">
                <a:solidFill>
                  <a:srgbClr val="DCDCAA"/>
                </a:solidFill>
                <a:latin typeface="Menlo" panose="020B0609030804020204" pitchFamily="49" charset="0"/>
              </a:rPr>
              <a:t>log</a:t>
            </a:r>
            <a:r>
              <a:rPr lang="en-CA" sz="1400" dirty="0">
                <a:solidFill>
                  <a:srgbClr val="D4D4D4"/>
                </a:solidFill>
                <a:latin typeface="Menlo" panose="020B0609030804020204" pitchFamily="49" charset="0"/>
              </a:rPr>
              <a:t>(</a:t>
            </a:r>
            <a:r>
              <a:rPr lang="en-CA" sz="1400" dirty="0">
                <a:solidFill>
                  <a:srgbClr val="9CDCFE"/>
                </a:solidFill>
                <a:latin typeface="Menlo" panose="020B0609030804020204" pitchFamily="49" charset="0"/>
              </a:rPr>
              <a:t>students</a:t>
            </a:r>
            <a:r>
              <a:rPr lang="en-CA" sz="1400" dirty="0">
                <a:solidFill>
                  <a:srgbClr val="D4D4D4"/>
                </a:solidFill>
                <a:latin typeface="Menlo" panose="020B0609030804020204" pitchFamily="49" charset="0"/>
              </a:rPr>
              <a:t>[</a:t>
            </a:r>
            <a:r>
              <a:rPr lang="en-CA" sz="1400" dirty="0">
                <a:solidFill>
                  <a:srgbClr val="B5CEA8"/>
                </a:solidFill>
                <a:latin typeface="Menlo" panose="020B0609030804020204" pitchFamily="49" charset="0"/>
              </a:rPr>
              <a:t>3</a:t>
            </a:r>
            <a:r>
              <a:rPr lang="en-CA" sz="1400" dirty="0">
                <a:solidFill>
                  <a:srgbClr val="D4D4D4"/>
                </a:solidFill>
                <a:latin typeface="Menlo" panose="020B0609030804020204" pitchFamily="49" charset="0"/>
              </a:rPr>
              <a:t>]);</a:t>
            </a:r>
          </a:p>
          <a:p>
            <a:r>
              <a:rPr lang="en-CA" sz="1400" dirty="0" err="1">
                <a:solidFill>
                  <a:srgbClr val="4EC9B0"/>
                </a:solidFill>
                <a:latin typeface="Menlo" panose="020B0609030804020204" pitchFamily="49" charset="0"/>
              </a:rPr>
              <a:t>console</a:t>
            </a:r>
            <a:r>
              <a:rPr lang="en-CA" sz="1400" dirty="0" err="1">
                <a:solidFill>
                  <a:srgbClr val="D4D4D4"/>
                </a:solidFill>
                <a:latin typeface="Menlo" panose="020B0609030804020204" pitchFamily="49" charset="0"/>
              </a:rPr>
              <a:t>.</a:t>
            </a:r>
            <a:r>
              <a:rPr lang="en-CA" sz="1400" dirty="0" err="1">
                <a:solidFill>
                  <a:srgbClr val="DCDCAA"/>
                </a:solidFill>
                <a:latin typeface="Menlo" panose="020B0609030804020204" pitchFamily="49" charset="0"/>
              </a:rPr>
              <a:t>log</a:t>
            </a:r>
            <a:r>
              <a:rPr lang="en-CA" sz="1400" dirty="0">
                <a:solidFill>
                  <a:srgbClr val="D4D4D4"/>
                </a:solidFill>
                <a:latin typeface="Menlo" panose="020B0609030804020204" pitchFamily="49" charset="0"/>
              </a:rPr>
              <a:t>(</a:t>
            </a:r>
            <a:r>
              <a:rPr lang="en-CA" sz="1400" dirty="0">
                <a:solidFill>
                  <a:srgbClr val="9CDCFE"/>
                </a:solidFill>
                <a:latin typeface="Menlo" panose="020B0609030804020204" pitchFamily="49" charset="0"/>
              </a:rPr>
              <a:t>students</a:t>
            </a:r>
            <a:r>
              <a:rPr lang="en-CA" sz="1400" dirty="0">
                <a:solidFill>
                  <a:srgbClr val="D4D4D4"/>
                </a:solidFill>
                <a:latin typeface="Menlo" panose="020B0609030804020204" pitchFamily="49" charset="0"/>
              </a:rPr>
              <a:t>[</a:t>
            </a:r>
            <a:r>
              <a:rPr lang="en-CA" sz="1400" dirty="0">
                <a:solidFill>
                  <a:srgbClr val="B5CEA8"/>
                </a:solidFill>
                <a:latin typeface="Menlo" panose="020B0609030804020204" pitchFamily="49" charset="0"/>
              </a:rPr>
              <a:t>4</a:t>
            </a:r>
            <a:r>
              <a:rPr lang="en-CA" sz="1400" dirty="0">
                <a:solidFill>
                  <a:srgbClr val="D4D4D4"/>
                </a:solidFill>
                <a:latin typeface="Menlo" panose="020B0609030804020204" pitchFamily="49" charset="0"/>
              </a:rPr>
              <a:t>]);</a:t>
            </a:r>
            <a:endParaRPr lang="en-CA" sz="1400" b="0" dirty="0">
              <a:solidFill>
                <a:srgbClr val="D4D4D4"/>
              </a:solidFill>
              <a:effectLst/>
              <a:latin typeface="Menlo" panose="020B0609030804020204" pitchFamily="49" charset="0"/>
            </a:endParaRPr>
          </a:p>
        </p:txBody>
      </p:sp>
      <p:sp>
        <p:nvSpPr>
          <p:cNvPr id="6" name="Arrow: Right 16">
            <a:extLst>
              <a:ext uri="{FF2B5EF4-FFF2-40B4-BE49-F238E27FC236}">
                <a16:creationId xmlns:a16="http://schemas.microsoft.com/office/drawing/2014/main" id="{B85675D3-DF2D-8E48-B5E9-D650B6C9C770}"/>
              </a:ext>
            </a:extLst>
          </p:cNvPr>
          <p:cNvSpPr/>
          <p:nvPr/>
        </p:nvSpPr>
        <p:spPr>
          <a:xfrm rot="8100000">
            <a:off x="3440124" y="4539422"/>
            <a:ext cx="1260083" cy="19026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F74AD421-D297-AE48-A372-982587115222}"/>
              </a:ext>
            </a:extLst>
          </p:cNvPr>
          <p:cNvSpPr txBox="1"/>
          <p:nvPr/>
        </p:nvSpPr>
        <p:spPr>
          <a:xfrm>
            <a:off x="3557391" y="3141392"/>
            <a:ext cx="2738634" cy="830997"/>
          </a:xfrm>
          <a:prstGeom prst="rect">
            <a:avLst/>
          </a:prstGeom>
          <a:solidFill>
            <a:schemeClr val="bg1"/>
          </a:solidFill>
          <a:ln>
            <a:solidFill>
              <a:schemeClr val="tx1"/>
            </a:solidFill>
          </a:ln>
        </p:spPr>
        <p:txBody>
          <a:bodyPr wrap="square" rtlCol="0">
            <a:spAutoFit/>
          </a:bodyPr>
          <a:lstStyle/>
          <a:p>
            <a:r>
              <a:rPr lang="en-CA" sz="1600" dirty="0"/>
              <a:t>This works, but is tedious to write and error prone. Imagine if we had a 100 students!</a:t>
            </a:r>
          </a:p>
        </p:txBody>
      </p:sp>
      <p:sp>
        <p:nvSpPr>
          <p:cNvPr id="8" name="Rectangle 7">
            <a:extLst>
              <a:ext uri="{FF2B5EF4-FFF2-40B4-BE49-F238E27FC236}">
                <a16:creationId xmlns:a16="http://schemas.microsoft.com/office/drawing/2014/main" id="{DE33A39C-B547-2448-A2C1-339AEAA9B67D}"/>
              </a:ext>
            </a:extLst>
          </p:cNvPr>
          <p:cNvSpPr/>
          <p:nvPr/>
        </p:nvSpPr>
        <p:spPr>
          <a:xfrm>
            <a:off x="7058025" y="2659281"/>
            <a:ext cx="4286250" cy="107323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90E67710-271D-A140-9487-00BEFDF46428}"/>
              </a:ext>
            </a:extLst>
          </p:cNvPr>
          <p:cNvSpPr/>
          <p:nvPr/>
        </p:nvSpPr>
        <p:spPr>
          <a:xfrm>
            <a:off x="7229475" y="2788364"/>
            <a:ext cx="3990975" cy="738664"/>
          </a:xfrm>
          <a:prstGeom prst="rect">
            <a:avLst/>
          </a:prstGeom>
        </p:spPr>
        <p:txBody>
          <a:bodyPr wrap="square">
            <a:spAutoFit/>
          </a:bodyPr>
          <a:lstStyle/>
          <a:p>
            <a:r>
              <a:rPr lang="en-CA" sz="1400" dirty="0" err="1">
                <a:solidFill>
                  <a:srgbClr val="9CDCFE"/>
                </a:solidFill>
                <a:latin typeface="Menlo" panose="020B0609030804020204" pitchFamily="49" charset="0"/>
              </a:rPr>
              <a:t>students</a:t>
            </a:r>
            <a:r>
              <a:rPr lang="en-CA" sz="1400" dirty="0" err="1">
                <a:solidFill>
                  <a:srgbClr val="D4D4D4"/>
                </a:solidFill>
                <a:latin typeface="Menlo" panose="020B0609030804020204" pitchFamily="49" charset="0"/>
              </a:rPr>
              <a:t>.</a:t>
            </a:r>
            <a:r>
              <a:rPr lang="en-CA" sz="1400" dirty="0" err="1">
                <a:solidFill>
                  <a:srgbClr val="DCDCAA"/>
                </a:solidFill>
                <a:latin typeface="Menlo" panose="020B0609030804020204" pitchFamily="49" charset="0"/>
              </a:rPr>
              <a:t>forEach</a:t>
            </a:r>
            <a:r>
              <a:rPr lang="en-CA" sz="1400" dirty="0">
                <a:solidFill>
                  <a:srgbClr val="D4D4D4"/>
                </a:solidFill>
                <a:latin typeface="Menlo" panose="020B0609030804020204" pitchFamily="49" charset="0"/>
              </a:rPr>
              <a:t>(</a:t>
            </a:r>
            <a:r>
              <a:rPr lang="en-CA" sz="1400" dirty="0">
                <a:solidFill>
                  <a:srgbClr val="569CD6"/>
                </a:solidFill>
                <a:latin typeface="Menlo" panose="020B0609030804020204" pitchFamily="49" charset="0"/>
              </a:rPr>
              <a:t>function</a:t>
            </a:r>
            <a:r>
              <a:rPr lang="en-CA" sz="1400" dirty="0">
                <a:solidFill>
                  <a:srgbClr val="D4D4D4"/>
                </a:solidFill>
                <a:latin typeface="Menlo" panose="020B0609030804020204" pitchFamily="49" charset="0"/>
              </a:rPr>
              <a:t>(</a:t>
            </a:r>
            <a:r>
              <a:rPr lang="en-CA" sz="1400" dirty="0">
                <a:solidFill>
                  <a:srgbClr val="9CDCFE"/>
                </a:solidFill>
                <a:latin typeface="Menlo" panose="020B0609030804020204" pitchFamily="49" charset="0"/>
              </a:rPr>
              <a:t>student</a:t>
            </a:r>
            <a:r>
              <a:rPr lang="en-CA" sz="1400" dirty="0">
                <a:solidFill>
                  <a:srgbClr val="D4D4D4"/>
                </a:solidFill>
                <a:latin typeface="Menlo" panose="020B0609030804020204" pitchFamily="49" charset="0"/>
              </a:rPr>
              <a:t>){</a:t>
            </a:r>
          </a:p>
          <a:p>
            <a:r>
              <a:rPr lang="en-CA" sz="1400" dirty="0">
                <a:solidFill>
                  <a:srgbClr val="4EC9B0"/>
                </a:solidFill>
                <a:latin typeface="Menlo" panose="020B0609030804020204" pitchFamily="49" charset="0"/>
              </a:rPr>
              <a:t>   </a:t>
            </a:r>
            <a:r>
              <a:rPr lang="en-CA" sz="1400" dirty="0" err="1">
                <a:solidFill>
                  <a:srgbClr val="4EC9B0"/>
                </a:solidFill>
                <a:latin typeface="Menlo" panose="020B0609030804020204" pitchFamily="49" charset="0"/>
              </a:rPr>
              <a:t>console</a:t>
            </a:r>
            <a:r>
              <a:rPr lang="en-CA" sz="1400" dirty="0" err="1">
                <a:solidFill>
                  <a:srgbClr val="D4D4D4"/>
                </a:solidFill>
                <a:latin typeface="Menlo" panose="020B0609030804020204" pitchFamily="49" charset="0"/>
              </a:rPr>
              <a:t>.</a:t>
            </a:r>
            <a:r>
              <a:rPr lang="en-CA" sz="1400" dirty="0" err="1">
                <a:solidFill>
                  <a:srgbClr val="DCDCAA"/>
                </a:solidFill>
                <a:latin typeface="Menlo" panose="020B0609030804020204" pitchFamily="49" charset="0"/>
              </a:rPr>
              <a:t>log</a:t>
            </a:r>
            <a:r>
              <a:rPr lang="en-CA" sz="1400" dirty="0">
                <a:solidFill>
                  <a:srgbClr val="D4D4D4"/>
                </a:solidFill>
                <a:latin typeface="Menlo" panose="020B0609030804020204" pitchFamily="49" charset="0"/>
              </a:rPr>
              <a:t>(</a:t>
            </a:r>
            <a:r>
              <a:rPr lang="en-CA" sz="1400" dirty="0">
                <a:solidFill>
                  <a:srgbClr val="9CDCFE"/>
                </a:solidFill>
                <a:latin typeface="Menlo" panose="020B0609030804020204" pitchFamily="49" charset="0"/>
              </a:rPr>
              <a:t>student</a:t>
            </a:r>
            <a:r>
              <a:rPr lang="en-CA" sz="1400" dirty="0">
                <a:solidFill>
                  <a:srgbClr val="D4D4D4"/>
                </a:solidFill>
                <a:latin typeface="Menlo" panose="020B0609030804020204" pitchFamily="49" charset="0"/>
              </a:rPr>
              <a:t>);</a:t>
            </a:r>
          </a:p>
          <a:p>
            <a:r>
              <a:rPr lang="en-CA" sz="1400" dirty="0">
                <a:solidFill>
                  <a:srgbClr val="D4D4D4"/>
                </a:solidFill>
                <a:latin typeface="Menlo" panose="020B0609030804020204" pitchFamily="49" charset="0"/>
              </a:rPr>
              <a:t>});</a:t>
            </a:r>
            <a:endParaRPr lang="en-CA" sz="1400" b="0" dirty="0">
              <a:solidFill>
                <a:srgbClr val="D4D4D4"/>
              </a:solidFill>
              <a:effectLst/>
              <a:latin typeface="Menlo" panose="020B0609030804020204" pitchFamily="49" charset="0"/>
            </a:endParaRPr>
          </a:p>
        </p:txBody>
      </p:sp>
      <p:sp>
        <p:nvSpPr>
          <p:cNvPr id="10" name="TextBox 9">
            <a:extLst>
              <a:ext uri="{FF2B5EF4-FFF2-40B4-BE49-F238E27FC236}">
                <a16:creationId xmlns:a16="http://schemas.microsoft.com/office/drawing/2014/main" id="{56980C96-C82C-C640-9FBA-40FF2EAC397A}"/>
              </a:ext>
            </a:extLst>
          </p:cNvPr>
          <p:cNvSpPr txBox="1"/>
          <p:nvPr/>
        </p:nvSpPr>
        <p:spPr>
          <a:xfrm>
            <a:off x="1461891" y="2229099"/>
            <a:ext cx="2314575" cy="369332"/>
          </a:xfrm>
          <a:prstGeom prst="rect">
            <a:avLst/>
          </a:prstGeom>
          <a:noFill/>
        </p:spPr>
        <p:txBody>
          <a:bodyPr wrap="square" rtlCol="0">
            <a:spAutoFit/>
          </a:bodyPr>
          <a:lstStyle/>
          <a:p>
            <a:r>
              <a:rPr lang="en-US" dirty="0"/>
              <a:t>Manual Method</a:t>
            </a:r>
          </a:p>
        </p:txBody>
      </p:sp>
      <p:sp>
        <p:nvSpPr>
          <p:cNvPr id="11" name="TextBox 10">
            <a:extLst>
              <a:ext uri="{FF2B5EF4-FFF2-40B4-BE49-F238E27FC236}">
                <a16:creationId xmlns:a16="http://schemas.microsoft.com/office/drawing/2014/main" id="{91401EF0-B315-324F-B5FC-9C2B819ED60A}"/>
              </a:ext>
            </a:extLst>
          </p:cNvPr>
          <p:cNvSpPr txBox="1"/>
          <p:nvPr/>
        </p:nvSpPr>
        <p:spPr>
          <a:xfrm>
            <a:off x="8110458" y="2225408"/>
            <a:ext cx="2314575" cy="369332"/>
          </a:xfrm>
          <a:prstGeom prst="rect">
            <a:avLst/>
          </a:prstGeom>
          <a:noFill/>
        </p:spPr>
        <p:txBody>
          <a:bodyPr wrap="square" rtlCol="0">
            <a:spAutoFit/>
          </a:bodyPr>
          <a:lstStyle/>
          <a:p>
            <a:r>
              <a:rPr lang="en-US" dirty="0"/>
              <a:t>Using a </a:t>
            </a:r>
            <a:r>
              <a:rPr lang="en-US" dirty="0" err="1"/>
              <a:t>forEach</a:t>
            </a:r>
            <a:r>
              <a:rPr lang="en-US" dirty="0"/>
              <a:t>() Loop</a:t>
            </a:r>
          </a:p>
        </p:txBody>
      </p:sp>
      <p:sp>
        <p:nvSpPr>
          <p:cNvPr id="12" name="Arrow: Right 16">
            <a:extLst>
              <a:ext uri="{FF2B5EF4-FFF2-40B4-BE49-F238E27FC236}">
                <a16:creationId xmlns:a16="http://schemas.microsoft.com/office/drawing/2014/main" id="{AADD3070-DD5C-B74D-A48C-DC9C8FF8D82A}"/>
              </a:ext>
            </a:extLst>
          </p:cNvPr>
          <p:cNvSpPr/>
          <p:nvPr/>
        </p:nvSpPr>
        <p:spPr>
          <a:xfrm rot="15313959">
            <a:off x="8335824" y="3699111"/>
            <a:ext cx="701396" cy="1596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8A37274D-8E5E-7E4A-9786-0BCE3AD15DE4}"/>
              </a:ext>
            </a:extLst>
          </p:cNvPr>
          <p:cNvSpPr txBox="1"/>
          <p:nvPr/>
        </p:nvSpPr>
        <p:spPr>
          <a:xfrm>
            <a:off x="7285212" y="4328359"/>
            <a:ext cx="4191253" cy="1815882"/>
          </a:xfrm>
          <a:prstGeom prst="rect">
            <a:avLst/>
          </a:prstGeom>
          <a:solidFill>
            <a:schemeClr val="bg1"/>
          </a:solidFill>
          <a:ln>
            <a:solidFill>
              <a:schemeClr val="tx1"/>
            </a:solidFill>
          </a:ln>
        </p:spPr>
        <p:txBody>
          <a:bodyPr wrap="square" rtlCol="0">
            <a:spAutoFit/>
          </a:bodyPr>
          <a:lstStyle/>
          <a:p>
            <a:r>
              <a:rPr lang="en-CA" sz="1600" dirty="0"/>
              <a:t>Since the code we need to run is repetitive we can use a loop. </a:t>
            </a:r>
          </a:p>
          <a:p>
            <a:endParaRPr lang="en-CA" sz="1600" dirty="0"/>
          </a:p>
          <a:p>
            <a:r>
              <a:rPr lang="en-CA" sz="1600" dirty="0"/>
              <a:t>In this example we use a special type of loop available on arrays called a </a:t>
            </a:r>
            <a:r>
              <a:rPr lang="en-CA" sz="1600" dirty="0" err="1"/>
              <a:t>forEach</a:t>
            </a:r>
            <a:r>
              <a:rPr lang="en-CA" sz="1600" dirty="0"/>
              <a:t>() loop to "iterate" over each item in the array and output each item's value to the console</a:t>
            </a:r>
          </a:p>
        </p:txBody>
      </p:sp>
    </p:spTree>
    <p:extLst>
      <p:ext uri="{BB962C8B-B14F-4D97-AF65-F5344CB8AC3E}">
        <p14:creationId xmlns:p14="http://schemas.microsoft.com/office/powerpoint/2010/main" val="601688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4331F-1A3A-2142-B4CD-B102FE6139C8}"/>
              </a:ext>
            </a:extLst>
          </p:cNvPr>
          <p:cNvSpPr>
            <a:spLocks noGrp="1"/>
          </p:cNvSpPr>
          <p:nvPr>
            <p:ph type="title"/>
          </p:nvPr>
        </p:nvSpPr>
        <p:spPr>
          <a:xfrm>
            <a:off x="838200" y="18255"/>
            <a:ext cx="10515600" cy="1325563"/>
          </a:xfrm>
        </p:spPr>
        <p:txBody>
          <a:bodyPr/>
          <a:lstStyle/>
          <a:p>
            <a:r>
              <a:rPr lang="en-US" dirty="0"/>
              <a:t>Beware of Endless Loops</a:t>
            </a:r>
          </a:p>
        </p:txBody>
      </p:sp>
      <p:sp>
        <p:nvSpPr>
          <p:cNvPr id="3" name="Content Placeholder 2">
            <a:extLst>
              <a:ext uri="{FF2B5EF4-FFF2-40B4-BE49-F238E27FC236}">
                <a16:creationId xmlns:a16="http://schemas.microsoft.com/office/drawing/2014/main" id="{DC32639A-5546-874C-AE96-7F85AB4D9E4C}"/>
              </a:ext>
            </a:extLst>
          </p:cNvPr>
          <p:cNvSpPr>
            <a:spLocks noGrp="1"/>
          </p:cNvSpPr>
          <p:nvPr>
            <p:ph idx="1"/>
          </p:nvPr>
        </p:nvSpPr>
        <p:spPr>
          <a:xfrm>
            <a:off x="838200" y="1436700"/>
            <a:ext cx="5257800" cy="4351338"/>
          </a:xfrm>
        </p:spPr>
        <p:txBody>
          <a:bodyPr/>
          <a:lstStyle/>
          <a:p>
            <a:r>
              <a:rPr lang="en-US" dirty="0"/>
              <a:t>Be careful when writing your loop code</a:t>
            </a:r>
          </a:p>
          <a:p>
            <a:r>
              <a:rPr lang="en-US" dirty="0"/>
              <a:t>Always make sure your loop will eventually stop</a:t>
            </a:r>
          </a:p>
          <a:p>
            <a:r>
              <a:rPr lang="en-US" dirty="0"/>
              <a:t>If the browser crashes when running your script, it is often caused by your script running an endless loop</a:t>
            </a:r>
          </a:p>
        </p:txBody>
      </p:sp>
      <p:pic>
        <p:nvPicPr>
          <p:cNvPr id="5" name="Picture 4" descr="While loop programming joke: A wife calls her programmer husband and tells him &quot;while you're out, buy some milk.&quot; &#10;&#10;He never returns home.">
            <a:extLst>
              <a:ext uri="{FF2B5EF4-FFF2-40B4-BE49-F238E27FC236}">
                <a16:creationId xmlns:a16="http://schemas.microsoft.com/office/drawing/2014/main" id="{89C48A4C-AB30-924E-985E-799774A1F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4078" y="1436700"/>
            <a:ext cx="4269722" cy="4740263"/>
          </a:xfrm>
          <a:prstGeom prst="rect">
            <a:avLst/>
          </a:prstGeom>
        </p:spPr>
      </p:pic>
      <p:sp>
        <p:nvSpPr>
          <p:cNvPr id="6" name="TextBox 5">
            <a:extLst>
              <a:ext uri="{FF2B5EF4-FFF2-40B4-BE49-F238E27FC236}">
                <a16:creationId xmlns:a16="http://schemas.microsoft.com/office/drawing/2014/main" id="{AD51CFD1-AE9C-9C4F-9B11-248409D185A1}"/>
              </a:ext>
            </a:extLst>
          </p:cNvPr>
          <p:cNvSpPr txBox="1"/>
          <p:nvPr/>
        </p:nvSpPr>
        <p:spPr>
          <a:xfrm>
            <a:off x="672403" y="6423223"/>
            <a:ext cx="5257800" cy="307777"/>
          </a:xfrm>
          <a:prstGeom prst="rect">
            <a:avLst/>
          </a:prstGeom>
          <a:noFill/>
        </p:spPr>
        <p:txBody>
          <a:bodyPr wrap="square" rtlCol="0">
            <a:spAutoFit/>
          </a:bodyPr>
          <a:lstStyle/>
          <a:p>
            <a:r>
              <a:rPr lang="en-CA" sz="1400" dirty="0"/>
              <a:t>Image from: </a:t>
            </a:r>
            <a:r>
              <a:rPr lang="en-CA" sz="1400" dirty="0">
                <a:hlinkClick r:id="rId3"/>
              </a:rPr>
              <a:t>https://www.pinterest.ca/pin/336573772132618143/</a:t>
            </a:r>
            <a:endParaRPr lang="en-CA" sz="1400" dirty="0"/>
          </a:p>
        </p:txBody>
      </p:sp>
    </p:spTree>
    <p:extLst>
      <p:ext uri="{BB962C8B-B14F-4D97-AF65-F5344CB8AC3E}">
        <p14:creationId xmlns:p14="http://schemas.microsoft.com/office/powerpoint/2010/main" val="26644638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4331F-1A3A-2142-B4CD-B102FE6139C8}"/>
              </a:ext>
            </a:extLst>
          </p:cNvPr>
          <p:cNvSpPr>
            <a:spLocks noGrp="1"/>
          </p:cNvSpPr>
          <p:nvPr>
            <p:ph type="title"/>
          </p:nvPr>
        </p:nvSpPr>
        <p:spPr>
          <a:xfrm>
            <a:off x="528746" y="8013"/>
            <a:ext cx="10515600" cy="1325563"/>
          </a:xfrm>
        </p:spPr>
        <p:txBody>
          <a:bodyPr/>
          <a:lstStyle/>
          <a:p>
            <a:r>
              <a:rPr lang="en-US" dirty="0"/>
              <a:t>Beware of Endless Loops</a:t>
            </a:r>
          </a:p>
        </p:txBody>
      </p:sp>
      <p:sp>
        <p:nvSpPr>
          <p:cNvPr id="6" name="TextBox 5">
            <a:extLst>
              <a:ext uri="{FF2B5EF4-FFF2-40B4-BE49-F238E27FC236}">
                <a16:creationId xmlns:a16="http://schemas.microsoft.com/office/drawing/2014/main" id="{AD51CFD1-AE9C-9C4F-9B11-248409D185A1}"/>
              </a:ext>
            </a:extLst>
          </p:cNvPr>
          <p:cNvSpPr txBox="1"/>
          <p:nvPr/>
        </p:nvSpPr>
        <p:spPr>
          <a:xfrm>
            <a:off x="203172" y="6358905"/>
            <a:ext cx="6606702" cy="307777"/>
          </a:xfrm>
          <a:prstGeom prst="rect">
            <a:avLst/>
          </a:prstGeom>
          <a:noFill/>
        </p:spPr>
        <p:txBody>
          <a:bodyPr wrap="square" rtlCol="0">
            <a:spAutoFit/>
          </a:bodyPr>
          <a:lstStyle/>
          <a:p>
            <a:r>
              <a:rPr lang="en-CA" sz="1400" dirty="0"/>
              <a:t>Image from: </a:t>
            </a:r>
            <a:r>
              <a:rPr lang="en-CA" sz="1400" dirty="0">
                <a:hlinkClick r:id="rId2"/>
              </a:rPr>
              <a:t>http://osxdaily.com/2016/07/27/fix-aw-snap-page-error-crash-chrome/</a:t>
            </a:r>
            <a:endParaRPr lang="en-CA" sz="1400" dirty="0"/>
          </a:p>
        </p:txBody>
      </p:sp>
      <p:pic>
        <p:nvPicPr>
          <p:cNvPr id="7" name="Picture 6" descr="Chrome browser crash message screen">
            <a:extLst>
              <a:ext uri="{FF2B5EF4-FFF2-40B4-BE49-F238E27FC236}">
                <a16:creationId xmlns:a16="http://schemas.microsoft.com/office/drawing/2014/main" id="{BC2F03DB-A8A8-440F-91AC-D48BB22E15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204" y="1985469"/>
            <a:ext cx="5209450" cy="3706395"/>
          </a:xfrm>
          <a:prstGeom prst="rect">
            <a:avLst/>
          </a:prstGeom>
        </p:spPr>
      </p:pic>
      <p:sp>
        <p:nvSpPr>
          <p:cNvPr id="10" name="Rectangle 9">
            <a:extLst>
              <a:ext uri="{FF2B5EF4-FFF2-40B4-BE49-F238E27FC236}">
                <a16:creationId xmlns:a16="http://schemas.microsoft.com/office/drawing/2014/main" id="{FD39B7E2-4F60-4C33-B423-E4800EA5E87A}"/>
              </a:ext>
            </a:extLst>
          </p:cNvPr>
          <p:cNvSpPr/>
          <p:nvPr/>
        </p:nvSpPr>
        <p:spPr>
          <a:xfrm>
            <a:off x="729922" y="3257690"/>
            <a:ext cx="3993983" cy="25670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BD53B886-868A-4431-A394-7C633F0C7530}"/>
              </a:ext>
            </a:extLst>
          </p:cNvPr>
          <p:cNvSpPr/>
          <p:nvPr/>
        </p:nvSpPr>
        <p:spPr>
          <a:xfrm>
            <a:off x="893266" y="3519037"/>
            <a:ext cx="3667294" cy="2031325"/>
          </a:xfrm>
          <a:prstGeom prst="rect">
            <a:avLst/>
          </a:prstGeom>
        </p:spPr>
        <p:txBody>
          <a:bodyPr wrap="square">
            <a:spAutoFit/>
          </a:bodyPr>
          <a:lstStyle/>
          <a:p>
            <a:r>
              <a:rPr lang="en-US" dirty="0">
                <a:solidFill>
                  <a:srgbClr val="569CD6"/>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counter</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C586C0"/>
                </a:solidFill>
                <a:latin typeface="Consolas" panose="020B0609020204030204" pitchFamily="49" charset="0"/>
              </a:rPr>
              <a:t>while</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counter</a:t>
            </a:r>
            <a:r>
              <a:rPr lang="en-US" dirty="0">
                <a:solidFill>
                  <a:srgbClr val="D4D4D4"/>
                </a:solidFill>
                <a:latin typeface="Consolas" panose="020B0609020204030204" pitchFamily="49" charset="0"/>
              </a:rPr>
              <a:t> &lt; </a:t>
            </a:r>
            <a:r>
              <a:rPr lang="en-US" dirty="0">
                <a:solidFill>
                  <a:srgbClr val="B5CEA8"/>
                </a:solidFill>
                <a:latin typeface="Consolas" panose="020B0609020204030204" pitchFamily="49" charset="0"/>
              </a:rPr>
              <a:t>10</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counter</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12" name="Multiplication Sign 11">
            <a:extLst>
              <a:ext uri="{FF2B5EF4-FFF2-40B4-BE49-F238E27FC236}">
                <a16:creationId xmlns:a16="http://schemas.microsoft.com/office/drawing/2014/main" id="{6B7BC408-C8F1-49B5-8443-75036F0FC31D}"/>
              </a:ext>
            </a:extLst>
          </p:cNvPr>
          <p:cNvSpPr/>
          <p:nvPr/>
        </p:nvSpPr>
        <p:spPr>
          <a:xfrm>
            <a:off x="3425802" y="3244641"/>
            <a:ext cx="1565416" cy="117859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Arrow: Right 16">
            <a:extLst>
              <a:ext uri="{FF2B5EF4-FFF2-40B4-BE49-F238E27FC236}">
                <a16:creationId xmlns:a16="http://schemas.microsoft.com/office/drawing/2014/main" id="{87033578-FE01-411D-99C2-6A5D10870D12}"/>
              </a:ext>
            </a:extLst>
          </p:cNvPr>
          <p:cNvSpPr/>
          <p:nvPr/>
        </p:nvSpPr>
        <p:spPr>
          <a:xfrm rot="20700000">
            <a:off x="5149605" y="3960887"/>
            <a:ext cx="1161211" cy="25278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24C9ACA8-16B3-451C-B393-5400754CCD64}"/>
              </a:ext>
            </a:extLst>
          </p:cNvPr>
          <p:cNvSpPr txBox="1"/>
          <p:nvPr/>
        </p:nvSpPr>
        <p:spPr>
          <a:xfrm>
            <a:off x="728970" y="1346066"/>
            <a:ext cx="5152880" cy="1077218"/>
          </a:xfrm>
          <a:prstGeom prst="rect">
            <a:avLst/>
          </a:prstGeom>
          <a:solidFill>
            <a:schemeClr val="bg1"/>
          </a:solidFill>
          <a:ln>
            <a:solidFill>
              <a:schemeClr val="tx1"/>
            </a:solidFill>
          </a:ln>
        </p:spPr>
        <p:txBody>
          <a:bodyPr wrap="square" rtlCol="0">
            <a:spAutoFit/>
          </a:bodyPr>
          <a:lstStyle/>
          <a:p>
            <a:r>
              <a:rPr lang="en-CA" sz="1600" dirty="0"/>
              <a:t>Since we never update the value of the "counter" variable, the script will enter an endless loop because the counter variable will always remain less than 10. This will eventually cause your browser to crash</a:t>
            </a:r>
          </a:p>
        </p:txBody>
      </p:sp>
      <p:sp>
        <p:nvSpPr>
          <p:cNvPr id="15" name="TextBox 14">
            <a:extLst>
              <a:ext uri="{FF2B5EF4-FFF2-40B4-BE49-F238E27FC236}">
                <a16:creationId xmlns:a16="http://schemas.microsoft.com/office/drawing/2014/main" id="{DC62C031-41CB-4CCF-92EA-052D658D9565}"/>
              </a:ext>
            </a:extLst>
          </p:cNvPr>
          <p:cNvSpPr txBox="1"/>
          <p:nvPr/>
        </p:nvSpPr>
        <p:spPr>
          <a:xfrm>
            <a:off x="1354085" y="5223949"/>
            <a:ext cx="3727371" cy="338554"/>
          </a:xfrm>
          <a:prstGeom prst="rect">
            <a:avLst/>
          </a:prstGeom>
          <a:solidFill>
            <a:schemeClr val="accent4">
              <a:lumMod val="20000"/>
              <a:lumOff val="80000"/>
            </a:schemeClr>
          </a:solidFill>
          <a:ln>
            <a:solidFill>
              <a:schemeClr val="tx1"/>
            </a:solidFill>
          </a:ln>
        </p:spPr>
        <p:txBody>
          <a:bodyPr wrap="square" rtlCol="0">
            <a:spAutoFit/>
          </a:bodyPr>
          <a:lstStyle/>
          <a:p>
            <a:r>
              <a:rPr lang="en-CA" sz="1600" dirty="0"/>
              <a:t>*** Note ***: This is bad code!!!</a:t>
            </a:r>
          </a:p>
        </p:txBody>
      </p:sp>
      <p:sp>
        <p:nvSpPr>
          <p:cNvPr id="16" name="Arrow: Right 16">
            <a:extLst>
              <a:ext uri="{FF2B5EF4-FFF2-40B4-BE49-F238E27FC236}">
                <a16:creationId xmlns:a16="http://schemas.microsoft.com/office/drawing/2014/main" id="{CB8C7C16-6D33-4869-A707-136F095835A0}"/>
              </a:ext>
            </a:extLst>
          </p:cNvPr>
          <p:cNvSpPr/>
          <p:nvPr/>
        </p:nvSpPr>
        <p:spPr>
          <a:xfrm rot="5400000">
            <a:off x="1473964" y="2730110"/>
            <a:ext cx="582386" cy="22355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079162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8AC8F-35E6-8D4A-92D6-87612E3EAE09}"/>
              </a:ext>
            </a:extLst>
          </p:cNvPr>
          <p:cNvSpPr>
            <a:spLocks noGrp="1"/>
          </p:cNvSpPr>
          <p:nvPr>
            <p:ph type="title"/>
          </p:nvPr>
        </p:nvSpPr>
        <p:spPr/>
        <p:txBody>
          <a:bodyPr/>
          <a:lstStyle/>
          <a:p>
            <a:r>
              <a:rPr lang="en-US" dirty="0"/>
              <a:t>Types of JavaScript Loops</a:t>
            </a:r>
          </a:p>
        </p:txBody>
      </p:sp>
      <p:sp>
        <p:nvSpPr>
          <p:cNvPr id="3" name="Content Placeholder 2">
            <a:extLst>
              <a:ext uri="{FF2B5EF4-FFF2-40B4-BE49-F238E27FC236}">
                <a16:creationId xmlns:a16="http://schemas.microsoft.com/office/drawing/2014/main" id="{F7505395-6206-594A-BAA9-86B3F61B3AAB}"/>
              </a:ext>
            </a:extLst>
          </p:cNvPr>
          <p:cNvSpPr>
            <a:spLocks noGrp="1"/>
          </p:cNvSpPr>
          <p:nvPr>
            <p:ph idx="1"/>
          </p:nvPr>
        </p:nvSpPr>
        <p:spPr/>
        <p:txBody>
          <a:bodyPr>
            <a:normAutofit fontScale="92500" lnSpcReduction="20000"/>
          </a:bodyPr>
          <a:lstStyle/>
          <a:p>
            <a:r>
              <a:rPr lang="en-US" dirty="0"/>
              <a:t>While</a:t>
            </a:r>
          </a:p>
          <a:p>
            <a:pPr lvl="1"/>
            <a:r>
              <a:rPr lang="en-US" dirty="0"/>
              <a:t>Useful for when you are not sure how many times you need to run the loop</a:t>
            </a:r>
          </a:p>
          <a:p>
            <a:r>
              <a:rPr lang="en-US" dirty="0"/>
              <a:t>Do While</a:t>
            </a:r>
          </a:p>
          <a:p>
            <a:pPr lvl="1"/>
            <a:r>
              <a:rPr lang="en-US" dirty="0"/>
              <a:t>Similar to a "while" loop, except the condition is always run at least once</a:t>
            </a:r>
          </a:p>
          <a:p>
            <a:r>
              <a:rPr lang="en-US" dirty="0"/>
              <a:t>For</a:t>
            </a:r>
          </a:p>
          <a:p>
            <a:pPr lvl="1"/>
            <a:r>
              <a:rPr lang="en-US" dirty="0"/>
              <a:t>Useful for when you know exactly how many times you need to run the loop</a:t>
            </a:r>
          </a:p>
          <a:p>
            <a:r>
              <a:rPr lang="en-US" dirty="0"/>
              <a:t>For Each</a:t>
            </a:r>
          </a:p>
          <a:p>
            <a:pPr lvl="1"/>
            <a:r>
              <a:rPr lang="en-US" dirty="0"/>
              <a:t>Only available on arrays and on some DOM collections</a:t>
            </a:r>
          </a:p>
          <a:p>
            <a:r>
              <a:rPr lang="en-US" dirty="0"/>
              <a:t>For…in (not covered today, but look it up on MDN Docs)</a:t>
            </a:r>
          </a:p>
          <a:p>
            <a:pPr lvl="1"/>
            <a:r>
              <a:rPr lang="en-US" dirty="0"/>
              <a:t>Useful for iterating over an object (more on objects in a future class)</a:t>
            </a:r>
          </a:p>
          <a:p>
            <a:r>
              <a:rPr lang="en-US" dirty="0"/>
              <a:t>For…of (not covered today, but look it up on MDN Docs)</a:t>
            </a:r>
          </a:p>
          <a:p>
            <a:pPr lvl="1"/>
            <a:r>
              <a:rPr lang="en-US" dirty="0"/>
              <a:t>Useful for iterating over arrays and other </a:t>
            </a:r>
            <a:r>
              <a:rPr lang="en-US" dirty="0" err="1"/>
              <a:t>iterable</a:t>
            </a:r>
            <a:r>
              <a:rPr lang="en-US" dirty="0"/>
              <a:t> objects</a:t>
            </a:r>
          </a:p>
        </p:txBody>
      </p:sp>
    </p:spTree>
    <p:extLst>
      <p:ext uri="{BB962C8B-B14F-4D97-AF65-F5344CB8AC3E}">
        <p14:creationId xmlns:p14="http://schemas.microsoft.com/office/powerpoint/2010/main" val="14369197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274D-62AE-C349-97C8-6039841F29C2}"/>
              </a:ext>
            </a:extLst>
          </p:cNvPr>
          <p:cNvSpPr>
            <a:spLocks noGrp="1"/>
          </p:cNvSpPr>
          <p:nvPr>
            <p:ph type="title"/>
          </p:nvPr>
        </p:nvSpPr>
        <p:spPr>
          <a:xfrm>
            <a:off x="838200" y="40"/>
            <a:ext cx="10515600" cy="1325563"/>
          </a:xfrm>
        </p:spPr>
        <p:txBody>
          <a:bodyPr/>
          <a:lstStyle/>
          <a:p>
            <a:r>
              <a:rPr lang="en-US" dirty="0"/>
              <a:t>While Loops</a:t>
            </a:r>
          </a:p>
        </p:txBody>
      </p:sp>
      <p:sp>
        <p:nvSpPr>
          <p:cNvPr id="3" name="Content Placeholder 2">
            <a:extLst>
              <a:ext uri="{FF2B5EF4-FFF2-40B4-BE49-F238E27FC236}">
                <a16:creationId xmlns:a16="http://schemas.microsoft.com/office/drawing/2014/main" id="{A40CA6EB-B746-194A-BF28-9FF479868037}"/>
              </a:ext>
            </a:extLst>
          </p:cNvPr>
          <p:cNvSpPr>
            <a:spLocks noGrp="1"/>
          </p:cNvSpPr>
          <p:nvPr>
            <p:ph idx="1"/>
          </p:nvPr>
        </p:nvSpPr>
        <p:spPr>
          <a:xfrm>
            <a:off x="838200" y="1392659"/>
            <a:ext cx="5003800" cy="1325563"/>
          </a:xfrm>
        </p:spPr>
        <p:txBody>
          <a:bodyPr/>
          <a:lstStyle/>
          <a:p>
            <a:r>
              <a:rPr lang="en-US" dirty="0"/>
              <a:t>Useful when you are not sure how many times you want to run the loop</a:t>
            </a:r>
          </a:p>
        </p:txBody>
      </p:sp>
      <p:sp>
        <p:nvSpPr>
          <p:cNvPr id="5" name="Rectangle 4">
            <a:extLst>
              <a:ext uri="{FF2B5EF4-FFF2-40B4-BE49-F238E27FC236}">
                <a16:creationId xmlns:a16="http://schemas.microsoft.com/office/drawing/2014/main" id="{9910D63B-E638-4D80-9415-292D4FBA201C}"/>
              </a:ext>
            </a:extLst>
          </p:cNvPr>
          <p:cNvSpPr/>
          <p:nvPr/>
        </p:nvSpPr>
        <p:spPr>
          <a:xfrm>
            <a:off x="949162" y="3082925"/>
            <a:ext cx="5692938" cy="30638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8052A3F9-0C0C-4484-B01F-09C5243AFCFA}"/>
              </a:ext>
            </a:extLst>
          </p:cNvPr>
          <p:cNvSpPr/>
          <p:nvPr/>
        </p:nvSpPr>
        <p:spPr>
          <a:xfrm>
            <a:off x="1231902" y="3337589"/>
            <a:ext cx="5511798" cy="2554545"/>
          </a:xfrm>
          <a:prstGeom prst="rect">
            <a:avLst/>
          </a:prstGeom>
        </p:spPr>
        <p:txBody>
          <a:bodyPr wrap="square">
            <a:spAutoFit/>
          </a:bodyPr>
          <a:lstStyle/>
          <a:p>
            <a:r>
              <a:rPr lang="en-CA" sz="1600" dirty="0">
                <a:solidFill>
                  <a:srgbClr val="569CD6"/>
                </a:solidFill>
                <a:latin typeface="Consolas" panose="020B0609020204030204" pitchFamily="49" charset="0"/>
              </a:rPr>
              <a:t>let</a:t>
            </a:r>
            <a:r>
              <a:rPr lang="en-CA" sz="1600" dirty="0">
                <a:solidFill>
                  <a:srgbClr val="D4D4D4"/>
                </a:solidFill>
                <a:latin typeface="Consolas" panose="020B0609020204030204" pitchFamily="49" charset="0"/>
              </a:rPr>
              <a:t> </a:t>
            </a:r>
            <a:r>
              <a:rPr lang="en-CA" sz="1600" dirty="0">
                <a:solidFill>
                  <a:srgbClr val="9CDCFE"/>
                </a:solidFill>
                <a:latin typeface="Consolas" panose="020B0609020204030204" pitchFamily="49" charset="0"/>
              </a:rPr>
              <a:t>user</a:t>
            </a:r>
            <a:r>
              <a:rPr lang="en-CA" sz="1600" dirty="0">
                <a:solidFill>
                  <a:srgbClr val="D4D4D4"/>
                </a:solidFill>
                <a:latin typeface="Consolas" panose="020B0609020204030204" pitchFamily="49" charset="0"/>
              </a:rPr>
              <a:t> = </a:t>
            </a:r>
            <a:r>
              <a:rPr lang="en-CA" sz="1600" dirty="0">
                <a:solidFill>
                  <a:srgbClr val="DCDCAA"/>
                </a:solidFill>
                <a:latin typeface="Consolas" panose="020B0609020204030204" pitchFamily="49" charset="0"/>
              </a:rPr>
              <a:t>prompt</a:t>
            </a:r>
            <a:r>
              <a:rPr lang="en-CA" sz="1600" dirty="0">
                <a:solidFill>
                  <a:srgbClr val="D4D4D4"/>
                </a:solidFill>
                <a:latin typeface="Consolas" panose="020B0609020204030204" pitchFamily="49" charset="0"/>
              </a:rPr>
              <a:t>(</a:t>
            </a:r>
            <a:r>
              <a:rPr lang="en-CA" sz="1600" dirty="0">
                <a:solidFill>
                  <a:srgbClr val="CE9178"/>
                </a:solidFill>
                <a:latin typeface="Consolas" panose="020B0609020204030204" pitchFamily="49" charset="0"/>
              </a:rPr>
              <a:t>'What is your name?'</a:t>
            </a:r>
            <a:r>
              <a:rPr lang="en-CA" sz="1600" dirty="0">
                <a:solidFill>
                  <a:srgbClr val="D4D4D4"/>
                </a:solidFill>
                <a:latin typeface="Consolas" panose="020B0609020204030204" pitchFamily="49" charset="0"/>
              </a:rPr>
              <a:t>);</a:t>
            </a:r>
          </a:p>
          <a:p>
            <a:br>
              <a:rPr lang="en-CA" sz="1600" dirty="0">
                <a:solidFill>
                  <a:srgbClr val="D4D4D4"/>
                </a:solidFill>
                <a:latin typeface="Consolas" panose="020B0609020204030204" pitchFamily="49" charset="0"/>
              </a:rPr>
            </a:br>
            <a:br>
              <a:rPr lang="en-CA" sz="1600" dirty="0">
                <a:solidFill>
                  <a:srgbClr val="D4D4D4"/>
                </a:solidFill>
                <a:latin typeface="Consolas" panose="020B0609020204030204" pitchFamily="49" charset="0"/>
              </a:rPr>
            </a:br>
            <a:br>
              <a:rPr lang="en-CA" sz="1600" dirty="0">
                <a:solidFill>
                  <a:srgbClr val="D4D4D4"/>
                </a:solidFill>
                <a:latin typeface="Consolas" panose="020B0609020204030204" pitchFamily="49" charset="0"/>
              </a:rPr>
            </a:br>
            <a:r>
              <a:rPr lang="en-CA" sz="1600" dirty="0">
                <a:solidFill>
                  <a:srgbClr val="C586C0"/>
                </a:solidFill>
                <a:latin typeface="Consolas" panose="020B0609020204030204" pitchFamily="49" charset="0"/>
              </a:rPr>
              <a:t>while</a:t>
            </a:r>
            <a:r>
              <a:rPr lang="en-CA" sz="1600" dirty="0">
                <a:solidFill>
                  <a:srgbClr val="D4D4D4"/>
                </a:solidFill>
                <a:latin typeface="Consolas" panose="020B0609020204030204" pitchFamily="49" charset="0"/>
              </a:rPr>
              <a:t>(</a:t>
            </a:r>
            <a:r>
              <a:rPr lang="en-CA" sz="1600" dirty="0">
                <a:solidFill>
                  <a:srgbClr val="9CDCFE"/>
                </a:solidFill>
                <a:latin typeface="Consolas" panose="020B0609020204030204" pitchFamily="49" charset="0"/>
              </a:rPr>
              <a:t>user</a:t>
            </a:r>
            <a:r>
              <a:rPr lang="en-CA" sz="1600" dirty="0">
                <a:solidFill>
                  <a:srgbClr val="D4D4D4"/>
                </a:solidFill>
                <a:latin typeface="Consolas" panose="020B0609020204030204" pitchFamily="49" charset="0"/>
              </a:rPr>
              <a:t> == </a:t>
            </a:r>
            <a:r>
              <a:rPr lang="en-CA" sz="1600" dirty="0">
                <a:solidFill>
                  <a:srgbClr val="569CD6"/>
                </a:solidFill>
                <a:latin typeface="Consolas" panose="020B0609020204030204" pitchFamily="49" charset="0"/>
              </a:rPr>
              <a:t>null</a:t>
            </a:r>
            <a:r>
              <a:rPr lang="en-CA" sz="1600" dirty="0">
                <a:solidFill>
                  <a:srgbClr val="D4D4D4"/>
                </a:solidFill>
                <a:latin typeface="Consolas" panose="020B0609020204030204" pitchFamily="49" charset="0"/>
              </a:rPr>
              <a:t> || </a:t>
            </a:r>
            <a:r>
              <a:rPr lang="en-CA" sz="1600" dirty="0" err="1">
                <a:solidFill>
                  <a:srgbClr val="9CDCFE"/>
                </a:solidFill>
                <a:latin typeface="Consolas" panose="020B0609020204030204" pitchFamily="49" charset="0"/>
              </a:rPr>
              <a:t>user</a:t>
            </a:r>
            <a:r>
              <a:rPr lang="en-CA" sz="1600" dirty="0" err="1">
                <a:solidFill>
                  <a:srgbClr val="D4D4D4"/>
                </a:solidFill>
                <a:latin typeface="Consolas" panose="020B0609020204030204" pitchFamily="49" charset="0"/>
              </a:rPr>
              <a:t>.</a:t>
            </a:r>
            <a:r>
              <a:rPr lang="en-CA" sz="1600" dirty="0" err="1">
                <a:solidFill>
                  <a:srgbClr val="DCDCAA"/>
                </a:solidFill>
                <a:latin typeface="Consolas" panose="020B0609020204030204" pitchFamily="49" charset="0"/>
              </a:rPr>
              <a:t>trim</a:t>
            </a:r>
            <a:r>
              <a:rPr lang="en-CA" sz="1600" dirty="0">
                <a:solidFill>
                  <a:srgbClr val="D4D4D4"/>
                </a:solidFill>
                <a:latin typeface="Consolas" panose="020B0609020204030204" pitchFamily="49" charset="0"/>
              </a:rPr>
              <a:t>() == </a:t>
            </a:r>
            <a:r>
              <a:rPr lang="en-CA" sz="1600" dirty="0">
                <a:solidFill>
                  <a:srgbClr val="CE9178"/>
                </a:solidFill>
                <a:latin typeface="Consolas" panose="020B0609020204030204" pitchFamily="49" charset="0"/>
              </a:rPr>
              <a:t>''</a:t>
            </a:r>
            <a:r>
              <a:rPr lang="en-CA" sz="1600" dirty="0">
                <a:solidFill>
                  <a:srgbClr val="D4D4D4"/>
                </a:solidFill>
                <a:latin typeface="Consolas" panose="020B0609020204030204" pitchFamily="49" charset="0"/>
              </a:rPr>
              <a:t>){</a:t>
            </a:r>
          </a:p>
          <a:p>
            <a:r>
              <a:rPr lang="en-CA" sz="1600" dirty="0">
                <a:solidFill>
                  <a:srgbClr val="DCDCAA"/>
                </a:solidFill>
                <a:latin typeface="Consolas" panose="020B0609020204030204" pitchFamily="49" charset="0"/>
              </a:rPr>
              <a:t>   prompt</a:t>
            </a:r>
            <a:r>
              <a:rPr lang="en-CA" sz="1600" dirty="0">
                <a:solidFill>
                  <a:srgbClr val="D4D4D4"/>
                </a:solidFill>
                <a:latin typeface="Consolas" panose="020B0609020204030204" pitchFamily="49" charset="0"/>
              </a:rPr>
              <a:t>(</a:t>
            </a:r>
            <a:r>
              <a:rPr lang="en-CA" sz="1600" dirty="0">
                <a:solidFill>
                  <a:srgbClr val="CE9178"/>
                </a:solidFill>
                <a:latin typeface="Consolas" panose="020B0609020204030204" pitchFamily="49" charset="0"/>
              </a:rPr>
              <a:t>'You must enter a name to proceed. </a:t>
            </a:r>
          </a:p>
          <a:p>
            <a:r>
              <a:rPr lang="en-CA" sz="1600" dirty="0">
                <a:solidFill>
                  <a:srgbClr val="CE9178"/>
                </a:solidFill>
                <a:latin typeface="Consolas" panose="020B0609020204030204" pitchFamily="49" charset="0"/>
              </a:rPr>
              <a:t>           Please enter a name.'</a:t>
            </a:r>
            <a:r>
              <a:rPr lang="en-CA" sz="1600" dirty="0">
                <a:solidFill>
                  <a:srgbClr val="D4D4D4"/>
                </a:solidFill>
                <a:latin typeface="Consolas" panose="020B0609020204030204" pitchFamily="49" charset="0"/>
              </a:rPr>
              <a:t>);</a:t>
            </a:r>
          </a:p>
          <a:p>
            <a:r>
              <a:rPr lang="en-CA" sz="1600" dirty="0">
                <a:solidFill>
                  <a:srgbClr val="D4D4D4"/>
                </a:solidFill>
                <a:latin typeface="Consolas" panose="020B0609020204030204" pitchFamily="49" charset="0"/>
              </a:rPr>
              <a:t>}</a:t>
            </a:r>
          </a:p>
          <a:p>
            <a:br>
              <a:rPr lang="en-CA" sz="1600" dirty="0">
                <a:solidFill>
                  <a:srgbClr val="D4D4D4"/>
                </a:solidFill>
                <a:latin typeface="Consolas" panose="020B0609020204030204" pitchFamily="49" charset="0"/>
              </a:rPr>
            </a:br>
            <a:r>
              <a:rPr lang="en-CA" sz="1600" dirty="0" err="1">
                <a:solidFill>
                  <a:srgbClr val="9CDCFE"/>
                </a:solidFill>
                <a:latin typeface="Consolas" panose="020B0609020204030204" pitchFamily="49" charset="0"/>
              </a:rPr>
              <a:t>out</a:t>
            </a:r>
            <a:r>
              <a:rPr lang="en-CA" sz="1600" dirty="0" err="1">
                <a:solidFill>
                  <a:srgbClr val="D4D4D4"/>
                </a:solidFill>
                <a:latin typeface="Consolas" panose="020B0609020204030204" pitchFamily="49" charset="0"/>
              </a:rPr>
              <a:t>.</a:t>
            </a:r>
            <a:r>
              <a:rPr lang="en-CA" sz="1600" dirty="0" err="1">
                <a:solidFill>
                  <a:srgbClr val="9CDCFE"/>
                </a:solidFill>
                <a:latin typeface="Consolas" panose="020B0609020204030204" pitchFamily="49" charset="0"/>
              </a:rPr>
              <a:t>innerHTML</a:t>
            </a:r>
            <a:r>
              <a:rPr lang="en-CA" sz="1600" dirty="0">
                <a:solidFill>
                  <a:srgbClr val="D4D4D4"/>
                </a:solidFill>
                <a:latin typeface="Consolas" panose="020B0609020204030204" pitchFamily="49" charset="0"/>
              </a:rPr>
              <a:t> = </a:t>
            </a:r>
            <a:r>
              <a:rPr lang="en-CA" sz="1600" dirty="0">
                <a:solidFill>
                  <a:srgbClr val="CE9178"/>
                </a:solidFill>
                <a:latin typeface="Consolas" panose="020B0609020204030204" pitchFamily="49" charset="0"/>
              </a:rPr>
              <a:t>`Hello </a:t>
            </a:r>
            <a:r>
              <a:rPr lang="en-CA" sz="1600" dirty="0">
                <a:solidFill>
                  <a:srgbClr val="569CD6"/>
                </a:solidFill>
                <a:latin typeface="Consolas" panose="020B0609020204030204" pitchFamily="49" charset="0"/>
              </a:rPr>
              <a:t>${</a:t>
            </a:r>
            <a:r>
              <a:rPr lang="en-CA" sz="1600" dirty="0">
                <a:solidFill>
                  <a:srgbClr val="9CDCFE"/>
                </a:solidFill>
                <a:latin typeface="Consolas" panose="020B0609020204030204" pitchFamily="49" charset="0"/>
              </a:rPr>
              <a:t>user</a:t>
            </a:r>
            <a:r>
              <a:rPr lang="en-CA" sz="1600" dirty="0">
                <a:solidFill>
                  <a:srgbClr val="569CD6"/>
                </a:solidFill>
                <a:latin typeface="Consolas" panose="020B0609020204030204" pitchFamily="49" charset="0"/>
              </a:rPr>
              <a:t>}</a:t>
            </a:r>
            <a:r>
              <a:rPr lang="en-CA" sz="1600" dirty="0">
                <a:solidFill>
                  <a:srgbClr val="CE9178"/>
                </a:solidFill>
                <a:latin typeface="Consolas" panose="020B0609020204030204" pitchFamily="49" charset="0"/>
              </a:rPr>
              <a:t>.`</a:t>
            </a:r>
            <a:r>
              <a:rPr lang="en-CA" sz="1600" dirty="0">
                <a:solidFill>
                  <a:srgbClr val="D4D4D4"/>
                </a:solidFill>
                <a:latin typeface="Consolas" panose="020B0609020204030204" pitchFamily="49" charset="0"/>
              </a:rPr>
              <a:t>;</a:t>
            </a:r>
            <a:endParaRPr lang="en-CA" sz="1600"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827C19E0-5165-46AC-9694-0D91BDC27FC3}"/>
              </a:ext>
            </a:extLst>
          </p:cNvPr>
          <p:cNvSpPr txBox="1"/>
          <p:nvPr/>
        </p:nvSpPr>
        <p:spPr>
          <a:xfrm>
            <a:off x="7415374" y="2382921"/>
            <a:ext cx="3938426" cy="1477328"/>
          </a:xfrm>
          <a:prstGeom prst="rect">
            <a:avLst/>
          </a:prstGeom>
          <a:noFill/>
          <a:ln>
            <a:solidFill>
              <a:schemeClr val="tx1"/>
            </a:solidFill>
          </a:ln>
        </p:spPr>
        <p:txBody>
          <a:bodyPr wrap="square" rtlCol="0">
            <a:spAutoFit/>
          </a:bodyPr>
          <a:lstStyle/>
          <a:p>
            <a:r>
              <a:rPr lang="en-CA" dirty="0"/>
              <a:t>Since we are not sure how many times our user will not enter a name we can use a while loop. The computer will keep repeating the loop code until the user enters a name into the prompt box</a:t>
            </a:r>
          </a:p>
        </p:txBody>
      </p:sp>
      <p:sp>
        <p:nvSpPr>
          <p:cNvPr id="7" name="Arrow: Right 16">
            <a:extLst>
              <a:ext uri="{FF2B5EF4-FFF2-40B4-BE49-F238E27FC236}">
                <a16:creationId xmlns:a16="http://schemas.microsoft.com/office/drawing/2014/main" id="{F0ACB86C-0E95-49FD-B2A3-F44EC492D029}"/>
              </a:ext>
            </a:extLst>
          </p:cNvPr>
          <p:cNvSpPr/>
          <p:nvPr/>
        </p:nvSpPr>
        <p:spPr>
          <a:xfrm rot="9388921">
            <a:off x="4835181" y="3598675"/>
            <a:ext cx="2445437" cy="26052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91072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1989B-B1A1-41E9-B8BD-834AA914A243}"/>
              </a:ext>
            </a:extLst>
          </p:cNvPr>
          <p:cNvSpPr>
            <a:spLocks noGrp="1"/>
          </p:cNvSpPr>
          <p:nvPr>
            <p:ph type="ctrTitle"/>
          </p:nvPr>
        </p:nvSpPr>
        <p:spPr>
          <a:xfrm>
            <a:off x="1524000" y="1338263"/>
            <a:ext cx="9144000" cy="2387600"/>
          </a:xfrm>
        </p:spPr>
        <p:txBody>
          <a:bodyPr/>
          <a:lstStyle/>
          <a:p>
            <a:r>
              <a:rPr lang="en-CA" dirty="0"/>
              <a:t>Conditionals</a:t>
            </a:r>
          </a:p>
        </p:txBody>
      </p:sp>
    </p:spTree>
    <p:extLst>
      <p:ext uri="{BB962C8B-B14F-4D97-AF65-F5344CB8AC3E}">
        <p14:creationId xmlns:p14="http://schemas.microsoft.com/office/powerpoint/2010/main" val="31150954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3755D-F53B-5845-B35E-ACC3C5EEA477}"/>
              </a:ext>
            </a:extLst>
          </p:cNvPr>
          <p:cNvSpPr>
            <a:spLocks noGrp="1"/>
          </p:cNvSpPr>
          <p:nvPr>
            <p:ph type="title"/>
          </p:nvPr>
        </p:nvSpPr>
        <p:spPr>
          <a:xfrm>
            <a:off x="711200" y="0"/>
            <a:ext cx="10515600" cy="1325563"/>
          </a:xfrm>
        </p:spPr>
        <p:txBody>
          <a:bodyPr/>
          <a:lstStyle/>
          <a:p>
            <a:r>
              <a:rPr lang="en-US" dirty="0"/>
              <a:t>Do While Loops</a:t>
            </a:r>
          </a:p>
        </p:txBody>
      </p:sp>
      <p:sp>
        <p:nvSpPr>
          <p:cNvPr id="3" name="Content Placeholder 2">
            <a:extLst>
              <a:ext uri="{FF2B5EF4-FFF2-40B4-BE49-F238E27FC236}">
                <a16:creationId xmlns:a16="http://schemas.microsoft.com/office/drawing/2014/main" id="{6F6D4787-2649-BE49-A23C-F4626CC3703F}"/>
              </a:ext>
            </a:extLst>
          </p:cNvPr>
          <p:cNvSpPr>
            <a:spLocks noGrp="1"/>
          </p:cNvSpPr>
          <p:nvPr>
            <p:ph idx="1"/>
          </p:nvPr>
        </p:nvSpPr>
        <p:spPr>
          <a:xfrm>
            <a:off x="812800" y="1325563"/>
            <a:ext cx="9194800" cy="1069975"/>
          </a:xfrm>
        </p:spPr>
        <p:txBody>
          <a:bodyPr/>
          <a:lstStyle/>
          <a:p>
            <a:r>
              <a:rPr lang="en-US" dirty="0"/>
              <a:t>Similar to "while" loops, except that the conditional loop code will always execute at least once</a:t>
            </a:r>
          </a:p>
        </p:txBody>
      </p:sp>
      <p:sp>
        <p:nvSpPr>
          <p:cNvPr id="5" name="Rectangle 4">
            <a:extLst>
              <a:ext uri="{FF2B5EF4-FFF2-40B4-BE49-F238E27FC236}">
                <a16:creationId xmlns:a16="http://schemas.microsoft.com/office/drawing/2014/main" id="{6DBA6F8C-7B9B-4306-BBFD-DF1168863216}"/>
              </a:ext>
            </a:extLst>
          </p:cNvPr>
          <p:cNvSpPr/>
          <p:nvPr/>
        </p:nvSpPr>
        <p:spPr>
          <a:xfrm>
            <a:off x="1092200" y="2574926"/>
            <a:ext cx="6337300" cy="37623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19408A81-9D45-4DED-8C35-0DA3E62E4719}"/>
              </a:ext>
            </a:extLst>
          </p:cNvPr>
          <p:cNvSpPr/>
          <p:nvPr/>
        </p:nvSpPr>
        <p:spPr>
          <a:xfrm>
            <a:off x="1333500" y="2886452"/>
            <a:ext cx="6096000" cy="3139321"/>
          </a:xfrm>
          <a:prstGeom prst="rect">
            <a:avLst/>
          </a:prstGeom>
        </p:spPr>
        <p:txBody>
          <a:bodyPr>
            <a:spAutoFit/>
          </a:bodyPr>
          <a:lstStyle/>
          <a:p>
            <a:r>
              <a:rPr lang="en-US" dirty="0">
                <a:solidFill>
                  <a:srgbClr val="569CD6"/>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user</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C586C0"/>
                </a:solidFill>
                <a:latin typeface="Consolas" panose="020B0609020204030204" pitchFamily="49" charset="0"/>
              </a:rPr>
              <a:t>do</a:t>
            </a:r>
            <a:r>
              <a:rPr lang="en-US" dirty="0">
                <a:solidFill>
                  <a:srgbClr val="D4D4D4"/>
                </a:solidFill>
                <a:latin typeface="Consolas" panose="020B0609020204030204" pitchFamily="49" charset="0"/>
              </a:rPr>
              <a:t> {</a:t>
            </a:r>
          </a:p>
          <a:p>
            <a:r>
              <a:rPr lang="en-US" dirty="0">
                <a:solidFill>
                  <a:schemeClr val="accent6">
                    <a:lumMod val="40000"/>
                    <a:lumOff val="60000"/>
                  </a:schemeClr>
                </a:solidFill>
                <a:latin typeface="Consolas" panose="020B0609020204030204" pitchFamily="49" charset="0"/>
              </a:rPr>
              <a:t>   // This code will run at least once,</a:t>
            </a:r>
          </a:p>
          <a:p>
            <a:r>
              <a:rPr lang="en-US" dirty="0">
                <a:solidFill>
                  <a:schemeClr val="accent6">
                    <a:lumMod val="40000"/>
                    <a:lumOff val="60000"/>
                  </a:schemeClr>
                </a:solidFill>
                <a:latin typeface="Consolas" panose="020B0609020204030204" pitchFamily="49" charset="0"/>
              </a:rPr>
              <a:t>   // even if the while condition is never</a:t>
            </a:r>
          </a:p>
          <a:p>
            <a:r>
              <a:rPr lang="en-US" dirty="0">
                <a:solidFill>
                  <a:schemeClr val="accent6">
                    <a:lumMod val="40000"/>
                    <a:lumOff val="60000"/>
                  </a:schemeClr>
                </a:solidFill>
                <a:latin typeface="Consolas" panose="020B0609020204030204" pitchFamily="49" charset="0"/>
              </a:rPr>
              <a:t>   // false</a:t>
            </a:r>
          </a:p>
          <a:p>
            <a:r>
              <a:rPr lang="en-US" dirty="0">
                <a:solidFill>
                  <a:srgbClr val="9CDCFE"/>
                </a:solidFill>
                <a:latin typeface="Consolas" panose="020B0609020204030204" pitchFamily="49" charset="0"/>
              </a:rPr>
              <a:t>   user</a:t>
            </a:r>
            <a:r>
              <a:rPr lang="en-US" dirty="0">
                <a:solidFill>
                  <a:srgbClr val="D4D4D4"/>
                </a:solidFill>
                <a:latin typeface="Consolas" panose="020B0609020204030204" pitchFamily="49" charset="0"/>
              </a:rPr>
              <a:t> = </a:t>
            </a:r>
            <a:r>
              <a:rPr lang="en-US" dirty="0">
                <a:solidFill>
                  <a:srgbClr val="DCDCAA"/>
                </a:solidFill>
                <a:latin typeface="Consolas" panose="020B0609020204030204" pitchFamily="49" charset="0"/>
              </a:rPr>
              <a:t>prompt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'What is your name?'</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a:t>
            </a:r>
            <a:r>
              <a:rPr lang="en-US" dirty="0">
                <a:solidFill>
                  <a:srgbClr val="C586C0"/>
                </a:solidFill>
                <a:latin typeface="Consolas" panose="020B0609020204030204" pitchFamily="49" charset="0"/>
              </a:rPr>
              <a:t>while</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user</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null</a:t>
            </a:r>
            <a:r>
              <a:rPr lang="en-US" dirty="0">
                <a:solidFill>
                  <a:srgbClr val="D4D4D4"/>
                </a:solidFill>
                <a:latin typeface="Consolas" panose="020B0609020204030204" pitchFamily="49" charset="0"/>
              </a:rPr>
              <a:t> || </a:t>
            </a:r>
            <a:r>
              <a:rPr lang="en-US" dirty="0" err="1">
                <a:solidFill>
                  <a:srgbClr val="9CDCFE"/>
                </a:solidFill>
                <a:latin typeface="Consolas" panose="020B0609020204030204" pitchFamily="49" charset="0"/>
              </a:rPr>
              <a:t>user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trim</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err="1">
                <a:solidFill>
                  <a:srgbClr val="9CDCFE"/>
                </a:solidFill>
                <a:latin typeface="Consolas" panose="020B0609020204030204" pitchFamily="49" charset="0"/>
              </a:rPr>
              <a:t>out</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innerHTML</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`Hello </a:t>
            </a:r>
            <a:r>
              <a:rPr lang="en-US" dirty="0">
                <a:solidFill>
                  <a:srgbClr val="569CD6"/>
                </a:solidFill>
                <a:latin typeface="Consolas" panose="020B0609020204030204" pitchFamily="49" charset="0"/>
              </a:rPr>
              <a:t>${</a:t>
            </a:r>
            <a:r>
              <a:rPr lang="en-US" dirty="0">
                <a:solidFill>
                  <a:srgbClr val="9CDCFE"/>
                </a:solidFill>
                <a:latin typeface="Consolas" panose="020B0609020204030204" pitchFamily="49" charset="0"/>
              </a:rPr>
              <a:t>user</a:t>
            </a:r>
            <a:r>
              <a:rPr lang="en-US" dirty="0">
                <a:solidFill>
                  <a:srgbClr val="569CD6"/>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261596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3BD3-232E-4F32-98ED-E0FAEC3A0329}"/>
              </a:ext>
            </a:extLst>
          </p:cNvPr>
          <p:cNvSpPr>
            <a:spLocks noGrp="1"/>
          </p:cNvSpPr>
          <p:nvPr>
            <p:ph type="title"/>
          </p:nvPr>
        </p:nvSpPr>
        <p:spPr/>
        <p:txBody>
          <a:bodyPr/>
          <a:lstStyle/>
          <a:p>
            <a:r>
              <a:rPr lang="en-CA" dirty="0"/>
              <a:t>For Loop</a:t>
            </a:r>
          </a:p>
        </p:txBody>
      </p:sp>
      <p:sp>
        <p:nvSpPr>
          <p:cNvPr id="3" name="Content Placeholder 2">
            <a:extLst>
              <a:ext uri="{FF2B5EF4-FFF2-40B4-BE49-F238E27FC236}">
                <a16:creationId xmlns:a16="http://schemas.microsoft.com/office/drawing/2014/main" id="{91B7EFF4-5F95-42B2-A039-8E41A6F4A0D5}"/>
              </a:ext>
            </a:extLst>
          </p:cNvPr>
          <p:cNvSpPr>
            <a:spLocks noGrp="1"/>
          </p:cNvSpPr>
          <p:nvPr>
            <p:ph idx="1"/>
          </p:nvPr>
        </p:nvSpPr>
        <p:spPr>
          <a:xfrm>
            <a:off x="838200" y="1825625"/>
            <a:ext cx="10515600" cy="930275"/>
          </a:xfrm>
        </p:spPr>
        <p:txBody>
          <a:bodyPr/>
          <a:lstStyle/>
          <a:p>
            <a:r>
              <a:rPr lang="en-CA" dirty="0"/>
              <a:t>Useful when you know the number of times that you need to run the loop</a:t>
            </a:r>
          </a:p>
        </p:txBody>
      </p:sp>
      <p:sp>
        <p:nvSpPr>
          <p:cNvPr id="4" name="Rectangle 3">
            <a:extLst>
              <a:ext uri="{FF2B5EF4-FFF2-40B4-BE49-F238E27FC236}">
                <a16:creationId xmlns:a16="http://schemas.microsoft.com/office/drawing/2014/main" id="{0BA456FF-38CE-414E-943B-C032705983B2}"/>
              </a:ext>
            </a:extLst>
          </p:cNvPr>
          <p:cNvSpPr/>
          <p:nvPr/>
        </p:nvSpPr>
        <p:spPr>
          <a:xfrm>
            <a:off x="1941431" y="3429000"/>
            <a:ext cx="8309138" cy="19843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E8D7724D-0DAB-40B6-82F7-5FA503A860E2}"/>
              </a:ext>
            </a:extLst>
          </p:cNvPr>
          <p:cNvSpPr/>
          <p:nvPr/>
        </p:nvSpPr>
        <p:spPr>
          <a:xfrm>
            <a:off x="2198769" y="3709512"/>
            <a:ext cx="8051800" cy="1477328"/>
          </a:xfrm>
          <a:prstGeom prst="rect">
            <a:avLst/>
          </a:prstGeom>
        </p:spPr>
        <p:txBody>
          <a:bodyPr wrap="square">
            <a:spAutoFit/>
          </a:bodyPr>
          <a:lstStyle/>
          <a:p>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colours</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'red'</a:t>
            </a:r>
            <a:r>
              <a:rPr lang="en-CA" dirty="0">
                <a:solidFill>
                  <a:srgbClr val="D4D4D4"/>
                </a:solidFill>
                <a:latin typeface="Consolas" panose="020B0609020204030204" pitchFamily="49" charset="0"/>
              </a:rPr>
              <a:t>, </a:t>
            </a:r>
            <a:r>
              <a:rPr lang="en-CA" dirty="0">
                <a:solidFill>
                  <a:srgbClr val="CE9178"/>
                </a:solidFill>
                <a:latin typeface="Consolas" panose="020B0609020204030204" pitchFamily="49" charset="0"/>
              </a:rPr>
              <a:t>'orange'</a:t>
            </a:r>
            <a:r>
              <a:rPr lang="en-CA" dirty="0">
                <a:solidFill>
                  <a:srgbClr val="D4D4D4"/>
                </a:solidFill>
                <a:latin typeface="Consolas" panose="020B0609020204030204" pitchFamily="49" charset="0"/>
              </a:rPr>
              <a:t>, </a:t>
            </a:r>
            <a:r>
              <a:rPr lang="en-CA" dirty="0">
                <a:solidFill>
                  <a:srgbClr val="CE9178"/>
                </a:solidFill>
                <a:latin typeface="Consolas" panose="020B0609020204030204" pitchFamily="49" charset="0"/>
              </a:rPr>
              <a:t>'purple'</a:t>
            </a:r>
            <a:r>
              <a:rPr lang="en-CA" dirty="0">
                <a:solidFill>
                  <a:srgbClr val="D4D4D4"/>
                </a:solidFill>
                <a:latin typeface="Consolas" panose="020B0609020204030204" pitchFamily="49" charset="0"/>
              </a:rPr>
              <a:t>, </a:t>
            </a:r>
            <a:r>
              <a:rPr lang="en-CA" dirty="0">
                <a:solidFill>
                  <a:srgbClr val="CE9178"/>
                </a:solidFill>
                <a:latin typeface="Consolas" panose="020B0609020204030204" pitchFamily="49" charset="0"/>
              </a:rPr>
              <a:t>'green'</a:t>
            </a:r>
            <a:r>
              <a:rPr lang="en-CA" dirty="0">
                <a:solidFill>
                  <a:srgbClr val="D4D4D4"/>
                </a:solidFill>
                <a:latin typeface="Consolas" panose="020B0609020204030204" pitchFamily="49" charset="0"/>
              </a:rPr>
              <a:t>, </a:t>
            </a:r>
            <a:r>
              <a:rPr lang="en-CA" dirty="0">
                <a:solidFill>
                  <a:srgbClr val="CE9178"/>
                </a:solidFill>
                <a:latin typeface="Consolas" panose="020B0609020204030204" pitchFamily="49" charset="0"/>
              </a:rPr>
              <a:t>'blue'</a:t>
            </a:r>
            <a:r>
              <a:rPr lang="en-CA" dirty="0">
                <a:solidFill>
                  <a:srgbClr val="D4D4D4"/>
                </a:solidFill>
                <a:latin typeface="Consolas" panose="020B0609020204030204" pitchFamily="49" charset="0"/>
              </a:rPr>
              <a:t>];</a:t>
            </a:r>
          </a:p>
          <a:p>
            <a:br>
              <a:rPr lang="en-CA" dirty="0">
                <a:solidFill>
                  <a:srgbClr val="D4D4D4"/>
                </a:solidFill>
                <a:latin typeface="Consolas" panose="020B0609020204030204" pitchFamily="49" charset="0"/>
              </a:rPr>
            </a:br>
            <a:r>
              <a:rPr lang="en-CA" dirty="0">
                <a:solidFill>
                  <a:srgbClr val="C586C0"/>
                </a:solidFill>
                <a:latin typeface="Consolas" panose="020B0609020204030204" pitchFamily="49" charset="0"/>
              </a:rPr>
              <a:t>for</a:t>
            </a:r>
            <a:r>
              <a:rPr lang="en-CA" dirty="0">
                <a:solidFill>
                  <a:srgbClr val="D4D4D4"/>
                </a:solidFill>
                <a:latin typeface="Consolas" panose="020B0609020204030204" pitchFamily="49" charset="0"/>
              </a:rPr>
              <a:t>(</a:t>
            </a:r>
            <a:r>
              <a:rPr lang="en-CA" dirty="0" err="1">
                <a:solidFill>
                  <a:srgbClr val="9CDCFE"/>
                </a:solidFill>
                <a:latin typeface="Consolas" panose="020B0609020204030204" pitchFamily="49" charset="0"/>
              </a:rPr>
              <a:t>i</a:t>
            </a:r>
            <a:r>
              <a:rPr lang="en-CA" dirty="0">
                <a:solidFill>
                  <a:srgbClr val="D4D4D4"/>
                </a:solidFill>
                <a:latin typeface="Consolas" panose="020B0609020204030204" pitchFamily="49" charset="0"/>
              </a:rPr>
              <a:t> = </a:t>
            </a:r>
            <a:r>
              <a:rPr lang="en-CA" dirty="0">
                <a:solidFill>
                  <a:srgbClr val="B5CEA8"/>
                </a:solidFill>
                <a:latin typeface="Consolas" panose="020B0609020204030204" pitchFamily="49" charset="0"/>
              </a:rPr>
              <a:t>0</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l</a:t>
            </a:r>
            <a:r>
              <a:rPr lang="en-CA" dirty="0">
                <a:solidFill>
                  <a:srgbClr val="D4D4D4"/>
                </a:solidFill>
                <a:latin typeface="Consolas" panose="020B0609020204030204" pitchFamily="49" charset="0"/>
              </a:rPr>
              <a:t> = </a:t>
            </a:r>
            <a:r>
              <a:rPr lang="en-CA" dirty="0" err="1">
                <a:solidFill>
                  <a:srgbClr val="9CDCFE"/>
                </a:solidFill>
                <a:latin typeface="Consolas" panose="020B0609020204030204" pitchFamily="49" charset="0"/>
              </a:rPr>
              <a:t>colours</a:t>
            </a:r>
            <a:r>
              <a:rPr lang="en-CA" dirty="0" err="1">
                <a:solidFill>
                  <a:srgbClr val="D4D4D4"/>
                </a:solidFill>
                <a:latin typeface="Consolas" panose="020B0609020204030204" pitchFamily="49" charset="0"/>
              </a:rPr>
              <a:t>.</a:t>
            </a:r>
            <a:r>
              <a:rPr lang="en-CA" dirty="0" err="1">
                <a:solidFill>
                  <a:srgbClr val="9CDCFE"/>
                </a:solidFill>
                <a:latin typeface="Consolas" panose="020B0609020204030204" pitchFamily="49" charset="0"/>
              </a:rPr>
              <a:t>length</a:t>
            </a:r>
            <a:r>
              <a:rPr lang="en-CA" dirty="0">
                <a:solidFill>
                  <a:srgbClr val="D4D4D4"/>
                </a:solidFill>
                <a:latin typeface="Consolas" panose="020B0609020204030204" pitchFamily="49" charset="0"/>
              </a:rPr>
              <a:t>; </a:t>
            </a:r>
            <a:r>
              <a:rPr lang="en-CA" dirty="0" err="1">
                <a:solidFill>
                  <a:srgbClr val="9CDCFE"/>
                </a:solidFill>
                <a:latin typeface="Consolas" panose="020B0609020204030204" pitchFamily="49" charset="0"/>
              </a:rPr>
              <a:t>i</a:t>
            </a:r>
            <a:r>
              <a:rPr lang="en-CA" dirty="0">
                <a:solidFill>
                  <a:srgbClr val="D4D4D4"/>
                </a:solidFill>
                <a:latin typeface="Consolas" panose="020B0609020204030204" pitchFamily="49" charset="0"/>
              </a:rPr>
              <a:t> &lt; </a:t>
            </a:r>
            <a:r>
              <a:rPr lang="en-CA" dirty="0">
                <a:solidFill>
                  <a:srgbClr val="9CDCFE"/>
                </a:solidFill>
                <a:latin typeface="Consolas" panose="020B0609020204030204" pitchFamily="49" charset="0"/>
              </a:rPr>
              <a:t>l</a:t>
            </a:r>
            <a:r>
              <a:rPr lang="en-CA" dirty="0">
                <a:solidFill>
                  <a:srgbClr val="D4D4D4"/>
                </a:solidFill>
                <a:latin typeface="Consolas" panose="020B0609020204030204" pitchFamily="49" charset="0"/>
              </a:rPr>
              <a:t>; </a:t>
            </a:r>
            <a:r>
              <a:rPr lang="en-CA" dirty="0" err="1">
                <a:solidFill>
                  <a:srgbClr val="9CDCFE"/>
                </a:solidFill>
                <a:latin typeface="Consolas" panose="020B0609020204030204" pitchFamily="49" charset="0"/>
              </a:rPr>
              <a:t>i</a:t>
            </a:r>
            <a:r>
              <a:rPr lang="en-CA" dirty="0">
                <a:solidFill>
                  <a:srgbClr val="D4D4D4"/>
                </a:solidFill>
                <a:latin typeface="Consolas" panose="020B0609020204030204" pitchFamily="49" charset="0"/>
              </a:rPr>
              <a:t>++){</a:t>
            </a:r>
          </a:p>
          <a:p>
            <a:r>
              <a:rPr lang="en-CA" dirty="0">
                <a:solidFill>
                  <a:srgbClr val="9CDCFE"/>
                </a:solidFill>
                <a:latin typeface="Consolas" panose="020B0609020204030204" pitchFamily="49" charset="0"/>
              </a:rPr>
              <a:t>   </a:t>
            </a:r>
            <a:r>
              <a:rPr lang="en-CA" dirty="0" err="1">
                <a:solidFill>
                  <a:srgbClr val="9CDCFE"/>
                </a:solidFill>
                <a:latin typeface="Consolas" panose="020B0609020204030204" pitchFamily="49" charset="0"/>
              </a:rPr>
              <a:t>out</a:t>
            </a:r>
            <a:r>
              <a:rPr lang="en-CA" dirty="0" err="1">
                <a:solidFill>
                  <a:srgbClr val="D4D4D4"/>
                </a:solidFill>
                <a:latin typeface="Consolas" panose="020B0609020204030204" pitchFamily="49" charset="0"/>
              </a:rPr>
              <a:t>.</a:t>
            </a:r>
            <a:r>
              <a:rPr lang="en-CA" dirty="0" err="1">
                <a:solidFill>
                  <a:srgbClr val="9CDCFE"/>
                </a:solidFill>
                <a:latin typeface="Consolas" panose="020B0609020204030204" pitchFamily="49" charset="0"/>
              </a:rPr>
              <a:t>innerHTML</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a:t>
            </a:r>
            <a:r>
              <a:rPr lang="en-CA" dirty="0">
                <a:solidFill>
                  <a:srgbClr val="569CD6"/>
                </a:solidFill>
                <a:latin typeface="Consolas" panose="020B0609020204030204" pitchFamily="49" charset="0"/>
              </a:rPr>
              <a:t>${</a:t>
            </a:r>
            <a:r>
              <a:rPr lang="en-CA" dirty="0">
                <a:solidFill>
                  <a:srgbClr val="9CDCFE"/>
                </a:solidFill>
                <a:latin typeface="Consolas" panose="020B0609020204030204" pitchFamily="49" charset="0"/>
              </a:rPr>
              <a:t>colours</a:t>
            </a:r>
            <a:r>
              <a:rPr lang="en-CA" dirty="0">
                <a:solidFill>
                  <a:srgbClr val="D4D4D4"/>
                </a:solidFill>
                <a:latin typeface="Consolas" panose="020B0609020204030204" pitchFamily="49" charset="0"/>
              </a:rPr>
              <a:t>[</a:t>
            </a:r>
            <a:r>
              <a:rPr lang="en-CA" dirty="0" err="1">
                <a:solidFill>
                  <a:srgbClr val="9CDCFE"/>
                </a:solidFill>
                <a:latin typeface="Consolas" panose="020B0609020204030204" pitchFamily="49" charset="0"/>
              </a:rPr>
              <a:t>i</a:t>
            </a:r>
            <a:r>
              <a:rPr lang="en-CA" dirty="0">
                <a:solidFill>
                  <a:srgbClr val="D4D4D4"/>
                </a:solidFill>
                <a:latin typeface="Consolas" panose="020B0609020204030204" pitchFamily="49" charset="0"/>
              </a:rPr>
              <a:t>]</a:t>
            </a:r>
            <a:r>
              <a:rPr lang="en-CA" dirty="0">
                <a:solidFill>
                  <a:srgbClr val="569CD6"/>
                </a:solidFill>
                <a:latin typeface="Consolas" panose="020B0609020204030204" pitchFamily="49" charset="0"/>
              </a:rPr>
              <a:t>}</a:t>
            </a:r>
            <a:r>
              <a:rPr lang="en-CA" dirty="0">
                <a:solidFill>
                  <a:srgbClr val="CE9178"/>
                </a:solidFill>
                <a:latin typeface="Consolas" panose="020B0609020204030204" pitchFamily="49" charset="0"/>
              </a:rPr>
              <a:t> &lt;</a:t>
            </a:r>
            <a:r>
              <a:rPr lang="en-CA" dirty="0" err="1">
                <a:solidFill>
                  <a:srgbClr val="CE9178"/>
                </a:solidFill>
                <a:latin typeface="Consolas" panose="020B0609020204030204" pitchFamily="49" charset="0"/>
              </a:rPr>
              <a:t>br</a:t>
            </a:r>
            <a:r>
              <a:rPr lang="en-CA" dirty="0">
                <a:solidFill>
                  <a:srgbClr val="CE9178"/>
                </a:solidFill>
                <a:latin typeface="Consolas" panose="020B0609020204030204" pitchFamily="49" charset="0"/>
              </a:rPr>
              <a:t>&gt;`</a:t>
            </a:r>
            <a:r>
              <a:rPr lang="en-CA" dirty="0">
                <a:solidFill>
                  <a:srgbClr val="D4D4D4"/>
                </a:solidFill>
                <a:latin typeface="Consolas" panose="020B0609020204030204" pitchFamily="49" charset="0"/>
              </a:rPr>
              <a:t>;</a:t>
            </a:r>
          </a:p>
          <a:p>
            <a:r>
              <a:rPr lang="en-CA" dirty="0">
                <a:solidFill>
                  <a:srgbClr val="D4D4D4"/>
                </a:solidFill>
                <a:latin typeface="Consolas" panose="020B0609020204030204" pitchFamily="49" charset="0"/>
              </a:rPr>
              <a:t>}</a:t>
            </a:r>
            <a:endParaRPr lang="en-CA"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378762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9F734-876C-4315-9D7D-49D5112645CC}"/>
              </a:ext>
            </a:extLst>
          </p:cNvPr>
          <p:cNvSpPr>
            <a:spLocks noGrp="1"/>
          </p:cNvSpPr>
          <p:nvPr>
            <p:ph type="title"/>
          </p:nvPr>
        </p:nvSpPr>
        <p:spPr/>
        <p:txBody>
          <a:bodyPr/>
          <a:lstStyle/>
          <a:p>
            <a:r>
              <a:rPr lang="en-CA" dirty="0"/>
              <a:t>For Loop Syntax</a:t>
            </a:r>
          </a:p>
        </p:txBody>
      </p:sp>
      <p:sp>
        <p:nvSpPr>
          <p:cNvPr id="3" name="Content Placeholder 2">
            <a:extLst>
              <a:ext uri="{FF2B5EF4-FFF2-40B4-BE49-F238E27FC236}">
                <a16:creationId xmlns:a16="http://schemas.microsoft.com/office/drawing/2014/main" id="{D51E3E78-BBF2-458B-85B2-FD3536654881}"/>
              </a:ext>
            </a:extLst>
          </p:cNvPr>
          <p:cNvSpPr>
            <a:spLocks noGrp="1"/>
          </p:cNvSpPr>
          <p:nvPr>
            <p:ph idx="1"/>
          </p:nvPr>
        </p:nvSpPr>
        <p:spPr/>
        <p:txBody>
          <a:bodyPr/>
          <a:lstStyle/>
          <a:p>
            <a:r>
              <a:rPr lang="en-CA" dirty="0"/>
              <a:t>The syntax between the "( … )" in a for loop can be a bit confusing</a:t>
            </a:r>
          </a:p>
          <a:p>
            <a:r>
              <a:rPr lang="en-CA" dirty="0"/>
              <a:t>The code between the "( … )" contains three parts separated by a ";"</a:t>
            </a:r>
          </a:p>
          <a:p>
            <a:pPr lvl="1"/>
            <a:r>
              <a:rPr lang="en-CA" dirty="0"/>
              <a:t>The first part is used to setup any starting variables used in the loop</a:t>
            </a:r>
          </a:p>
          <a:p>
            <a:pPr lvl="2"/>
            <a:r>
              <a:rPr lang="en-CA" dirty="0"/>
              <a:t>We often set our counter here (often set as "</a:t>
            </a:r>
            <a:r>
              <a:rPr lang="en-CA" dirty="0" err="1"/>
              <a:t>i</a:t>
            </a:r>
            <a:r>
              <a:rPr lang="en-CA" dirty="0"/>
              <a:t>" for index)</a:t>
            </a:r>
          </a:p>
          <a:p>
            <a:pPr lvl="1"/>
            <a:r>
              <a:rPr lang="en-CA" dirty="0"/>
              <a:t>The second part is used as the condition for the loop</a:t>
            </a:r>
          </a:p>
          <a:p>
            <a:pPr lvl="2"/>
            <a:r>
              <a:rPr lang="en-CA" dirty="0"/>
              <a:t>This condition must eventually result in a false value to prevent an endless loop</a:t>
            </a:r>
          </a:p>
          <a:p>
            <a:pPr lvl="1"/>
            <a:r>
              <a:rPr lang="en-CA" dirty="0"/>
              <a:t>The third part is used for code that runs after each iteration of the loop</a:t>
            </a:r>
          </a:p>
          <a:p>
            <a:pPr lvl="2"/>
            <a:r>
              <a:rPr lang="en-CA" dirty="0"/>
              <a:t>This is often used to increment the counter set up in the first part</a:t>
            </a:r>
          </a:p>
        </p:txBody>
      </p:sp>
    </p:spTree>
    <p:extLst>
      <p:ext uri="{BB962C8B-B14F-4D97-AF65-F5344CB8AC3E}">
        <p14:creationId xmlns:p14="http://schemas.microsoft.com/office/powerpoint/2010/main" val="42574182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3BD3-232E-4F32-98ED-E0FAEC3A0329}"/>
              </a:ext>
            </a:extLst>
          </p:cNvPr>
          <p:cNvSpPr>
            <a:spLocks noGrp="1"/>
          </p:cNvSpPr>
          <p:nvPr>
            <p:ph type="title"/>
          </p:nvPr>
        </p:nvSpPr>
        <p:spPr>
          <a:xfrm>
            <a:off x="535903" y="90174"/>
            <a:ext cx="10515600" cy="1325563"/>
          </a:xfrm>
        </p:spPr>
        <p:txBody>
          <a:bodyPr/>
          <a:lstStyle/>
          <a:p>
            <a:r>
              <a:rPr lang="en-CA" dirty="0"/>
              <a:t>For Loop Syntax</a:t>
            </a:r>
          </a:p>
        </p:txBody>
      </p:sp>
      <p:sp>
        <p:nvSpPr>
          <p:cNvPr id="4" name="Rectangle 3">
            <a:extLst>
              <a:ext uri="{FF2B5EF4-FFF2-40B4-BE49-F238E27FC236}">
                <a16:creationId xmlns:a16="http://schemas.microsoft.com/office/drawing/2014/main" id="{0BA456FF-38CE-414E-943B-C032705983B2}"/>
              </a:ext>
            </a:extLst>
          </p:cNvPr>
          <p:cNvSpPr/>
          <p:nvPr/>
        </p:nvSpPr>
        <p:spPr>
          <a:xfrm>
            <a:off x="1937085" y="4379173"/>
            <a:ext cx="8490286" cy="17328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63895D26-41D6-4B15-A0B1-E8A78B8BDE3F}"/>
              </a:ext>
            </a:extLst>
          </p:cNvPr>
          <p:cNvSpPr txBox="1"/>
          <p:nvPr/>
        </p:nvSpPr>
        <p:spPr>
          <a:xfrm>
            <a:off x="570724" y="2443301"/>
            <a:ext cx="3378201" cy="646331"/>
          </a:xfrm>
          <a:prstGeom prst="rect">
            <a:avLst/>
          </a:prstGeom>
          <a:noFill/>
          <a:ln>
            <a:solidFill>
              <a:schemeClr val="tx1"/>
            </a:solidFill>
          </a:ln>
        </p:spPr>
        <p:txBody>
          <a:bodyPr wrap="square" rtlCol="0">
            <a:spAutoFit/>
          </a:bodyPr>
          <a:lstStyle/>
          <a:p>
            <a:r>
              <a:rPr lang="en-CA" dirty="0"/>
              <a:t>The first part is used for setting an variables used in the loop</a:t>
            </a:r>
          </a:p>
        </p:txBody>
      </p:sp>
      <p:sp>
        <p:nvSpPr>
          <p:cNvPr id="11" name="Arrow: Right 16">
            <a:extLst>
              <a:ext uri="{FF2B5EF4-FFF2-40B4-BE49-F238E27FC236}">
                <a16:creationId xmlns:a16="http://schemas.microsoft.com/office/drawing/2014/main" id="{323191E1-660B-458E-B957-7F9F8675C705}"/>
              </a:ext>
            </a:extLst>
          </p:cNvPr>
          <p:cNvSpPr/>
          <p:nvPr/>
        </p:nvSpPr>
        <p:spPr>
          <a:xfrm rot="1838266">
            <a:off x="2089959" y="3869123"/>
            <a:ext cx="2757450" cy="22534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C054129D-35BE-4034-9F8E-46F3B4519BCD}"/>
              </a:ext>
            </a:extLst>
          </p:cNvPr>
          <p:cNvSpPr txBox="1"/>
          <p:nvPr/>
        </p:nvSpPr>
        <p:spPr>
          <a:xfrm>
            <a:off x="4288611" y="1796695"/>
            <a:ext cx="3714895" cy="1200329"/>
          </a:xfrm>
          <a:prstGeom prst="rect">
            <a:avLst/>
          </a:prstGeom>
          <a:noFill/>
          <a:ln>
            <a:solidFill>
              <a:schemeClr val="tx1"/>
            </a:solidFill>
          </a:ln>
        </p:spPr>
        <p:txBody>
          <a:bodyPr wrap="square" rtlCol="0">
            <a:spAutoFit/>
          </a:bodyPr>
          <a:lstStyle/>
          <a:p>
            <a:r>
              <a:rPr lang="en-CA" dirty="0"/>
              <a:t>The second part is used for the loop condition. This statement must eventually result in a false value in order to prevent an endless loop</a:t>
            </a:r>
          </a:p>
        </p:txBody>
      </p:sp>
      <p:sp>
        <p:nvSpPr>
          <p:cNvPr id="13" name="Arrow: Right 16">
            <a:extLst>
              <a:ext uri="{FF2B5EF4-FFF2-40B4-BE49-F238E27FC236}">
                <a16:creationId xmlns:a16="http://schemas.microsoft.com/office/drawing/2014/main" id="{8901F868-211F-4B4A-97E0-83800C38BF62}"/>
              </a:ext>
            </a:extLst>
          </p:cNvPr>
          <p:cNvSpPr/>
          <p:nvPr/>
        </p:nvSpPr>
        <p:spPr>
          <a:xfrm rot="2821730">
            <a:off x="6770983" y="3814022"/>
            <a:ext cx="1974743" cy="2336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0F32B70A-4B3A-4751-B77A-85CFF16C5C19}"/>
              </a:ext>
            </a:extLst>
          </p:cNvPr>
          <p:cNvSpPr txBox="1"/>
          <p:nvPr/>
        </p:nvSpPr>
        <p:spPr>
          <a:xfrm>
            <a:off x="8343192" y="1325563"/>
            <a:ext cx="3362875" cy="1200329"/>
          </a:xfrm>
          <a:prstGeom prst="rect">
            <a:avLst/>
          </a:prstGeom>
          <a:noFill/>
          <a:ln>
            <a:solidFill>
              <a:schemeClr val="tx1"/>
            </a:solidFill>
          </a:ln>
        </p:spPr>
        <p:txBody>
          <a:bodyPr wrap="square" rtlCol="0">
            <a:spAutoFit/>
          </a:bodyPr>
          <a:lstStyle/>
          <a:p>
            <a:r>
              <a:rPr lang="en-CA" dirty="0"/>
              <a:t>The third part is used for running code after each iteration of the loop. This is often used to increment the counter</a:t>
            </a:r>
          </a:p>
        </p:txBody>
      </p:sp>
      <p:sp>
        <p:nvSpPr>
          <p:cNvPr id="15" name="Arrow: Right 16">
            <a:extLst>
              <a:ext uri="{FF2B5EF4-FFF2-40B4-BE49-F238E27FC236}">
                <a16:creationId xmlns:a16="http://schemas.microsoft.com/office/drawing/2014/main" id="{4BFE444F-CD93-495D-B2C7-8410AAA3AFE5}"/>
              </a:ext>
            </a:extLst>
          </p:cNvPr>
          <p:cNvSpPr/>
          <p:nvPr/>
        </p:nvSpPr>
        <p:spPr>
          <a:xfrm rot="5612159">
            <a:off x="8627486" y="3601175"/>
            <a:ext cx="1944168" cy="22065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3" name="Rectangle 2">
            <a:extLst>
              <a:ext uri="{FF2B5EF4-FFF2-40B4-BE49-F238E27FC236}">
                <a16:creationId xmlns:a16="http://schemas.microsoft.com/office/drawing/2014/main" id="{1A604F66-A52B-48C8-82E6-14E73B1692EA}"/>
              </a:ext>
            </a:extLst>
          </p:cNvPr>
          <p:cNvSpPr/>
          <p:nvPr/>
        </p:nvSpPr>
        <p:spPr>
          <a:xfrm>
            <a:off x="2164180" y="4646925"/>
            <a:ext cx="8490285" cy="1200329"/>
          </a:xfrm>
          <a:prstGeom prst="rect">
            <a:avLst/>
          </a:prstGeom>
        </p:spPr>
        <p:txBody>
          <a:bodyPr wrap="square">
            <a:spAutoFit/>
          </a:bodyPr>
          <a:lstStyle/>
          <a:p>
            <a:r>
              <a:rPr lang="en-CA" sz="2400" dirty="0">
                <a:solidFill>
                  <a:srgbClr val="C586C0"/>
                </a:solidFill>
                <a:latin typeface="Consolas" panose="020B0609020204030204" pitchFamily="49" charset="0"/>
              </a:rPr>
              <a:t>for</a:t>
            </a:r>
            <a:r>
              <a:rPr lang="en-CA" sz="2400" dirty="0">
                <a:solidFill>
                  <a:srgbClr val="D4D4D4"/>
                </a:solidFill>
                <a:latin typeface="Consolas" panose="020B0609020204030204" pitchFamily="49" charset="0"/>
              </a:rPr>
              <a:t>(</a:t>
            </a:r>
            <a:r>
              <a:rPr lang="en-CA" sz="2400" dirty="0">
                <a:solidFill>
                  <a:srgbClr val="569CD6"/>
                </a:solidFill>
                <a:latin typeface="Consolas" panose="020B0609020204030204" pitchFamily="49" charset="0"/>
              </a:rPr>
              <a:t>let</a:t>
            </a:r>
            <a:r>
              <a:rPr lang="en-CA" sz="2400" dirty="0">
                <a:solidFill>
                  <a:srgbClr val="D4D4D4"/>
                </a:solidFill>
                <a:latin typeface="Consolas" panose="020B0609020204030204" pitchFamily="49" charset="0"/>
              </a:rPr>
              <a:t> </a:t>
            </a:r>
            <a:r>
              <a:rPr lang="en-CA" sz="2400" dirty="0" err="1">
                <a:solidFill>
                  <a:srgbClr val="9CDCFE"/>
                </a:solidFill>
                <a:latin typeface="Consolas" panose="020B0609020204030204" pitchFamily="49" charset="0"/>
              </a:rPr>
              <a:t>i</a:t>
            </a:r>
            <a:r>
              <a:rPr lang="en-CA" sz="2400" dirty="0">
                <a:solidFill>
                  <a:srgbClr val="D4D4D4"/>
                </a:solidFill>
                <a:latin typeface="Consolas" panose="020B0609020204030204" pitchFamily="49" charset="0"/>
              </a:rPr>
              <a:t> = </a:t>
            </a:r>
            <a:r>
              <a:rPr lang="en-CA" sz="2400" dirty="0">
                <a:solidFill>
                  <a:srgbClr val="B5CEA8"/>
                </a:solidFill>
                <a:latin typeface="Consolas" panose="020B0609020204030204" pitchFamily="49" charset="0"/>
              </a:rPr>
              <a:t>0</a:t>
            </a:r>
            <a:r>
              <a:rPr lang="en-CA" sz="2400" dirty="0">
                <a:solidFill>
                  <a:srgbClr val="D4D4D4"/>
                </a:solidFill>
                <a:latin typeface="Consolas" panose="020B0609020204030204" pitchFamily="49" charset="0"/>
              </a:rPr>
              <a:t>, </a:t>
            </a:r>
            <a:r>
              <a:rPr lang="en-CA" sz="2400" dirty="0">
                <a:solidFill>
                  <a:srgbClr val="9CDCFE"/>
                </a:solidFill>
                <a:latin typeface="Consolas" panose="020B0609020204030204" pitchFamily="49" charset="0"/>
              </a:rPr>
              <a:t>l</a:t>
            </a:r>
            <a:r>
              <a:rPr lang="en-CA" sz="2400" dirty="0">
                <a:solidFill>
                  <a:srgbClr val="D4D4D4"/>
                </a:solidFill>
                <a:latin typeface="Consolas" panose="020B0609020204030204" pitchFamily="49" charset="0"/>
              </a:rPr>
              <a:t> = </a:t>
            </a:r>
            <a:r>
              <a:rPr lang="en-CA" sz="2400" dirty="0" err="1">
                <a:solidFill>
                  <a:srgbClr val="9CDCFE"/>
                </a:solidFill>
                <a:latin typeface="Consolas" panose="020B0609020204030204" pitchFamily="49" charset="0"/>
              </a:rPr>
              <a:t>colours</a:t>
            </a:r>
            <a:r>
              <a:rPr lang="en-CA" sz="2400" dirty="0" err="1">
                <a:solidFill>
                  <a:srgbClr val="D4D4D4"/>
                </a:solidFill>
                <a:latin typeface="Consolas" panose="020B0609020204030204" pitchFamily="49" charset="0"/>
              </a:rPr>
              <a:t>.</a:t>
            </a:r>
            <a:r>
              <a:rPr lang="en-CA" sz="2400" dirty="0" err="1">
                <a:solidFill>
                  <a:srgbClr val="9CDCFE"/>
                </a:solidFill>
                <a:latin typeface="Consolas" panose="020B0609020204030204" pitchFamily="49" charset="0"/>
              </a:rPr>
              <a:t>length</a:t>
            </a:r>
            <a:r>
              <a:rPr lang="en-CA" sz="2400" dirty="0">
                <a:solidFill>
                  <a:srgbClr val="D4D4D4"/>
                </a:solidFill>
                <a:latin typeface="Consolas" panose="020B0609020204030204" pitchFamily="49" charset="0"/>
              </a:rPr>
              <a:t>; </a:t>
            </a:r>
            <a:r>
              <a:rPr lang="en-CA" sz="2400" dirty="0" err="1">
                <a:solidFill>
                  <a:srgbClr val="9CDCFE"/>
                </a:solidFill>
                <a:latin typeface="Consolas" panose="020B0609020204030204" pitchFamily="49" charset="0"/>
              </a:rPr>
              <a:t>i</a:t>
            </a:r>
            <a:r>
              <a:rPr lang="en-CA" sz="2400" dirty="0">
                <a:solidFill>
                  <a:srgbClr val="D4D4D4"/>
                </a:solidFill>
                <a:latin typeface="Consolas" panose="020B0609020204030204" pitchFamily="49" charset="0"/>
              </a:rPr>
              <a:t> &lt; </a:t>
            </a:r>
            <a:r>
              <a:rPr lang="en-CA" sz="2400" dirty="0">
                <a:solidFill>
                  <a:srgbClr val="9CDCFE"/>
                </a:solidFill>
                <a:latin typeface="Consolas" panose="020B0609020204030204" pitchFamily="49" charset="0"/>
              </a:rPr>
              <a:t>l</a:t>
            </a:r>
            <a:r>
              <a:rPr lang="en-CA" sz="2400" dirty="0">
                <a:solidFill>
                  <a:srgbClr val="D4D4D4"/>
                </a:solidFill>
                <a:latin typeface="Consolas" panose="020B0609020204030204" pitchFamily="49" charset="0"/>
              </a:rPr>
              <a:t>; </a:t>
            </a:r>
            <a:r>
              <a:rPr lang="en-CA" sz="2400" dirty="0" err="1">
                <a:solidFill>
                  <a:srgbClr val="9CDCFE"/>
                </a:solidFill>
                <a:latin typeface="Consolas" panose="020B0609020204030204" pitchFamily="49" charset="0"/>
              </a:rPr>
              <a:t>i</a:t>
            </a:r>
            <a:r>
              <a:rPr lang="en-CA" sz="2400" dirty="0">
                <a:solidFill>
                  <a:srgbClr val="D4D4D4"/>
                </a:solidFill>
                <a:latin typeface="Consolas" panose="020B0609020204030204" pitchFamily="49" charset="0"/>
              </a:rPr>
              <a:t>++){</a:t>
            </a:r>
          </a:p>
          <a:p>
            <a:r>
              <a:rPr lang="en-CA" sz="2400" dirty="0">
                <a:solidFill>
                  <a:srgbClr val="9CDCFE"/>
                </a:solidFill>
                <a:latin typeface="Consolas" panose="020B0609020204030204" pitchFamily="49" charset="0"/>
              </a:rPr>
              <a:t>   </a:t>
            </a:r>
            <a:r>
              <a:rPr lang="en-CA" sz="2400" dirty="0" err="1">
                <a:solidFill>
                  <a:srgbClr val="9CDCFE"/>
                </a:solidFill>
                <a:latin typeface="Consolas" panose="020B0609020204030204" pitchFamily="49" charset="0"/>
              </a:rPr>
              <a:t>out</a:t>
            </a:r>
            <a:r>
              <a:rPr lang="en-CA" sz="2400" dirty="0" err="1">
                <a:solidFill>
                  <a:srgbClr val="D4D4D4"/>
                </a:solidFill>
                <a:latin typeface="Consolas" panose="020B0609020204030204" pitchFamily="49" charset="0"/>
              </a:rPr>
              <a:t>.</a:t>
            </a:r>
            <a:r>
              <a:rPr lang="en-CA" sz="2400" dirty="0" err="1">
                <a:solidFill>
                  <a:srgbClr val="9CDCFE"/>
                </a:solidFill>
                <a:latin typeface="Consolas" panose="020B0609020204030204" pitchFamily="49" charset="0"/>
              </a:rPr>
              <a:t>innerHTML</a:t>
            </a:r>
            <a:r>
              <a:rPr lang="en-CA" sz="2400" dirty="0">
                <a:solidFill>
                  <a:srgbClr val="D4D4D4"/>
                </a:solidFill>
                <a:latin typeface="Consolas" panose="020B0609020204030204" pitchFamily="49" charset="0"/>
              </a:rPr>
              <a:t> += </a:t>
            </a:r>
            <a:r>
              <a:rPr lang="en-CA" sz="2400" dirty="0">
                <a:solidFill>
                  <a:srgbClr val="CE9178"/>
                </a:solidFill>
                <a:latin typeface="Consolas" panose="020B0609020204030204" pitchFamily="49" charset="0"/>
              </a:rPr>
              <a:t>`</a:t>
            </a:r>
            <a:r>
              <a:rPr lang="en-CA" sz="2400" dirty="0">
                <a:solidFill>
                  <a:srgbClr val="569CD6"/>
                </a:solidFill>
                <a:latin typeface="Consolas" panose="020B0609020204030204" pitchFamily="49" charset="0"/>
              </a:rPr>
              <a:t>${</a:t>
            </a:r>
            <a:r>
              <a:rPr lang="en-CA" sz="2400" dirty="0">
                <a:solidFill>
                  <a:srgbClr val="9CDCFE"/>
                </a:solidFill>
                <a:latin typeface="Consolas" panose="020B0609020204030204" pitchFamily="49" charset="0"/>
              </a:rPr>
              <a:t>colours</a:t>
            </a:r>
            <a:r>
              <a:rPr lang="en-CA" sz="2400" dirty="0">
                <a:solidFill>
                  <a:srgbClr val="D4D4D4"/>
                </a:solidFill>
                <a:latin typeface="Consolas" panose="020B0609020204030204" pitchFamily="49" charset="0"/>
              </a:rPr>
              <a:t>[</a:t>
            </a:r>
            <a:r>
              <a:rPr lang="en-CA" sz="2400" dirty="0" err="1">
                <a:solidFill>
                  <a:srgbClr val="9CDCFE"/>
                </a:solidFill>
                <a:latin typeface="Consolas" panose="020B0609020204030204" pitchFamily="49" charset="0"/>
              </a:rPr>
              <a:t>i</a:t>
            </a:r>
            <a:r>
              <a:rPr lang="en-CA" sz="2400" dirty="0">
                <a:solidFill>
                  <a:srgbClr val="D4D4D4"/>
                </a:solidFill>
                <a:latin typeface="Consolas" panose="020B0609020204030204" pitchFamily="49" charset="0"/>
              </a:rPr>
              <a:t>]</a:t>
            </a:r>
            <a:r>
              <a:rPr lang="en-CA" sz="2400" dirty="0">
                <a:solidFill>
                  <a:srgbClr val="569CD6"/>
                </a:solidFill>
                <a:latin typeface="Consolas" panose="020B0609020204030204" pitchFamily="49" charset="0"/>
              </a:rPr>
              <a:t>}</a:t>
            </a:r>
            <a:r>
              <a:rPr lang="en-CA" sz="2400" dirty="0">
                <a:solidFill>
                  <a:srgbClr val="CE9178"/>
                </a:solidFill>
                <a:latin typeface="Consolas" panose="020B0609020204030204" pitchFamily="49" charset="0"/>
              </a:rPr>
              <a:t> &lt;</a:t>
            </a:r>
            <a:r>
              <a:rPr lang="en-CA" sz="2400" dirty="0" err="1">
                <a:solidFill>
                  <a:srgbClr val="CE9178"/>
                </a:solidFill>
                <a:latin typeface="Consolas" panose="020B0609020204030204" pitchFamily="49" charset="0"/>
              </a:rPr>
              <a:t>br</a:t>
            </a:r>
            <a:r>
              <a:rPr lang="en-CA" sz="2400" dirty="0">
                <a:solidFill>
                  <a:srgbClr val="CE9178"/>
                </a:solidFill>
                <a:latin typeface="Consolas" panose="020B0609020204030204" pitchFamily="49" charset="0"/>
              </a:rPr>
              <a:t>&gt;`</a:t>
            </a:r>
            <a:r>
              <a:rPr lang="en-CA" sz="2400" dirty="0">
                <a:solidFill>
                  <a:srgbClr val="D4D4D4"/>
                </a:solidFill>
                <a:latin typeface="Consolas" panose="020B0609020204030204" pitchFamily="49" charset="0"/>
              </a:rPr>
              <a:t>;</a:t>
            </a:r>
          </a:p>
          <a:p>
            <a:r>
              <a:rPr lang="en-CA" sz="2400" dirty="0">
                <a:solidFill>
                  <a:srgbClr val="D4D4D4"/>
                </a:solidFill>
                <a:latin typeface="Consolas" panose="020B0609020204030204" pitchFamily="49" charset="0"/>
              </a:rPr>
              <a:t>}</a:t>
            </a:r>
            <a:endParaRPr lang="en-CA" sz="2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008100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8A2C8-7A5F-4BDF-AAA1-A3E714D99215}"/>
              </a:ext>
            </a:extLst>
          </p:cNvPr>
          <p:cNvSpPr>
            <a:spLocks noGrp="1"/>
          </p:cNvSpPr>
          <p:nvPr>
            <p:ph type="title"/>
          </p:nvPr>
        </p:nvSpPr>
        <p:spPr>
          <a:xfrm>
            <a:off x="723900" y="0"/>
            <a:ext cx="10515600" cy="1325563"/>
          </a:xfrm>
        </p:spPr>
        <p:txBody>
          <a:bodyPr/>
          <a:lstStyle/>
          <a:p>
            <a:r>
              <a:rPr lang="en-CA" dirty="0"/>
              <a:t>What Does "++" Mean?</a:t>
            </a:r>
          </a:p>
        </p:txBody>
      </p:sp>
      <p:sp>
        <p:nvSpPr>
          <p:cNvPr id="3" name="Content Placeholder 2">
            <a:extLst>
              <a:ext uri="{FF2B5EF4-FFF2-40B4-BE49-F238E27FC236}">
                <a16:creationId xmlns:a16="http://schemas.microsoft.com/office/drawing/2014/main" id="{81716331-BCE4-46D9-A133-8B48406ABEDB}"/>
              </a:ext>
            </a:extLst>
          </p:cNvPr>
          <p:cNvSpPr>
            <a:spLocks noGrp="1"/>
          </p:cNvSpPr>
          <p:nvPr>
            <p:ph idx="1"/>
          </p:nvPr>
        </p:nvSpPr>
        <p:spPr>
          <a:xfrm>
            <a:off x="723900" y="1325563"/>
            <a:ext cx="10515600" cy="2987675"/>
          </a:xfrm>
        </p:spPr>
        <p:txBody>
          <a:bodyPr/>
          <a:lstStyle/>
          <a:p>
            <a:r>
              <a:rPr lang="en-CA" dirty="0"/>
              <a:t>Programmers like to save keystrokes</a:t>
            </a:r>
          </a:p>
          <a:p>
            <a:r>
              <a:rPr lang="en-CA" dirty="0"/>
              <a:t>Adding "1" to an existing number is a common task that many scripts require</a:t>
            </a:r>
          </a:p>
          <a:p>
            <a:r>
              <a:rPr lang="en-CA" dirty="0"/>
              <a:t>Since adding "1" to a number is a common task many languages provide a shorthand syntax for doing this</a:t>
            </a:r>
          </a:p>
          <a:p>
            <a:r>
              <a:rPr lang="en-CA" dirty="0"/>
              <a:t>Writing "x++" is the same as writing "x = x + 1"</a:t>
            </a:r>
          </a:p>
        </p:txBody>
      </p:sp>
      <p:sp>
        <p:nvSpPr>
          <p:cNvPr id="4" name="Rectangle 3">
            <a:extLst>
              <a:ext uri="{FF2B5EF4-FFF2-40B4-BE49-F238E27FC236}">
                <a16:creationId xmlns:a16="http://schemas.microsoft.com/office/drawing/2014/main" id="{7C3C31A7-CF72-4433-9274-42B204AF2F50}"/>
              </a:ext>
            </a:extLst>
          </p:cNvPr>
          <p:cNvSpPr/>
          <p:nvPr/>
        </p:nvSpPr>
        <p:spPr>
          <a:xfrm>
            <a:off x="849231" y="4445001"/>
            <a:ext cx="3113169" cy="1803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078AFF1A-E78E-45E7-9883-4466D2C870F9}"/>
              </a:ext>
            </a:extLst>
          </p:cNvPr>
          <p:cNvSpPr/>
          <p:nvPr/>
        </p:nvSpPr>
        <p:spPr>
          <a:xfrm>
            <a:off x="1092200" y="4731989"/>
            <a:ext cx="3113169" cy="1200329"/>
          </a:xfrm>
          <a:prstGeom prst="rect">
            <a:avLst/>
          </a:prstGeom>
        </p:spPr>
        <p:txBody>
          <a:bodyPr wrap="square">
            <a:spAutoFit/>
          </a:bodyPr>
          <a:lstStyle/>
          <a:p>
            <a:r>
              <a:rPr lang="en-US" sz="2400" dirty="0">
                <a:solidFill>
                  <a:srgbClr val="569CD6"/>
                </a:solidFill>
                <a:latin typeface="Consolas" panose="020B0609020204030204" pitchFamily="49" charset="0"/>
              </a:rPr>
              <a:t>let</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x</a:t>
            </a:r>
            <a:r>
              <a:rPr lang="en-US" sz="2400" dirty="0">
                <a:solidFill>
                  <a:srgbClr val="D4D4D4"/>
                </a:solidFill>
                <a:latin typeface="Consolas" panose="020B0609020204030204" pitchFamily="49" charset="0"/>
              </a:rPr>
              <a:t> = </a:t>
            </a:r>
            <a:r>
              <a:rPr lang="en-US" sz="2400" dirty="0">
                <a:solidFill>
                  <a:schemeClr val="accent2">
                    <a:lumMod val="60000"/>
                    <a:lumOff val="40000"/>
                  </a:schemeClr>
                </a:solidFill>
                <a:latin typeface="Consolas" panose="020B0609020204030204" pitchFamily="49" charset="0"/>
              </a:rPr>
              <a:t>1</a:t>
            </a:r>
            <a:r>
              <a:rPr lang="en-US" sz="2400" dirty="0">
                <a:solidFill>
                  <a:srgbClr val="D4D4D4"/>
                </a:solidFill>
                <a:latin typeface="Consolas" panose="020B0609020204030204" pitchFamily="49" charset="0"/>
              </a:rPr>
              <a:t>;</a:t>
            </a:r>
          </a:p>
          <a:p>
            <a:r>
              <a:rPr lang="en-US" sz="2400" dirty="0">
                <a:solidFill>
                  <a:schemeClr val="accent6">
                    <a:lumMod val="60000"/>
                    <a:lumOff val="40000"/>
                  </a:schemeClr>
                </a:solidFill>
                <a:latin typeface="Consolas" panose="020B0609020204030204" pitchFamily="49" charset="0"/>
              </a:rPr>
              <a:t>// Add 1 to x</a:t>
            </a:r>
          </a:p>
          <a:p>
            <a:r>
              <a:rPr lang="en-US" sz="2400" dirty="0">
                <a:solidFill>
                  <a:srgbClr val="9CDCFE"/>
                </a:solidFill>
                <a:latin typeface="Consolas" panose="020B0609020204030204" pitchFamily="49" charset="0"/>
              </a:rPr>
              <a:t>x</a:t>
            </a:r>
            <a:r>
              <a:rPr lang="en-US" sz="2400" dirty="0">
                <a:solidFill>
                  <a:srgbClr val="D4D4D4"/>
                </a:solidFill>
                <a:latin typeface="Consolas" panose="020B0609020204030204" pitchFamily="49" charset="0"/>
              </a:rPr>
              <a:t>++; </a:t>
            </a:r>
            <a:r>
              <a:rPr lang="en-US" sz="2400" dirty="0">
                <a:solidFill>
                  <a:schemeClr val="accent6">
                    <a:lumMod val="60000"/>
                    <a:lumOff val="40000"/>
                  </a:schemeClr>
                </a:solidFill>
                <a:latin typeface="Consolas" panose="020B0609020204030204" pitchFamily="49" charset="0"/>
              </a:rPr>
              <a:t>// x -&gt; 2</a:t>
            </a:r>
            <a:endParaRPr lang="en-US" sz="2400" b="0" dirty="0">
              <a:solidFill>
                <a:schemeClr val="accent6">
                  <a:lumMod val="60000"/>
                  <a:lumOff val="40000"/>
                </a:schemeClr>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D84D9F90-F0C8-41F7-A08D-F3FB1292CDC3}"/>
              </a:ext>
            </a:extLst>
          </p:cNvPr>
          <p:cNvSpPr/>
          <p:nvPr/>
        </p:nvSpPr>
        <p:spPr>
          <a:xfrm>
            <a:off x="7670801" y="4445002"/>
            <a:ext cx="4038600" cy="164525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BEDF4610-B0B6-4D6C-BCF3-508B2EE4FA79}"/>
              </a:ext>
            </a:extLst>
          </p:cNvPr>
          <p:cNvSpPr/>
          <p:nvPr/>
        </p:nvSpPr>
        <p:spPr>
          <a:xfrm>
            <a:off x="7953538" y="4668490"/>
            <a:ext cx="4254500" cy="1200329"/>
          </a:xfrm>
          <a:prstGeom prst="rect">
            <a:avLst/>
          </a:prstGeom>
        </p:spPr>
        <p:txBody>
          <a:bodyPr wrap="square">
            <a:spAutoFit/>
          </a:bodyPr>
          <a:lstStyle/>
          <a:p>
            <a:r>
              <a:rPr lang="en-US" sz="2400" dirty="0">
                <a:solidFill>
                  <a:srgbClr val="569CD6"/>
                </a:solidFill>
                <a:latin typeface="Consolas" panose="020B0609020204030204" pitchFamily="49" charset="0"/>
              </a:rPr>
              <a:t>let</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x</a:t>
            </a:r>
            <a:r>
              <a:rPr lang="en-US" sz="2400" dirty="0">
                <a:solidFill>
                  <a:srgbClr val="D4D4D4"/>
                </a:solidFill>
                <a:latin typeface="Consolas" panose="020B0609020204030204" pitchFamily="49" charset="0"/>
              </a:rPr>
              <a:t> = </a:t>
            </a:r>
            <a:r>
              <a:rPr lang="en-US" sz="2400" dirty="0">
                <a:solidFill>
                  <a:schemeClr val="accent2">
                    <a:lumMod val="60000"/>
                    <a:lumOff val="40000"/>
                  </a:schemeClr>
                </a:solidFill>
                <a:latin typeface="Consolas" panose="020B0609020204030204" pitchFamily="49" charset="0"/>
              </a:rPr>
              <a:t>1</a:t>
            </a:r>
            <a:r>
              <a:rPr lang="en-US" sz="2400" dirty="0">
                <a:solidFill>
                  <a:srgbClr val="D4D4D4"/>
                </a:solidFill>
                <a:latin typeface="Consolas" panose="020B0609020204030204" pitchFamily="49" charset="0"/>
              </a:rPr>
              <a:t>;</a:t>
            </a:r>
          </a:p>
          <a:p>
            <a:r>
              <a:rPr lang="en-US" sz="2400" dirty="0">
                <a:solidFill>
                  <a:schemeClr val="accent6">
                    <a:lumMod val="60000"/>
                    <a:lumOff val="40000"/>
                  </a:schemeClr>
                </a:solidFill>
                <a:latin typeface="Consolas" panose="020B0609020204030204" pitchFamily="49" charset="0"/>
              </a:rPr>
              <a:t>// Add 1 to x</a:t>
            </a:r>
          </a:p>
          <a:p>
            <a:r>
              <a:rPr lang="en-US" sz="2400" dirty="0">
                <a:solidFill>
                  <a:srgbClr val="9CDCFE"/>
                </a:solidFill>
                <a:latin typeface="Consolas" panose="020B0609020204030204" pitchFamily="49" charset="0"/>
              </a:rPr>
              <a:t>x</a:t>
            </a:r>
            <a:r>
              <a:rPr lang="en-US" sz="2400" dirty="0">
                <a:solidFill>
                  <a:srgbClr val="D4D4D4"/>
                </a:solidFill>
                <a:latin typeface="Consolas" panose="020B0609020204030204" pitchFamily="49" charset="0"/>
              </a:rPr>
              <a:t> = </a:t>
            </a:r>
            <a:r>
              <a:rPr lang="en-US" sz="2400" dirty="0">
                <a:solidFill>
                  <a:srgbClr val="9CDCFE"/>
                </a:solidFill>
                <a:latin typeface="Consolas" panose="020B0609020204030204" pitchFamily="49" charset="0"/>
              </a:rPr>
              <a:t>x</a:t>
            </a:r>
            <a:r>
              <a:rPr lang="en-US" sz="2400" dirty="0">
                <a:solidFill>
                  <a:srgbClr val="D4D4D4"/>
                </a:solidFill>
                <a:latin typeface="Consolas" panose="020B0609020204030204" pitchFamily="49" charset="0"/>
              </a:rPr>
              <a:t> + </a:t>
            </a:r>
            <a:r>
              <a:rPr lang="en-US" sz="2400" dirty="0">
                <a:solidFill>
                  <a:schemeClr val="accent2">
                    <a:lumMod val="60000"/>
                    <a:lumOff val="40000"/>
                  </a:schemeClr>
                </a:solidFill>
                <a:latin typeface="Consolas" panose="020B0609020204030204" pitchFamily="49" charset="0"/>
              </a:rPr>
              <a:t>1</a:t>
            </a:r>
            <a:r>
              <a:rPr lang="en-US" sz="2400" dirty="0">
                <a:solidFill>
                  <a:srgbClr val="D4D4D4"/>
                </a:solidFill>
                <a:latin typeface="Consolas" panose="020B0609020204030204" pitchFamily="49" charset="0"/>
              </a:rPr>
              <a:t>; </a:t>
            </a:r>
            <a:r>
              <a:rPr lang="en-US" sz="2400" dirty="0">
                <a:solidFill>
                  <a:schemeClr val="accent6">
                    <a:lumMod val="60000"/>
                    <a:lumOff val="40000"/>
                  </a:schemeClr>
                </a:solidFill>
                <a:latin typeface="Consolas" panose="020B0609020204030204" pitchFamily="49" charset="0"/>
              </a:rPr>
              <a:t>// x -&gt; 2</a:t>
            </a:r>
            <a:endParaRPr lang="en-US" sz="2400" b="0" dirty="0">
              <a:solidFill>
                <a:schemeClr val="accent6">
                  <a:lumMod val="60000"/>
                  <a:lumOff val="40000"/>
                </a:schemeClr>
              </a:solidFill>
              <a:effectLst/>
              <a:latin typeface="Consolas" panose="020B0609020204030204" pitchFamily="49" charset="0"/>
            </a:endParaRPr>
          </a:p>
        </p:txBody>
      </p:sp>
      <p:sp>
        <p:nvSpPr>
          <p:cNvPr id="8" name="TextBox 7">
            <a:extLst>
              <a:ext uri="{FF2B5EF4-FFF2-40B4-BE49-F238E27FC236}">
                <a16:creationId xmlns:a16="http://schemas.microsoft.com/office/drawing/2014/main" id="{BC59CA47-6F02-4683-A745-4D268F00BAE1}"/>
              </a:ext>
            </a:extLst>
          </p:cNvPr>
          <p:cNvSpPr txBox="1"/>
          <p:nvPr/>
        </p:nvSpPr>
        <p:spPr>
          <a:xfrm>
            <a:off x="5027434" y="4667464"/>
            <a:ext cx="1578332" cy="1200329"/>
          </a:xfrm>
          <a:prstGeom prst="rect">
            <a:avLst/>
          </a:prstGeom>
          <a:noFill/>
          <a:ln>
            <a:solidFill>
              <a:schemeClr val="tx1"/>
            </a:solidFill>
          </a:ln>
        </p:spPr>
        <p:txBody>
          <a:bodyPr wrap="square" rtlCol="0">
            <a:spAutoFit/>
          </a:bodyPr>
          <a:lstStyle/>
          <a:p>
            <a:r>
              <a:rPr lang="en-CA" dirty="0"/>
              <a:t>These two code snippets do essentially the same thing</a:t>
            </a:r>
          </a:p>
        </p:txBody>
      </p:sp>
      <p:sp>
        <p:nvSpPr>
          <p:cNvPr id="9" name="Arrow: Right 16">
            <a:extLst>
              <a:ext uri="{FF2B5EF4-FFF2-40B4-BE49-F238E27FC236}">
                <a16:creationId xmlns:a16="http://schemas.microsoft.com/office/drawing/2014/main" id="{D1F68440-BF17-43A5-8BE7-C055F8834CE7}"/>
              </a:ext>
            </a:extLst>
          </p:cNvPr>
          <p:cNvSpPr/>
          <p:nvPr/>
        </p:nvSpPr>
        <p:spPr>
          <a:xfrm rot="10800000">
            <a:off x="4205369" y="5141510"/>
            <a:ext cx="627220" cy="25223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0" name="Arrow: Right 16">
            <a:extLst>
              <a:ext uri="{FF2B5EF4-FFF2-40B4-BE49-F238E27FC236}">
                <a16:creationId xmlns:a16="http://schemas.microsoft.com/office/drawing/2014/main" id="{0D7BE8B0-A576-4B86-90AC-F44F52AE9258}"/>
              </a:ext>
            </a:extLst>
          </p:cNvPr>
          <p:cNvSpPr/>
          <p:nvPr/>
        </p:nvSpPr>
        <p:spPr>
          <a:xfrm>
            <a:off x="6819206" y="5141511"/>
            <a:ext cx="627220" cy="25223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9751851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06A45-EAC5-4CB2-8F89-1D6B7A67BF5E}"/>
              </a:ext>
            </a:extLst>
          </p:cNvPr>
          <p:cNvSpPr>
            <a:spLocks noGrp="1"/>
          </p:cNvSpPr>
          <p:nvPr>
            <p:ph type="title"/>
          </p:nvPr>
        </p:nvSpPr>
        <p:spPr/>
        <p:txBody>
          <a:bodyPr/>
          <a:lstStyle/>
          <a:p>
            <a:r>
              <a:rPr lang="en-CA" dirty="0" err="1"/>
              <a:t>forEach</a:t>
            </a:r>
            <a:r>
              <a:rPr lang="en-CA" dirty="0"/>
              <a:t>() Loop</a:t>
            </a:r>
          </a:p>
        </p:txBody>
      </p:sp>
      <p:sp>
        <p:nvSpPr>
          <p:cNvPr id="3" name="Content Placeholder 2">
            <a:extLst>
              <a:ext uri="{FF2B5EF4-FFF2-40B4-BE49-F238E27FC236}">
                <a16:creationId xmlns:a16="http://schemas.microsoft.com/office/drawing/2014/main" id="{F87665AB-F322-49B9-9F9A-90153AD44197}"/>
              </a:ext>
            </a:extLst>
          </p:cNvPr>
          <p:cNvSpPr>
            <a:spLocks noGrp="1"/>
          </p:cNvSpPr>
          <p:nvPr>
            <p:ph idx="1"/>
          </p:nvPr>
        </p:nvSpPr>
        <p:spPr/>
        <p:txBody>
          <a:bodyPr/>
          <a:lstStyle/>
          <a:p>
            <a:r>
              <a:rPr lang="en-CA" dirty="0"/>
              <a:t>The </a:t>
            </a:r>
            <a:r>
              <a:rPr lang="en-CA" dirty="0" err="1"/>
              <a:t>forEach</a:t>
            </a:r>
            <a:r>
              <a:rPr lang="en-CA" dirty="0"/>
              <a:t>() method provides an easy way to iterate over an array</a:t>
            </a:r>
          </a:p>
          <a:p>
            <a:r>
              <a:rPr lang="en-CA" dirty="0"/>
              <a:t>The </a:t>
            </a:r>
            <a:r>
              <a:rPr lang="en-CA" dirty="0" err="1"/>
              <a:t>forEach</a:t>
            </a:r>
            <a:r>
              <a:rPr lang="en-CA" dirty="0"/>
              <a:t>() method is only available on arrays and on the elements returned by the </a:t>
            </a:r>
            <a:r>
              <a:rPr lang="en-CA" dirty="0" err="1"/>
              <a:t>document.querySelectorAll</a:t>
            </a:r>
            <a:r>
              <a:rPr lang="en-CA" dirty="0"/>
              <a:t>() method</a:t>
            </a:r>
          </a:p>
          <a:p>
            <a:r>
              <a:rPr lang="en-CA" dirty="0" err="1"/>
              <a:t>forEach</a:t>
            </a:r>
            <a:r>
              <a:rPr lang="en-CA" dirty="0"/>
              <a:t>() works on</a:t>
            </a:r>
          </a:p>
          <a:p>
            <a:pPr lvl="2"/>
            <a:r>
              <a:rPr lang="en-CA" dirty="0"/>
              <a:t>Arrays</a:t>
            </a:r>
          </a:p>
          <a:p>
            <a:pPr lvl="2"/>
            <a:r>
              <a:rPr lang="en-CA" dirty="0"/>
              <a:t>DOM collections returned by:</a:t>
            </a:r>
          </a:p>
          <a:p>
            <a:pPr lvl="3"/>
            <a:r>
              <a:rPr lang="en-CA" dirty="0"/>
              <a:t>  </a:t>
            </a:r>
            <a:r>
              <a:rPr lang="en-CA" dirty="0" err="1"/>
              <a:t>document.querySelectorAll</a:t>
            </a:r>
            <a:r>
              <a:rPr lang="en-CA" dirty="0"/>
              <a:t>();</a:t>
            </a:r>
          </a:p>
        </p:txBody>
      </p:sp>
    </p:spTree>
    <p:extLst>
      <p:ext uri="{BB962C8B-B14F-4D97-AF65-F5344CB8AC3E}">
        <p14:creationId xmlns:p14="http://schemas.microsoft.com/office/powerpoint/2010/main" val="10553822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06A45-EAC5-4CB2-8F89-1D6B7A67BF5E}"/>
              </a:ext>
            </a:extLst>
          </p:cNvPr>
          <p:cNvSpPr>
            <a:spLocks noGrp="1"/>
          </p:cNvSpPr>
          <p:nvPr>
            <p:ph type="title"/>
          </p:nvPr>
        </p:nvSpPr>
        <p:spPr>
          <a:xfrm>
            <a:off x="736600" y="0"/>
            <a:ext cx="10515600" cy="1325563"/>
          </a:xfrm>
        </p:spPr>
        <p:txBody>
          <a:bodyPr/>
          <a:lstStyle/>
          <a:p>
            <a:r>
              <a:rPr lang="en-CA" dirty="0" err="1"/>
              <a:t>forEach</a:t>
            </a:r>
            <a:r>
              <a:rPr lang="en-CA" dirty="0"/>
              <a:t>() Loop with Arrays</a:t>
            </a:r>
          </a:p>
        </p:txBody>
      </p:sp>
      <p:sp>
        <p:nvSpPr>
          <p:cNvPr id="6" name="Rectangle 5">
            <a:extLst>
              <a:ext uri="{FF2B5EF4-FFF2-40B4-BE49-F238E27FC236}">
                <a16:creationId xmlns:a16="http://schemas.microsoft.com/office/drawing/2014/main" id="{782556BF-D83A-4A6A-8EA7-1B59095338B2}"/>
              </a:ext>
            </a:extLst>
          </p:cNvPr>
          <p:cNvSpPr/>
          <p:nvPr/>
        </p:nvSpPr>
        <p:spPr>
          <a:xfrm>
            <a:off x="838201" y="1473200"/>
            <a:ext cx="6068222" cy="4902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461AD783-A4CF-4BA9-9CE4-EB8758D8841B}"/>
              </a:ext>
            </a:extLst>
          </p:cNvPr>
          <p:cNvSpPr txBox="1"/>
          <p:nvPr/>
        </p:nvSpPr>
        <p:spPr>
          <a:xfrm>
            <a:off x="8059819" y="4567149"/>
            <a:ext cx="3378201" cy="1200329"/>
          </a:xfrm>
          <a:prstGeom prst="rect">
            <a:avLst/>
          </a:prstGeom>
          <a:noFill/>
          <a:ln>
            <a:solidFill>
              <a:schemeClr val="tx1"/>
            </a:solidFill>
          </a:ln>
        </p:spPr>
        <p:txBody>
          <a:bodyPr wrap="square" rtlCol="0">
            <a:spAutoFit/>
          </a:bodyPr>
          <a:lstStyle/>
          <a:p>
            <a:r>
              <a:rPr lang="en-CA" dirty="0"/>
              <a:t>The "item" parameter will be set to the value of each item in the array as the loop iterates over each item in the array</a:t>
            </a:r>
          </a:p>
        </p:txBody>
      </p:sp>
      <p:sp>
        <p:nvSpPr>
          <p:cNvPr id="8" name="Arrow: Right 16">
            <a:extLst>
              <a:ext uri="{FF2B5EF4-FFF2-40B4-BE49-F238E27FC236}">
                <a16:creationId xmlns:a16="http://schemas.microsoft.com/office/drawing/2014/main" id="{65C0A89B-1DDB-4F20-B8D7-28F8439DFAF3}"/>
              </a:ext>
            </a:extLst>
          </p:cNvPr>
          <p:cNvSpPr/>
          <p:nvPr/>
        </p:nvSpPr>
        <p:spPr>
          <a:xfrm rot="1614348">
            <a:off x="4082547" y="4077097"/>
            <a:ext cx="4026906" cy="18932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D910E712-6045-4E05-8D01-96C94D57B3E7}"/>
              </a:ext>
            </a:extLst>
          </p:cNvPr>
          <p:cNvSpPr/>
          <p:nvPr/>
        </p:nvSpPr>
        <p:spPr>
          <a:xfrm>
            <a:off x="1076996" y="1690686"/>
            <a:ext cx="6096000" cy="4616648"/>
          </a:xfrm>
          <a:prstGeom prst="rect">
            <a:avLst/>
          </a:prstGeom>
        </p:spPr>
        <p:txBody>
          <a:bodyPr>
            <a:spAutoFit/>
          </a:bodyPr>
          <a:lstStyle/>
          <a:p>
            <a:r>
              <a:rPr lang="en-CA" sz="1600" dirty="0">
                <a:solidFill>
                  <a:srgbClr val="569CD6"/>
                </a:solidFill>
                <a:latin typeface="Consolas" panose="020B0609020204030204" pitchFamily="49" charset="0"/>
              </a:rPr>
              <a:t>let</a:t>
            </a:r>
            <a:r>
              <a:rPr lang="en-CA" sz="1600" dirty="0">
                <a:solidFill>
                  <a:srgbClr val="D4D4D4"/>
                </a:solidFill>
                <a:latin typeface="Consolas" panose="020B0609020204030204" pitchFamily="49" charset="0"/>
              </a:rPr>
              <a:t> </a:t>
            </a:r>
            <a:r>
              <a:rPr lang="en-CA" sz="1600" dirty="0">
                <a:solidFill>
                  <a:srgbClr val="9CDCFE"/>
                </a:solidFill>
                <a:latin typeface="Consolas" panose="020B0609020204030204" pitchFamily="49" charset="0"/>
              </a:rPr>
              <a:t>html</a:t>
            </a:r>
            <a:r>
              <a:rPr lang="en-CA" sz="1600" dirty="0">
                <a:solidFill>
                  <a:srgbClr val="D4D4D4"/>
                </a:solidFill>
                <a:latin typeface="Consolas" panose="020B0609020204030204" pitchFamily="49" charset="0"/>
              </a:rPr>
              <a:t> = </a:t>
            </a:r>
            <a:r>
              <a:rPr lang="en-CA" sz="1600" dirty="0">
                <a:solidFill>
                  <a:srgbClr val="CE9178"/>
                </a:solidFill>
                <a:latin typeface="Consolas" panose="020B0609020204030204" pitchFamily="49" charset="0"/>
              </a:rPr>
              <a:t>'&lt;ul&gt;'</a:t>
            </a:r>
            <a:r>
              <a:rPr lang="en-CA" sz="1600" dirty="0">
                <a:solidFill>
                  <a:srgbClr val="D4D4D4"/>
                </a:solidFill>
                <a:latin typeface="Consolas" panose="020B0609020204030204" pitchFamily="49" charset="0"/>
              </a:rPr>
              <a:t>;</a:t>
            </a:r>
          </a:p>
          <a:p>
            <a:br>
              <a:rPr lang="en-CA" sz="1600" dirty="0">
                <a:solidFill>
                  <a:srgbClr val="D4D4D4"/>
                </a:solidFill>
                <a:latin typeface="Consolas" panose="020B0609020204030204" pitchFamily="49" charset="0"/>
              </a:rPr>
            </a:br>
            <a:r>
              <a:rPr lang="en-CA" sz="1600" dirty="0">
                <a:solidFill>
                  <a:srgbClr val="569CD6"/>
                </a:solidFill>
                <a:latin typeface="Consolas" panose="020B0609020204030204" pitchFamily="49" charset="0"/>
              </a:rPr>
              <a:t>const</a:t>
            </a:r>
            <a:r>
              <a:rPr lang="en-CA" sz="1600" dirty="0">
                <a:solidFill>
                  <a:srgbClr val="D4D4D4"/>
                </a:solidFill>
                <a:latin typeface="Consolas" panose="020B0609020204030204" pitchFamily="49" charset="0"/>
              </a:rPr>
              <a:t> </a:t>
            </a:r>
            <a:r>
              <a:rPr lang="en-CA" sz="1600" dirty="0">
                <a:solidFill>
                  <a:srgbClr val="9CDCFE"/>
                </a:solidFill>
                <a:latin typeface="Consolas" panose="020B0609020204030204" pitchFamily="49" charset="0"/>
              </a:rPr>
              <a:t>colours</a:t>
            </a:r>
            <a:r>
              <a:rPr lang="en-CA" sz="1600" dirty="0">
                <a:solidFill>
                  <a:srgbClr val="D4D4D4"/>
                </a:solidFill>
                <a:latin typeface="Consolas" panose="020B0609020204030204" pitchFamily="49" charset="0"/>
              </a:rPr>
              <a:t> = [</a:t>
            </a:r>
            <a:r>
              <a:rPr lang="en-CA" sz="1600" dirty="0">
                <a:solidFill>
                  <a:srgbClr val="CE9178"/>
                </a:solidFill>
                <a:latin typeface="Consolas" panose="020B0609020204030204" pitchFamily="49" charset="0"/>
              </a:rPr>
              <a:t>'red'</a:t>
            </a:r>
            <a:r>
              <a:rPr lang="en-CA" sz="1600" dirty="0">
                <a:solidFill>
                  <a:srgbClr val="D4D4D4"/>
                </a:solidFill>
                <a:latin typeface="Consolas" panose="020B0609020204030204" pitchFamily="49" charset="0"/>
              </a:rPr>
              <a:t>, </a:t>
            </a:r>
            <a:r>
              <a:rPr lang="en-CA" sz="1600" dirty="0">
                <a:solidFill>
                  <a:srgbClr val="CE9178"/>
                </a:solidFill>
                <a:latin typeface="Consolas" panose="020B0609020204030204" pitchFamily="49" charset="0"/>
              </a:rPr>
              <a:t>'green'</a:t>
            </a:r>
            <a:r>
              <a:rPr lang="en-CA" sz="1600" dirty="0">
                <a:solidFill>
                  <a:srgbClr val="D4D4D4"/>
                </a:solidFill>
                <a:latin typeface="Consolas" panose="020B0609020204030204" pitchFamily="49" charset="0"/>
              </a:rPr>
              <a:t>, </a:t>
            </a:r>
            <a:r>
              <a:rPr lang="en-CA" sz="1600" dirty="0">
                <a:solidFill>
                  <a:srgbClr val="CE9178"/>
                </a:solidFill>
                <a:latin typeface="Consolas" panose="020B0609020204030204" pitchFamily="49" charset="0"/>
              </a:rPr>
              <a:t>'blue'</a:t>
            </a:r>
            <a:r>
              <a:rPr lang="en-CA" sz="1600" dirty="0">
                <a:solidFill>
                  <a:srgbClr val="D4D4D4"/>
                </a:solidFill>
                <a:latin typeface="Consolas" panose="020B0609020204030204" pitchFamily="49" charset="0"/>
              </a:rPr>
              <a:t>];</a:t>
            </a:r>
          </a:p>
          <a:p>
            <a:r>
              <a:rPr lang="en-CA" sz="1600" dirty="0">
                <a:solidFill>
                  <a:srgbClr val="6A9955"/>
                </a:solidFill>
                <a:latin typeface="Consolas" panose="020B0609020204030204" pitchFamily="49" charset="0"/>
              </a:rPr>
              <a:t>// </a:t>
            </a:r>
            <a:r>
              <a:rPr lang="en-CA" sz="1600" dirty="0" err="1">
                <a:solidFill>
                  <a:srgbClr val="6A9955"/>
                </a:solidFill>
                <a:latin typeface="Consolas" panose="020B0609020204030204" pitchFamily="49" charset="0"/>
              </a:rPr>
              <a:t>forEach</a:t>
            </a:r>
            <a:r>
              <a:rPr lang="en-CA" sz="1600" dirty="0">
                <a:solidFill>
                  <a:srgbClr val="6A9955"/>
                </a:solidFill>
                <a:latin typeface="Consolas" panose="020B0609020204030204" pitchFamily="49" charset="0"/>
              </a:rPr>
              <a:t>() will run over each item</a:t>
            </a:r>
            <a:endParaRPr lang="en-CA" sz="1600" dirty="0">
              <a:solidFill>
                <a:srgbClr val="D4D4D4"/>
              </a:solidFill>
              <a:latin typeface="Consolas" panose="020B0609020204030204" pitchFamily="49" charset="0"/>
            </a:endParaRPr>
          </a:p>
          <a:p>
            <a:r>
              <a:rPr lang="en-CA" sz="1600" dirty="0">
                <a:solidFill>
                  <a:srgbClr val="6A9955"/>
                </a:solidFill>
                <a:latin typeface="Consolas" panose="020B0609020204030204" pitchFamily="49" charset="0"/>
              </a:rPr>
              <a:t>// in an array</a:t>
            </a:r>
            <a:endParaRPr lang="en-CA" sz="1600" dirty="0">
              <a:solidFill>
                <a:srgbClr val="D4D4D4"/>
              </a:solidFill>
              <a:latin typeface="Consolas" panose="020B0609020204030204" pitchFamily="49" charset="0"/>
            </a:endParaRPr>
          </a:p>
          <a:p>
            <a:r>
              <a:rPr lang="en-CA" sz="1600" dirty="0" err="1">
                <a:solidFill>
                  <a:srgbClr val="9CDCFE"/>
                </a:solidFill>
                <a:latin typeface="Consolas" panose="020B0609020204030204" pitchFamily="49" charset="0"/>
              </a:rPr>
              <a:t>colours</a:t>
            </a:r>
            <a:r>
              <a:rPr lang="en-CA" sz="1600" dirty="0" err="1">
                <a:solidFill>
                  <a:srgbClr val="D4D4D4"/>
                </a:solidFill>
                <a:latin typeface="Consolas" panose="020B0609020204030204" pitchFamily="49" charset="0"/>
              </a:rPr>
              <a:t>.</a:t>
            </a:r>
            <a:r>
              <a:rPr lang="en-CA" sz="1600" dirty="0" err="1">
                <a:solidFill>
                  <a:srgbClr val="DCDCAA"/>
                </a:solidFill>
                <a:latin typeface="Consolas" panose="020B0609020204030204" pitchFamily="49" charset="0"/>
              </a:rPr>
              <a:t>forEach</a:t>
            </a:r>
            <a:r>
              <a:rPr lang="en-CA" sz="1600" dirty="0">
                <a:solidFill>
                  <a:srgbClr val="D4D4D4"/>
                </a:solidFill>
                <a:latin typeface="Consolas" panose="020B0609020204030204" pitchFamily="49" charset="0"/>
              </a:rPr>
              <a:t>(</a:t>
            </a:r>
            <a:r>
              <a:rPr lang="en-CA" sz="1600" dirty="0">
                <a:solidFill>
                  <a:srgbClr val="569CD6"/>
                </a:solidFill>
                <a:latin typeface="Consolas" panose="020B0609020204030204" pitchFamily="49" charset="0"/>
              </a:rPr>
              <a:t>function</a:t>
            </a:r>
            <a:r>
              <a:rPr lang="en-CA" sz="1600" dirty="0">
                <a:solidFill>
                  <a:srgbClr val="D4D4D4"/>
                </a:solidFill>
                <a:latin typeface="Consolas" panose="020B0609020204030204" pitchFamily="49" charset="0"/>
              </a:rPr>
              <a:t>(</a:t>
            </a:r>
            <a:r>
              <a:rPr lang="en-CA" sz="1600" dirty="0">
                <a:solidFill>
                  <a:srgbClr val="9CDCFE"/>
                </a:solidFill>
                <a:latin typeface="Consolas" panose="020B0609020204030204" pitchFamily="49" charset="0"/>
              </a:rPr>
              <a:t>item</a:t>
            </a:r>
            <a:r>
              <a:rPr lang="en-CA" sz="1600" dirty="0">
                <a:solidFill>
                  <a:srgbClr val="D4D4D4"/>
                </a:solidFill>
                <a:latin typeface="Consolas" panose="020B0609020204030204" pitchFamily="49" charset="0"/>
              </a:rPr>
              <a:t>){</a:t>
            </a:r>
          </a:p>
          <a:p>
            <a:br>
              <a:rPr lang="en-CA" sz="1600" dirty="0">
                <a:solidFill>
                  <a:srgbClr val="D4D4D4"/>
                </a:solidFill>
                <a:latin typeface="Consolas" panose="020B0609020204030204" pitchFamily="49" charset="0"/>
              </a:rPr>
            </a:br>
            <a:r>
              <a:rPr lang="en-CA" sz="1600" dirty="0">
                <a:solidFill>
                  <a:srgbClr val="D4D4D4"/>
                </a:solidFill>
                <a:latin typeface="Consolas" panose="020B0609020204030204" pitchFamily="49" charset="0"/>
              </a:rPr>
              <a:t>   </a:t>
            </a:r>
            <a:r>
              <a:rPr lang="en-CA" sz="1600" dirty="0">
                <a:solidFill>
                  <a:srgbClr val="9CDCFE"/>
                </a:solidFill>
                <a:latin typeface="Consolas" panose="020B0609020204030204" pitchFamily="49" charset="0"/>
              </a:rPr>
              <a:t>html</a:t>
            </a:r>
            <a:r>
              <a:rPr lang="en-CA" sz="1600" dirty="0">
                <a:solidFill>
                  <a:srgbClr val="D4D4D4"/>
                </a:solidFill>
                <a:latin typeface="Consolas" panose="020B0609020204030204" pitchFamily="49" charset="0"/>
              </a:rPr>
              <a:t> += </a:t>
            </a:r>
            <a:r>
              <a:rPr lang="en-CA" sz="1600" dirty="0">
                <a:solidFill>
                  <a:srgbClr val="CE9178"/>
                </a:solidFill>
                <a:latin typeface="Consolas" panose="020B0609020204030204" pitchFamily="49" charset="0"/>
              </a:rPr>
              <a:t>`&lt;li&gt;</a:t>
            </a:r>
            <a:r>
              <a:rPr lang="en-CA" sz="1600" dirty="0">
                <a:solidFill>
                  <a:srgbClr val="569CD6"/>
                </a:solidFill>
                <a:latin typeface="Consolas" panose="020B0609020204030204" pitchFamily="49" charset="0"/>
              </a:rPr>
              <a:t>${</a:t>
            </a:r>
            <a:r>
              <a:rPr lang="en-CA" sz="1600" dirty="0">
                <a:solidFill>
                  <a:srgbClr val="9CDCFE"/>
                </a:solidFill>
                <a:latin typeface="Consolas" panose="020B0609020204030204" pitchFamily="49" charset="0"/>
              </a:rPr>
              <a:t>item</a:t>
            </a:r>
            <a:r>
              <a:rPr lang="en-CA" sz="1600" dirty="0">
                <a:solidFill>
                  <a:srgbClr val="569CD6"/>
                </a:solidFill>
                <a:latin typeface="Consolas" panose="020B0609020204030204" pitchFamily="49" charset="0"/>
              </a:rPr>
              <a:t>}</a:t>
            </a:r>
            <a:r>
              <a:rPr lang="en-CA" sz="1600" dirty="0">
                <a:solidFill>
                  <a:srgbClr val="CE9178"/>
                </a:solidFill>
                <a:latin typeface="Consolas" panose="020B0609020204030204" pitchFamily="49" charset="0"/>
              </a:rPr>
              <a:t>&lt;/li&gt;`</a:t>
            </a:r>
            <a:r>
              <a:rPr lang="en-CA" sz="1600" dirty="0">
                <a:solidFill>
                  <a:srgbClr val="D4D4D4"/>
                </a:solidFill>
                <a:latin typeface="Consolas" panose="020B0609020204030204" pitchFamily="49" charset="0"/>
              </a:rPr>
              <a:t>;</a:t>
            </a:r>
          </a:p>
          <a:p>
            <a:br>
              <a:rPr lang="en-CA" sz="1600" dirty="0">
                <a:solidFill>
                  <a:srgbClr val="D4D4D4"/>
                </a:solidFill>
                <a:latin typeface="Consolas" panose="020B0609020204030204" pitchFamily="49" charset="0"/>
              </a:rPr>
            </a:br>
            <a:r>
              <a:rPr lang="en-CA" sz="1600" dirty="0">
                <a:solidFill>
                  <a:srgbClr val="D4D4D4"/>
                </a:solidFill>
                <a:latin typeface="Consolas" panose="020B0609020204030204" pitchFamily="49" charset="0"/>
              </a:rPr>
              <a:t>});</a:t>
            </a:r>
          </a:p>
          <a:p>
            <a:br>
              <a:rPr lang="en-CA" sz="1600" dirty="0">
                <a:solidFill>
                  <a:srgbClr val="D4D4D4"/>
                </a:solidFill>
                <a:latin typeface="Consolas" panose="020B0609020204030204" pitchFamily="49" charset="0"/>
              </a:rPr>
            </a:br>
            <a:r>
              <a:rPr lang="en-CA" sz="1600" dirty="0">
                <a:solidFill>
                  <a:srgbClr val="9CDCFE"/>
                </a:solidFill>
                <a:latin typeface="Consolas" panose="020B0609020204030204" pitchFamily="49" charset="0"/>
              </a:rPr>
              <a:t>html</a:t>
            </a:r>
            <a:r>
              <a:rPr lang="en-CA" sz="1600" dirty="0">
                <a:solidFill>
                  <a:srgbClr val="D4D4D4"/>
                </a:solidFill>
                <a:latin typeface="Consolas" panose="020B0609020204030204" pitchFamily="49" charset="0"/>
              </a:rPr>
              <a:t> += </a:t>
            </a:r>
            <a:r>
              <a:rPr lang="en-CA" sz="1600" dirty="0">
                <a:solidFill>
                  <a:srgbClr val="CE9178"/>
                </a:solidFill>
                <a:latin typeface="Consolas" panose="020B0609020204030204" pitchFamily="49" charset="0"/>
              </a:rPr>
              <a:t>’&lt;/</a:t>
            </a:r>
            <a:r>
              <a:rPr lang="en-CA" sz="1600" dirty="0" err="1">
                <a:solidFill>
                  <a:srgbClr val="CE9178"/>
                </a:solidFill>
                <a:latin typeface="Consolas" panose="020B0609020204030204" pitchFamily="49" charset="0"/>
              </a:rPr>
              <a:t>ul</a:t>
            </a:r>
            <a:r>
              <a:rPr lang="en-CA" sz="1600" dirty="0">
                <a:solidFill>
                  <a:srgbClr val="CE9178"/>
                </a:solidFill>
                <a:latin typeface="Consolas" panose="020B0609020204030204" pitchFamily="49" charset="0"/>
              </a:rPr>
              <a:t>&gt;'</a:t>
            </a:r>
            <a:r>
              <a:rPr lang="en-CA" sz="1600" dirty="0">
                <a:solidFill>
                  <a:srgbClr val="D4D4D4"/>
                </a:solidFill>
                <a:latin typeface="Consolas" panose="020B0609020204030204" pitchFamily="49" charset="0"/>
              </a:rPr>
              <a:t>;</a:t>
            </a:r>
          </a:p>
          <a:p>
            <a:r>
              <a:rPr lang="en-CA" sz="1600" dirty="0">
                <a:solidFill>
                  <a:srgbClr val="6A9955"/>
                </a:solidFill>
                <a:latin typeface="Consolas" panose="020B0609020204030204" pitchFamily="49" charset="0"/>
              </a:rPr>
              <a:t>// html -&gt;</a:t>
            </a:r>
            <a:endParaRPr lang="en-CA" sz="1600" dirty="0">
              <a:solidFill>
                <a:srgbClr val="D4D4D4"/>
              </a:solidFill>
              <a:latin typeface="Consolas" panose="020B0609020204030204" pitchFamily="49" charset="0"/>
            </a:endParaRPr>
          </a:p>
          <a:p>
            <a:r>
              <a:rPr lang="en-CA" sz="1600" dirty="0">
                <a:solidFill>
                  <a:srgbClr val="6A9955"/>
                </a:solidFill>
                <a:latin typeface="Consolas" panose="020B0609020204030204" pitchFamily="49" charset="0"/>
              </a:rPr>
              <a:t>// &lt;ul&gt;</a:t>
            </a:r>
            <a:endParaRPr lang="en-CA" sz="1600" dirty="0">
              <a:solidFill>
                <a:srgbClr val="D4D4D4"/>
              </a:solidFill>
              <a:latin typeface="Consolas" panose="020B0609020204030204" pitchFamily="49" charset="0"/>
            </a:endParaRPr>
          </a:p>
          <a:p>
            <a:r>
              <a:rPr lang="en-CA" sz="1600" dirty="0">
                <a:solidFill>
                  <a:srgbClr val="6A9955"/>
                </a:solidFill>
                <a:latin typeface="Consolas" panose="020B0609020204030204" pitchFamily="49" charset="0"/>
              </a:rPr>
              <a:t>//    &lt;li&gt;red&lt;/li&gt;</a:t>
            </a:r>
            <a:endParaRPr lang="en-CA" sz="1600" dirty="0">
              <a:solidFill>
                <a:srgbClr val="D4D4D4"/>
              </a:solidFill>
              <a:latin typeface="Consolas" panose="020B0609020204030204" pitchFamily="49" charset="0"/>
            </a:endParaRPr>
          </a:p>
          <a:p>
            <a:r>
              <a:rPr lang="en-CA" sz="1600" dirty="0">
                <a:solidFill>
                  <a:srgbClr val="6A9955"/>
                </a:solidFill>
                <a:latin typeface="Consolas" panose="020B0609020204030204" pitchFamily="49" charset="0"/>
              </a:rPr>
              <a:t>//    &lt;li&gt;green&lt;/li&gt;</a:t>
            </a:r>
            <a:endParaRPr lang="en-CA" sz="1600" dirty="0">
              <a:solidFill>
                <a:srgbClr val="D4D4D4"/>
              </a:solidFill>
              <a:latin typeface="Consolas" panose="020B0609020204030204" pitchFamily="49" charset="0"/>
            </a:endParaRPr>
          </a:p>
          <a:p>
            <a:r>
              <a:rPr lang="en-CA" sz="1600" dirty="0">
                <a:solidFill>
                  <a:srgbClr val="6A9955"/>
                </a:solidFill>
                <a:latin typeface="Consolas" panose="020B0609020204030204" pitchFamily="49" charset="0"/>
              </a:rPr>
              <a:t>//    &lt;li&gt;blue&lt;/li&gt;</a:t>
            </a:r>
            <a:endParaRPr lang="en-CA" sz="1600" dirty="0">
              <a:solidFill>
                <a:srgbClr val="D4D4D4"/>
              </a:solidFill>
              <a:latin typeface="Consolas" panose="020B0609020204030204" pitchFamily="49" charset="0"/>
            </a:endParaRPr>
          </a:p>
          <a:p>
            <a:r>
              <a:rPr lang="en-CA" sz="1600" dirty="0">
                <a:solidFill>
                  <a:srgbClr val="6A9955"/>
                </a:solidFill>
                <a:latin typeface="Consolas" panose="020B0609020204030204" pitchFamily="49" charset="0"/>
              </a:rPr>
              <a:t>// &lt;/ul&gt;</a:t>
            </a:r>
            <a:endParaRPr lang="en-CA"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6498275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34101-7D49-42B2-95E4-A10138EFF22B}"/>
              </a:ext>
            </a:extLst>
          </p:cNvPr>
          <p:cNvSpPr>
            <a:spLocks noGrp="1"/>
          </p:cNvSpPr>
          <p:nvPr>
            <p:ph type="title"/>
          </p:nvPr>
        </p:nvSpPr>
        <p:spPr/>
        <p:txBody>
          <a:bodyPr/>
          <a:lstStyle/>
          <a:p>
            <a:r>
              <a:rPr lang="en-CA" dirty="0"/>
              <a:t>What is  the "+=" Operator </a:t>
            </a:r>
          </a:p>
        </p:txBody>
      </p:sp>
      <p:sp>
        <p:nvSpPr>
          <p:cNvPr id="3" name="Content Placeholder 2">
            <a:extLst>
              <a:ext uri="{FF2B5EF4-FFF2-40B4-BE49-F238E27FC236}">
                <a16:creationId xmlns:a16="http://schemas.microsoft.com/office/drawing/2014/main" id="{657F0C6C-8A57-4F7D-9975-BAFA53FEA202}"/>
              </a:ext>
            </a:extLst>
          </p:cNvPr>
          <p:cNvSpPr>
            <a:spLocks noGrp="1"/>
          </p:cNvSpPr>
          <p:nvPr>
            <p:ph idx="1"/>
          </p:nvPr>
        </p:nvSpPr>
        <p:spPr>
          <a:xfrm>
            <a:off x="838200" y="1825625"/>
            <a:ext cx="10515600" cy="1603375"/>
          </a:xfrm>
        </p:spPr>
        <p:txBody>
          <a:bodyPr/>
          <a:lstStyle/>
          <a:p>
            <a:r>
              <a:rPr lang="en-CA" dirty="0"/>
              <a:t>Another common programming task is to add to an existing value of a variable</a:t>
            </a:r>
          </a:p>
          <a:p>
            <a:r>
              <a:rPr lang="en-CA" dirty="0"/>
              <a:t>The long hand way of doing this would be to write the following:</a:t>
            </a:r>
          </a:p>
        </p:txBody>
      </p:sp>
      <p:sp>
        <p:nvSpPr>
          <p:cNvPr id="4" name="Rectangle 3">
            <a:extLst>
              <a:ext uri="{FF2B5EF4-FFF2-40B4-BE49-F238E27FC236}">
                <a16:creationId xmlns:a16="http://schemas.microsoft.com/office/drawing/2014/main" id="{203525D9-A2F8-4C43-9388-119FC96E3F8B}"/>
              </a:ext>
            </a:extLst>
          </p:cNvPr>
          <p:cNvSpPr/>
          <p:nvPr/>
        </p:nvSpPr>
        <p:spPr>
          <a:xfrm>
            <a:off x="838200" y="3470336"/>
            <a:ext cx="10515600" cy="120960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Rectangle 4">
            <a:extLst>
              <a:ext uri="{FF2B5EF4-FFF2-40B4-BE49-F238E27FC236}">
                <a16:creationId xmlns:a16="http://schemas.microsoft.com/office/drawing/2014/main" id="{3152FA8B-BF81-40AA-8C8C-99220B3AF4C7}"/>
              </a:ext>
            </a:extLst>
          </p:cNvPr>
          <p:cNvSpPr/>
          <p:nvPr/>
        </p:nvSpPr>
        <p:spPr>
          <a:xfrm>
            <a:off x="1046747" y="3620323"/>
            <a:ext cx="10611853" cy="830997"/>
          </a:xfrm>
          <a:prstGeom prst="rect">
            <a:avLst/>
          </a:prstGeom>
        </p:spPr>
        <p:txBody>
          <a:bodyPr wrap="square">
            <a:spAutoFit/>
          </a:bodyPr>
          <a:lstStyle/>
          <a:p>
            <a:r>
              <a:rPr lang="en-CA" sz="2400" dirty="0">
                <a:solidFill>
                  <a:srgbClr val="569CD6"/>
                </a:solidFill>
                <a:latin typeface="Consolas" panose="020B0609020204030204" pitchFamily="49" charset="0"/>
              </a:rPr>
              <a:t>let</a:t>
            </a:r>
            <a:r>
              <a:rPr lang="en-CA" sz="2400" dirty="0">
                <a:solidFill>
                  <a:srgbClr val="D4D4D4"/>
                </a:solidFill>
                <a:latin typeface="Consolas" panose="020B0609020204030204" pitchFamily="49" charset="0"/>
              </a:rPr>
              <a:t> </a:t>
            </a:r>
            <a:r>
              <a:rPr lang="en-CA" sz="2400" dirty="0" err="1">
                <a:solidFill>
                  <a:srgbClr val="9CDCFE"/>
                </a:solidFill>
                <a:latin typeface="Consolas" panose="020B0609020204030204" pitchFamily="49" charset="0"/>
              </a:rPr>
              <a:t>sayHello</a:t>
            </a:r>
            <a:r>
              <a:rPr lang="en-CA" sz="2400" dirty="0">
                <a:solidFill>
                  <a:srgbClr val="D4D4D4"/>
                </a:solidFill>
                <a:latin typeface="Consolas" panose="020B0609020204030204" pitchFamily="49" charset="0"/>
              </a:rPr>
              <a:t> = </a:t>
            </a:r>
            <a:r>
              <a:rPr lang="en-CA" sz="2400" dirty="0">
                <a:solidFill>
                  <a:srgbClr val="CE9178"/>
                </a:solidFill>
                <a:latin typeface="Consolas" panose="020B0609020204030204" pitchFamily="49" charset="0"/>
              </a:rPr>
              <a:t>'Hello'</a:t>
            </a:r>
            <a:r>
              <a:rPr lang="en-CA" sz="2400" dirty="0">
                <a:solidFill>
                  <a:srgbClr val="D4D4D4"/>
                </a:solidFill>
                <a:latin typeface="Consolas" panose="020B0609020204030204" pitchFamily="49" charset="0"/>
              </a:rPr>
              <a:t>;</a:t>
            </a:r>
          </a:p>
          <a:p>
            <a:r>
              <a:rPr lang="en-CA" sz="2400" dirty="0" err="1">
                <a:solidFill>
                  <a:srgbClr val="9CDCFE"/>
                </a:solidFill>
                <a:latin typeface="Consolas" panose="020B0609020204030204" pitchFamily="49" charset="0"/>
              </a:rPr>
              <a:t>sayHello</a:t>
            </a:r>
            <a:r>
              <a:rPr lang="en-CA" sz="2400" dirty="0">
                <a:solidFill>
                  <a:srgbClr val="D4D4D4"/>
                </a:solidFill>
                <a:latin typeface="Consolas" panose="020B0609020204030204" pitchFamily="49" charset="0"/>
              </a:rPr>
              <a:t> = </a:t>
            </a:r>
            <a:r>
              <a:rPr lang="en-CA" sz="2400" dirty="0" err="1">
                <a:solidFill>
                  <a:srgbClr val="9CDCFE"/>
                </a:solidFill>
                <a:latin typeface="Consolas" panose="020B0609020204030204" pitchFamily="49" charset="0"/>
              </a:rPr>
              <a:t>sayHello</a:t>
            </a:r>
            <a:r>
              <a:rPr lang="en-CA" sz="2400" dirty="0">
                <a:solidFill>
                  <a:srgbClr val="D4D4D4"/>
                </a:solidFill>
                <a:latin typeface="Consolas" panose="020B0609020204030204" pitchFamily="49" charset="0"/>
              </a:rPr>
              <a:t> + </a:t>
            </a:r>
            <a:r>
              <a:rPr lang="en-CA" sz="2400" dirty="0">
                <a:solidFill>
                  <a:srgbClr val="CE9178"/>
                </a:solidFill>
                <a:latin typeface="Consolas" panose="020B0609020204030204" pitchFamily="49" charset="0"/>
              </a:rPr>
              <a:t>' World'</a:t>
            </a:r>
            <a:r>
              <a:rPr lang="en-CA" sz="2400" dirty="0">
                <a:solidFill>
                  <a:srgbClr val="D4D4D4"/>
                </a:solidFill>
                <a:latin typeface="Consolas" panose="020B0609020204030204" pitchFamily="49" charset="0"/>
              </a:rPr>
              <a:t>; </a:t>
            </a:r>
            <a:r>
              <a:rPr lang="en-CA" sz="2400" dirty="0">
                <a:solidFill>
                  <a:schemeClr val="accent6">
                    <a:lumMod val="60000"/>
                    <a:lumOff val="40000"/>
                  </a:schemeClr>
                </a:solidFill>
                <a:latin typeface="Consolas" panose="020B0609020204030204" pitchFamily="49" charset="0"/>
              </a:rPr>
              <a:t>// </a:t>
            </a:r>
            <a:r>
              <a:rPr lang="en-CA" sz="2400" dirty="0" err="1">
                <a:solidFill>
                  <a:schemeClr val="accent6">
                    <a:lumMod val="60000"/>
                    <a:lumOff val="40000"/>
                  </a:schemeClr>
                </a:solidFill>
                <a:latin typeface="Consolas" panose="020B0609020204030204" pitchFamily="49" charset="0"/>
              </a:rPr>
              <a:t>sayHello</a:t>
            </a:r>
            <a:r>
              <a:rPr lang="en-CA" sz="2400" dirty="0">
                <a:solidFill>
                  <a:schemeClr val="accent6">
                    <a:lumMod val="60000"/>
                    <a:lumOff val="40000"/>
                  </a:schemeClr>
                </a:solidFill>
                <a:latin typeface="Consolas" panose="020B0609020204030204" pitchFamily="49" charset="0"/>
              </a:rPr>
              <a:t> -&gt; Hello World </a:t>
            </a:r>
            <a:endParaRPr lang="en-CA" sz="2400" b="0" dirty="0">
              <a:solidFill>
                <a:schemeClr val="accent6">
                  <a:lumMod val="60000"/>
                  <a:lumOff val="40000"/>
                </a:schemeClr>
              </a:solidFill>
              <a:effectLst/>
              <a:latin typeface="Consolas" panose="020B0609020204030204" pitchFamily="49" charset="0"/>
            </a:endParaRPr>
          </a:p>
        </p:txBody>
      </p:sp>
      <p:sp>
        <p:nvSpPr>
          <p:cNvPr id="7" name="Content Placeholder 2">
            <a:extLst>
              <a:ext uri="{FF2B5EF4-FFF2-40B4-BE49-F238E27FC236}">
                <a16:creationId xmlns:a16="http://schemas.microsoft.com/office/drawing/2014/main" id="{1D4157CA-041F-45FD-8D6B-CE240B3F6EAF}"/>
              </a:ext>
            </a:extLst>
          </p:cNvPr>
          <p:cNvSpPr txBox="1">
            <a:spLocks/>
          </p:cNvSpPr>
          <p:nvPr/>
        </p:nvSpPr>
        <p:spPr>
          <a:xfrm>
            <a:off x="677778" y="5006203"/>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The shorthand way uses the "+=" operator</a:t>
            </a:r>
          </a:p>
          <a:p>
            <a:pPr lvl="1"/>
            <a:r>
              <a:rPr lang="en-CA" dirty="0"/>
              <a:t>x += 'bar' -&gt; means adds the string "bar" to whatever value "x" is</a:t>
            </a:r>
          </a:p>
          <a:p>
            <a:pPr lvl="1"/>
            <a:r>
              <a:rPr lang="en-CA" dirty="0"/>
              <a:t>See the syntax on the next page </a:t>
            </a:r>
          </a:p>
        </p:txBody>
      </p:sp>
    </p:spTree>
    <p:extLst>
      <p:ext uri="{BB962C8B-B14F-4D97-AF65-F5344CB8AC3E}">
        <p14:creationId xmlns:p14="http://schemas.microsoft.com/office/powerpoint/2010/main" val="9394005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CEFE3-F1FB-4B0F-AF87-229A29568E80}"/>
              </a:ext>
            </a:extLst>
          </p:cNvPr>
          <p:cNvSpPr>
            <a:spLocks noGrp="1"/>
          </p:cNvSpPr>
          <p:nvPr>
            <p:ph type="title"/>
          </p:nvPr>
        </p:nvSpPr>
        <p:spPr>
          <a:xfrm>
            <a:off x="749300" y="0"/>
            <a:ext cx="10515600" cy="1325563"/>
          </a:xfrm>
        </p:spPr>
        <p:txBody>
          <a:bodyPr/>
          <a:lstStyle/>
          <a:p>
            <a:r>
              <a:rPr lang="en-CA" dirty="0" err="1"/>
              <a:t>forEach</a:t>
            </a:r>
            <a:r>
              <a:rPr lang="en-CA" dirty="0"/>
              <a:t>() Loops with </a:t>
            </a:r>
            <a:r>
              <a:rPr lang="en-CA" dirty="0" err="1"/>
              <a:t>querySelectorAll</a:t>
            </a:r>
            <a:r>
              <a:rPr lang="en-CA" dirty="0"/>
              <a:t>()</a:t>
            </a:r>
          </a:p>
        </p:txBody>
      </p:sp>
      <p:sp>
        <p:nvSpPr>
          <p:cNvPr id="6" name="Rectangle 5">
            <a:extLst>
              <a:ext uri="{FF2B5EF4-FFF2-40B4-BE49-F238E27FC236}">
                <a16:creationId xmlns:a16="http://schemas.microsoft.com/office/drawing/2014/main" id="{500FB440-A8CD-4AA2-8DBA-65B7B4130A98}"/>
              </a:ext>
            </a:extLst>
          </p:cNvPr>
          <p:cNvSpPr/>
          <p:nvPr/>
        </p:nvSpPr>
        <p:spPr>
          <a:xfrm>
            <a:off x="380999" y="2791251"/>
            <a:ext cx="4483099" cy="127549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D83C2F41-5163-4196-B9C9-9572C5025ECC}"/>
              </a:ext>
            </a:extLst>
          </p:cNvPr>
          <p:cNvSpPr/>
          <p:nvPr/>
        </p:nvSpPr>
        <p:spPr>
          <a:xfrm>
            <a:off x="507998" y="2966966"/>
            <a:ext cx="6096000" cy="861774"/>
          </a:xfrm>
          <a:prstGeom prst="rect">
            <a:avLst/>
          </a:prstGeom>
        </p:spPr>
        <p:txBody>
          <a:bodyPr>
            <a:spAutoFit/>
          </a:bodyPr>
          <a:lstStyle/>
          <a:p>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p</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class</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"special"</a:t>
            </a:r>
            <a:r>
              <a:rPr lang="en-US" sz="1600" dirty="0">
                <a:solidFill>
                  <a:srgbClr val="808080"/>
                </a:solidFill>
                <a:latin typeface="Consolas" panose="020B0609020204030204" pitchFamily="49" charset="0"/>
              </a:rPr>
              <a:t>&gt;</a:t>
            </a:r>
            <a:r>
              <a:rPr lang="en-US" sz="1600" dirty="0">
                <a:solidFill>
                  <a:srgbClr val="D4D4D4"/>
                </a:solidFill>
                <a:latin typeface="Consolas" panose="020B0609020204030204" pitchFamily="49" charset="0"/>
              </a:rPr>
              <a:t>Lorem...</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p</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p</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class</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"special"</a:t>
            </a:r>
            <a:r>
              <a:rPr lang="en-US" sz="1600" dirty="0">
                <a:solidFill>
                  <a:srgbClr val="808080"/>
                </a:solidFill>
                <a:latin typeface="Consolas" panose="020B0609020204030204" pitchFamily="49" charset="0"/>
              </a:rPr>
              <a:t>&gt;</a:t>
            </a:r>
            <a:r>
              <a:rPr lang="en-US" sz="1600" dirty="0">
                <a:solidFill>
                  <a:srgbClr val="D4D4D4"/>
                </a:solidFill>
                <a:latin typeface="Consolas" panose="020B0609020204030204" pitchFamily="49" charset="0"/>
              </a:rPr>
              <a:t>Sint...</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p</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p</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class</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"special"</a:t>
            </a:r>
            <a:r>
              <a:rPr lang="en-US" sz="1600" dirty="0">
                <a:solidFill>
                  <a:srgbClr val="808080"/>
                </a:solidFill>
                <a:latin typeface="Consolas" panose="020B0609020204030204" pitchFamily="49" charset="0"/>
              </a:rPr>
              <a:t>&gt;</a:t>
            </a:r>
            <a:r>
              <a:rPr lang="en-US" sz="1600" dirty="0" err="1">
                <a:solidFill>
                  <a:srgbClr val="D4D4D4"/>
                </a:solidFill>
                <a:latin typeface="Consolas" panose="020B0609020204030204" pitchFamily="49" charset="0"/>
              </a:rPr>
              <a:t>Explicabo</a:t>
            </a:r>
            <a:r>
              <a:rPr lang="en-US" sz="1600" dirty="0">
                <a:solidFill>
                  <a:srgbClr val="D4D4D4"/>
                </a:solidFill>
                <a:latin typeface="Consolas" panose="020B0609020204030204" pitchFamily="49" charset="0"/>
              </a:rPr>
              <a:t>...</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p</a:t>
            </a:r>
            <a:r>
              <a:rPr lang="en-US" sz="1600" dirty="0">
                <a:solidFill>
                  <a:srgbClr val="808080"/>
                </a:solidFill>
                <a:latin typeface="Consolas" panose="020B0609020204030204" pitchFamily="49" charset="0"/>
              </a:rPr>
              <a:t>&gt;</a:t>
            </a:r>
            <a:endParaRPr lang="en-US" sz="1600" b="0" dirty="0">
              <a:solidFill>
                <a:srgbClr val="D4D4D4"/>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3CDC7135-85C5-4898-9B0E-3706B2CC6319}"/>
              </a:ext>
            </a:extLst>
          </p:cNvPr>
          <p:cNvSpPr/>
          <p:nvPr/>
        </p:nvSpPr>
        <p:spPr>
          <a:xfrm>
            <a:off x="5588001" y="1690688"/>
            <a:ext cx="6223000" cy="48244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64B49114-CAD1-4328-989B-187D099147DD}"/>
              </a:ext>
            </a:extLst>
          </p:cNvPr>
          <p:cNvSpPr/>
          <p:nvPr/>
        </p:nvSpPr>
        <p:spPr>
          <a:xfrm>
            <a:off x="5892799" y="1803401"/>
            <a:ext cx="6096000" cy="4524315"/>
          </a:xfrm>
          <a:prstGeom prst="rect">
            <a:avLst/>
          </a:prstGeom>
        </p:spPr>
        <p:txBody>
          <a:bodyPr>
            <a:spAutoFit/>
          </a:bodyPr>
          <a:lstStyle/>
          <a:p>
            <a:r>
              <a:rPr lang="en-US" sz="1600" dirty="0">
                <a:solidFill>
                  <a:srgbClr val="6A9955"/>
                </a:solidFill>
                <a:latin typeface="Consolas" panose="020B0609020204030204" pitchFamily="49" charset="0"/>
              </a:rPr>
              <a:t>// This creates an HTML collection of all the HTML</a:t>
            </a:r>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elements that would be selected by the CSS </a:t>
            </a:r>
          </a:p>
          <a:p>
            <a:r>
              <a:rPr lang="en-US" sz="1600" dirty="0">
                <a:solidFill>
                  <a:srgbClr val="6A9955"/>
                </a:solidFill>
                <a:latin typeface="Consolas" panose="020B0609020204030204" pitchFamily="49" charset="0"/>
              </a:rPr>
              <a:t>// selector ".special"</a:t>
            </a:r>
            <a:endParaRPr lang="en-US" sz="1600" dirty="0">
              <a:solidFill>
                <a:srgbClr val="D4D4D4"/>
              </a:solidFill>
              <a:latin typeface="Consolas" panose="020B0609020204030204" pitchFamily="49" charset="0"/>
            </a:endParaRPr>
          </a:p>
          <a:p>
            <a:r>
              <a:rPr lang="en-US" sz="1600" dirty="0">
                <a:solidFill>
                  <a:srgbClr val="569CD6"/>
                </a:solidFill>
                <a:latin typeface="Consolas" panose="020B0609020204030204" pitchFamily="49" charset="0"/>
              </a:rPr>
              <a:t>const</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elSpecial</a:t>
            </a:r>
            <a:r>
              <a:rPr lang="en-US" sz="1600" dirty="0">
                <a:solidFill>
                  <a:srgbClr val="D4D4D4"/>
                </a:solidFill>
                <a:latin typeface="Consolas" panose="020B0609020204030204" pitchFamily="49" charset="0"/>
              </a:rPr>
              <a:t> = </a:t>
            </a:r>
            <a:r>
              <a:rPr lang="en-US" sz="1600" dirty="0" err="1">
                <a:solidFill>
                  <a:srgbClr val="9CDCFE"/>
                </a:solidFill>
                <a:latin typeface="Consolas" panose="020B0609020204030204" pitchFamily="49" charset="0"/>
              </a:rPr>
              <a:t>document</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querySelectorAll</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'.special'</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Use a </a:t>
            </a:r>
            <a:r>
              <a:rPr lang="en-US" sz="1600" dirty="0" err="1">
                <a:solidFill>
                  <a:srgbClr val="6A9955"/>
                </a:solidFill>
                <a:latin typeface="Consolas" panose="020B0609020204030204" pitchFamily="49" charset="0"/>
              </a:rPr>
              <a:t>forEach</a:t>
            </a:r>
            <a:r>
              <a:rPr lang="en-US" sz="1600" dirty="0">
                <a:solidFill>
                  <a:srgbClr val="6A9955"/>
                </a:solidFill>
                <a:latin typeface="Consolas" panose="020B0609020204030204" pitchFamily="49" charset="0"/>
              </a:rPr>
              <a:t>() loop to iterate over each HTML element </a:t>
            </a:r>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in the </a:t>
            </a:r>
            <a:r>
              <a:rPr lang="en-US" sz="1600" dirty="0" err="1">
                <a:solidFill>
                  <a:srgbClr val="6A9955"/>
                </a:solidFill>
                <a:latin typeface="Consolas" panose="020B0609020204030204" pitchFamily="49" charset="0"/>
              </a:rPr>
              <a:t>the</a:t>
            </a:r>
            <a:r>
              <a:rPr lang="en-US" sz="1600" dirty="0">
                <a:solidFill>
                  <a:srgbClr val="6A9955"/>
                </a:solidFill>
                <a:latin typeface="Consolas" panose="020B0609020204030204" pitchFamily="49" charset="0"/>
              </a:rPr>
              <a:t> </a:t>
            </a:r>
            <a:r>
              <a:rPr lang="en-US" sz="1600" dirty="0" err="1">
                <a:solidFill>
                  <a:srgbClr val="6A9955"/>
                </a:solidFill>
                <a:latin typeface="Consolas" panose="020B0609020204030204" pitchFamily="49" charset="0"/>
              </a:rPr>
              <a:t>elSpecial</a:t>
            </a:r>
            <a:r>
              <a:rPr lang="en-US" sz="1600" dirty="0">
                <a:solidFill>
                  <a:srgbClr val="6A9955"/>
                </a:solidFill>
                <a:latin typeface="Consolas" panose="020B0609020204030204" pitchFamily="49" charset="0"/>
              </a:rPr>
              <a:t> HTML collection and output</a:t>
            </a:r>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their HTML text</a:t>
            </a:r>
            <a:endParaRPr lang="en-US" sz="1600" dirty="0">
              <a:solidFill>
                <a:srgbClr val="D4D4D4"/>
              </a:solidFill>
              <a:latin typeface="Consolas" panose="020B0609020204030204" pitchFamily="49" charset="0"/>
            </a:endParaRPr>
          </a:p>
          <a:p>
            <a:r>
              <a:rPr lang="en-US" sz="1600" dirty="0" err="1">
                <a:solidFill>
                  <a:srgbClr val="9CDCFE"/>
                </a:solidFill>
                <a:latin typeface="Consolas" panose="020B0609020204030204" pitchFamily="49" charset="0"/>
              </a:rPr>
              <a:t>elSpecial</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forEach</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function</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el</a:t>
            </a:r>
            <a:r>
              <a:rPr lang="en-US" sz="1600" dirty="0">
                <a:solidFill>
                  <a:srgbClr val="D4D4D4"/>
                </a:solidFill>
                <a:latin typeface="Consolas" panose="020B0609020204030204" pitchFamily="49" charset="0"/>
              </a:rPr>
              <a:t>){</a:t>
            </a:r>
          </a:p>
          <a:p>
            <a:r>
              <a:rPr lang="en-US" sz="1600" dirty="0">
                <a:solidFill>
                  <a:srgbClr val="4EC9B0"/>
                </a:solidFill>
                <a:latin typeface="Consolas" panose="020B0609020204030204" pitchFamily="49" charset="0"/>
              </a:rPr>
              <a:t>console</a:t>
            </a:r>
            <a:r>
              <a:rPr lang="en-US" sz="1600" dirty="0">
                <a:solidFill>
                  <a:srgbClr val="D4D4D4"/>
                </a:solidFill>
                <a:latin typeface="Consolas" panose="020B0609020204030204" pitchFamily="49" charset="0"/>
              </a:rPr>
              <a:t>.</a:t>
            </a:r>
            <a:r>
              <a:rPr lang="en-US" sz="1600" dirty="0">
                <a:solidFill>
                  <a:srgbClr val="DCDCAA"/>
                </a:solidFill>
                <a:latin typeface="Consolas" panose="020B0609020204030204" pitchFamily="49" charset="0"/>
              </a:rPr>
              <a:t>log</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el</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innerHTML</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a:t>
            </a:r>
          </a:p>
          <a:p>
            <a:r>
              <a:rPr lang="en-US" sz="1600" dirty="0">
                <a:solidFill>
                  <a:srgbClr val="6A9955"/>
                </a:solidFill>
                <a:latin typeface="Consolas" panose="020B0609020204030204" pitchFamily="49" charset="0"/>
              </a:rPr>
              <a:t>// The above code will output the following to the</a:t>
            </a:r>
          </a:p>
          <a:p>
            <a:r>
              <a:rPr lang="en-US" sz="1600" dirty="0">
                <a:solidFill>
                  <a:srgbClr val="6A9955"/>
                </a:solidFill>
                <a:latin typeface="Consolas" panose="020B0609020204030204" pitchFamily="49" charset="0"/>
              </a:rPr>
              <a:t>// console: </a:t>
            </a:r>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Lorem...</a:t>
            </a:r>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Sint...</a:t>
            </a:r>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a:t>
            </a:r>
            <a:r>
              <a:rPr lang="en-US" sz="1600" dirty="0" err="1">
                <a:solidFill>
                  <a:srgbClr val="6A9955"/>
                </a:solidFill>
                <a:latin typeface="Consolas" panose="020B0609020204030204" pitchFamily="49" charset="0"/>
              </a:rPr>
              <a:t>Explicabo</a:t>
            </a:r>
            <a:r>
              <a:rPr lang="en-US" sz="1600" dirty="0">
                <a:solidFill>
                  <a:srgbClr val="6A9955"/>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
        <p:nvSpPr>
          <p:cNvPr id="11" name="Arrow: Right 16">
            <a:extLst>
              <a:ext uri="{FF2B5EF4-FFF2-40B4-BE49-F238E27FC236}">
                <a16:creationId xmlns:a16="http://schemas.microsoft.com/office/drawing/2014/main" id="{0AC36B05-ECA0-45A3-8866-16E501B85852}"/>
              </a:ext>
            </a:extLst>
          </p:cNvPr>
          <p:cNvSpPr/>
          <p:nvPr/>
        </p:nvSpPr>
        <p:spPr>
          <a:xfrm>
            <a:off x="4991096" y="3302880"/>
            <a:ext cx="533405" cy="27851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574B84B4-49A4-4576-A68D-6D088F61EE17}"/>
              </a:ext>
            </a:extLst>
          </p:cNvPr>
          <p:cNvSpPr txBox="1"/>
          <p:nvPr/>
        </p:nvSpPr>
        <p:spPr>
          <a:xfrm>
            <a:off x="2063752" y="4309770"/>
            <a:ext cx="1403348" cy="369332"/>
          </a:xfrm>
          <a:prstGeom prst="rect">
            <a:avLst/>
          </a:prstGeom>
          <a:noFill/>
        </p:spPr>
        <p:txBody>
          <a:bodyPr wrap="square" rtlCol="0">
            <a:spAutoFit/>
          </a:bodyPr>
          <a:lstStyle/>
          <a:p>
            <a:r>
              <a:rPr lang="en-CA" dirty="0"/>
              <a:t>The Console</a:t>
            </a:r>
          </a:p>
        </p:txBody>
      </p:sp>
      <p:pic>
        <p:nvPicPr>
          <p:cNvPr id="13" name="Picture 12">
            <a:extLst>
              <a:ext uri="{FF2B5EF4-FFF2-40B4-BE49-F238E27FC236}">
                <a16:creationId xmlns:a16="http://schemas.microsoft.com/office/drawing/2014/main" id="{A6818B38-1145-4D89-9778-B4C27D0C0F98}"/>
              </a:ext>
            </a:extLst>
          </p:cNvPr>
          <p:cNvPicPr>
            <a:picLocks noChangeAspect="1"/>
          </p:cNvPicPr>
          <p:nvPr/>
        </p:nvPicPr>
        <p:blipFill>
          <a:blip r:embed="rId2"/>
          <a:stretch>
            <a:fillRect/>
          </a:stretch>
        </p:blipFill>
        <p:spPr>
          <a:xfrm>
            <a:off x="1111239" y="4786041"/>
            <a:ext cx="3467100" cy="1247775"/>
          </a:xfrm>
          <a:prstGeom prst="rect">
            <a:avLst/>
          </a:prstGeom>
        </p:spPr>
      </p:pic>
      <p:sp>
        <p:nvSpPr>
          <p:cNvPr id="14" name="Arrow: Right 16">
            <a:extLst>
              <a:ext uri="{FF2B5EF4-FFF2-40B4-BE49-F238E27FC236}">
                <a16:creationId xmlns:a16="http://schemas.microsoft.com/office/drawing/2014/main" id="{8AD6D33A-32A3-4CF7-964E-40227D36C8EB}"/>
              </a:ext>
            </a:extLst>
          </p:cNvPr>
          <p:cNvSpPr/>
          <p:nvPr/>
        </p:nvSpPr>
        <p:spPr>
          <a:xfrm rot="10800000">
            <a:off x="4940291" y="5191624"/>
            <a:ext cx="533405" cy="27851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FA4B34C7-E20B-41FF-BEBC-A20E32B21842}"/>
              </a:ext>
            </a:extLst>
          </p:cNvPr>
          <p:cNvSpPr txBox="1"/>
          <p:nvPr/>
        </p:nvSpPr>
        <p:spPr>
          <a:xfrm>
            <a:off x="2168520" y="2314980"/>
            <a:ext cx="1193811" cy="369332"/>
          </a:xfrm>
          <a:prstGeom prst="rect">
            <a:avLst/>
          </a:prstGeom>
          <a:noFill/>
        </p:spPr>
        <p:txBody>
          <a:bodyPr wrap="square" rtlCol="0">
            <a:spAutoFit/>
          </a:bodyPr>
          <a:lstStyle/>
          <a:p>
            <a:r>
              <a:rPr lang="en-CA" dirty="0"/>
              <a:t>The HTML</a:t>
            </a:r>
          </a:p>
        </p:txBody>
      </p:sp>
    </p:spTree>
    <p:extLst>
      <p:ext uri="{BB962C8B-B14F-4D97-AF65-F5344CB8AC3E}">
        <p14:creationId xmlns:p14="http://schemas.microsoft.com/office/powerpoint/2010/main" val="27436681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34101-7D49-42B2-95E4-A10138EFF22B}"/>
              </a:ext>
            </a:extLst>
          </p:cNvPr>
          <p:cNvSpPr>
            <a:spLocks noGrp="1"/>
          </p:cNvSpPr>
          <p:nvPr>
            <p:ph type="title"/>
          </p:nvPr>
        </p:nvSpPr>
        <p:spPr/>
        <p:txBody>
          <a:bodyPr/>
          <a:lstStyle/>
          <a:p>
            <a:r>
              <a:rPr lang="en-CA" dirty="0"/>
              <a:t>What is  the "+=" Operator </a:t>
            </a:r>
          </a:p>
        </p:txBody>
      </p:sp>
      <p:sp>
        <p:nvSpPr>
          <p:cNvPr id="3" name="Content Placeholder 2">
            <a:extLst>
              <a:ext uri="{FF2B5EF4-FFF2-40B4-BE49-F238E27FC236}">
                <a16:creationId xmlns:a16="http://schemas.microsoft.com/office/drawing/2014/main" id="{657F0C6C-8A57-4F7D-9975-BAFA53FEA202}"/>
              </a:ext>
            </a:extLst>
          </p:cNvPr>
          <p:cNvSpPr>
            <a:spLocks noGrp="1"/>
          </p:cNvSpPr>
          <p:nvPr>
            <p:ph idx="1"/>
          </p:nvPr>
        </p:nvSpPr>
        <p:spPr>
          <a:xfrm>
            <a:off x="838200" y="1825625"/>
            <a:ext cx="10515600" cy="1603375"/>
          </a:xfrm>
        </p:spPr>
        <p:txBody>
          <a:bodyPr/>
          <a:lstStyle/>
          <a:p>
            <a:r>
              <a:rPr lang="en-CA" dirty="0"/>
              <a:t>Another common programming task is to add to an existing value of a variable</a:t>
            </a:r>
          </a:p>
          <a:p>
            <a:r>
              <a:rPr lang="en-CA" dirty="0"/>
              <a:t>The long hand way of doing this would be to write the following:</a:t>
            </a:r>
          </a:p>
        </p:txBody>
      </p:sp>
      <p:sp>
        <p:nvSpPr>
          <p:cNvPr id="4" name="Rectangle 3">
            <a:extLst>
              <a:ext uri="{FF2B5EF4-FFF2-40B4-BE49-F238E27FC236}">
                <a16:creationId xmlns:a16="http://schemas.microsoft.com/office/drawing/2014/main" id="{203525D9-A2F8-4C43-9388-119FC96E3F8B}"/>
              </a:ext>
            </a:extLst>
          </p:cNvPr>
          <p:cNvSpPr/>
          <p:nvPr/>
        </p:nvSpPr>
        <p:spPr>
          <a:xfrm>
            <a:off x="838200" y="3470336"/>
            <a:ext cx="10515600" cy="120960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Rectangle 4">
            <a:extLst>
              <a:ext uri="{FF2B5EF4-FFF2-40B4-BE49-F238E27FC236}">
                <a16:creationId xmlns:a16="http://schemas.microsoft.com/office/drawing/2014/main" id="{3152FA8B-BF81-40AA-8C8C-99220B3AF4C7}"/>
              </a:ext>
            </a:extLst>
          </p:cNvPr>
          <p:cNvSpPr/>
          <p:nvPr/>
        </p:nvSpPr>
        <p:spPr>
          <a:xfrm>
            <a:off x="1046747" y="3620323"/>
            <a:ext cx="10611853" cy="830997"/>
          </a:xfrm>
          <a:prstGeom prst="rect">
            <a:avLst/>
          </a:prstGeom>
        </p:spPr>
        <p:txBody>
          <a:bodyPr wrap="square">
            <a:spAutoFit/>
          </a:bodyPr>
          <a:lstStyle/>
          <a:p>
            <a:r>
              <a:rPr lang="en-CA" sz="2400" dirty="0">
                <a:solidFill>
                  <a:srgbClr val="569CD6"/>
                </a:solidFill>
                <a:latin typeface="Consolas" panose="020B0609020204030204" pitchFamily="49" charset="0"/>
              </a:rPr>
              <a:t>let</a:t>
            </a:r>
            <a:r>
              <a:rPr lang="en-CA" sz="2400" dirty="0">
                <a:solidFill>
                  <a:srgbClr val="D4D4D4"/>
                </a:solidFill>
                <a:latin typeface="Consolas" panose="020B0609020204030204" pitchFamily="49" charset="0"/>
              </a:rPr>
              <a:t> </a:t>
            </a:r>
            <a:r>
              <a:rPr lang="en-CA" sz="2400" dirty="0" err="1">
                <a:solidFill>
                  <a:srgbClr val="9CDCFE"/>
                </a:solidFill>
                <a:latin typeface="Consolas" panose="020B0609020204030204" pitchFamily="49" charset="0"/>
              </a:rPr>
              <a:t>sayHello</a:t>
            </a:r>
            <a:r>
              <a:rPr lang="en-CA" sz="2400" dirty="0">
                <a:solidFill>
                  <a:srgbClr val="D4D4D4"/>
                </a:solidFill>
                <a:latin typeface="Consolas" panose="020B0609020204030204" pitchFamily="49" charset="0"/>
              </a:rPr>
              <a:t> = </a:t>
            </a:r>
            <a:r>
              <a:rPr lang="en-CA" sz="2400" dirty="0">
                <a:solidFill>
                  <a:srgbClr val="CE9178"/>
                </a:solidFill>
                <a:latin typeface="Consolas" panose="020B0609020204030204" pitchFamily="49" charset="0"/>
              </a:rPr>
              <a:t>'Hello'</a:t>
            </a:r>
            <a:r>
              <a:rPr lang="en-CA" sz="2400" dirty="0">
                <a:solidFill>
                  <a:srgbClr val="D4D4D4"/>
                </a:solidFill>
                <a:latin typeface="Consolas" panose="020B0609020204030204" pitchFamily="49" charset="0"/>
              </a:rPr>
              <a:t>;</a:t>
            </a:r>
          </a:p>
          <a:p>
            <a:r>
              <a:rPr lang="en-CA" sz="2400" dirty="0" err="1">
                <a:solidFill>
                  <a:srgbClr val="9CDCFE"/>
                </a:solidFill>
                <a:latin typeface="Consolas" panose="020B0609020204030204" pitchFamily="49" charset="0"/>
              </a:rPr>
              <a:t>sayHello</a:t>
            </a:r>
            <a:r>
              <a:rPr lang="en-CA" sz="2400" dirty="0">
                <a:solidFill>
                  <a:srgbClr val="D4D4D4"/>
                </a:solidFill>
                <a:latin typeface="Consolas" panose="020B0609020204030204" pitchFamily="49" charset="0"/>
              </a:rPr>
              <a:t> = </a:t>
            </a:r>
            <a:r>
              <a:rPr lang="en-CA" sz="2400" dirty="0" err="1">
                <a:solidFill>
                  <a:srgbClr val="9CDCFE"/>
                </a:solidFill>
                <a:latin typeface="Consolas" panose="020B0609020204030204" pitchFamily="49" charset="0"/>
              </a:rPr>
              <a:t>sayHello</a:t>
            </a:r>
            <a:r>
              <a:rPr lang="en-CA" sz="2400" dirty="0">
                <a:solidFill>
                  <a:srgbClr val="D4D4D4"/>
                </a:solidFill>
                <a:latin typeface="Consolas" panose="020B0609020204030204" pitchFamily="49" charset="0"/>
              </a:rPr>
              <a:t> + </a:t>
            </a:r>
            <a:r>
              <a:rPr lang="en-CA" sz="2400" dirty="0">
                <a:solidFill>
                  <a:srgbClr val="CE9178"/>
                </a:solidFill>
                <a:latin typeface="Consolas" panose="020B0609020204030204" pitchFamily="49" charset="0"/>
              </a:rPr>
              <a:t>' World'</a:t>
            </a:r>
            <a:r>
              <a:rPr lang="en-CA" sz="2400" dirty="0">
                <a:solidFill>
                  <a:srgbClr val="D4D4D4"/>
                </a:solidFill>
                <a:latin typeface="Consolas" panose="020B0609020204030204" pitchFamily="49" charset="0"/>
              </a:rPr>
              <a:t>; </a:t>
            </a:r>
            <a:r>
              <a:rPr lang="en-CA" sz="2400" dirty="0">
                <a:solidFill>
                  <a:schemeClr val="accent6">
                    <a:lumMod val="60000"/>
                    <a:lumOff val="40000"/>
                  </a:schemeClr>
                </a:solidFill>
                <a:latin typeface="Consolas" panose="020B0609020204030204" pitchFamily="49" charset="0"/>
              </a:rPr>
              <a:t>// </a:t>
            </a:r>
            <a:r>
              <a:rPr lang="en-CA" sz="2400" dirty="0" err="1">
                <a:solidFill>
                  <a:schemeClr val="accent6">
                    <a:lumMod val="60000"/>
                    <a:lumOff val="40000"/>
                  </a:schemeClr>
                </a:solidFill>
                <a:latin typeface="Consolas" panose="020B0609020204030204" pitchFamily="49" charset="0"/>
              </a:rPr>
              <a:t>sayHello</a:t>
            </a:r>
            <a:r>
              <a:rPr lang="en-CA" sz="2400" dirty="0">
                <a:solidFill>
                  <a:schemeClr val="accent6">
                    <a:lumMod val="60000"/>
                    <a:lumOff val="40000"/>
                  </a:schemeClr>
                </a:solidFill>
                <a:latin typeface="Consolas" panose="020B0609020204030204" pitchFamily="49" charset="0"/>
              </a:rPr>
              <a:t> -&gt; Hello World </a:t>
            </a:r>
            <a:endParaRPr lang="en-CA" sz="2400" b="0" dirty="0">
              <a:solidFill>
                <a:schemeClr val="accent6">
                  <a:lumMod val="60000"/>
                  <a:lumOff val="40000"/>
                </a:schemeClr>
              </a:solidFill>
              <a:effectLst/>
              <a:latin typeface="Consolas" panose="020B0609020204030204" pitchFamily="49" charset="0"/>
            </a:endParaRPr>
          </a:p>
        </p:txBody>
      </p:sp>
      <p:sp>
        <p:nvSpPr>
          <p:cNvPr id="7" name="Content Placeholder 2">
            <a:extLst>
              <a:ext uri="{FF2B5EF4-FFF2-40B4-BE49-F238E27FC236}">
                <a16:creationId xmlns:a16="http://schemas.microsoft.com/office/drawing/2014/main" id="{1D4157CA-041F-45FD-8D6B-CE240B3F6EAF}"/>
              </a:ext>
            </a:extLst>
          </p:cNvPr>
          <p:cNvSpPr txBox="1">
            <a:spLocks/>
          </p:cNvSpPr>
          <p:nvPr/>
        </p:nvSpPr>
        <p:spPr>
          <a:xfrm>
            <a:off x="677778" y="5006203"/>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The shorthand way uses the "+=" operator</a:t>
            </a:r>
          </a:p>
          <a:p>
            <a:pPr lvl="1"/>
            <a:r>
              <a:rPr lang="en-CA" dirty="0"/>
              <a:t>x += 'bar' -&gt; means adds the string "bar" to whatever value "x" is</a:t>
            </a:r>
          </a:p>
          <a:p>
            <a:pPr lvl="1"/>
            <a:r>
              <a:rPr lang="en-CA" dirty="0"/>
              <a:t>See the syntax on the next page </a:t>
            </a:r>
          </a:p>
        </p:txBody>
      </p:sp>
    </p:spTree>
    <p:extLst>
      <p:ext uri="{BB962C8B-B14F-4D97-AF65-F5344CB8AC3E}">
        <p14:creationId xmlns:p14="http://schemas.microsoft.com/office/powerpoint/2010/main" val="2745327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E22BB-8D4C-4A5F-A767-70F316EFDDCE}"/>
              </a:ext>
            </a:extLst>
          </p:cNvPr>
          <p:cNvSpPr>
            <a:spLocks noGrp="1"/>
          </p:cNvSpPr>
          <p:nvPr>
            <p:ph type="title"/>
          </p:nvPr>
        </p:nvSpPr>
        <p:spPr/>
        <p:txBody>
          <a:bodyPr/>
          <a:lstStyle/>
          <a:p>
            <a:r>
              <a:rPr lang="en-CA" dirty="0"/>
              <a:t>Conditionals</a:t>
            </a:r>
          </a:p>
        </p:txBody>
      </p:sp>
      <p:sp>
        <p:nvSpPr>
          <p:cNvPr id="3" name="Content Placeholder 2">
            <a:extLst>
              <a:ext uri="{FF2B5EF4-FFF2-40B4-BE49-F238E27FC236}">
                <a16:creationId xmlns:a16="http://schemas.microsoft.com/office/drawing/2014/main" id="{8B0C5171-E9C5-451E-AB3B-A14AAB6AD1F0}"/>
              </a:ext>
            </a:extLst>
          </p:cNvPr>
          <p:cNvSpPr>
            <a:spLocks noGrp="1"/>
          </p:cNvSpPr>
          <p:nvPr>
            <p:ph idx="1"/>
          </p:nvPr>
        </p:nvSpPr>
        <p:spPr>
          <a:xfrm>
            <a:off x="838200" y="1825625"/>
            <a:ext cx="5346032" cy="4351338"/>
          </a:xfrm>
        </p:spPr>
        <p:txBody>
          <a:bodyPr/>
          <a:lstStyle/>
          <a:p>
            <a:r>
              <a:rPr lang="en-CA" dirty="0"/>
              <a:t>Conditionals allow you to direct your script in different directions depending on a conditions</a:t>
            </a:r>
          </a:p>
          <a:p>
            <a:r>
              <a:rPr lang="en-CA" dirty="0"/>
              <a:t>If a statement is true do one thing, if not, do another thing (or nothing at all)</a:t>
            </a:r>
          </a:p>
        </p:txBody>
      </p:sp>
      <p:pic>
        <p:nvPicPr>
          <p:cNvPr id="5" name="Picture 4" descr="Computer programming if statement diagram">
            <a:extLst>
              <a:ext uri="{FF2B5EF4-FFF2-40B4-BE49-F238E27FC236}">
                <a16:creationId xmlns:a16="http://schemas.microsoft.com/office/drawing/2014/main" id="{88C371E5-1C67-423C-98DF-495B7075F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4493" y="1288009"/>
            <a:ext cx="4600946" cy="4056501"/>
          </a:xfrm>
          <a:prstGeom prst="rect">
            <a:avLst/>
          </a:prstGeom>
        </p:spPr>
      </p:pic>
      <p:sp>
        <p:nvSpPr>
          <p:cNvPr id="6" name="TextBox 5">
            <a:extLst>
              <a:ext uri="{FF2B5EF4-FFF2-40B4-BE49-F238E27FC236}">
                <a16:creationId xmlns:a16="http://schemas.microsoft.com/office/drawing/2014/main" id="{869D7BCF-7862-410A-93F6-E5257349529B}"/>
              </a:ext>
            </a:extLst>
          </p:cNvPr>
          <p:cNvSpPr txBox="1"/>
          <p:nvPr/>
        </p:nvSpPr>
        <p:spPr>
          <a:xfrm>
            <a:off x="643828" y="6413698"/>
            <a:ext cx="9885406" cy="307777"/>
          </a:xfrm>
          <a:prstGeom prst="rect">
            <a:avLst/>
          </a:prstGeom>
          <a:noFill/>
        </p:spPr>
        <p:txBody>
          <a:bodyPr wrap="square" rtlCol="0">
            <a:spAutoFit/>
          </a:bodyPr>
          <a:lstStyle/>
          <a:p>
            <a:r>
              <a:rPr lang="en-CA" sz="1400" dirty="0"/>
              <a:t>Image from: </a:t>
            </a:r>
            <a:r>
              <a:rPr lang="en-CA" sz="1400" dirty="0">
                <a:hlinkClick r:id="rId3"/>
              </a:rPr>
              <a:t>https://www.tutorialspoint.com/scala/scala_if_else.htm</a:t>
            </a:r>
            <a:endParaRPr lang="en-CA" sz="1400" dirty="0"/>
          </a:p>
        </p:txBody>
      </p:sp>
    </p:spTree>
    <p:extLst>
      <p:ext uri="{BB962C8B-B14F-4D97-AF65-F5344CB8AC3E}">
        <p14:creationId xmlns:p14="http://schemas.microsoft.com/office/powerpoint/2010/main" val="37212907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A19E288-51E3-4C19-9E27-96206ED5D702}"/>
              </a:ext>
            </a:extLst>
          </p:cNvPr>
          <p:cNvSpPr/>
          <p:nvPr/>
        </p:nvSpPr>
        <p:spPr>
          <a:xfrm>
            <a:off x="753979" y="4676680"/>
            <a:ext cx="10515600" cy="120960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a:extLst>
              <a:ext uri="{FF2B5EF4-FFF2-40B4-BE49-F238E27FC236}">
                <a16:creationId xmlns:a16="http://schemas.microsoft.com/office/drawing/2014/main" id="{25D34101-7D49-42B2-95E4-A10138EFF22B}"/>
              </a:ext>
            </a:extLst>
          </p:cNvPr>
          <p:cNvSpPr>
            <a:spLocks noGrp="1"/>
          </p:cNvSpPr>
          <p:nvPr>
            <p:ph type="title"/>
          </p:nvPr>
        </p:nvSpPr>
        <p:spPr>
          <a:xfrm>
            <a:off x="838200" y="55285"/>
            <a:ext cx="10515600" cy="1325563"/>
          </a:xfrm>
        </p:spPr>
        <p:txBody>
          <a:bodyPr/>
          <a:lstStyle/>
          <a:p>
            <a:r>
              <a:rPr lang="en-CA" dirty="0"/>
              <a:t>What is  the "+=" Operator </a:t>
            </a:r>
          </a:p>
        </p:txBody>
      </p:sp>
      <p:sp>
        <p:nvSpPr>
          <p:cNvPr id="4" name="Rectangle 3">
            <a:extLst>
              <a:ext uri="{FF2B5EF4-FFF2-40B4-BE49-F238E27FC236}">
                <a16:creationId xmlns:a16="http://schemas.microsoft.com/office/drawing/2014/main" id="{203525D9-A2F8-4C43-9388-119FC96E3F8B}"/>
              </a:ext>
            </a:extLst>
          </p:cNvPr>
          <p:cNvSpPr/>
          <p:nvPr/>
        </p:nvSpPr>
        <p:spPr>
          <a:xfrm>
            <a:off x="838200" y="2387834"/>
            <a:ext cx="10515600" cy="120960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Rectangle 4">
            <a:extLst>
              <a:ext uri="{FF2B5EF4-FFF2-40B4-BE49-F238E27FC236}">
                <a16:creationId xmlns:a16="http://schemas.microsoft.com/office/drawing/2014/main" id="{3152FA8B-BF81-40AA-8C8C-99220B3AF4C7}"/>
              </a:ext>
            </a:extLst>
          </p:cNvPr>
          <p:cNvSpPr/>
          <p:nvPr/>
        </p:nvSpPr>
        <p:spPr>
          <a:xfrm>
            <a:off x="1046747" y="2537821"/>
            <a:ext cx="10611853" cy="830997"/>
          </a:xfrm>
          <a:prstGeom prst="rect">
            <a:avLst/>
          </a:prstGeom>
        </p:spPr>
        <p:txBody>
          <a:bodyPr wrap="square">
            <a:spAutoFit/>
          </a:bodyPr>
          <a:lstStyle/>
          <a:p>
            <a:r>
              <a:rPr lang="en-CA" sz="2400" dirty="0">
                <a:solidFill>
                  <a:srgbClr val="569CD6"/>
                </a:solidFill>
                <a:latin typeface="Consolas" panose="020B0609020204030204" pitchFamily="49" charset="0"/>
              </a:rPr>
              <a:t>let</a:t>
            </a:r>
            <a:r>
              <a:rPr lang="en-CA" sz="2400" dirty="0">
                <a:solidFill>
                  <a:srgbClr val="D4D4D4"/>
                </a:solidFill>
                <a:latin typeface="Consolas" panose="020B0609020204030204" pitchFamily="49" charset="0"/>
              </a:rPr>
              <a:t> </a:t>
            </a:r>
            <a:r>
              <a:rPr lang="en-CA" sz="2400" dirty="0" err="1">
                <a:solidFill>
                  <a:srgbClr val="9CDCFE"/>
                </a:solidFill>
                <a:latin typeface="Consolas" panose="020B0609020204030204" pitchFamily="49" charset="0"/>
              </a:rPr>
              <a:t>sayHello</a:t>
            </a:r>
            <a:r>
              <a:rPr lang="en-CA" sz="2400" dirty="0">
                <a:solidFill>
                  <a:srgbClr val="D4D4D4"/>
                </a:solidFill>
                <a:latin typeface="Consolas" panose="020B0609020204030204" pitchFamily="49" charset="0"/>
              </a:rPr>
              <a:t> = </a:t>
            </a:r>
            <a:r>
              <a:rPr lang="en-CA" sz="2400" dirty="0">
                <a:solidFill>
                  <a:srgbClr val="CE9178"/>
                </a:solidFill>
                <a:latin typeface="Consolas" panose="020B0609020204030204" pitchFamily="49" charset="0"/>
              </a:rPr>
              <a:t>'Hello'</a:t>
            </a:r>
            <a:r>
              <a:rPr lang="en-CA" sz="2400" dirty="0">
                <a:solidFill>
                  <a:srgbClr val="D4D4D4"/>
                </a:solidFill>
                <a:latin typeface="Consolas" panose="020B0609020204030204" pitchFamily="49" charset="0"/>
              </a:rPr>
              <a:t>;</a:t>
            </a:r>
          </a:p>
          <a:p>
            <a:r>
              <a:rPr lang="en-CA" sz="2400" dirty="0" err="1">
                <a:solidFill>
                  <a:srgbClr val="9CDCFE"/>
                </a:solidFill>
                <a:latin typeface="Consolas" panose="020B0609020204030204" pitchFamily="49" charset="0"/>
              </a:rPr>
              <a:t>sayHello</a:t>
            </a:r>
            <a:r>
              <a:rPr lang="en-CA" sz="2400" dirty="0">
                <a:solidFill>
                  <a:srgbClr val="D4D4D4"/>
                </a:solidFill>
                <a:latin typeface="Consolas" panose="020B0609020204030204" pitchFamily="49" charset="0"/>
              </a:rPr>
              <a:t> = </a:t>
            </a:r>
            <a:r>
              <a:rPr lang="en-CA" sz="2400" dirty="0" err="1">
                <a:solidFill>
                  <a:srgbClr val="9CDCFE"/>
                </a:solidFill>
                <a:latin typeface="Consolas" panose="020B0609020204030204" pitchFamily="49" charset="0"/>
              </a:rPr>
              <a:t>sayHello</a:t>
            </a:r>
            <a:r>
              <a:rPr lang="en-CA" sz="2400" dirty="0">
                <a:solidFill>
                  <a:srgbClr val="D4D4D4"/>
                </a:solidFill>
                <a:latin typeface="Consolas" panose="020B0609020204030204" pitchFamily="49" charset="0"/>
              </a:rPr>
              <a:t> + </a:t>
            </a:r>
            <a:r>
              <a:rPr lang="en-CA" sz="2400" dirty="0">
                <a:solidFill>
                  <a:srgbClr val="CE9178"/>
                </a:solidFill>
                <a:latin typeface="Consolas" panose="020B0609020204030204" pitchFamily="49" charset="0"/>
              </a:rPr>
              <a:t>' World'</a:t>
            </a:r>
            <a:r>
              <a:rPr lang="en-CA" sz="2400" dirty="0">
                <a:solidFill>
                  <a:srgbClr val="D4D4D4"/>
                </a:solidFill>
                <a:latin typeface="Consolas" panose="020B0609020204030204" pitchFamily="49" charset="0"/>
              </a:rPr>
              <a:t>; </a:t>
            </a:r>
            <a:r>
              <a:rPr lang="en-CA" sz="2400" dirty="0">
                <a:solidFill>
                  <a:schemeClr val="accent6">
                    <a:lumMod val="60000"/>
                    <a:lumOff val="40000"/>
                  </a:schemeClr>
                </a:solidFill>
                <a:latin typeface="Consolas" panose="020B0609020204030204" pitchFamily="49" charset="0"/>
              </a:rPr>
              <a:t>// </a:t>
            </a:r>
            <a:r>
              <a:rPr lang="en-CA" sz="2400" dirty="0" err="1">
                <a:solidFill>
                  <a:schemeClr val="accent6">
                    <a:lumMod val="60000"/>
                    <a:lumOff val="40000"/>
                  </a:schemeClr>
                </a:solidFill>
                <a:latin typeface="Consolas" panose="020B0609020204030204" pitchFamily="49" charset="0"/>
              </a:rPr>
              <a:t>sayHello</a:t>
            </a:r>
            <a:r>
              <a:rPr lang="en-CA" sz="2400" dirty="0">
                <a:solidFill>
                  <a:schemeClr val="accent6">
                    <a:lumMod val="60000"/>
                    <a:lumOff val="40000"/>
                  </a:schemeClr>
                </a:solidFill>
                <a:latin typeface="Consolas" panose="020B0609020204030204" pitchFamily="49" charset="0"/>
              </a:rPr>
              <a:t> -&gt; Hello World </a:t>
            </a:r>
            <a:endParaRPr lang="en-CA" sz="2400" b="0" dirty="0">
              <a:solidFill>
                <a:schemeClr val="accent6">
                  <a:lumMod val="60000"/>
                  <a:lumOff val="40000"/>
                </a:schemeClr>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8F1EA751-4C20-49FE-873B-C705F317E7CD}"/>
              </a:ext>
            </a:extLst>
          </p:cNvPr>
          <p:cNvSpPr/>
          <p:nvPr/>
        </p:nvSpPr>
        <p:spPr>
          <a:xfrm>
            <a:off x="962526" y="4853952"/>
            <a:ext cx="9970168" cy="830997"/>
          </a:xfrm>
          <a:prstGeom prst="rect">
            <a:avLst/>
          </a:prstGeom>
        </p:spPr>
        <p:txBody>
          <a:bodyPr wrap="square">
            <a:spAutoFit/>
          </a:bodyPr>
          <a:lstStyle/>
          <a:p>
            <a:r>
              <a:rPr lang="en-CA" sz="2400" dirty="0">
                <a:solidFill>
                  <a:srgbClr val="569CD6"/>
                </a:solidFill>
                <a:latin typeface="Consolas" panose="020B0609020204030204" pitchFamily="49" charset="0"/>
              </a:rPr>
              <a:t>let</a:t>
            </a:r>
            <a:r>
              <a:rPr lang="en-CA" sz="2400" dirty="0">
                <a:solidFill>
                  <a:srgbClr val="D4D4D4"/>
                </a:solidFill>
                <a:latin typeface="Consolas" panose="020B0609020204030204" pitchFamily="49" charset="0"/>
              </a:rPr>
              <a:t> </a:t>
            </a:r>
            <a:r>
              <a:rPr lang="en-CA" sz="2400" dirty="0" err="1">
                <a:solidFill>
                  <a:srgbClr val="9CDCFE"/>
                </a:solidFill>
                <a:latin typeface="Consolas" panose="020B0609020204030204" pitchFamily="49" charset="0"/>
              </a:rPr>
              <a:t>sayHello</a:t>
            </a:r>
            <a:r>
              <a:rPr lang="en-CA" sz="2400" dirty="0">
                <a:solidFill>
                  <a:srgbClr val="D4D4D4"/>
                </a:solidFill>
                <a:latin typeface="Consolas" panose="020B0609020204030204" pitchFamily="49" charset="0"/>
              </a:rPr>
              <a:t> = </a:t>
            </a:r>
            <a:r>
              <a:rPr lang="en-CA" sz="2400" dirty="0">
                <a:solidFill>
                  <a:srgbClr val="CE9178"/>
                </a:solidFill>
                <a:latin typeface="Consolas" panose="020B0609020204030204" pitchFamily="49" charset="0"/>
              </a:rPr>
              <a:t>'Hello'</a:t>
            </a:r>
            <a:r>
              <a:rPr lang="en-CA" sz="2400" dirty="0">
                <a:solidFill>
                  <a:srgbClr val="D4D4D4"/>
                </a:solidFill>
                <a:latin typeface="Consolas" panose="020B0609020204030204" pitchFamily="49" charset="0"/>
              </a:rPr>
              <a:t>;</a:t>
            </a:r>
          </a:p>
          <a:p>
            <a:r>
              <a:rPr lang="en-CA" sz="2400" dirty="0" err="1">
                <a:solidFill>
                  <a:srgbClr val="9CDCFE"/>
                </a:solidFill>
                <a:latin typeface="Consolas" panose="020B0609020204030204" pitchFamily="49" charset="0"/>
              </a:rPr>
              <a:t>sayHello</a:t>
            </a:r>
            <a:r>
              <a:rPr lang="en-CA" sz="2400" dirty="0">
                <a:solidFill>
                  <a:srgbClr val="D4D4D4"/>
                </a:solidFill>
                <a:latin typeface="Consolas" panose="020B0609020204030204" pitchFamily="49" charset="0"/>
              </a:rPr>
              <a:t> += </a:t>
            </a:r>
            <a:r>
              <a:rPr lang="en-CA" sz="2400" dirty="0">
                <a:solidFill>
                  <a:srgbClr val="CE9178"/>
                </a:solidFill>
                <a:latin typeface="Consolas" panose="020B0609020204030204" pitchFamily="49" charset="0"/>
              </a:rPr>
              <a:t>' World'</a:t>
            </a:r>
            <a:r>
              <a:rPr lang="en-CA" sz="2400" dirty="0">
                <a:solidFill>
                  <a:srgbClr val="D4D4D4"/>
                </a:solidFill>
                <a:latin typeface="Consolas" panose="020B0609020204030204" pitchFamily="49" charset="0"/>
              </a:rPr>
              <a:t>; </a:t>
            </a:r>
            <a:r>
              <a:rPr lang="en-CA" sz="2400" dirty="0">
                <a:solidFill>
                  <a:schemeClr val="accent6">
                    <a:lumMod val="60000"/>
                    <a:lumOff val="40000"/>
                  </a:schemeClr>
                </a:solidFill>
                <a:latin typeface="Consolas" panose="020B0609020204030204" pitchFamily="49" charset="0"/>
              </a:rPr>
              <a:t>// </a:t>
            </a:r>
            <a:r>
              <a:rPr lang="en-CA" sz="2400" dirty="0" err="1">
                <a:solidFill>
                  <a:schemeClr val="accent6">
                    <a:lumMod val="60000"/>
                    <a:lumOff val="40000"/>
                  </a:schemeClr>
                </a:solidFill>
                <a:latin typeface="Consolas" panose="020B0609020204030204" pitchFamily="49" charset="0"/>
              </a:rPr>
              <a:t>sayHello</a:t>
            </a:r>
            <a:r>
              <a:rPr lang="en-CA" sz="2400" dirty="0">
                <a:solidFill>
                  <a:schemeClr val="accent6">
                    <a:lumMod val="60000"/>
                    <a:lumOff val="40000"/>
                  </a:schemeClr>
                </a:solidFill>
                <a:latin typeface="Consolas" panose="020B0609020204030204" pitchFamily="49" charset="0"/>
              </a:rPr>
              <a:t> -&gt; Hello World </a:t>
            </a:r>
            <a:endParaRPr lang="en-CA" sz="2400" b="0" dirty="0">
              <a:solidFill>
                <a:schemeClr val="accent6">
                  <a:lumMod val="60000"/>
                  <a:lumOff val="40000"/>
                </a:schemeClr>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C9AF88E9-D074-4D95-9788-A45EC8A34E9C}"/>
              </a:ext>
            </a:extLst>
          </p:cNvPr>
          <p:cNvSpPr txBox="1"/>
          <p:nvPr/>
        </p:nvSpPr>
        <p:spPr>
          <a:xfrm>
            <a:off x="3050004" y="1510953"/>
            <a:ext cx="4854744" cy="369332"/>
          </a:xfrm>
          <a:prstGeom prst="rect">
            <a:avLst/>
          </a:prstGeom>
          <a:noFill/>
          <a:ln>
            <a:solidFill>
              <a:schemeClr val="tx1"/>
            </a:solidFill>
          </a:ln>
        </p:spPr>
        <p:txBody>
          <a:bodyPr wrap="square" rtlCol="0">
            <a:spAutoFit/>
          </a:bodyPr>
          <a:lstStyle/>
          <a:p>
            <a:r>
              <a:rPr lang="en-CA" dirty="0"/>
              <a:t>Adding to an existing value using longhand syntax</a:t>
            </a:r>
          </a:p>
        </p:txBody>
      </p:sp>
      <p:sp>
        <p:nvSpPr>
          <p:cNvPr id="12" name="Arrow: Right 16">
            <a:extLst>
              <a:ext uri="{FF2B5EF4-FFF2-40B4-BE49-F238E27FC236}">
                <a16:creationId xmlns:a16="http://schemas.microsoft.com/office/drawing/2014/main" id="{BF1A3925-2E7F-45B8-B176-371289B63D6B}"/>
              </a:ext>
            </a:extLst>
          </p:cNvPr>
          <p:cNvSpPr/>
          <p:nvPr/>
        </p:nvSpPr>
        <p:spPr>
          <a:xfrm rot="7232807">
            <a:off x="5551729" y="2294491"/>
            <a:ext cx="899233" cy="28521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7472E70B-E020-4F3F-A094-14F51A6A9E89}"/>
              </a:ext>
            </a:extLst>
          </p:cNvPr>
          <p:cNvSpPr txBox="1"/>
          <p:nvPr/>
        </p:nvSpPr>
        <p:spPr>
          <a:xfrm>
            <a:off x="3138425" y="3920324"/>
            <a:ext cx="4854744" cy="369332"/>
          </a:xfrm>
          <a:prstGeom prst="rect">
            <a:avLst/>
          </a:prstGeom>
          <a:noFill/>
          <a:ln>
            <a:solidFill>
              <a:schemeClr val="tx1"/>
            </a:solidFill>
          </a:ln>
        </p:spPr>
        <p:txBody>
          <a:bodyPr wrap="square" rtlCol="0">
            <a:spAutoFit/>
          </a:bodyPr>
          <a:lstStyle/>
          <a:p>
            <a:r>
              <a:rPr lang="en-CA" dirty="0"/>
              <a:t>Adding to an existing value using the "+=" syntax</a:t>
            </a:r>
          </a:p>
        </p:txBody>
      </p:sp>
      <p:sp>
        <p:nvSpPr>
          <p:cNvPr id="14" name="Arrow: Right 16">
            <a:extLst>
              <a:ext uri="{FF2B5EF4-FFF2-40B4-BE49-F238E27FC236}">
                <a16:creationId xmlns:a16="http://schemas.microsoft.com/office/drawing/2014/main" id="{DBA7E817-7AFF-4DF8-9C96-2D78FD0806DA}"/>
              </a:ext>
            </a:extLst>
          </p:cNvPr>
          <p:cNvSpPr/>
          <p:nvPr/>
        </p:nvSpPr>
        <p:spPr>
          <a:xfrm rot="7232807">
            <a:off x="5283024" y="4703862"/>
            <a:ext cx="899233" cy="28521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E3939408-D7AE-444E-8343-B02D07184254}"/>
              </a:ext>
            </a:extLst>
          </p:cNvPr>
          <p:cNvSpPr txBox="1"/>
          <p:nvPr/>
        </p:nvSpPr>
        <p:spPr>
          <a:xfrm>
            <a:off x="3472649" y="6063559"/>
            <a:ext cx="5095186" cy="369332"/>
          </a:xfrm>
          <a:prstGeom prst="rect">
            <a:avLst/>
          </a:prstGeom>
          <a:noFill/>
          <a:ln>
            <a:solidFill>
              <a:schemeClr val="tx1"/>
            </a:solidFill>
          </a:ln>
        </p:spPr>
        <p:txBody>
          <a:bodyPr wrap="square" rtlCol="0">
            <a:spAutoFit/>
          </a:bodyPr>
          <a:lstStyle/>
          <a:p>
            <a:r>
              <a:rPr lang="en-CA" dirty="0"/>
              <a:t>The "+=" operator adds a value to an existing value</a:t>
            </a:r>
          </a:p>
        </p:txBody>
      </p:sp>
      <p:sp>
        <p:nvSpPr>
          <p:cNvPr id="16" name="Arrow: Right 16">
            <a:extLst>
              <a:ext uri="{FF2B5EF4-FFF2-40B4-BE49-F238E27FC236}">
                <a16:creationId xmlns:a16="http://schemas.microsoft.com/office/drawing/2014/main" id="{8F28F35E-0B58-4B5F-B878-3D185ED913A0}"/>
              </a:ext>
            </a:extLst>
          </p:cNvPr>
          <p:cNvSpPr/>
          <p:nvPr/>
        </p:nvSpPr>
        <p:spPr>
          <a:xfrm rot="13505992">
            <a:off x="2620171" y="5818028"/>
            <a:ext cx="839428" cy="21343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60956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20C3F-445D-4EA9-A464-CB761833AEB2}"/>
              </a:ext>
            </a:extLst>
          </p:cNvPr>
          <p:cNvSpPr>
            <a:spLocks noGrp="1"/>
          </p:cNvSpPr>
          <p:nvPr>
            <p:ph type="title"/>
          </p:nvPr>
        </p:nvSpPr>
        <p:spPr/>
        <p:txBody>
          <a:bodyPr/>
          <a:lstStyle/>
          <a:p>
            <a:r>
              <a:rPr lang="en-CA" dirty="0"/>
              <a:t>JavaScript Conditionals</a:t>
            </a:r>
          </a:p>
        </p:txBody>
      </p:sp>
      <p:sp>
        <p:nvSpPr>
          <p:cNvPr id="3" name="Content Placeholder 2">
            <a:extLst>
              <a:ext uri="{FF2B5EF4-FFF2-40B4-BE49-F238E27FC236}">
                <a16:creationId xmlns:a16="http://schemas.microsoft.com/office/drawing/2014/main" id="{3055F909-7B63-4029-8B86-DE65DEC6456C}"/>
              </a:ext>
            </a:extLst>
          </p:cNvPr>
          <p:cNvSpPr>
            <a:spLocks noGrp="1"/>
          </p:cNvSpPr>
          <p:nvPr>
            <p:ph idx="1"/>
          </p:nvPr>
        </p:nvSpPr>
        <p:spPr/>
        <p:txBody>
          <a:bodyPr/>
          <a:lstStyle/>
          <a:p>
            <a:r>
              <a:rPr lang="en-CA" dirty="0"/>
              <a:t>JavaScript has many types of conditional statements</a:t>
            </a:r>
          </a:p>
          <a:p>
            <a:pPr lvl="1"/>
            <a:r>
              <a:rPr lang="en-CA" dirty="0"/>
              <a:t>"if", "if/else" &amp; "if/else if/else"</a:t>
            </a:r>
          </a:p>
          <a:p>
            <a:pPr lvl="1"/>
            <a:r>
              <a:rPr lang="en-CA" dirty="0"/>
              <a:t>Switch statements</a:t>
            </a:r>
          </a:p>
          <a:p>
            <a:pPr lvl="2"/>
            <a:r>
              <a:rPr lang="en-CA" dirty="0"/>
              <a:t>Not covered today</a:t>
            </a:r>
          </a:p>
          <a:p>
            <a:pPr lvl="3"/>
            <a:r>
              <a:rPr lang="en-CA" dirty="0"/>
              <a:t>Look up "switch" statements on MDN Docs</a:t>
            </a:r>
          </a:p>
          <a:p>
            <a:pPr lvl="1"/>
            <a:r>
              <a:rPr lang="en-CA" dirty="0"/>
              <a:t>Ternary operator</a:t>
            </a:r>
          </a:p>
          <a:p>
            <a:pPr lvl="2"/>
            <a:r>
              <a:rPr lang="en-CA" dirty="0"/>
              <a:t>Not covered today</a:t>
            </a:r>
          </a:p>
          <a:p>
            <a:pPr lvl="2"/>
            <a:r>
              <a:rPr lang="en-CA" dirty="0"/>
              <a:t>Useful for simple conditions</a:t>
            </a:r>
          </a:p>
          <a:p>
            <a:pPr lvl="2"/>
            <a:r>
              <a:rPr lang="en-CA" dirty="0"/>
              <a:t>Look up "ternary" operator on MDN Docs</a:t>
            </a:r>
          </a:p>
        </p:txBody>
      </p:sp>
    </p:spTree>
    <p:extLst>
      <p:ext uri="{BB962C8B-B14F-4D97-AF65-F5344CB8AC3E}">
        <p14:creationId xmlns:p14="http://schemas.microsoft.com/office/powerpoint/2010/main" val="3456929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579D6-8D8C-4DE2-BD08-0B3AF1F913BC}"/>
              </a:ext>
            </a:extLst>
          </p:cNvPr>
          <p:cNvSpPr>
            <a:spLocks noGrp="1"/>
          </p:cNvSpPr>
          <p:nvPr>
            <p:ph type="title"/>
          </p:nvPr>
        </p:nvSpPr>
        <p:spPr/>
        <p:txBody>
          <a:bodyPr/>
          <a:lstStyle/>
          <a:p>
            <a:r>
              <a:rPr lang="en-CA" dirty="0"/>
              <a:t>JavaScript "if" Statements</a:t>
            </a:r>
          </a:p>
        </p:txBody>
      </p:sp>
      <p:sp>
        <p:nvSpPr>
          <p:cNvPr id="3" name="Content Placeholder 2">
            <a:extLst>
              <a:ext uri="{FF2B5EF4-FFF2-40B4-BE49-F238E27FC236}">
                <a16:creationId xmlns:a16="http://schemas.microsoft.com/office/drawing/2014/main" id="{5782742D-BA56-4D48-9040-E63C18A093C0}"/>
              </a:ext>
            </a:extLst>
          </p:cNvPr>
          <p:cNvSpPr>
            <a:spLocks noGrp="1"/>
          </p:cNvSpPr>
          <p:nvPr>
            <p:ph idx="1"/>
          </p:nvPr>
        </p:nvSpPr>
        <p:spPr>
          <a:xfrm>
            <a:off x="838200" y="1825625"/>
            <a:ext cx="10515600" cy="937453"/>
          </a:xfrm>
        </p:spPr>
        <p:txBody>
          <a:bodyPr/>
          <a:lstStyle/>
          <a:p>
            <a:r>
              <a:rPr lang="en-CA" dirty="0"/>
              <a:t>The "if" statement runs code between the "{ … }", if a statement placed between the "( …conditional statement… )" is true </a:t>
            </a:r>
          </a:p>
        </p:txBody>
      </p:sp>
      <p:sp>
        <p:nvSpPr>
          <p:cNvPr id="4" name="Rectangle 3">
            <a:extLst>
              <a:ext uri="{FF2B5EF4-FFF2-40B4-BE49-F238E27FC236}">
                <a16:creationId xmlns:a16="http://schemas.microsoft.com/office/drawing/2014/main" id="{2C5606F6-8A54-4ECF-A52A-A785B4DB5DE8}"/>
              </a:ext>
            </a:extLst>
          </p:cNvPr>
          <p:cNvSpPr/>
          <p:nvPr/>
        </p:nvSpPr>
        <p:spPr>
          <a:xfrm>
            <a:off x="987287" y="3429000"/>
            <a:ext cx="6207712" cy="233569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FA027D34-523C-40AA-9797-A1987DA35BA2}"/>
              </a:ext>
            </a:extLst>
          </p:cNvPr>
          <p:cNvSpPr/>
          <p:nvPr/>
        </p:nvSpPr>
        <p:spPr>
          <a:xfrm>
            <a:off x="1268895" y="3579127"/>
            <a:ext cx="5847522" cy="1938992"/>
          </a:xfrm>
          <a:prstGeom prst="rect">
            <a:avLst/>
          </a:prstGeom>
        </p:spPr>
        <p:txBody>
          <a:bodyPr wrap="square">
            <a:spAutoFit/>
          </a:bodyPr>
          <a:lstStyle/>
          <a:p>
            <a:r>
              <a:rPr lang="en-CA" sz="2400" dirty="0">
                <a:solidFill>
                  <a:srgbClr val="569CD6"/>
                </a:solidFill>
                <a:latin typeface="Consolas" panose="020B0609020204030204" pitchFamily="49" charset="0"/>
              </a:rPr>
              <a:t>const</a:t>
            </a:r>
            <a:r>
              <a:rPr lang="en-CA" sz="2400" dirty="0">
                <a:solidFill>
                  <a:srgbClr val="D4D4D4"/>
                </a:solidFill>
                <a:latin typeface="Consolas" panose="020B0609020204030204" pitchFamily="49" charset="0"/>
              </a:rPr>
              <a:t> </a:t>
            </a:r>
            <a:r>
              <a:rPr lang="en-CA" sz="2400" dirty="0">
                <a:solidFill>
                  <a:srgbClr val="9CDCFE"/>
                </a:solidFill>
                <a:latin typeface="Consolas" panose="020B0609020204030204" pitchFamily="49" charset="0"/>
              </a:rPr>
              <a:t>fruit</a:t>
            </a:r>
            <a:r>
              <a:rPr lang="en-CA" sz="2400" dirty="0">
                <a:solidFill>
                  <a:srgbClr val="D4D4D4"/>
                </a:solidFill>
                <a:latin typeface="Consolas" panose="020B0609020204030204" pitchFamily="49" charset="0"/>
              </a:rPr>
              <a:t> = </a:t>
            </a:r>
            <a:r>
              <a:rPr lang="en-CA" sz="2400" dirty="0">
                <a:solidFill>
                  <a:srgbClr val="CE9178"/>
                </a:solidFill>
                <a:latin typeface="Consolas" panose="020B0609020204030204" pitchFamily="49" charset="0"/>
              </a:rPr>
              <a:t>'apple'</a:t>
            </a:r>
            <a:r>
              <a:rPr lang="en-CA" sz="2400" dirty="0">
                <a:solidFill>
                  <a:srgbClr val="D4D4D4"/>
                </a:solidFill>
                <a:latin typeface="Consolas" panose="020B0609020204030204" pitchFamily="49" charset="0"/>
              </a:rPr>
              <a:t>;</a:t>
            </a:r>
          </a:p>
          <a:p>
            <a:br>
              <a:rPr lang="en-CA" sz="2400" dirty="0">
                <a:solidFill>
                  <a:srgbClr val="D4D4D4"/>
                </a:solidFill>
                <a:latin typeface="Consolas" panose="020B0609020204030204" pitchFamily="49" charset="0"/>
              </a:rPr>
            </a:br>
            <a:r>
              <a:rPr lang="en-CA" sz="2400" dirty="0">
                <a:solidFill>
                  <a:srgbClr val="C586C0"/>
                </a:solidFill>
                <a:latin typeface="Consolas" panose="020B0609020204030204" pitchFamily="49" charset="0"/>
              </a:rPr>
              <a:t>if</a:t>
            </a:r>
            <a:r>
              <a:rPr lang="en-CA" sz="2400" dirty="0">
                <a:solidFill>
                  <a:srgbClr val="D4D4D4"/>
                </a:solidFill>
                <a:latin typeface="Consolas" panose="020B0609020204030204" pitchFamily="49" charset="0"/>
              </a:rPr>
              <a:t>(</a:t>
            </a:r>
            <a:r>
              <a:rPr lang="en-CA" sz="2400" dirty="0">
                <a:solidFill>
                  <a:srgbClr val="9CDCFE"/>
                </a:solidFill>
                <a:latin typeface="Consolas" panose="020B0609020204030204" pitchFamily="49" charset="0"/>
              </a:rPr>
              <a:t>fruit</a:t>
            </a:r>
            <a:r>
              <a:rPr lang="en-CA" sz="2400" dirty="0">
                <a:solidFill>
                  <a:srgbClr val="D4D4D4"/>
                </a:solidFill>
                <a:latin typeface="Consolas" panose="020B0609020204030204" pitchFamily="49" charset="0"/>
              </a:rPr>
              <a:t> == </a:t>
            </a:r>
            <a:r>
              <a:rPr lang="en-CA" sz="2400" dirty="0">
                <a:solidFill>
                  <a:srgbClr val="CE9178"/>
                </a:solidFill>
                <a:latin typeface="Consolas" panose="020B0609020204030204" pitchFamily="49" charset="0"/>
              </a:rPr>
              <a:t>'apple'</a:t>
            </a:r>
            <a:r>
              <a:rPr lang="en-CA" sz="2400" dirty="0">
                <a:solidFill>
                  <a:srgbClr val="D4D4D4"/>
                </a:solidFill>
                <a:latin typeface="Consolas" panose="020B0609020204030204" pitchFamily="49" charset="0"/>
              </a:rPr>
              <a:t>){</a:t>
            </a:r>
          </a:p>
          <a:p>
            <a:r>
              <a:rPr lang="en-CA" sz="2400" dirty="0">
                <a:solidFill>
                  <a:srgbClr val="4EC9B0"/>
                </a:solidFill>
                <a:latin typeface="Consolas" panose="020B0609020204030204" pitchFamily="49" charset="0"/>
              </a:rPr>
              <a:t>   console</a:t>
            </a:r>
            <a:r>
              <a:rPr lang="en-CA" sz="2400" dirty="0">
                <a:solidFill>
                  <a:srgbClr val="D4D4D4"/>
                </a:solidFill>
                <a:latin typeface="Consolas" panose="020B0609020204030204" pitchFamily="49" charset="0"/>
              </a:rPr>
              <a:t>.</a:t>
            </a:r>
            <a:r>
              <a:rPr lang="en-CA" sz="2400" dirty="0">
                <a:solidFill>
                  <a:srgbClr val="DCDCAA"/>
                </a:solidFill>
                <a:latin typeface="Consolas" panose="020B0609020204030204" pitchFamily="49" charset="0"/>
              </a:rPr>
              <a:t>log</a:t>
            </a:r>
            <a:r>
              <a:rPr lang="en-CA" sz="2400" dirty="0">
                <a:solidFill>
                  <a:srgbClr val="D4D4D4"/>
                </a:solidFill>
                <a:latin typeface="Consolas" panose="020B0609020204030204" pitchFamily="49" charset="0"/>
              </a:rPr>
              <a:t>(</a:t>
            </a:r>
            <a:r>
              <a:rPr lang="en-CA" sz="2400" dirty="0">
                <a:solidFill>
                  <a:srgbClr val="CE9178"/>
                </a:solidFill>
                <a:latin typeface="Consolas" panose="020B0609020204030204" pitchFamily="49" charset="0"/>
              </a:rPr>
              <a:t>'I love apples!'</a:t>
            </a:r>
            <a:r>
              <a:rPr lang="en-CA" sz="2400" dirty="0">
                <a:solidFill>
                  <a:srgbClr val="D4D4D4"/>
                </a:solidFill>
                <a:latin typeface="Consolas" panose="020B0609020204030204" pitchFamily="49" charset="0"/>
              </a:rPr>
              <a:t>);</a:t>
            </a:r>
          </a:p>
          <a:p>
            <a:r>
              <a:rPr lang="en-CA" sz="2400" dirty="0">
                <a:solidFill>
                  <a:srgbClr val="D4D4D4"/>
                </a:solidFill>
                <a:latin typeface="Consolas" panose="020B0609020204030204" pitchFamily="49" charset="0"/>
              </a:rPr>
              <a:t>}</a:t>
            </a:r>
            <a:endParaRPr lang="en-CA" sz="2400"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93934967-EF15-42F7-A32F-EEF99E3AC20F}"/>
              </a:ext>
            </a:extLst>
          </p:cNvPr>
          <p:cNvSpPr txBox="1"/>
          <p:nvPr/>
        </p:nvSpPr>
        <p:spPr>
          <a:xfrm>
            <a:off x="8220995" y="3514423"/>
            <a:ext cx="3320091" cy="646331"/>
          </a:xfrm>
          <a:prstGeom prst="rect">
            <a:avLst/>
          </a:prstGeom>
          <a:noFill/>
          <a:ln>
            <a:solidFill>
              <a:schemeClr val="tx1"/>
            </a:solidFill>
          </a:ln>
        </p:spPr>
        <p:txBody>
          <a:bodyPr wrap="square" rtlCol="0">
            <a:spAutoFit/>
          </a:bodyPr>
          <a:lstStyle/>
          <a:p>
            <a:r>
              <a:rPr lang="en-CA" dirty="0"/>
              <a:t>This code will only run "if" the "fruit" variable is equal to "apple</a:t>
            </a:r>
          </a:p>
        </p:txBody>
      </p:sp>
      <p:sp>
        <p:nvSpPr>
          <p:cNvPr id="7" name="Arrow: Right 16">
            <a:extLst>
              <a:ext uri="{FF2B5EF4-FFF2-40B4-BE49-F238E27FC236}">
                <a16:creationId xmlns:a16="http://schemas.microsoft.com/office/drawing/2014/main" id="{24D1E823-D7A0-46A6-BD2E-06A9323A3897}"/>
              </a:ext>
            </a:extLst>
          </p:cNvPr>
          <p:cNvSpPr/>
          <p:nvPr/>
        </p:nvSpPr>
        <p:spPr>
          <a:xfrm rot="9813315">
            <a:off x="5794270" y="4067324"/>
            <a:ext cx="2265049" cy="26637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27811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12784-8973-477F-A8D7-6D5689D27E63}"/>
              </a:ext>
            </a:extLst>
          </p:cNvPr>
          <p:cNvSpPr>
            <a:spLocks noGrp="1"/>
          </p:cNvSpPr>
          <p:nvPr>
            <p:ph type="title"/>
          </p:nvPr>
        </p:nvSpPr>
        <p:spPr/>
        <p:txBody>
          <a:bodyPr/>
          <a:lstStyle/>
          <a:p>
            <a:r>
              <a:rPr lang="en-CA" dirty="0"/>
              <a:t>Why "==" or "===" and Not "="?</a:t>
            </a:r>
          </a:p>
        </p:txBody>
      </p:sp>
      <p:sp>
        <p:nvSpPr>
          <p:cNvPr id="3" name="Content Placeholder 2">
            <a:extLst>
              <a:ext uri="{FF2B5EF4-FFF2-40B4-BE49-F238E27FC236}">
                <a16:creationId xmlns:a16="http://schemas.microsoft.com/office/drawing/2014/main" id="{A725048B-9E18-46FF-886A-07E36C969D6B}"/>
              </a:ext>
            </a:extLst>
          </p:cNvPr>
          <p:cNvSpPr>
            <a:spLocks noGrp="1"/>
          </p:cNvSpPr>
          <p:nvPr>
            <p:ph idx="1"/>
          </p:nvPr>
        </p:nvSpPr>
        <p:spPr>
          <a:xfrm>
            <a:off x="838200" y="1825625"/>
            <a:ext cx="11353800" cy="4351338"/>
          </a:xfrm>
        </p:spPr>
        <p:txBody>
          <a:bodyPr>
            <a:normAutofit/>
          </a:bodyPr>
          <a:lstStyle/>
          <a:p>
            <a:r>
              <a:rPr lang="en-CA" dirty="0"/>
              <a:t>In many computer languages if you wish to ask the question: </a:t>
            </a:r>
          </a:p>
          <a:p>
            <a:pPr lvl="1"/>
            <a:r>
              <a:rPr lang="en-CA" dirty="0"/>
              <a:t>is "x" equal to "y"? …</a:t>
            </a:r>
          </a:p>
          <a:p>
            <a:pPr lvl="1"/>
            <a:r>
              <a:rPr lang="en-CA" dirty="0"/>
              <a:t>...you would write "==" </a:t>
            </a:r>
          </a:p>
          <a:p>
            <a:pPr lvl="2"/>
            <a:r>
              <a:rPr lang="en-CA" dirty="0"/>
              <a:t>Note: JavaScript also has "==="…more on that in an upcoming slide…</a:t>
            </a:r>
          </a:p>
          <a:p>
            <a:pPr lvl="1"/>
            <a:r>
              <a:rPr lang="en-CA" dirty="0"/>
              <a:t>x == y -&gt; means "is x equal to y?"</a:t>
            </a:r>
          </a:p>
          <a:p>
            <a:r>
              <a:rPr lang="en-CA" dirty="0"/>
              <a:t>The single "=" is called an assignment operator</a:t>
            </a:r>
          </a:p>
          <a:p>
            <a:pPr lvl="1"/>
            <a:r>
              <a:rPr lang="en-CA" dirty="0"/>
              <a:t>x = y -&gt; means the variable "x" has been assigned the value of "y"  </a:t>
            </a:r>
          </a:p>
        </p:txBody>
      </p:sp>
    </p:spTree>
    <p:extLst>
      <p:ext uri="{BB962C8B-B14F-4D97-AF65-F5344CB8AC3E}">
        <p14:creationId xmlns:p14="http://schemas.microsoft.com/office/powerpoint/2010/main" val="4053159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2131</TotalTime>
  <Words>5069</Words>
  <Application>Microsoft Macintosh PowerPoint</Application>
  <PresentationFormat>Widescreen</PresentationFormat>
  <Paragraphs>556</Paragraphs>
  <Slides>60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Calibri Light</vt:lpstr>
      <vt:lpstr>Consolas</vt:lpstr>
      <vt:lpstr>Menlo</vt:lpstr>
      <vt:lpstr>Verdana</vt:lpstr>
      <vt:lpstr>Office Theme</vt:lpstr>
      <vt:lpstr>Web Scripting 1</vt:lpstr>
      <vt:lpstr>Agenda</vt:lpstr>
      <vt:lpstr>Assignment 02</vt:lpstr>
      <vt:lpstr>Progress Check-In</vt:lpstr>
      <vt:lpstr>Conditionals</vt:lpstr>
      <vt:lpstr>Conditionals</vt:lpstr>
      <vt:lpstr>JavaScript Conditionals</vt:lpstr>
      <vt:lpstr>JavaScript "if" Statements</vt:lpstr>
      <vt:lpstr>Why "==" or "===" and Not "="?</vt:lpstr>
      <vt:lpstr>Watch out for the single "=" in "if" Statements</vt:lpstr>
      <vt:lpstr>Watch out for the single "=" in "if" Statements</vt:lpstr>
      <vt:lpstr>"==" vs "==="</vt:lpstr>
      <vt:lpstr>"==" vs "==="</vt:lpstr>
      <vt:lpstr>else if</vt:lpstr>
      <vt:lpstr>else</vt:lpstr>
      <vt:lpstr>Conditional Statement Operators</vt:lpstr>
      <vt:lpstr>Conditional Statement Operators</vt:lpstr>
      <vt:lpstr>Where are the "|" (pipe) and "&amp;" (and) Characters </vt:lpstr>
      <vt:lpstr>Testing a negative</vt:lpstr>
      <vt:lpstr>Testing Multiple Conditions</vt:lpstr>
      <vt:lpstr>Using &amp;&amp; (and)</vt:lpstr>
      <vt:lpstr>Using &amp;&amp; (and)</vt:lpstr>
      <vt:lpstr>Using "||" (or)</vt:lpstr>
      <vt:lpstr>Combining "||" with "&amp;&amp;"</vt:lpstr>
      <vt:lpstr>Truthy Values in JavaScript</vt:lpstr>
      <vt:lpstr>Falsy Values in JavaScript</vt:lpstr>
      <vt:lpstr>Using Truthy and Falsy Values in JavaScript</vt:lpstr>
      <vt:lpstr>Using Truthy and Values in JavaScript</vt:lpstr>
      <vt:lpstr>Arrays</vt:lpstr>
      <vt:lpstr>What is an Array</vt:lpstr>
      <vt:lpstr>Why we need arrays?</vt:lpstr>
      <vt:lpstr>Why we need arrays?</vt:lpstr>
      <vt:lpstr>JavaScript Arrays</vt:lpstr>
      <vt:lpstr>Creating an Array in JavaScript</vt:lpstr>
      <vt:lpstr>Adding Values to an Array</vt:lpstr>
      <vt:lpstr>Adding Values to an Array</vt:lpstr>
      <vt:lpstr>Why Do JavaScript Arrays Start at Zero?</vt:lpstr>
      <vt:lpstr>Getting the Length of an Array</vt:lpstr>
      <vt:lpstr>Adding an Item to the End of An Array</vt:lpstr>
      <vt:lpstr>Array Methods</vt:lpstr>
      <vt:lpstr>Array Methods</vt:lpstr>
      <vt:lpstr>Loops</vt:lpstr>
      <vt:lpstr>What is a Loop</vt:lpstr>
      <vt:lpstr>Why use Loops?</vt:lpstr>
      <vt:lpstr>Why Use Loops</vt:lpstr>
      <vt:lpstr>Beware of Endless Loops</vt:lpstr>
      <vt:lpstr>Beware of Endless Loops</vt:lpstr>
      <vt:lpstr>Types of JavaScript Loops</vt:lpstr>
      <vt:lpstr>While Loops</vt:lpstr>
      <vt:lpstr>Do While Loops</vt:lpstr>
      <vt:lpstr>For Loop</vt:lpstr>
      <vt:lpstr>For Loop Syntax</vt:lpstr>
      <vt:lpstr>For Loop Syntax</vt:lpstr>
      <vt:lpstr>What Does "++" Mean?</vt:lpstr>
      <vt:lpstr>forEach() Loop</vt:lpstr>
      <vt:lpstr>forEach() Loop with Arrays</vt:lpstr>
      <vt:lpstr>What is  the "+=" Operator </vt:lpstr>
      <vt:lpstr>forEach() Loops with querySelectorAll()</vt:lpstr>
      <vt:lpstr>What is  the "+=" Operator </vt:lpstr>
      <vt:lpstr>What is  the "+=" Operator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Whyte</dc:creator>
  <cp:lastModifiedBy>Michael Whyte</cp:lastModifiedBy>
  <cp:revision>200</cp:revision>
  <dcterms:created xsi:type="dcterms:W3CDTF">2019-05-29T16:09:03Z</dcterms:created>
  <dcterms:modified xsi:type="dcterms:W3CDTF">2023-01-20T00:38:20Z</dcterms:modified>
</cp:coreProperties>
</file>