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9" r:id="rId3"/>
    <p:sldId id="589" r:id="rId4"/>
    <p:sldId id="590" r:id="rId5"/>
    <p:sldId id="591" r:id="rId6"/>
    <p:sldId id="592" r:id="rId7"/>
    <p:sldId id="593" r:id="rId8"/>
    <p:sldId id="594" r:id="rId9"/>
    <p:sldId id="595" r:id="rId10"/>
    <p:sldId id="596" r:id="rId11"/>
    <p:sldId id="597" r:id="rId12"/>
    <p:sldId id="598" r:id="rId13"/>
    <p:sldId id="599" r:id="rId14"/>
    <p:sldId id="600" r:id="rId15"/>
    <p:sldId id="601" r:id="rId16"/>
    <p:sldId id="602" r:id="rId17"/>
    <p:sldId id="603" r:id="rId18"/>
    <p:sldId id="604" r:id="rId19"/>
    <p:sldId id="610" r:id="rId20"/>
    <p:sldId id="614" r:id="rId21"/>
    <p:sldId id="615" r:id="rId22"/>
    <p:sldId id="616" r:id="rId23"/>
    <p:sldId id="612" r:id="rId24"/>
    <p:sldId id="617" r:id="rId25"/>
    <p:sldId id="618" r:id="rId26"/>
    <p:sldId id="619" r:id="rId27"/>
    <p:sldId id="498" r:id="rId28"/>
    <p:sldId id="499" r:id="rId29"/>
    <p:sldId id="500" r:id="rId30"/>
    <p:sldId id="501" r:id="rId31"/>
    <p:sldId id="503" r:id="rId32"/>
    <p:sldId id="504" r:id="rId33"/>
    <p:sldId id="620" r:id="rId34"/>
    <p:sldId id="505" r:id="rId35"/>
    <p:sldId id="506" r:id="rId36"/>
    <p:sldId id="50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28" d="100"/>
          <a:sy n="128"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BB26F-FFB2-9348-A5FB-BFD61AFB03A1}" type="datetimeFigureOut">
              <a:rPr lang="en-CA" smtClean="0"/>
              <a:t>2023-01-19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B871F-8A7A-C04A-BCCA-A3E293C548F8}" type="slidenum">
              <a:rPr lang="en-CA" smtClean="0"/>
              <a:t>‹#›</a:t>
            </a:fld>
            <a:endParaRPr lang="en-CA"/>
          </a:p>
        </p:txBody>
      </p:sp>
    </p:spTree>
    <p:extLst>
      <p:ext uri="{BB962C8B-B14F-4D97-AF65-F5344CB8AC3E}">
        <p14:creationId xmlns:p14="http://schemas.microsoft.com/office/powerpoint/2010/main" val="363425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27</a:t>
            </a:fld>
            <a:endParaRPr lang="en-CA"/>
          </a:p>
        </p:txBody>
      </p:sp>
    </p:spTree>
    <p:extLst>
      <p:ext uri="{BB962C8B-B14F-4D97-AF65-F5344CB8AC3E}">
        <p14:creationId xmlns:p14="http://schemas.microsoft.com/office/powerpoint/2010/main" val="275252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28</a:t>
            </a:fld>
            <a:endParaRPr lang="en-CA"/>
          </a:p>
        </p:txBody>
      </p:sp>
    </p:spTree>
    <p:extLst>
      <p:ext uri="{BB962C8B-B14F-4D97-AF65-F5344CB8AC3E}">
        <p14:creationId xmlns:p14="http://schemas.microsoft.com/office/powerpoint/2010/main" val="3865125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29</a:t>
            </a:fld>
            <a:endParaRPr lang="en-CA"/>
          </a:p>
        </p:txBody>
      </p:sp>
    </p:spTree>
    <p:extLst>
      <p:ext uri="{BB962C8B-B14F-4D97-AF65-F5344CB8AC3E}">
        <p14:creationId xmlns:p14="http://schemas.microsoft.com/office/powerpoint/2010/main" val="390399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30</a:t>
            </a:fld>
            <a:endParaRPr lang="en-CA"/>
          </a:p>
        </p:txBody>
      </p:sp>
    </p:spTree>
    <p:extLst>
      <p:ext uri="{BB962C8B-B14F-4D97-AF65-F5344CB8AC3E}">
        <p14:creationId xmlns:p14="http://schemas.microsoft.com/office/powerpoint/2010/main" val="326905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31</a:t>
            </a:fld>
            <a:endParaRPr lang="en-CA"/>
          </a:p>
        </p:txBody>
      </p:sp>
    </p:spTree>
    <p:extLst>
      <p:ext uri="{BB962C8B-B14F-4D97-AF65-F5344CB8AC3E}">
        <p14:creationId xmlns:p14="http://schemas.microsoft.com/office/powerpoint/2010/main" val="138979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32</a:t>
            </a:fld>
            <a:endParaRPr lang="en-CA"/>
          </a:p>
        </p:txBody>
      </p:sp>
    </p:spTree>
    <p:extLst>
      <p:ext uri="{BB962C8B-B14F-4D97-AF65-F5344CB8AC3E}">
        <p14:creationId xmlns:p14="http://schemas.microsoft.com/office/powerpoint/2010/main" val="427990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34</a:t>
            </a:fld>
            <a:endParaRPr lang="en-CA"/>
          </a:p>
        </p:txBody>
      </p:sp>
    </p:spTree>
    <p:extLst>
      <p:ext uri="{BB962C8B-B14F-4D97-AF65-F5344CB8AC3E}">
        <p14:creationId xmlns:p14="http://schemas.microsoft.com/office/powerpoint/2010/main" val="282399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35</a:t>
            </a:fld>
            <a:endParaRPr lang="en-CA"/>
          </a:p>
        </p:txBody>
      </p:sp>
    </p:spTree>
    <p:extLst>
      <p:ext uri="{BB962C8B-B14F-4D97-AF65-F5344CB8AC3E}">
        <p14:creationId xmlns:p14="http://schemas.microsoft.com/office/powerpoint/2010/main" val="232325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501286C-12C0-46DD-A8AC-0A0852C4EF8B}" type="slidenum">
              <a:rPr lang="en-CA" smtClean="0"/>
              <a:t>36</a:t>
            </a:fld>
            <a:endParaRPr lang="en-CA"/>
          </a:p>
        </p:txBody>
      </p:sp>
    </p:spTree>
    <p:extLst>
      <p:ext uri="{BB962C8B-B14F-4D97-AF65-F5344CB8AC3E}">
        <p14:creationId xmlns:p14="http://schemas.microsoft.com/office/powerpoint/2010/main" val="57841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4C07-AA23-4758-9147-721A99AA1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DD1485-6B11-41D7-8EDF-CA3C6A2B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D0B7D2-689B-4E03-A587-02158DEBDA52}"/>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527597F2-255F-4BF2-BE61-48308278A4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703D-ADCE-4F3A-B6E2-7851716E5333}"/>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04498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CA7-AA49-433F-964C-42EC17BBCD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2B2F40-BF6F-439F-83D1-6370C625F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E2077C-5499-4003-AE5B-100F260FBB25}"/>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949D2397-D509-4F89-8790-FD3C1A8F00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E56D04-192C-476D-841D-9D74E7B744E6}"/>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50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EA8E4-3EA9-436A-9C6E-F944DBC913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2DB336-3702-4BEE-8561-035B07479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3B3CD-4EAA-441A-A29D-F46630F65595}"/>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4132EF81-013B-459D-B1DE-5B25A9C9CD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969411-0E8D-494E-A04D-311AC5B1A79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039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21F-B1E6-4EAF-8116-07626B882F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9DBC8-0E69-4B87-B042-44AF02941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C263E4-D954-4266-8500-AD7B8F0BDEC2}"/>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93802FAF-707F-448A-90FE-528ACE0A8D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76ABF3-29AF-4FBF-A66C-70C162074E4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112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232-BA16-49ED-A21E-C3278470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3B4543-331B-4F0F-8A79-42FBE89AD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3337-2DEB-4DB1-9631-99A075053337}"/>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3A894A52-550D-479A-B814-461A6AC63C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ED707B-3AD8-44DE-9734-804F4824A1DB}"/>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869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B13-C431-4A04-9406-3E02F133C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504CB3-3C33-4ADB-93A8-60FCC9D2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92CF2C-B951-4555-A08C-7E956FAE0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5B2650-7C69-41E6-80B6-93D12F289C93}"/>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6" name="Footer Placeholder 5">
            <a:extLst>
              <a:ext uri="{FF2B5EF4-FFF2-40B4-BE49-F238E27FC236}">
                <a16:creationId xmlns:a16="http://schemas.microsoft.com/office/drawing/2014/main" id="{27A1AEAE-17EE-4C87-AAA9-5C57B11C20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BF7403-0F63-43F1-AB98-C59CAC7CD90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3451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965-1749-4554-B270-1CF380C417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FC49F4-E978-478E-BB7A-A163C39EC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2C280-FCA9-4A96-86FB-05A9DC731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7E02AF-BA74-4280-8A76-1951D383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2DA3-0B04-431B-AA82-7C51CB820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FCE32C-2E02-4224-A618-D2FB01941DFD}"/>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8" name="Footer Placeholder 7">
            <a:extLst>
              <a:ext uri="{FF2B5EF4-FFF2-40B4-BE49-F238E27FC236}">
                <a16:creationId xmlns:a16="http://schemas.microsoft.com/office/drawing/2014/main" id="{8D112621-0FCD-4C54-84DF-84F8538B92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F81846-2C39-4B40-89CE-8865D30EA07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1480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698-D9AF-429D-BBE5-ACDFC4163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495113-03D5-4583-9B4F-5B1DE60D51F3}"/>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4" name="Footer Placeholder 3">
            <a:extLst>
              <a:ext uri="{FF2B5EF4-FFF2-40B4-BE49-F238E27FC236}">
                <a16:creationId xmlns:a16="http://schemas.microsoft.com/office/drawing/2014/main" id="{8D03F60F-B136-48C9-B445-481CEC395F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7DFC7-CD8F-4610-8342-4CDDF27D298A}"/>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89310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22B20-EED6-479A-92D0-DD8470EE4F8C}"/>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3" name="Footer Placeholder 2">
            <a:extLst>
              <a:ext uri="{FF2B5EF4-FFF2-40B4-BE49-F238E27FC236}">
                <a16:creationId xmlns:a16="http://schemas.microsoft.com/office/drawing/2014/main" id="{99152481-B384-4238-A7F5-4FC9894EB5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20ECD7-D0A7-4F21-8938-FB15957B85C4}"/>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4865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075-A158-45C6-92BE-74C4B1C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308CE8-0F6F-4C0D-8E21-637EE690A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6DCE1B-BDBF-4B35-BEBD-AB596696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4FC3-297A-43EC-8935-4D99EE11B353}"/>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6" name="Footer Placeholder 5">
            <a:extLst>
              <a:ext uri="{FF2B5EF4-FFF2-40B4-BE49-F238E27FC236}">
                <a16:creationId xmlns:a16="http://schemas.microsoft.com/office/drawing/2014/main" id="{1EB76254-1154-47ED-BF0E-47D1E61A47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7BFFFF-006B-4D94-8012-2BBC2F4D401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917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9A3-EE24-400C-A549-4DC98F9C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9234B3-F15E-4E7F-8283-D644BAFE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392910E-EC90-41AF-8B9A-59013E57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2E4FE-3569-434A-8BEC-03786D548DDF}"/>
              </a:ext>
            </a:extLst>
          </p:cNvPr>
          <p:cNvSpPr>
            <a:spLocks noGrp="1"/>
          </p:cNvSpPr>
          <p:nvPr>
            <p:ph type="dt" sz="half" idx="10"/>
          </p:nvPr>
        </p:nvSpPr>
        <p:spPr/>
        <p:txBody>
          <a:bodyPr/>
          <a:lstStyle/>
          <a:p>
            <a:fld id="{3BA3CBC6-2D15-4DD1-9948-C62DD5E3F7E5}" type="datetimeFigureOut">
              <a:rPr lang="en-CA" smtClean="0"/>
              <a:t>2023-01-19</a:t>
            </a:fld>
            <a:endParaRPr lang="en-CA"/>
          </a:p>
        </p:txBody>
      </p:sp>
      <p:sp>
        <p:nvSpPr>
          <p:cNvPr id="6" name="Footer Placeholder 5">
            <a:extLst>
              <a:ext uri="{FF2B5EF4-FFF2-40B4-BE49-F238E27FC236}">
                <a16:creationId xmlns:a16="http://schemas.microsoft.com/office/drawing/2014/main" id="{4305B58F-C0DB-4554-8EC7-65CC5D386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0DA13-521D-49C5-AB77-9329985A372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76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E541B-2A5B-4F2B-B152-67A29F78E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BC85EE-D63A-486A-A06F-6C69D95B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E2770-B75D-48E2-81C0-1D7170EF2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3CBC6-2D15-4DD1-9948-C62DD5E3F7E5}" type="datetimeFigureOut">
              <a:rPr lang="en-CA" smtClean="0"/>
              <a:t>2023-01-19</a:t>
            </a:fld>
            <a:endParaRPr lang="en-CA"/>
          </a:p>
        </p:txBody>
      </p:sp>
      <p:sp>
        <p:nvSpPr>
          <p:cNvPr id="5" name="Footer Placeholder 4">
            <a:extLst>
              <a:ext uri="{FF2B5EF4-FFF2-40B4-BE49-F238E27FC236}">
                <a16:creationId xmlns:a16="http://schemas.microsoft.com/office/drawing/2014/main" id="{30F62562-9075-438E-9447-8D4B0955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38BE7F-FA98-47BD-BC93-FB1287EB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695E-B9F8-427F-ADF8-B400E19BFF7B}" type="slidenum">
              <a:rPr lang="en-CA" smtClean="0"/>
              <a:t>‹#›</a:t>
            </a:fld>
            <a:endParaRPr lang="en-CA"/>
          </a:p>
        </p:txBody>
      </p:sp>
    </p:spTree>
    <p:extLst>
      <p:ext uri="{BB962C8B-B14F-4D97-AF65-F5344CB8AC3E}">
        <p14:creationId xmlns:p14="http://schemas.microsoft.com/office/powerpoint/2010/main" val="8468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ode.com/docs/guides/traversing-the-d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node.com/docs/guides/traversing-the-d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API/Document_object_model/Using_the_W3C_DOM_Level_1_Core" TargetMode="External"/><Relationship Id="rId2" Type="http://schemas.openxmlformats.org/officeDocument/2006/relationships/hyperlink" Target="https://www.w3schools.com/js/js_htmldom_navigation.asp" TargetMode="External"/><Relationship Id="rId1" Type="http://schemas.openxmlformats.org/officeDocument/2006/relationships/slideLayout" Target="../slideLayouts/slideLayout2.xml"/><Relationship Id="rId4" Type="http://schemas.openxmlformats.org/officeDocument/2006/relationships/hyperlink" Target="https://javascript.plainenglish.io/how-to-traverse-the-dom-in-javascript-d6555c335b4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ode.jquery.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Web Scripting 1</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US" dirty="0"/>
              <a:t>Day 04</a:t>
            </a:r>
            <a:endParaRPr lang="en-CA" dirty="0"/>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getElementsByTagName</a:t>
            </a:r>
            <a:r>
              <a:rPr lang="en-CA" dirty="0"/>
              <a:t>()</a:t>
            </a:r>
            <a:endParaRPr lang="en-US" dirty="0"/>
          </a:p>
        </p:txBody>
      </p:sp>
      <p:sp>
        <p:nvSpPr>
          <p:cNvPr id="6" name="Rectangle 5">
            <a:extLst>
              <a:ext uri="{FF2B5EF4-FFF2-40B4-BE49-F238E27FC236}">
                <a16:creationId xmlns:a16="http://schemas.microsoft.com/office/drawing/2014/main" id="{6B824B71-99C2-3C5A-97FB-E6C26B3DE4C3}"/>
              </a:ext>
            </a:extLst>
          </p:cNvPr>
          <p:cNvSpPr/>
          <p:nvPr/>
        </p:nvSpPr>
        <p:spPr>
          <a:xfrm>
            <a:off x="838200" y="3954359"/>
            <a:ext cx="7205664" cy="19489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4AD8D29-0C1C-1456-0358-0BEF96AA9691}"/>
              </a:ext>
            </a:extLst>
          </p:cNvPr>
          <p:cNvSpPr/>
          <p:nvPr/>
        </p:nvSpPr>
        <p:spPr>
          <a:xfrm>
            <a:off x="944216" y="2226383"/>
            <a:ext cx="4094923" cy="6772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6887B5DF-E777-B29F-311B-6B14E780A3D4}"/>
              </a:ext>
            </a:extLst>
          </p:cNvPr>
          <p:cNvSpPr txBox="1"/>
          <p:nvPr/>
        </p:nvSpPr>
        <p:spPr>
          <a:xfrm>
            <a:off x="838200" y="1872598"/>
            <a:ext cx="1842052" cy="369332"/>
          </a:xfrm>
          <a:prstGeom prst="rect">
            <a:avLst/>
          </a:prstGeom>
          <a:noFill/>
        </p:spPr>
        <p:txBody>
          <a:bodyPr wrap="square" rtlCol="0">
            <a:spAutoFit/>
          </a:bodyPr>
          <a:lstStyle/>
          <a:p>
            <a:r>
              <a:rPr lang="en-US" dirty="0"/>
              <a:t>HTML</a:t>
            </a:r>
          </a:p>
        </p:txBody>
      </p:sp>
      <p:sp>
        <p:nvSpPr>
          <p:cNvPr id="10" name="TextBox 9">
            <a:extLst>
              <a:ext uri="{FF2B5EF4-FFF2-40B4-BE49-F238E27FC236}">
                <a16:creationId xmlns:a16="http://schemas.microsoft.com/office/drawing/2014/main" id="{0FCB8F60-DAC0-AB6C-9288-4E6202B26B15}"/>
              </a:ext>
            </a:extLst>
          </p:cNvPr>
          <p:cNvSpPr txBox="1"/>
          <p:nvPr/>
        </p:nvSpPr>
        <p:spPr>
          <a:xfrm>
            <a:off x="795336" y="3585027"/>
            <a:ext cx="1842052" cy="369332"/>
          </a:xfrm>
          <a:prstGeom prst="rect">
            <a:avLst/>
          </a:prstGeom>
          <a:noFill/>
        </p:spPr>
        <p:txBody>
          <a:bodyPr wrap="square" rtlCol="0">
            <a:spAutoFit/>
          </a:bodyPr>
          <a:lstStyle/>
          <a:p>
            <a:r>
              <a:rPr lang="en-US" dirty="0"/>
              <a:t>JS</a:t>
            </a:r>
          </a:p>
        </p:txBody>
      </p:sp>
      <p:sp>
        <p:nvSpPr>
          <p:cNvPr id="13" name="TextBox 12">
            <a:extLst>
              <a:ext uri="{FF2B5EF4-FFF2-40B4-BE49-F238E27FC236}">
                <a16:creationId xmlns:a16="http://schemas.microsoft.com/office/drawing/2014/main" id="{608570E9-832F-23C9-6F6D-2C182DBC5630}"/>
              </a:ext>
            </a:extLst>
          </p:cNvPr>
          <p:cNvSpPr txBox="1"/>
          <p:nvPr/>
        </p:nvSpPr>
        <p:spPr>
          <a:xfrm>
            <a:off x="9341894" y="4298255"/>
            <a:ext cx="1842052" cy="369332"/>
          </a:xfrm>
          <a:prstGeom prst="rect">
            <a:avLst/>
          </a:prstGeom>
          <a:noFill/>
        </p:spPr>
        <p:txBody>
          <a:bodyPr wrap="square" rtlCol="0">
            <a:spAutoFit/>
          </a:bodyPr>
          <a:lstStyle/>
          <a:p>
            <a:r>
              <a:rPr lang="en-US" dirty="0"/>
              <a:t>Browser output</a:t>
            </a:r>
          </a:p>
        </p:txBody>
      </p:sp>
      <p:sp>
        <p:nvSpPr>
          <p:cNvPr id="14" name="Arrow: Right 16">
            <a:extLst>
              <a:ext uri="{FF2B5EF4-FFF2-40B4-BE49-F238E27FC236}">
                <a16:creationId xmlns:a16="http://schemas.microsoft.com/office/drawing/2014/main" id="{4EE408D8-4E57-F084-73CF-D3A4007B5F10}"/>
              </a:ext>
            </a:extLst>
          </p:cNvPr>
          <p:cNvSpPr/>
          <p:nvPr/>
        </p:nvSpPr>
        <p:spPr>
          <a:xfrm rot="3114354">
            <a:off x="3576305" y="3283284"/>
            <a:ext cx="786916" cy="192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Arrow: Right 16">
            <a:extLst>
              <a:ext uri="{FF2B5EF4-FFF2-40B4-BE49-F238E27FC236}">
                <a16:creationId xmlns:a16="http://schemas.microsoft.com/office/drawing/2014/main" id="{B5ED1E68-1A9B-B68A-9584-5BE1AD813B1A}"/>
              </a:ext>
            </a:extLst>
          </p:cNvPr>
          <p:cNvSpPr/>
          <p:nvPr/>
        </p:nvSpPr>
        <p:spPr>
          <a:xfrm rot="1413006">
            <a:off x="8299421" y="4832314"/>
            <a:ext cx="786916" cy="192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A0E50E0B-2067-2015-A08A-A9FFE2AA86BD}"/>
              </a:ext>
            </a:extLst>
          </p:cNvPr>
          <p:cNvSpPr txBox="1"/>
          <p:nvPr/>
        </p:nvSpPr>
        <p:spPr>
          <a:xfrm>
            <a:off x="1056863" y="2217930"/>
            <a:ext cx="6096000" cy="646331"/>
          </a:xfrm>
          <a:prstGeom prst="rect">
            <a:avLst/>
          </a:prstGeom>
          <a:noFill/>
        </p:spPr>
        <p:txBody>
          <a:bodyPr wrap="square">
            <a:spAutoFit/>
          </a:bodyPr>
          <a:lstStyle/>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 as well...</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p:txBody>
      </p:sp>
      <p:sp>
        <p:nvSpPr>
          <p:cNvPr id="19" name="TextBox 18">
            <a:extLst>
              <a:ext uri="{FF2B5EF4-FFF2-40B4-BE49-F238E27FC236}">
                <a16:creationId xmlns:a16="http://schemas.microsoft.com/office/drawing/2014/main" id="{FD0F20CA-A70C-2D23-D06C-B2968E52DAE1}"/>
              </a:ext>
            </a:extLst>
          </p:cNvPr>
          <p:cNvSpPr txBox="1"/>
          <p:nvPr/>
        </p:nvSpPr>
        <p:spPr>
          <a:xfrm>
            <a:off x="967409" y="4012404"/>
            <a:ext cx="7076454" cy="1200329"/>
          </a:xfrm>
          <a:prstGeom prst="rect">
            <a:avLst/>
          </a:prstGeom>
          <a:no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paras</a:t>
            </a:r>
            <a:r>
              <a:rPr lang="en-CA" b="0" dirty="0">
                <a:solidFill>
                  <a:srgbClr val="D4D4D4"/>
                </a:solidFill>
                <a:effectLst/>
                <a:latin typeface="Menlo" panose="020B0609030804020204" pitchFamily="49" charset="0"/>
              </a:rPr>
              <a:t> = </a:t>
            </a:r>
            <a:r>
              <a:rPr lang="en-CA" b="0" dirty="0" err="1">
                <a:solidFill>
                  <a:srgbClr val="9CDCFE"/>
                </a:solidFill>
                <a:effectLst/>
                <a:latin typeface="Menlo" panose="020B0609030804020204" pitchFamily="49" charset="0"/>
              </a:rPr>
              <a:t>document</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getElementsByTagName</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‘p'</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4FC1FF"/>
                </a:solidFill>
                <a:effectLst/>
                <a:latin typeface="Menlo" panose="020B0609030804020204" pitchFamily="49" charset="0"/>
              </a:rPr>
              <a:t>paras</a:t>
            </a:r>
            <a:r>
              <a:rPr lang="en-CA" b="0" dirty="0">
                <a:solidFill>
                  <a:srgbClr val="D4D4D4"/>
                </a:solidFill>
                <a:effectLst/>
                <a:latin typeface="Menlo" panose="020B0609030804020204" pitchFamily="49" charset="0"/>
              </a:rPr>
              <a:t>[</a:t>
            </a:r>
            <a:r>
              <a:rPr lang="en-CA" b="0" dirty="0">
                <a:solidFill>
                  <a:srgbClr val="B5CEA8"/>
                </a:solidFill>
                <a:effectLst/>
                <a:latin typeface="Menlo" panose="020B0609030804020204" pitchFamily="49" charset="0"/>
              </a:rPr>
              <a:t>0</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style</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'red'</a:t>
            </a:r>
            <a:r>
              <a:rPr lang="en-CA" b="0" dirty="0">
                <a:solidFill>
                  <a:srgbClr val="D4D4D4"/>
                </a:solidFill>
                <a:effectLst/>
                <a:latin typeface="Menlo" panose="020B0609030804020204" pitchFamily="49" charset="0"/>
              </a:rPr>
              <a:t>;</a:t>
            </a:r>
          </a:p>
          <a:p>
            <a:r>
              <a:rPr lang="en-CA" b="0" dirty="0">
                <a:solidFill>
                  <a:srgbClr val="4FC1FF"/>
                </a:solidFill>
                <a:effectLst/>
                <a:latin typeface="Menlo" panose="020B0609030804020204" pitchFamily="49" charset="0"/>
              </a:rPr>
              <a:t>paras</a:t>
            </a:r>
            <a:r>
              <a:rPr lang="en-CA" b="0" dirty="0">
                <a:solidFill>
                  <a:srgbClr val="D4D4D4"/>
                </a:solidFill>
                <a:effectLst/>
                <a:latin typeface="Menlo" panose="020B0609030804020204" pitchFamily="49" charset="0"/>
              </a:rPr>
              <a:t>[</a:t>
            </a:r>
            <a:r>
              <a:rPr lang="en-CA" b="0" dirty="0">
                <a:solidFill>
                  <a:srgbClr val="B5CEA8"/>
                </a:solidFill>
                <a:effectLst/>
                <a:latin typeface="Menlo" panose="020B0609030804020204" pitchFamily="49" charset="0"/>
              </a:rPr>
              <a:t>1</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style</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'green'</a:t>
            </a:r>
            <a:r>
              <a:rPr lang="en-CA" b="0" dirty="0">
                <a:solidFill>
                  <a:srgbClr val="D4D4D4"/>
                </a:solidFill>
                <a:effectLst/>
                <a:latin typeface="Menlo" panose="020B0609030804020204" pitchFamily="49" charset="0"/>
              </a:rPr>
              <a:t>;</a:t>
            </a:r>
          </a:p>
        </p:txBody>
      </p:sp>
      <p:pic>
        <p:nvPicPr>
          <p:cNvPr id="21" name="Picture 20" descr="Red text that says &quot;Select me...&quot; and green text that says &quot;Select me as well...&quot;">
            <a:extLst>
              <a:ext uri="{FF2B5EF4-FFF2-40B4-BE49-F238E27FC236}">
                <a16:creationId xmlns:a16="http://schemas.microsoft.com/office/drawing/2014/main" id="{7C00FC20-CEB9-8AB7-101C-9C98001F9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296" y="4785663"/>
            <a:ext cx="2235200" cy="1117600"/>
          </a:xfrm>
          <a:prstGeom prst="rect">
            <a:avLst/>
          </a:prstGeom>
          <a:ln>
            <a:solidFill>
              <a:schemeClr val="tx1"/>
            </a:solidFill>
          </a:ln>
        </p:spPr>
      </p:pic>
    </p:spTree>
    <p:extLst>
      <p:ext uri="{BB962C8B-B14F-4D97-AF65-F5344CB8AC3E}">
        <p14:creationId xmlns:p14="http://schemas.microsoft.com/office/powerpoint/2010/main" val="55103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getElementsByClassName</a:t>
            </a:r>
            <a:r>
              <a:rPr lang="en-CA" dirty="0"/>
              <a:t>()</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124601"/>
          </a:xfrm>
        </p:spPr>
        <p:txBody>
          <a:bodyPr/>
          <a:lstStyle/>
          <a:p>
            <a:r>
              <a:rPr lang="en-US" dirty="0"/>
              <a:t>Selects all the DOM elements that have a “class” attribute that is equal to the string passed into the “</a:t>
            </a:r>
            <a:r>
              <a:rPr lang="en-US" dirty="0" err="1"/>
              <a:t>getElementsByClassName</a:t>
            </a:r>
            <a:r>
              <a:rPr lang="en-US" dirty="0"/>
              <a:t>()” method </a:t>
            </a:r>
          </a:p>
          <a:p>
            <a:r>
              <a:rPr lang="en-US" dirty="0"/>
              <a:t>Returns an HTML collection which is similar to an array</a:t>
            </a:r>
          </a:p>
          <a:p>
            <a:r>
              <a:rPr lang="en-US" dirty="0"/>
              <a:t>You can access individual items in an HTML collection in a similar way to how you access items in an array</a:t>
            </a:r>
          </a:p>
          <a:p>
            <a:pPr lvl="1"/>
            <a:r>
              <a:rPr lang="en-US" dirty="0"/>
              <a:t>Example:</a:t>
            </a:r>
          </a:p>
          <a:p>
            <a:pPr lvl="2"/>
            <a:r>
              <a:rPr lang="en-US" dirty="0"/>
              <a:t>Select the first item in an HTML collection stored in a variable called “</a:t>
            </a:r>
            <a:r>
              <a:rPr lang="en-US" dirty="0" err="1"/>
              <a:t>elFoo</a:t>
            </a:r>
            <a:r>
              <a:rPr lang="en-US" dirty="0"/>
              <a:t>” </a:t>
            </a:r>
          </a:p>
          <a:p>
            <a:pPr lvl="3"/>
            <a:r>
              <a:rPr lang="en-US" dirty="0" err="1"/>
              <a:t>elFoo</a:t>
            </a:r>
            <a:r>
              <a:rPr lang="en-US" dirty="0"/>
              <a:t>[0] // returns the first DOM element in the collection </a:t>
            </a:r>
          </a:p>
        </p:txBody>
      </p:sp>
    </p:spTree>
    <p:extLst>
      <p:ext uri="{BB962C8B-B14F-4D97-AF65-F5344CB8AC3E}">
        <p14:creationId xmlns:p14="http://schemas.microsoft.com/office/powerpoint/2010/main" val="242713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getElementsByClassName</a:t>
            </a:r>
            <a:r>
              <a:rPr lang="en-CA" dirty="0"/>
              <a:t>()</a:t>
            </a:r>
            <a:endParaRPr lang="en-US" dirty="0"/>
          </a:p>
        </p:txBody>
      </p:sp>
      <p:sp>
        <p:nvSpPr>
          <p:cNvPr id="6" name="Rectangle 5">
            <a:extLst>
              <a:ext uri="{FF2B5EF4-FFF2-40B4-BE49-F238E27FC236}">
                <a16:creationId xmlns:a16="http://schemas.microsoft.com/office/drawing/2014/main" id="{6B824B71-99C2-3C5A-97FB-E6C26B3DE4C3}"/>
              </a:ext>
            </a:extLst>
          </p:cNvPr>
          <p:cNvSpPr/>
          <p:nvPr/>
        </p:nvSpPr>
        <p:spPr>
          <a:xfrm>
            <a:off x="939452" y="3962050"/>
            <a:ext cx="7708254" cy="17196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4AD8D29-0C1C-1456-0358-0BEF96AA9691}"/>
              </a:ext>
            </a:extLst>
          </p:cNvPr>
          <p:cNvSpPr/>
          <p:nvPr/>
        </p:nvSpPr>
        <p:spPr>
          <a:xfrm>
            <a:off x="944216" y="2226383"/>
            <a:ext cx="5728047" cy="6772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6887B5DF-E777-B29F-311B-6B14E780A3D4}"/>
              </a:ext>
            </a:extLst>
          </p:cNvPr>
          <p:cNvSpPr txBox="1"/>
          <p:nvPr/>
        </p:nvSpPr>
        <p:spPr>
          <a:xfrm>
            <a:off x="838200" y="1872598"/>
            <a:ext cx="1842052" cy="369332"/>
          </a:xfrm>
          <a:prstGeom prst="rect">
            <a:avLst/>
          </a:prstGeom>
          <a:noFill/>
        </p:spPr>
        <p:txBody>
          <a:bodyPr wrap="square" rtlCol="0">
            <a:spAutoFit/>
          </a:bodyPr>
          <a:lstStyle/>
          <a:p>
            <a:r>
              <a:rPr lang="en-US" dirty="0"/>
              <a:t>HTML</a:t>
            </a:r>
          </a:p>
        </p:txBody>
      </p:sp>
      <p:sp>
        <p:nvSpPr>
          <p:cNvPr id="10" name="TextBox 9">
            <a:extLst>
              <a:ext uri="{FF2B5EF4-FFF2-40B4-BE49-F238E27FC236}">
                <a16:creationId xmlns:a16="http://schemas.microsoft.com/office/drawing/2014/main" id="{0FCB8F60-DAC0-AB6C-9288-4E6202B26B15}"/>
              </a:ext>
            </a:extLst>
          </p:cNvPr>
          <p:cNvSpPr txBox="1"/>
          <p:nvPr/>
        </p:nvSpPr>
        <p:spPr>
          <a:xfrm>
            <a:off x="882301" y="3592718"/>
            <a:ext cx="1842052" cy="369332"/>
          </a:xfrm>
          <a:prstGeom prst="rect">
            <a:avLst/>
          </a:prstGeom>
          <a:noFill/>
        </p:spPr>
        <p:txBody>
          <a:bodyPr wrap="square" rtlCol="0">
            <a:spAutoFit/>
          </a:bodyPr>
          <a:lstStyle/>
          <a:p>
            <a:r>
              <a:rPr lang="en-US" dirty="0"/>
              <a:t>JS</a:t>
            </a:r>
          </a:p>
        </p:txBody>
      </p:sp>
      <p:sp>
        <p:nvSpPr>
          <p:cNvPr id="13" name="TextBox 12">
            <a:extLst>
              <a:ext uri="{FF2B5EF4-FFF2-40B4-BE49-F238E27FC236}">
                <a16:creationId xmlns:a16="http://schemas.microsoft.com/office/drawing/2014/main" id="{608570E9-832F-23C9-6F6D-2C182DBC5630}"/>
              </a:ext>
            </a:extLst>
          </p:cNvPr>
          <p:cNvSpPr txBox="1"/>
          <p:nvPr/>
        </p:nvSpPr>
        <p:spPr>
          <a:xfrm>
            <a:off x="9630511" y="4605439"/>
            <a:ext cx="1842052" cy="369332"/>
          </a:xfrm>
          <a:prstGeom prst="rect">
            <a:avLst/>
          </a:prstGeom>
          <a:noFill/>
        </p:spPr>
        <p:txBody>
          <a:bodyPr wrap="square" rtlCol="0">
            <a:spAutoFit/>
          </a:bodyPr>
          <a:lstStyle/>
          <a:p>
            <a:r>
              <a:rPr lang="en-US" dirty="0"/>
              <a:t>Browser output</a:t>
            </a:r>
          </a:p>
        </p:txBody>
      </p:sp>
      <p:sp>
        <p:nvSpPr>
          <p:cNvPr id="14" name="Arrow: Right 16">
            <a:extLst>
              <a:ext uri="{FF2B5EF4-FFF2-40B4-BE49-F238E27FC236}">
                <a16:creationId xmlns:a16="http://schemas.microsoft.com/office/drawing/2014/main" id="{4EE408D8-4E57-F084-73CF-D3A4007B5F10}"/>
              </a:ext>
            </a:extLst>
          </p:cNvPr>
          <p:cNvSpPr/>
          <p:nvPr/>
        </p:nvSpPr>
        <p:spPr>
          <a:xfrm rot="3114354">
            <a:off x="3576305" y="3283284"/>
            <a:ext cx="786916" cy="192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Arrow: Right 16">
            <a:extLst>
              <a:ext uri="{FF2B5EF4-FFF2-40B4-BE49-F238E27FC236}">
                <a16:creationId xmlns:a16="http://schemas.microsoft.com/office/drawing/2014/main" id="{B5ED1E68-1A9B-B68A-9584-5BE1AD813B1A}"/>
              </a:ext>
            </a:extLst>
          </p:cNvPr>
          <p:cNvSpPr/>
          <p:nvPr/>
        </p:nvSpPr>
        <p:spPr>
          <a:xfrm rot="1413006">
            <a:off x="8792114" y="5229804"/>
            <a:ext cx="786916" cy="192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A0BE131F-1727-6EBC-9707-DE373B4C7E54}"/>
              </a:ext>
            </a:extLst>
          </p:cNvPr>
          <p:cNvSpPr txBox="1"/>
          <p:nvPr/>
        </p:nvSpPr>
        <p:spPr>
          <a:xfrm>
            <a:off x="1052101" y="2249620"/>
            <a:ext cx="6100762" cy="646331"/>
          </a:xfrm>
          <a:prstGeom prst="rect">
            <a:avLst/>
          </a:prstGeom>
          <a:noFill/>
        </p:spPr>
        <p:txBody>
          <a:bodyPr wrap="square">
            <a:spAutoFit/>
          </a:bodyPr>
          <a:lstStyle/>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h2</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class</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"foo"</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h2</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class</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"foo"</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 as well...</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p:txBody>
      </p:sp>
      <p:sp>
        <p:nvSpPr>
          <p:cNvPr id="8" name="TextBox 7">
            <a:extLst>
              <a:ext uri="{FF2B5EF4-FFF2-40B4-BE49-F238E27FC236}">
                <a16:creationId xmlns:a16="http://schemas.microsoft.com/office/drawing/2014/main" id="{67884E1D-7E94-E030-F34B-6FD9B44B04EA}"/>
              </a:ext>
            </a:extLst>
          </p:cNvPr>
          <p:cNvSpPr txBox="1"/>
          <p:nvPr/>
        </p:nvSpPr>
        <p:spPr>
          <a:xfrm>
            <a:off x="1068662" y="4076403"/>
            <a:ext cx="7579044" cy="1200329"/>
          </a:xfrm>
          <a:prstGeom prst="rect">
            <a:avLst/>
          </a:prstGeom>
          <a:no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err="1">
                <a:solidFill>
                  <a:srgbClr val="4FC1FF"/>
                </a:solidFill>
                <a:effectLst/>
                <a:latin typeface="Menlo" panose="020B0609030804020204" pitchFamily="49" charset="0"/>
              </a:rPr>
              <a:t>elFoo</a:t>
            </a:r>
            <a:r>
              <a:rPr lang="en-CA" b="0" dirty="0">
                <a:solidFill>
                  <a:srgbClr val="D4D4D4"/>
                </a:solidFill>
                <a:effectLst/>
                <a:latin typeface="Menlo" panose="020B0609030804020204" pitchFamily="49" charset="0"/>
              </a:rPr>
              <a:t> = </a:t>
            </a:r>
            <a:r>
              <a:rPr lang="en-CA" b="0" dirty="0" err="1">
                <a:solidFill>
                  <a:srgbClr val="9CDCFE"/>
                </a:solidFill>
                <a:effectLst/>
                <a:latin typeface="Menlo" panose="020B0609030804020204" pitchFamily="49" charset="0"/>
              </a:rPr>
              <a:t>document</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getElementsByClassName</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'foo'</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err="1">
                <a:solidFill>
                  <a:srgbClr val="4FC1FF"/>
                </a:solidFill>
                <a:effectLst/>
                <a:latin typeface="Menlo" panose="020B0609030804020204" pitchFamily="49" charset="0"/>
              </a:rPr>
              <a:t>elFoo</a:t>
            </a:r>
            <a:r>
              <a:rPr lang="en-CA" b="0" dirty="0">
                <a:solidFill>
                  <a:srgbClr val="D4D4D4"/>
                </a:solidFill>
                <a:effectLst/>
                <a:latin typeface="Menlo" panose="020B0609030804020204" pitchFamily="49" charset="0"/>
              </a:rPr>
              <a:t>[</a:t>
            </a:r>
            <a:r>
              <a:rPr lang="en-CA" b="0" dirty="0">
                <a:solidFill>
                  <a:srgbClr val="B5CEA8"/>
                </a:solidFill>
                <a:effectLst/>
                <a:latin typeface="Menlo" panose="020B0609030804020204" pitchFamily="49" charset="0"/>
              </a:rPr>
              <a:t>0</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style</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'red'</a:t>
            </a:r>
            <a:r>
              <a:rPr lang="en-CA" b="0" dirty="0">
                <a:solidFill>
                  <a:srgbClr val="D4D4D4"/>
                </a:solidFill>
                <a:effectLst/>
                <a:latin typeface="Menlo" panose="020B0609030804020204" pitchFamily="49" charset="0"/>
              </a:rPr>
              <a:t>;</a:t>
            </a:r>
          </a:p>
          <a:p>
            <a:r>
              <a:rPr lang="en-CA" b="0" dirty="0" err="1">
                <a:solidFill>
                  <a:srgbClr val="4FC1FF"/>
                </a:solidFill>
                <a:effectLst/>
                <a:latin typeface="Menlo" panose="020B0609030804020204" pitchFamily="49" charset="0"/>
              </a:rPr>
              <a:t>elFoo</a:t>
            </a:r>
            <a:r>
              <a:rPr lang="en-CA" b="0" dirty="0">
                <a:solidFill>
                  <a:srgbClr val="D4D4D4"/>
                </a:solidFill>
                <a:effectLst/>
                <a:latin typeface="Menlo" panose="020B0609030804020204" pitchFamily="49" charset="0"/>
              </a:rPr>
              <a:t>[</a:t>
            </a:r>
            <a:r>
              <a:rPr lang="en-CA" b="0" dirty="0">
                <a:solidFill>
                  <a:srgbClr val="B5CEA8"/>
                </a:solidFill>
                <a:effectLst/>
                <a:latin typeface="Menlo" panose="020B0609030804020204" pitchFamily="49" charset="0"/>
              </a:rPr>
              <a:t>1</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style</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'green'</a:t>
            </a:r>
            <a:r>
              <a:rPr lang="en-CA" b="0" dirty="0">
                <a:solidFill>
                  <a:srgbClr val="D4D4D4"/>
                </a:solidFill>
                <a:effectLst/>
                <a:latin typeface="Menlo" panose="020B0609030804020204" pitchFamily="49" charset="0"/>
              </a:rPr>
              <a:t>;</a:t>
            </a:r>
          </a:p>
        </p:txBody>
      </p:sp>
      <p:pic>
        <p:nvPicPr>
          <p:cNvPr id="12" name="Picture 11" descr="Bold red text that says &quot;Select me...&quot; and green text that says &quot;Select me as well...&quot;">
            <a:extLst>
              <a:ext uri="{FF2B5EF4-FFF2-40B4-BE49-F238E27FC236}">
                <a16:creationId xmlns:a16="http://schemas.microsoft.com/office/drawing/2014/main" id="{AAB388CE-F09C-A7E6-3691-F7975B733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438" y="5080635"/>
            <a:ext cx="2159000" cy="1143000"/>
          </a:xfrm>
          <a:prstGeom prst="rect">
            <a:avLst/>
          </a:prstGeom>
          <a:ln>
            <a:solidFill>
              <a:schemeClr val="tx1"/>
            </a:solidFill>
          </a:ln>
        </p:spPr>
      </p:pic>
    </p:spTree>
    <p:extLst>
      <p:ext uri="{BB962C8B-B14F-4D97-AF65-F5344CB8AC3E}">
        <p14:creationId xmlns:p14="http://schemas.microsoft.com/office/powerpoint/2010/main" val="66935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a:t>Query Selectors</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797049"/>
            <a:ext cx="10515600" cy="4803776"/>
          </a:xfrm>
        </p:spPr>
        <p:txBody>
          <a:bodyPr>
            <a:normAutofit/>
          </a:bodyPr>
          <a:lstStyle/>
          <a:p>
            <a:r>
              <a:rPr lang="en-US" dirty="0"/>
              <a:t>Query selectors allow the selection of DOM elements by passing in a CSS selector to a query selector</a:t>
            </a:r>
          </a:p>
          <a:p>
            <a:r>
              <a:rPr lang="en-US" dirty="0"/>
              <a:t>Query selectors will not automatically update if DOM elements that match the selection are added or removed</a:t>
            </a:r>
          </a:p>
          <a:p>
            <a:r>
              <a:rPr lang="en-US" dirty="0"/>
              <a:t>JS query Selector methods</a:t>
            </a:r>
          </a:p>
          <a:p>
            <a:pPr lvl="1"/>
            <a:r>
              <a:rPr lang="en-US" dirty="0" err="1"/>
              <a:t>querySelector</a:t>
            </a:r>
            <a:r>
              <a:rPr lang="en-US" dirty="0"/>
              <a:t>()</a:t>
            </a:r>
          </a:p>
          <a:p>
            <a:pPr lvl="2"/>
            <a:r>
              <a:rPr lang="en-US" dirty="0"/>
              <a:t>Selects the first DOM element that matches a CSS selector passed into the method</a:t>
            </a:r>
          </a:p>
          <a:p>
            <a:pPr lvl="1"/>
            <a:r>
              <a:rPr lang="en-US" dirty="0" err="1"/>
              <a:t>querySelectorAll</a:t>
            </a:r>
            <a:r>
              <a:rPr lang="en-US" dirty="0"/>
              <a:t>()</a:t>
            </a:r>
          </a:p>
          <a:p>
            <a:pPr lvl="2"/>
            <a:r>
              <a:rPr lang="en-US" dirty="0"/>
              <a:t>Selects all DOM elements that match a CSS selector passed into the method</a:t>
            </a:r>
          </a:p>
          <a:p>
            <a:pPr lvl="2"/>
            <a:r>
              <a:rPr lang="en-US" dirty="0"/>
              <a:t>Returns a </a:t>
            </a:r>
            <a:r>
              <a:rPr lang="en-US" dirty="0" err="1"/>
              <a:t>NodeList</a:t>
            </a:r>
            <a:r>
              <a:rPr lang="en-US" dirty="0"/>
              <a:t> which is similar to an array</a:t>
            </a:r>
          </a:p>
          <a:p>
            <a:pPr lvl="3"/>
            <a:r>
              <a:rPr lang="en-US" dirty="0"/>
              <a:t>A </a:t>
            </a:r>
            <a:r>
              <a:rPr lang="en-US" dirty="0" err="1"/>
              <a:t>NodeList</a:t>
            </a:r>
            <a:r>
              <a:rPr lang="en-US" dirty="0"/>
              <a:t> has access to the </a:t>
            </a:r>
            <a:r>
              <a:rPr lang="en-US" dirty="0" err="1"/>
              <a:t>forEach</a:t>
            </a:r>
            <a:r>
              <a:rPr lang="en-US" dirty="0"/>
              <a:t>() method, which enables easier looping through all the DOM elements in the selection</a:t>
            </a:r>
          </a:p>
        </p:txBody>
      </p:sp>
    </p:spTree>
    <p:extLst>
      <p:ext uri="{BB962C8B-B14F-4D97-AF65-F5344CB8AC3E}">
        <p14:creationId xmlns:p14="http://schemas.microsoft.com/office/powerpoint/2010/main" val="391985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querySelector</a:t>
            </a:r>
            <a:r>
              <a:rPr lang="en-CA" dirty="0"/>
              <a:t>()</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124601"/>
          </a:xfrm>
        </p:spPr>
        <p:txBody>
          <a:bodyPr/>
          <a:lstStyle/>
          <a:p>
            <a:r>
              <a:rPr lang="en-US" dirty="0"/>
              <a:t>Selects the first DOM element that matches a CSS selector  passed into the “</a:t>
            </a:r>
            <a:r>
              <a:rPr lang="en-US" dirty="0" err="1"/>
              <a:t>querySelector</a:t>
            </a:r>
            <a:r>
              <a:rPr lang="en-US" dirty="0"/>
              <a:t>()” method </a:t>
            </a:r>
          </a:p>
          <a:p>
            <a:r>
              <a:rPr lang="en-US" dirty="0"/>
              <a:t>Returns a single HTML</a:t>
            </a:r>
          </a:p>
        </p:txBody>
      </p:sp>
    </p:spTree>
    <p:extLst>
      <p:ext uri="{BB962C8B-B14F-4D97-AF65-F5344CB8AC3E}">
        <p14:creationId xmlns:p14="http://schemas.microsoft.com/office/powerpoint/2010/main" val="336262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6F1DC2-9884-31D8-437B-3A1B0D36155F}"/>
              </a:ext>
            </a:extLst>
          </p:cNvPr>
          <p:cNvSpPr/>
          <p:nvPr/>
        </p:nvSpPr>
        <p:spPr>
          <a:xfrm>
            <a:off x="872048" y="4118210"/>
            <a:ext cx="7843326" cy="11806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querySelector</a:t>
            </a:r>
            <a:r>
              <a:rPr lang="en-CA" dirty="0"/>
              <a:t>()</a:t>
            </a:r>
            <a:endParaRPr lang="en-US" dirty="0"/>
          </a:p>
        </p:txBody>
      </p:sp>
      <p:sp>
        <p:nvSpPr>
          <p:cNvPr id="4" name="Rectangle 3">
            <a:extLst>
              <a:ext uri="{FF2B5EF4-FFF2-40B4-BE49-F238E27FC236}">
                <a16:creationId xmlns:a16="http://schemas.microsoft.com/office/drawing/2014/main" id="{912953E5-E2A1-BD3E-9265-3BBB0CB26138}"/>
              </a:ext>
            </a:extLst>
          </p:cNvPr>
          <p:cNvSpPr/>
          <p:nvPr/>
        </p:nvSpPr>
        <p:spPr>
          <a:xfrm>
            <a:off x="944216" y="2226383"/>
            <a:ext cx="4094923" cy="9868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7FB26F18-4A48-7686-EA50-FAB0B43C6CF8}"/>
              </a:ext>
            </a:extLst>
          </p:cNvPr>
          <p:cNvSpPr txBox="1"/>
          <p:nvPr/>
        </p:nvSpPr>
        <p:spPr>
          <a:xfrm>
            <a:off x="838200" y="1872598"/>
            <a:ext cx="1842052" cy="369332"/>
          </a:xfrm>
          <a:prstGeom prst="rect">
            <a:avLst/>
          </a:prstGeom>
          <a:noFill/>
        </p:spPr>
        <p:txBody>
          <a:bodyPr wrap="square" rtlCol="0">
            <a:spAutoFit/>
          </a:bodyPr>
          <a:lstStyle/>
          <a:p>
            <a:r>
              <a:rPr lang="en-US" dirty="0"/>
              <a:t>HTML</a:t>
            </a:r>
          </a:p>
        </p:txBody>
      </p:sp>
      <p:sp>
        <p:nvSpPr>
          <p:cNvPr id="7" name="TextBox 6">
            <a:extLst>
              <a:ext uri="{FF2B5EF4-FFF2-40B4-BE49-F238E27FC236}">
                <a16:creationId xmlns:a16="http://schemas.microsoft.com/office/drawing/2014/main" id="{CEB334C9-2EBD-D5F6-05F5-34E908264833}"/>
              </a:ext>
            </a:extLst>
          </p:cNvPr>
          <p:cNvSpPr txBox="1"/>
          <p:nvPr/>
        </p:nvSpPr>
        <p:spPr>
          <a:xfrm>
            <a:off x="800609" y="3748878"/>
            <a:ext cx="1842052" cy="369332"/>
          </a:xfrm>
          <a:prstGeom prst="rect">
            <a:avLst/>
          </a:prstGeom>
          <a:noFill/>
        </p:spPr>
        <p:txBody>
          <a:bodyPr wrap="square" rtlCol="0">
            <a:spAutoFit/>
          </a:bodyPr>
          <a:lstStyle/>
          <a:p>
            <a:r>
              <a:rPr lang="en-US" dirty="0"/>
              <a:t>JS</a:t>
            </a:r>
          </a:p>
        </p:txBody>
      </p:sp>
      <p:pic>
        <p:nvPicPr>
          <p:cNvPr id="14" name="Picture 13" descr="Red text with the words &quot;Select Me&quot;">
            <a:extLst>
              <a:ext uri="{FF2B5EF4-FFF2-40B4-BE49-F238E27FC236}">
                <a16:creationId xmlns:a16="http://schemas.microsoft.com/office/drawing/2014/main" id="{7E5D4ABC-25EA-59CB-B29E-D86DC0994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29" y="4780708"/>
            <a:ext cx="2052609" cy="715879"/>
          </a:xfrm>
          <a:prstGeom prst="rect">
            <a:avLst/>
          </a:prstGeom>
          <a:ln>
            <a:solidFill>
              <a:schemeClr val="tx1"/>
            </a:solidFill>
          </a:ln>
        </p:spPr>
      </p:pic>
      <p:sp>
        <p:nvSpPr>
          <p:cNvPr id="10" name="TextBox 9">
            <a:extLst>
              <a:ext uri="{FF2B5EF4-FFF2-40B4-BE49-F238E27FC236}">
                <a16:creationId xmlns:a16="http://schemas.microsoft.com/office/drawing/2014/main" id="{B7FE2861-DF57-72BB-B961-5D07913FE568}"/>
              </a:ext>
            </a:extLst>
          </p:cNvPr>
          <p:cNvSpPr txBox="1"/>
          <p:nvPr/>
        </p:nvSpPr>
        <p:spPr>
          <a:xfrm>
            <a:off x="9644477" y="4279412"/>
            <a:ext cx="1842052" cy="369332"/>
          </a:xfrm>
          <a:prstGeom prst="rect">
            <a:avLst/>
          </a:prstGeom>
          <a:noFill/>
        </p:spPr>
        <p:txBody>
          <a:bodyPr wrap="square" rtlCol="0">
            <a:spAutoFit/>
          </a:bodyPr>
          <a:lstStyle/>
          <a:p>
            <a:r>
              <a:rPr lang="en-US" dirty="0"/>
              <a:t>Browser output</a:t>
            </a:r>
          </a:p>
        </p:txBody>
      </p:sp>
      <p:sp>
        <p:nvSpPr>
          <p:cNvPr id="13" name="Arrow: Right 16">
            <a:extLst>
              <a:ext uri="{FF2B5EF4-FFF2-40B4-BE49-F238E27FC236}">
                <a16:creationId xmlns:a16="http://schemas.microsoft.com/office/drawing/2014/main" id="{32EEA49C-922D-F8F2-587E-D20960A5FE0E}"/>
              </a:ext>
            </a:extLst>
          </p:cNvPr>
          <p:cNvSpPr/>
          <p:nvPr/>
        </p:nvSpPr>
        <p:spPr>
          <a:xfrm rot="3114354">
            <a:off x="3825653" y="3525151"/>
            <a:ext cx="506845" cy="1853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Arrow: Right 16">
            <a:extLst>
              <a:ext uri="{FF2B5EF4-FFF2-40B4-BE49-F238E27FC236}">
                <a16:creationId xmlns:a16="http://schemas.microsoft.com/office/drawing/2014/main" id="{98872069-8F7F-D654-66AE-CCD069CBF149}"/>
              </a:ext>
            </a:extLst>
          </p:cNvPr>
          <p:cNvSpPr/>
          <p:nvPr/>
        </p:nvSpPr>
        <p:spPr>
          <a:xfrm rot="1413006" flipV="1">
            <a:off x="8970257" y="4846741"/>
            <a:ext cx="490391" cy="2023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6251294B-DD85-1EB3-64DE-2444F75FCCA7}"/>
              </a:ext>
            </a:extLst>
          </p:cNvPr>
          <p:cNvSpPr txBox="1"/>
          <p:nvPr/>
        </p:nvSpPr>
        <p:spPr>
          <a:xfrm>
            <a:off x="1028694" y="2258118"/>
            <a:ext cx="6100762" cy="923330"/>
          </a:xfrm>
          <a:prstGeom prst="rect">
            <a:avLst/>
          </a:prstGeom>
          <a:noFill/>
        </p:spPr>
        <p:txBody>
          <a:bodyPr wrap="square">
            <a:spAutoFit/>
          </a:bodyPr>
          <a:lstStyle/>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div</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class</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"container"</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div</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p:txBody>
      </p:sp>
      <p:sp>
        <p:nvSpPr>
          <p:cNvPr id="15" name="TextBox 14">
            <a:extLst>
              <a:ext uri="{FF2B5EF4-FFF2-40B4-BE49-F238E27FC236}">
                <a16:creationId xmlns:a16="http://schemas.microsoft.com/office/drawing/2014/main" id="{A3CA1A2A-1C65-EC14-566C-FFBD94544B4D}"/>
              </a:ext>
            </a:extLst>
          </p:cNvPr>
          <p:cNvSpPr txBox="1"/>
          <p:nvPr/>
        </p:nvSpPr>
        <p:spPr>
          <a:xfrm>
            <a:off x="1028693" y="4227081"/>
            <a:ext cx="7686681" cy="923330"/>
          </a:xfrm>
          <a:prstGeom prst="rect">
            <a:avLst/>
          </a:prstGeom>
          <a:no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para1</a:t>
            </a:r>
            <a:r>
              <a:rPr lang="en-CA" b="0" dirty="0">
                <a:solidFill>
                  <a:srgbClr val="D4D4D4"/>
                </a:solidFill>
                <a:effectLst/>
                <a:latin typeface="Menlo" panose="020B0609030804020204" pitchFamily="49" charset="0"/>
              </a:rPr>
              <a:t> = </a:t>
            </a:r>
            <a:r>
              <a:rPr lang="en-CA" b="0" dirty="0" err="1">
                <a:solidFill>
                  <a:srgbClr val="9CDCFE"/>
                </a:solidFill>
                <a:effectLst/>
                <a:latin typeface="Menlo" panose="020B0609030804020204" pitchFamily="49" charset="0"/>
              </a:rPr>
              <a:t>document</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querySelector</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'.container p'</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4FC1FF"/>
                </a:solidFill>
                <a:effectLst/>
                <a:latin typeface="Menlo" panose="020B0609030804020204" pitchFamily="49" charset="0"/>
              </a:rPr>
              <a:t>para1</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style</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'red'</a:t>
            </a:r>
            <a:r>
              <a:rPr lang="en-CA"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236364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querySelectorAll</a:t>
            </a:r>
            <a:r>
              <a:rPr lang="en-CA" dirty="0"/>
              <a:t>()</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124601"/>
          </a:xfrm>
        </p:spPr>
        <p:txBody>
          <a:bodyPr>
            <a:normAutofit lnSpcReduction="10000"/>
          </a:bodyPr>
          <a:lstStyle/>
          <a:p>
            <a:r>
              <a:rPr lang="en-US" dirty="0"/>
              <a:t>Selects all the DOM elements that matches a CSS selector passed into the “</a:t>
            </a:r>
            <a:r>
              <a:rPr lang="en-US" dirty="0" err="1"/>
              <a:t>querySelectorAll</a:t>
            </a:r>
            <a:r>
              <a:rPr lang="en-US" dirty="0"/>
              <a:t>()” method </a:t>
            </a:r>
          </a:p>
          <a:p>
            <a:r>
              <a:rPr lang="en-US" dirty="0"/>
              <a:t>Returns a </a:t>
            </a:r>
            <a:r>
              <a:rPr lang="en-US" dirty="0" err="1"/>
              <a:t>NodeList</a:t>
            </a:r>
            <a:r>
              <a:rPr lang="en-US" dirty="0"/>
              <a:t> which is similar to an array</a:t>
            </a:r>
          </a:p>
          <a:p>
            <a:r>
              <a:rPr lang="en-US" dirty="0"/>
              <a:t>You can access individual items in a </a:t>
            </a:r>
            <a:r>
              <a:rPr lang="en-US" dirty="0" err="1"/>
              <a:t>NodeList</a:t>
            </a:r>
            <a:r>
              <a:rPr lang="en-US" dirty="0"/>
              <a:t> in a similar way to how you access items in an array</a:t>
            </a:r>
          </a:p>
          <a:p>
            <a:pPr lvl="1"/>
            <a:r>
              <a:rPr lang="en-US" dirty="0"/>
              <a:t>Example:</a:t>
            </a:r>
          </a:p>
          <a:p>
            <a:pPr lvl="2"/>
            <a:r>
              <a:rPr lang="en-US" dirty="0"/>
              <a:t>Select the first item in an HTML collection stored in a variable called “</a:t>
            </a:r>
            <a:r>
              <a:rPr lang="en-US" dirty="0" err="1"/>
              <a:t>elFoo</a:t>
            </a:r>
            <a:r>
              <a:rPr lang="en-US" dirty="0"/>
              <a:t>” </a:t>
            </a:r>
          </a:p>
          <a:p>
            <a:pPr lvl="3"/>
            <a:r>
              <a:rPr lang="en-US" dirty="0" err="1"/>
              <a:t>elFoo</a:t>
            </a:r>
            <a:r>
              <a:rPr lang="en-US" dirty="0"/>
              <a:t>[0] // returns the first DOM element in the collection </a:t>
            </a:r>
          </a:p>
          <a:p>
            <a:r>
              <a:rPr lang="en-US" dirty="0" err="1"/>
              <a:t>NodeLists</a:t>
            </a:r>
            <a:r>
              <a:rPr lang="en-US" dirty="0"/>
              <a:t> have a </a:t>
            </a:r>
            <a:r>
              <a:rPr lang="en-US" dirty="0" err="1"/>
              <a:t>forEach</a:t>
            </a:r>
            <a:r>
              <a:rPr lang="en-US" dirty="0"/>
              <a:t>() method for easier looping over all the DOM elements in a </a:t>
            </a:r>
            <a:r>
              <a:rPr lang="en-US" dirty="0" err="1"/>
              <a:t>NodeList</a:t>
            </a:r>
            <a:endParaRPr lang="en-US" dirty="0"/>
          </a:p>
        </p:txBody>
      </p:sp>
    </p:spTree>
    <p:extLst>
      <p:ext uri="{BB962C8B-B14F-4D97-AF65-F5344CB8AC3E}">
        <p14:creationId xmlns:p14="http://schemas.microsoft.com/office/powerpoint/2010/main" val="26152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querySelectorAll</a:t>
            </a:r>
            <a:r>
              <a:rPr lang="en-CA" dirty="0"/>
              <a:t>()</a:t>
            </a:r>
            <a:endParaRPr lang="en-US" dirty="0"/>
          </a:p>
        </p:txBody>
      </p:sp>
      <p:sp>
        <p:nvSpPr>
          <p:cNvPr id="6" name="Rectangle 5">
            <a:extLst>
              <a:ext uri="{FF2B5EF4-FFF2-40B4-BE49-F238E27FC236}">
                <a16:creationId xmlns:a16="http://schemas.microsoft.com/office/drawing/2014/main" id="{6B824B71-99C2-3C5A-97FB-E6C26B3DE4C3}"/>
              </a:ext>
            </a:extLst>
          </p:cNvPr>
          <p:cNvSpPr/>
          <p:nvPr/>
        </p:nvSpPr>
        <p:spPr>
          <a:xfrm>
            <a:off x="838200" y="4543971"/>
            <a:ext cx="8089106" cy="1117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4AD8D29-0C1C-1456-0358-0BEF96AA9691}"/>
              </a:ext>
            </a:extLst>
          </p:cNvPr>
          <p:cNvSpPr/>
          <p:nvPr/>
        </p:nvSpPr>
        <p:spPr>
          <a:xfrm>
            <a:off x="944216" y="2226383"/>
            <a:ext cx="4556472" cy="13255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6887B5DF-E777-B29F-311B-6B14E780A3D4}"/>
              </a:ext>
            </a:extLst>
          </p:cNvPr>
          <p:cNvSpPr txBox="1"/>
          <p:nvPr/>
        </p:nvSpPr>
        <p:spPr>
          <a:xfrm>
            <a:off x="838200" y="1872598"/>
            <a:ext cx="1842052" cy="369332"/>
          </a:xfrm>
          <a:prstGeom prst="rect">
            <a:avLst/>
          </a:prstGeom>
          <a:noFill/>
        </p:spPr>
        <p:txBody>
          <a:bodyPr wrap="square" rtlCol="0">
            <a:spAutoFit/>
          </a:bodyPr>
          <a:lstStyle/>
          <a:p>
            <a:r>
              <a:rPr lang="en-US" dirty="0"/>
              <a:t>HTML</a:t>
            </a:r>
          </a:p>
        </p:txBody>
      </p:sp>
      <p:sp>
        <p:nvSpPr>
          <p:cNvPr id="10" name="TextBox 9">
            <a:extLst>
              <a:ext uri="{FF2B5EF4-FFF2-40B4-BE49-F238E27FC236}">
                <a16:creationId xmlns:a16="http://schemas.microsoft.com/office/drawing/2014/main" id="{0FCB8F60-DAC0-AB6C-9288-4E6202B26B15}"/>
              </a:ext>
            </a:extLst>
          </p:cNvPr>
          <p:cNvSpPr txBox="1"/>
          <p:nvPr/>
        </p:nvSpPr>
        <p:spPr>
          <a:xfrm>
            <a:off x="766760" y="4174639"/>
            <a:ext cx="1842052" cy="369332"/>
          </a:xfrm>
          <a:prstGeom prst="rect">
            <a:avLst/>
          </a:prstGeom>
          <a:noFill/>
        </p:spPr>
        <p:txBody>
          <a:bodyPr wrap="square" rtlCol="0">
            <a:spAutoFit/>
          </a:bodyPr>
          <a:lstStyle/>
          <a:p>
            <a:r>
              <a:rPr lang="en-US" dirty="0"/>
              <a:t>JS</a:t>
            </a:r>
          </a:p>
        </p:txBody>
      </p:sp>
      <p:sp>
        <p:nvSpPr>
          <p:cNvPr id="13" name="TextBox 12">
            <a:extLst>
              <a:ext uri="{FF2B5EF4-FFF2-40B4-BE49-F238E27FC236}">
                <a16:creationId xmlns:a16="http://schemas.microsoft.com/office/drawing/2014/main" id="{608570E9-832F-23C9-6F6D-2C182DBC5630}"/>
              </a:ext>
            </a:extLst>
          </p:cNvPr>
          <p:cNvSpPr txBox="1"/>
          <p:nvPr/>
        </p:nvSpPr>
        <p:spPr>
          <a:xfrm>
            <a:off x="7679274" y="2129363"/>
            <a:ext cx="1842052" cy="369332"/>
          </a:xfrm>
          <a:prstGeom prst="rect">
            <a:avLst/>
          </a:prstGeom>
          <a:noFill/>
        </p:spPr>
        <p:txBody>
          <a:bodyPr wrap="square" rtlCol="0">
            <a:spAutoFit/>
          </a:bodyPr>
          <a:lstStyle/>
          <a:p>
            <a:r>
              <a:rPr lang="en-US" dirty="0"/>
              <a:t>Browser output</a:t>
            </a:r>
          </a:p>
        </p:txBody>
      </p:sp>
      <p:sp>
        <p:nvSpPr>
          <p:cNvPr id="14" name="Arrow: Right 16">
            <a:extLst>
              <a:ext uri="{FF2B5EF4-FFF2-40B4-BE49-F238E27FC236}">
                <a16:creationId xmlns:a16="http://schemas.microsoft.com/office/drawing/2014/main" id="{4EE408D8-4E57-F084-73CF-D3A4007B5F10}"/>
              </a:ext>
            </a:extLst>
          </p:cNvPr>
          <p:cNvSpPr/>
          <p:nvPr/>
        </p:nvSpPr>
        <p:spPr>
          <a:xfrm rot="3114354">
            <a:off x="3622821" y="3940593"/>
            <a:ext cx="504105" cy="18323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Arrow: Right 16">
            <a:extLst>
              <a:ext uri="{FF2B5EF4-FFF2-40B4-BE49-F238E27FC236}">
                <a16:creationId xmlns:a16="http://schemas.microsoft.com/office/drawing/2014/main" id="{B5ED1E68-1A9B-B68A-9584-5BE1AD813B1A}"/>
              </a:ext>
            </a:extLst>
          </p:cNvPr>
          <p:cNvSpPr/>
          <p:nvPr/>
        </p:nvSpPr>
        <p:spPr>
          <a:xfrm rot="17940061" flipV="1">
            <a:off x="7741998" y="4036189"/>
            <a:ext cx="544201" cy="1861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7B5084FE-07FE-48DE-64A7-3ABB24BA6300}"/>
              </a:ext>
            </a:extLst>
          </p:cNvPr>
          <p:cNvSpPr txBox="1"/>
          <p:nvPr/>
        </p:nvSpPr>
        <p:spPr>
          <a:xfrm>
            <a:off x="1052101" y="2283780"/>
            <a:ext cx="6100762" cy="1200329"/>
          </a:xfrm>
          <a:prstGeom prst="rect">
            <a:avLst/>
          </a:prstGeom>
          <a:noFill/>
        </p:spPr>
        <p:txBody>
          <a:bodyPr wrap="square">
            <a:spAutoFit/>
          </a:bodyPr>
          <a:lstStyle/>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div</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class</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"container"</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   &lt;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 as well...</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div</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p:txBody>
      </p:sp>
      <p:sp>
        <p:nvSpPr>
          <p:cNvPr id="12" name="TextBox 11">
            <a:extLst>
              <a:ext uri="{FF2B5EF4-FFF2-40B4-BE49-F238E27FC236}">
                <a16:creationId xmlns:a16="http://schemas.microsoft.com/office/drawing/2014/main" id="{F4E50AB4-99F2-32A5-1413-25B870B2BF53}"/>
              </a:ext>
            </a:extLst>
          </p:cNvPr>
          <p:cNvSpPr txBox="1"/>
          <p:nvPr/>
        </p:nvSpPr>
        <p:spPr>
          <a:xfrm>
            <a:off x="969169" y="4612071"/>
            <a:ext cx="8089106" cy="923330"/>
          </a:xfrm>
          <a:prstGeom prst="rect">
            <a:avLst/>
          </a:prstGeom>
          <a:no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paras</a:t>
            </a:r>
            <a:r>
              <a:rPr lang="en-CA" b="0" dirty="0">
                <a:solidFill>
                  <a:srgbClr val="D4D4D4"/>
                </a:solidFill>
                <a:effectLst/>
                <a:latin typeface="Menlo" panose="020B0609030804020204" pitchFamily="49" charset="0"/>
              </a:rPr>
              <a:t> = </a:t>
            </a:r>
            <a:r>
              <a:rPr lang="en-CA" b="0" dirty="0" err="1">
                <a:solidFill>
                  <a:srgbClr val="9CDCFE"/>
                </a:solidFill>
                <a:effectLst/>
                <a:latin typeface="Menlo" panose="020B0609030804020204" pitchFamily="49" charset="0"/>
              </a:rPr>
              <a:t>document</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querySelectorAll</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'.container p'</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err="1">
                <a:solidFill>
                  <a:srgbClr val="4FC1FF"/>
                </a:solidFill>
                <a:effectLst/>
                <a:latin typeface="Menlo" panose="020B0609030804020204" pitchFamily="49" charset="0"/>
              </a:rPr>
              <a:t>paras</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forEach</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el</a:t>
            </a:r>
            <a:r>
              <a:rPr lang="en-CA" b="0" dirty="0">
                <a:solidFill>
                  <a:srgbClr val="D4D4D4"/>
                </a:solidFill>
                <a:effectLst/>
                <a:latin typeface="Menlo" panose="020B0609030804020204" pitchFamily="49" charset="0"/>
              </a:rPr>
              <a:t> </a:t>
            </a:r>
            <a:r>
              <a:rPr lang="en-CA" b="0" dirty="0">
                <a:solidFill>
                  <a:srgbClr val="569CD6"/>
                </a:solidFill>
                <a:effectLst/>
                <a:latin typeface="Menlo" panose="020B0609030804020204" pitchFamily="49" charset="0"/>
              </a:rPr>
              <a:t>=&gt;</a:t>
            </a:r>
            <a:r>
              <a:rPr lang="en-CA" b="0" dirty="0">
                <a:solidFill>
                  <a:srgbClr val="D4D4D4"/>
                </a:solidFill>
                <a:effectLst/>
                <a:latin typeface="Menlo" panose="020B0609030804020204" pitchFamily="49" charset="0"/>
              </a:rPr>
              <a:t> </a:t>
            </a:r>
            <a:r>
              <a:rPr lang="en-CA" b="0" dirty="0" err="1">
                <a:solidFill>
                  <a:srgbClr val="9CDCFE"/>
                </a:solidFill>
                <a:effectLst/>
                <a:latin typeface="Menlo" panose="020B0609030804020204" pitchFamily="49" charset="0"/>
              </a:rPr>
              <a:t>el</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style</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'red'</a:t>
            </a:r>
            <a:r>
              <a:rPr lang="en-CA" b="0" dirty="0">
                <a:solidFill>
                  <a:srgbClr val="D4D4D4"/>
                </a:solidFill>
                <a:effectLst/>
                <a:latin typeface="Menlo" panose="020B0609030804020204" pitchFamily="49" charset="0"/>
              </a:rPr>
              <a:t>);</a:t>
            </a:r>
          </a:p>
        </p:txBody>
      </p:sp>
      <p:pic>
        <p:nvPicPr>
          <p:cNvPr id="18" name="Picture 17" descr="Red text that says &quot;Select me...&quot; and &quot;Select me as well...&quot;">
            <a:extLst>
              <a:ext uri="{FF2B5EF4-FFF2-40B4-BE49-F238E27FC236}">
                <a16:creationId xmlns:a16="http://schemas.microsoft.com/office/drawing/2014/main" id="{9A77AC78-460D-D9B0-E78C-D814F3C55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176" y="2569300"/>
            <a:ext cx="2197100" cy="1092200"/>
          </a:xfrm>
          <a:prstGeom prst="rect">
            <a:avLst/>
          </a:prstGeom>
          <a:ln>
            <a:solidFill>
              <a:schemeClr val="tx1"/>
            </a:solidFill>
          </a:ln>
        </p:spPr>
      </p:pic>
    </p:spTree>
    <p:extLst>
      <p:ext uri="{BB962C8B-B14F-4D97-AF65-F5344CB8AC3E}">
        <p14:creationId xmlns:p14="http://schemas.microsoft.com/office/powerpoint/2010/main" val="347423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a:t>Narrowing the Selection Search</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667251"/>
          </a:xfrm>
        </p:spPr>
        <p:txBody>
          <a:bodyPr>
            <a:normAutofit lnSpcReduction="10000"/>
          </a:bodyPr>
          <a:lstStyle/>
          <a:p>
            <a:r>
              <a:rPr lang="en-US" dirty="0"/>
              <a:t>Usually, all the DOM selection methods are called from the document object</a:t>
            </a:r>
          </a:p>
          <a:p>
            <a:pPr lvl="1"/>
            <a:r>
              <a:rPr lang="en-US" dirty="0"/>
              <a:t>Example: </a:t>
            </a:r>
          </a:p>
          <a:p>
            <a:pPr lvl="2"/>
            <a:r>
              <a:rPr lang="en-US" dirty="0" err="1"/>
              <a:t>document.querySelectorAll</a:t>
            </a:r>
            <a:r>
              <a:rPr lang="en-US" dirty="0"/>
              <a:t>(‘.container p’)</a:t>
            </a:r>
          </a:p>
          <a:p>
            <a:r>
              <a:rPr lang="en-US" dirty="0"/>
              <a:t>You can also call any DOM selection method from any variable that contains a DOM element as its value</a:t>
            </a:r>
          </a:p>
          <a:p>
            <a:pPr lvl="1"/>
            <a:r>
              <a:rPr lang="en-US" dirty="0"/>
              <a:t>Example:</a:t>
            </a:r>
          </a:p>
          <a:p>
            <a:pPr lvl="2"/>
            <a:r>
              <a:rPr lang="en-US" dirty="0"/>
              <a:t>const container = </a:t>
            </a:r>
            <a:r>
              <a:rPr lang="en-US" dirty="0" err="1"/>
              <a:t>document.querySelector</a:t>
            </a:r>
            <a:r>
              <a:rPr lang="en-US" dirty="0"/>
              <a:t>(‘.container’);</a:t>
            </a:r>
          </a:p>
          <a:p>
            <a:pPr lvl="2"/>
            <a:r>
              <a:rPr lang="en-US" dirty="0"/>
              <a:t>const </a:t>
            </a:r>
            <a:r>
              <a:rPr lang="en-US" dirty="0" err="1"/>
              <a:t>containerParas</a:t>
            </a:r>
            <a:r>
              <a:rPr lang="en-US" dirty="0"/>
              <a:t> =  </a:t>
            </a:r>
            <a:r>
              <a:rPr lang="en-US" dirty="0" err="1"/>
              <a:t>container.querySelector</a:t>
            </a:r>
            <a:r>
              <a:rPr lang="en-US" dirty="0"/>
              <a:t>(‘p’);</a:t>
            </a:r>
          </a:p>
          <a:p>
            <a:r>
              <a:rPr lang="en-US" dirty="0"/>
              <a:t>This can have some performance benefits as the browser only has to search part of the DOM for a selection as opposed to searching the entire DOM</a:t>
            </a:r>
          </a:p>
        </p:txBody>
      </p:sp>
    </p:spTree>
    <p:extLst>
      <p:ext uri="{BB962C8B-B14F-4D97-AF65-F5344CB8AC3E}">
        <p14:creationId xmlns:p14="http://schemas.microsoft.com/office/powerpoint/2010/main" val="3173214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6BD6-C4A5-44CD-B0C3-9117C936371F}"/>
              </a:ext>
            </a:extLst>
          </p:cNvPr>
          <p:cNvSpPr>
            <a:spLocks noGrp="1"/>
          </p:cNvSpPr>
          <p:nvPr>
            <p:ph type="ctrTitle"/>
          </p:nvPr>
        </p:nvSpPr>
        <p:spPr>
          <a:xfrm>
            <a:off x="1524000" y="1420537"/>
            <a:ext cx="9144000" cy="2387600"/>
          </a:xfrm>
        </p:spPr>
        <p:txBody>
          <a:bodyPr/>
          <a:lstStyle/>
          <a:p>
            <a:r>
              <a:rPr lang="en-CA" dirty="0"/>
              <a:t>JavaScript DOM Traversal</a:t>
            </a:r>
          </a:p>
        </p:txBody>
      </p:sp>
    </p:spTree>
    <p:extLst>
      <p:ext uri="{BB962C8B-B14F-4D97-AF65-F5344CB8AC3E}">
        <p14:creationId xmlns:p14="http://schemas.microsoft.com/office/powerpoint/2010/main" val="383921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8B1-37E9-4C6B-BB1B-9A5A5608D9D4}"/>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A2F3D35D-DDB4-43C1-AE0C-A92D59D5DDBB}"/>
              </a:ext>
            </a:extLst>
          </p:cNvPr>
          <p:cNvSpPr>
            <a:spLocks noGrp="1"/>
          </p:cNvSpPr>
          <p:nvPr>
            <p:ph idx="1"/>
          </p:nvPr>
        </p:nvSpPr>
        <p:spPr/>
        <p:txBody>
          <a:bodyPr/>
          <a:lstStyle/>
          <a:p>
            <a:r>
              <a:rPr lang="en-CA" dirty="0"/>
              <a:t>Assignment 3 walkthrough</a:t>
            </a:r>
          </a:p>
          <a:p>
            <a:r>
              <a:rPr lang="en-CA" dirty="0"/>
              <a:t>Review</a:t>
            </a:r>
          </a:p>
          <a:p>
            <a:r>
              <a:rPr lang="en-CA" dirty="0"/>
              <a:t>Selectors</a:t>
            </a:r>
          </a:p>
          <a:p>
            <a:r>
              <a:rPr lang="en-CA" dirty="0"/>
              <a:t>DOM Traversal</a:t>
            </a:r>
          </a:p>
          <a:p>
            <a:r>
              <a:rPr lang="en-CA" dirty="0"/>
              <a:t>DOM Manipulation</a:t>
            </a:r>
          </a:p>
          <a:p>
            <a:r>
              <a:rPr lang="en-CA" dirty="0"/>
              <a:t>jQuery Introduction</a:t>
            </a:r>
          </a:p>
        </p:txBody>
      </p:sp>
    </p:spTree>
    <p:extLst>
      <p:ext uri="{BB962C8B-B14F-4D97-AF65-F5344CB8AC3E}">
        <p14:creationId xmlns:p14="http://schemas.microsoft.com/office/powerpoint/2010/main" val="2918750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0C6F-1F88-D300-E176-CAE9A8F9A51F}"/>
              </a:ext>
            </a:extLst>
          </p:cNvPr>
          <p:cNvSpPr>
            <a:spLocks noGrp="1"/>
          </p:cNvSpPr>
          <p:nvPr>
            <p:ph type="title"/>
          </p:nvPr>
        </p:nvSpPr>
        <p:spPr>
          <a:xfrm>
            <a:off x="838200" y="205952"/>
            <a:ext cx="10515600" cy="1325563"/>
          </a:xfrm>
        </p:spPr>
        <p:txBody>
          <a:bodyPr/>
          <a:lstStyle/>
          <a:p>
            <a:r>
              <a:rPr lang="en-US" dirty="0"/>
              <a:t>JavaScript DOM Traversal</a:t>
            </a:r>
          </a:p>
        </p:txBody>
      </p:sp>
      <p:pic>
        <p:nvPicPr>
          <p:cNvPr id="5" name="Picture 4" descr="DOM tree">
            <a:extLst>
              <a:ext uri="{FF2B5EF4-FFF2-40B4-BE49-F238E27FC236}">
                <a16:creationId xmlns:a16="http://schemas.microsoft.com/office/drawing/2014/main" id="{FEDC9921-82D1-4C52-D0C6-DDB3C528E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0" y="1544638"/>
            <a:ext cx="5588000" cy="4826000"/>
          </a:xfrm>
          <a:prstGeom prst="rect">
            <a:avLst/>
          </a:prstGeom>
        </p:spPr>
      </p:pic>
      <p:sp>
        <p:nvSpPr>
          <p:cNvPr id="13" name="TextBox 12">
            <a:extLst>
              <a:ext uri="{FF2B5EF4-FFF2-40B4-BE49-F238E27FC236}">
                <a16:creationId xmlns:a16="http://schemas.microsoft.com/office/drawing/2014/main" id="{4D6F22AD-E26A-10A0-D599-CB6A84E81474}"/>
              </a:ext>
            </a:extLst>
          </p:cNvPr>
          <p:cNvSpPr txBox="1"/>
          <p:nvPr/>
        </p:nvSpPr>
        <p:spPr>
          <a:xfrm>
            <a:off x="114300" y="6516344"/>
            <a:ext cx="8301037" cy="276999"/>
          </a:xfrm>
          <a:prstGeom prst="rect">
            <a:avLst/>
          </a:prstGeom>
          <a:noFill/>
        </p:spPr>
        <p:txBody>
          <a:bodyPr wrap="square" rtlCol="0">
            <a:spAutoFit/>
          </a:bodyPr>
          <a:lstStyle/>
          <a:p>
            <a:r>
              <a:rPr lang="en-US" sz="1200" dirty="0"/>
              <a:t>DOM tree graphic from: </a:t>
            </a:r>
            <a:r>
              <a:rPr lang="en-US" sz="1200" dirty="0">
                <a:hlinkClick r:id="rId3"/>
              </a:rPr>
              <a:t>https://www.linode.com/docs/guides/traversing-the-dom/</a:t>
            </a:r>
            <a:endParaRPr lang="en-US" sz="1200" dirty="0"/>
          </a:p>
        </p:txBody>
      </p:sp>
    </p:spTree>
    <p:extLst>
      <p:ext uri="{BB962C8B-B14F-4D97-AF65-F5344CB8AC3E}">
        <p14:creationId xmlns:p14="http://schemas.microsoft.com/office/powerpoint/2010/main" val="3386404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a:t>JavaScript DOM Traversal</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667251"/>
          </a:xfrm>
        </p:spPr>
        <p:txBody>
          <a:bodyPr>
            <a:normAutofit/>
          </a:bodyPr>
          <a:lstStyle/>
          <a:p>
            <a:r>
              <a:rPr lang="en-US" dirty="0"/>
              <a:t>DOM Traversal, means moving around the document from one DOM element to another</a:t>
            </a:r>
          </a:p>
          <a:p>
            <a:r>
              <a:rPr lang="en-US" dirty="0"/>
              <a:t>JavaScript for the browser provides several methods for traversing the DOM</a:t>
            </a:r>
          </a:p>
          <a:p>
            <a:r>
              <a:rPr lang="en-US" dirty="0"/>
              <a:t>These DOM traversal methods allow you to traverse up the DOM tree, down the DOM tree, and laterally at the same level of the DOM tree </a:t>
            </a:r>
          </a:p>
          <a:p>
            <a:pPr lvl="1"/>
            <a:endParaRPr lang="en-US" dirty="0"/>
          </a:p>
        </p:txBody>
      </p:sp>
    </p:spTree>
    <p:extLst>
      <p:ext uri="{BB962C8B-B14F-4D97-AF65-F5344CB8AC3E}">
        <p14:creationId xmlns:p14="http://schemas.microsoft.com/office/powerpoint/2010/main" val="327170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0C6F-1F88-D300-E176-CAE9A8F9A51F}"/>
              </a:ext>
            </a:extLst>
          </p:cNvPr>
          <p:cNvSpPr>
            <a:spLocks noGrp="1"/>
          </p:cNvSpPr>
          <p:nvPr>
            <p:ph type="title"/>
          </p:nvPr>
        </p:nvSpPr>
        <p:spPr>
          <a:xfrm>
            <a:off x="838200" y="205952"/>
            <a:ext cx="10515600" cy="1325563"/>
          </a:xfrm>
        </p:spPr>
        <p:txBody>
          <a:bodyPr/>
          <a:lstStyle/>
          <a:p>
            <a:r>
              <a:rPr lang="en-US" dirty="0"/>
              <a:t>JavaScript DOM Traversal</a:t>
            </a:r>
          </a:p>
        </p:txBody>
      </p:sp>
      <p:pic>
        <p:nvPicPr>
          <p:cNvPr id="5" name="Picture 4" descr="DOM tree">
            <a:extLst>
              <a:ext uri="{FF2B5EF4-FFF2-40B4-BE49-F238E27FC236}">
                <a16:creationId xmlns:a16="http://schemas.microsoft.com/office/drawing/2014/main" id="{FEDC9921-82D1-4C52-D0C6-DDB3C528E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0" y="1544638"/>
            <a:ext cx="5588000" cy="4826000"/>
          </a:xfrm>
          <a:prstGeom prst="rect">
            <a:avLst/>
          </a:prstGeom>
        </p:spPr>
      </p:pic>
      <p:sp>
        <p:nvSpPr>
          <p:cNvPr id="6" name="TextBox 5">
            <a:extLst>
              <a:ext uri="{FF2B5EF4-FFF2-40B4-BE49-F238E27FC236}">
                <a16:creationId xmlns:a16="http://schemas.microsoft.com/office/drawing/2014/main" id="{469B98B8-331C-2C44-23AA-181416121C0E}"/>
              </a:ext>
            </a:extLst>
          </p:cNvPr>
          <p:cNvSpPr txBox="1"/>
          <p:nvPr/>
        </p:nvSpPr>
        <p:spPr>
          <a:xfrm>
            <a:off x="7520003" y="2290989"/>
            <a:ext cx="2411547" cy="369332"/>
          </a:xfrm>
          <a:prstGeom prst="rect">
            <a:avLst/>
          </a:prstGeom>
          <a:noFill/>
        </p:spPr>
        <p:txBody>
          <a:bodyPr wrap="square" rtlCol="0">
            <a:spAutoFit/>
          </a:bodyPr>
          <a:lstStyle/>
          <a:p>
            <a:r>
              <a:rPr lang="en-US" dirty="0"/>
              <a:t>Traversing up the DOM</a:t>
            </a:r>
          </a:p>
        </p:txBody>
      </p:sp>
      <p:sp>
        <p:nvSpPr>
          <p:cNvPr id="7" name="Arrow: Right 16">
            <a:extLst>
              <a:ext uri="{FF2B5EF4-FFF2-40B4-BE49-F238E27FC236}">
                <a16:creationId xmlns:a16="http://schemas.microsoft.com/office/drawing/2014/main" id="{EA6D36B1-01F2-1460-C8E3-C829C5B89063}"/>
              </a:ext>
            </a:extLst>
          </p:cNvPr>
          <p:cNvSpPr/>
          <p:nvPr/>
        </p:nvSpPr>
        <p:spPr>
          <a:xfrm rot="14130686">
            <a:off x="6521981" y="2570026"/>
            <a:ext cx="1586443" cy="14352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Arrow: Right 16">
            <a:extLst>
              <a:ext uri="{FF2B5EF4-FFF2-40B4-BE49-F238E27FC236}">
                <a16:creationId xmlns:a16="http://schemas.microsoft.com/office/drawing/2014/main" id="{6C5FAAA8-987B-E4C9-1BD7-BAB080FC8D9C}"/>
              </a:ext>
            </a:extLst>
          </p:cNvPr>
          <p:cNvSpPr/>
          <p:nvPr/>
        </p:nvSpPr>
        <p:spPr>
          <a:xfrm rot="7207168">
            <a:off x="3142016" y="3097659"/>
            <a:ext cx="1586443" cy="14352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8752917B-3B01-7396-BDE0-0D490AC15105}"/>
              </a:ext>
            </a:extLst>
          </p:cNvPr>
          <p:cNvSpPr txBox="1"/>
          <p:nvPr/>
        </p:nvSpPr>
        <p:spPr>
          <a:xfrm>
            <a:off x="1140275" y="2774358"/>
            <a:ext cx="2626787" cy="369332"/>
          </a:xfrm>
          <a:prstGeom prst="rect">
            <a:avLst/>
          </a:prstGeom>
          <a:noFill/>
        </p:spPr>
        <p:txBody>
          <a:bodyPr wrap="square" rtlCol="0">
            <a:spAutoFit/>
          </a:bodyPr>
          <a:lstStyle/>
          <a:p>
            <a:r>
              <a:rPr lang="en-US" dirty="0"/>
              <a:t>Traversing down the DOM</a:t>
            </a:r>
          </a:p>
        </p:txBody>
      </p:sp>
      <p:sp>
        <p:nvSpPr>
          <p:cNvPr id="10" name="Arrow: Right 16">
            <a:extLst>
              <a:ext uri="{FF2B5EF4-FFF2-40B4-BE49-F238E27FC236}">
                <a16:creationId xmlns:a16="http://schemas.microsoft.com/office/drawing/2014/main" id="{83FD7838-3063-302C-F8BE-73BF97F9CF7B}"/>
              </a:ext>
            </a:extLst>
          </p:cNvPr>
          <p:cNvSpPr/>
          <p:nvPr/>
        </p:nvSpPr>
        <p:spPr>
          <a:xfrm rot="10800000">
            <a:off x="7075104" y="5493195"/>
            <a:ext cx="489748" cy="13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Arrow: Right 16">
            <a:extLst>
              <a:ext uri="{FF2B5EF4-FFF2-40B4-BE49-F238E27FC236}">
                <a16:creationId xmlns:a16="http://schemas.microsoft.com/office/drawing/2014/main" id="{A39E7E82-2CAF-C10F-ED01-FAD32E05E0A1}"/>
              </a:ext>
            </a:extLst>
          </p:cNvPr>
          <p:cNvSpPr/>
          <p:nvPr/>
        </p:nvSpPr>
        <p:spPr>
          <a:xfrm>
            <a:off x="7688244" y="5496592"/>
            <a:ext cx="489748" cy="13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F70AB040-B888-79DB-CC44-087277A705D8}"/>
              </a:ext>
            </a:extLst>
          </p:cNvPr>
          <p:cNvSpPr txBox="1"/>
          <p:nvPr/>
        </p:nvSpPr>
        <p:spPr>
          <a:xfrm>
            <a:off x="7032239" y="5690552"/>
            <a:ext cx="3126174" cy="369332"/>
          </a:xfrm>
          <a:prstGeom prst="rect">
            <a:avLst/>
          </a:prstGeom>
          <a:noFill/>
        </p:spPr>
        <p:txBody>
          <a:bodyPr wrap="square" rtlCol="0">
            <a:spAutoFit/>
          </a:bodyPr>
          <a:lstStyle/>
          <a:p>
            <a:r>
              <a:rPr lang="en-US" dirty="0"/>
              <a:t>Traversing laterally across DOM</a:t>
            </a:r>
          </a:p>
        </p:txBody>
      </p:sp>
      <p:sp>
        <p:nvSpPr>
          <p:cNvPr id="13" name="TextBox 12">
            <a:extLst>
              <a:ext uri="{FF2B5EF4-FFF2-40B4-BE49-F238E27FC236}">
                <a16:creationId xmlns:a16="http://schemas.microsoft.com/office/drawing/2014/main" id="{4D6F22AD-E26A-10A0-D599-CB6A84E81474}"/>
              </a:ext>
            </a:extLst>
          </p:cNvPr>
          <p:cNvSpPr txBox="1"/>
          <p:nvPr/>
        </p:nvSpPr>
        <p:spPr>
          <a:xfrm>
            <a:off x="114300" y="6516344"/>
            <a:ext cx="8301037" cy="276999"/>
          </a:xfrm>
          <a:prstGeom prst="rect">
            <a:avLst/>
          </a:prstGeom>
          <a:noFill/>
        </p:spPr>
        <p:txBody>
          <a:bodyPr wrap="square" rtlCol="0">
            <a:spAutoFit/>
          </a:bodyPr>
          <a:lstStyle/>
          <a:p>
            <a:r>
              <a:rPr lang="en-US" sz="1200" dirty="0"/>
              <a:t>DOM tree graphic from: </a:t>
            </a:r>
            <a:r>
              <a:rPr lang="en-US" sz="1200" dirty="0">
                <a:hlinkClick r:id="rId3"/>
              </a:rPr>
              <a:t>https://www.linode.com/docs/guides/traversing-the-dom/</a:t>
            </a:r>
            <a:endParaRPr lang="en-US" sz="1200" dirty="0"/>
          </a:p>
        </p:txBody>
      </p:sp>
    </p:spTree>
    <p:extLst>
      <p:ext uri="{BB962C8B-B14F-4D97-AF65-F5344CB8AC3E}">
        <p14:creationId xmlns:p14="http://schemas.microsoft.com/office/powerpoint/2010/main" val="212258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a:t>JavaScript DOM Traversal</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667251"/>
          </a:xfrm>
        </p:spPr>
        <p:txBody>
          <a:bodyPr>
            <a:normAutofit/>
          </a:bodyPr>
          <a:lstStyle/>
          <a:p>
            <a:r>
              <a:rPr lang="en-US" dirty="0"/>
              <a:t>JavaScript DOM Traversal learning resources</a:t>
            </a:r>
          </a:p>
          <a:p>
            <a:pPr lvl="1"/>
            <a:r>
              <a:rPr lang="en-US" dirty="0"/>
              <a:t>W3Schools – Javascript DOM Navigation</a:t>
            </a:r>
            <a:endParaRPr lang="en-US" dirty="0">
              <a:hlinkClick r:id="rId2"/>
            </a:endParaRPr>
          </a:p>
          <a:p>
            <a:pPr lvl="2"/>
            <a:r>
              <a:rPr lang="en-US" dirty="0">
                <a:hlinkClick r:id="rId2"/>
              </a:rPr>
              <a:t>https://www.w3schools.com/js/js_htmldom_navigation.asp</a:t>
            </a:r>
            <a:endParaRPr lang="en-US" dirty="0"/>
          </a:p>
          <a:p>
            <a:pPr lvl="1"/>
            <a:r>
              <a:rPr lang="en-US" dirty="0"/>
              <a:t>MDN - Using the DOM</a:t>
            </a:r>
          </a:p>
          <a:p>
            <a:pPr lvl="2"/>
            <a:r>
              <a:rPr lang="en-US" dirty="0">
                <a:hlinkClick r:id="rId3"/>
              </a:rPr>
              <a:t>https://developer.mozilla.org/en-US/docs/Web/API/Document_object_model/Using_the_W3C_DOM_Level_1_Core</a:t>
            </a:r>
            <a:endParaRPr lang="en-US" dirty="0"/>
          </a:p>
          <a:p>
            <a:pPr lvl="1"/>
            <a:r>
              <a:rPr lang="en-US" dirty="0"/>
              <a:t>JS in Plain English – How to Traverse the DOM</a:t>
            </a:r>
          </a:p>
          <a:p>
            <a:pPr lvl="2"/>
            <a:r>
              <a:rPr lang="en-US" dirty="0">
                <a:hlinkClick r:id="rId4"/>
              </a:rPr>
              <a:t>https://javascript.plainenglish.io/how-to-traverse-the-dom-in-javascript-d6555c335b4e</a:t>
            </a:r>
            <a:endParaRPr lang="en-US" dirty="0"/>
          </a:p>
          <a:p>
            <a:pPr lvl="1"/>
            <a:endParaRPr lang="en-US" dirty="0"/>
          </a:p>
          <a:p>
            <a:pPr lvl="1"/>
            <a:endParaRPr lang="en-US" dirty="0"/>
          </a:p>
        </p:txBody>
      </p:sp>
    </p:spTree>
    <p:extLst>
      <p:ext uri="{BB962C8B-B14F-4D97-AF65-F5344CB8AC3E}">
        <p14:creationId xmlns:p14="http://schemas.microsoft.com/office/powerpoint/2010/main" val="151324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6BD6-C4A5-44CD-B0C3-9117C936371F}"/>
              </a:ext>
            </a:extLst>
          </p:cNvPr>
          <p:cNvSpPr>
            <a:spLocks noGrp="1"/>
          </p:cNvSpPr>
          <p:nvPr>
            <p:ph type="ctrTitle"/>
          </p:nvPr>
        </p:nvSpPr>
        <p:spPr>
          <a:xfrm>
            <a:off x="1524000" y="1420537"/>
            <a:ext cx="9563100" cy="2387600"/>
          </a:xfrm>
        </p:spPr>
        <p:txBody>
          <a:bodyPr/>
          <a:lstStyle/>
          <a:p>
            <a:r>
              <a:rPr lang="en-CA" dirty="0"/>
              <a:t>JavaScript DOM Manipulation</a:t>
            </a:r>
          </a:p>
        </p:txBody>
      </p:sp>
    </p:spTree>
    <p:extLst>
      <p:ext uri="{BB962C8B-B14F-4D97-AF65-F5344CB8AC3E}">
        <p14:creationId xmlns:p14="http://schemas.microsoft.com/office/powerpoint/2010/main" val="96533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a:xfrm>
            <a:off x="838200" y="150813"/>
            <a:ext cx="10515600" cy="1325563"/>
          </a:xfrm>
        </p:spPr>
        <p:txBody>
          <a:bodyPr/>
          <a:lstStyle/>
          <a:p>
            <a:r>
              <a:rPr lang="en-CA" dirty="0"/>
              <a:t>JavaScript DOM Manipulation</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597024"/>
            <a:ext cx="9008165" cy="4667251"/>
          </a:xfrm>
        </p:spPr>
        <p:txBody>
          <a:bodyPr>
            <a:normAutofit fontScale="92500"/>
          </a:bodyPr>
          <a:lstStyle/>
          <a:p>
            <a:r>
              <a:rPr lang="en-US" dirty="0"/>
              <a:t>DOM Manipulation, means adding, removing or changing DOM elements </a:t>
            </a:r>
          </a:p>
          <a:p>
            <a:r>
              <a:rPr lang="en-US" dirty="0"/>
              <a:t>JavaScript for the browser provides several methods for manipulating the DOM</a:t>
            </a:r>
          </a:p>
          <a:p>
            <a:r>
              <a:rPr lang="en-US" dirty="0"/>
              <a:t>These DOM manipulation methods allow you to clone elements, remove elements and modify elements</a:t>
            </a:r>
          </a:p>
          <a:p>
            <a:r>
              <a:rPr lang="en-US" dirty="0"/>
              <a:t>Use Google to find JavaScript syntax for manipulating the DOM</a:t>
            </a:r>
          </a:p>
          <a:p>
            <a:pPr lvl="1"/>
            <a:r>
              <a:rPr lang="en-US" dirty="0"/>
              <a:t>Try these search phrases</a:t>
            </a:r>
          </a:p>
          <a:p>
            <a:pPr lvl="2"/>
            <a:r>
              <a:rPr lang="en-US" dirty="0"/>
              <a:t>“clone DOM element JavaScript”</a:t>
            </a:r>
          </a:p>
          <a:p>
            <a:pPr lvl="2"/>
            <a:r>
              <a:rPr lang="en-US" dirty="0"/>
              <a:t>“remove DOM element JavaScript” or “delete DOM element JavaScript”</a:t>
            </a:r>
          </a:p>
          <a:p>
            <a:pPr lvl="2"/>
            <a:r>
              <a:rPr lang="en-US" dirty="0"/>
              <a:t>“change text of DOM element JavaScript”</a:t>
            </a:r>
          </a:p>
          <a:p>
            <a:pPr lvl="2"/>
            <a:r>
              <a:rPr lang="en-US" dirty="0"/>
              <a:t>“change attribute of DOM element JavaScript”</a:t>
            </a:r>
          </a:p>
          <a:p>
            <a:pPr marL="914400" lvl="2" indent="0">
              <a:buNone/>
            </a:pPr>
            <a:endParaRPr lang="en-US" dirty="0"/>
          </a:p>
        </p:txBody>
      </p:sp>
    </p:spTree>
    <p:extLst>
      <p:ext uri="{BB962C8B-B14F-4D97-AF65-F5344CB8AC3E}">
        <p14:creationId xmlns:p14="http://schemas.microsoft.com/office/powerpoint/2010/main" val="3628767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6BD6-C4A5-44CD-B0C3-9117C936371F}"/>
              </a:ext>
            </a:extLst>
          </p:cNvPr>
          <p:cNvSpPr>
            <a:spLocks noGrp="1"/>
          </p:cNvSpPr>
          <p:nvPr>
            <p:ph type="ctrTitle"/>
          </p:nvPr>
        </p:nvSpPr>
        <p:spPr>
          <a:xfrm>
            <a:off x="1524000" y="1420537"/>
            <a:ext cx="9144000" cy="2387600"/>
          </a:xfrm>
        </p:spPr>
        <p:txBody>
          <a:bodyPr/>
          <a:lstStyle/>
          <a:p>
            <a:r>
              <a:rPr lang="en-CA" dirty="0"/>
              <a:t>jQuery</a:t>
            </a:r>
          </a:p>
        </p:txBody>
      </p:sp>
    </p:spTree>
    <p:extLst>
      <p:ext uri="{BB962C8B-B14F-4D97-AF65-F5344CB8AC3E}">
        <p14:creationId xmlns:p14="http://schemas.microsoft.com/office/powerpoint/2010/main" val="3472187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a:t>
            </a:r>
            <a:r>
              <a:rPr lang="en-CA" dirty="0" err="1"/>
              <a:t>Jquery</a:t>
            </a:r>
            <a:endParaRPr lang="en-CA" dirty="0"/>
          </a:p>
        </p:txBody>
      </p:sp>
      <p:sp>
        <p:nvSpPr>
          <p:cNvPr id="5" name="Content Placeholder 4"/>
          <p:cNvSpPr>
            <a:spLocks noGrp="1"/>
          </p:cNvSpPr>
          <p:nvPr>
            <p:ph idx="1"/>
          </p:nvPr>
        </p:nvSpPr>
        <p:spPr>
          <a:xfrm>
            <a:off x="838199" y="1704974"/>
            <a:ext cx="9548814" cy="4964183"/>
          </a:xfrm>
        </p:spPr>
        <p:txBody>
          <a:bodyPr>
            <a:normAutofit/>
          </a:bodyPr>
          <a:lstStyle/>
          <a:p>
            <a:pPr>
              <a:buFont typeface="Arial" pitchFamily="34" charset="0"/>
              <a:buChar char="•"/>
            </a:pPr>
            <a:r>
              <a:rPr lang="en-CA" dirty="0"/>
              <a:t>Created by John </a:t>
            </a:r>
            <a:r>
              <a:rPr lang="en-CA" dirty="0" err="1"/>
              <a:t>Resig</a:t>
            </a:r>
            <a:r>
              <a:rPr lang="en-CA" dirty="0"/>
              <a:t> and introduced on August 26, 2006</a:t>
            </a:r>
          </a:p>
          <a:p>
            <a:pPr>
              <a:buFont typeface="Arial" pitchFamily="34" charset="0"/>
              <a:buChar char="•"/>
            </a:pPr>
            <a:r>
              <a:rPr lang="en-CA" dirty="0"/>
              <a:t>John originally wanted to call the library “</a:t>
            </a:r>
            <a:r>
              <a:rPr lang="en-CA" dirty="0" err="1"/>
              <a:t>jselect</a:t>
            </a:r>
            <a:r>
              <a:rPr lang="en-CA" dirty="0"/>
              <a:t>”…but all the domains were taken…so he chose </a:t>
            </a:r>
            <a:r>
              <a:rPr lang="en-CA" dirty="0" err="1"/>
              <a:t>jQuery</a:t>
            </a:r>
            <a:r>
              <a:rPr lang="en-CA" dirty="0"/>
              <a:t>, even though </a:t>
            </a:r>
            <a:r>
              <a:rPr lang="en-CA" dirty="0" err="1"/>
              <a:t>jQuery</a:t>
            </a:r>
            <a:r>
              <a:rPr lang="en-CA" dirty="0"/>
              <a:t> has little to do with making queries</a:t>
            </a:r>
          </a:p>
          <a:p>
            <a:pPr>
              <a:buFont typeface="Arial" pitchFamily="34" charset="0"/>
              <a:buChar char="•"/>
            </a:pPr>
            <a:r>
              <a:rPr lang="en-CA" dirty="0" err="1"/>
              <a:t>JQueries</a:t>
            </a:r>
            <a:r>
              <a:rPr lang="en-CA" dirty="0"/>
              <a:t> goal was to simplify the process of writing cross browser JavaScript code</a:t>
            </a:r>
          </a:p>
          <a:p>
            <a:pPr>
              <a:buFont typeface="Arial" pitchFamily="34" charset="0"/>
              <a:buChar char="•"/>
            </a:pPr>
            <a:r>
              <a:rPr lang="en-CA" dirty="0"/>
              <a:t>Currently used by over 52% of the 10,000 most visited sites on the internet </a:t>
            </a:r>
          </a:p>
        </p:txBody>
      </p:sp>
    </p:spTree>
    <p:extLst>
      <p:ext uri="{BB962C8B-B14F-4D97-AF65-F5344CB8AC3E}">
        <p14:creationId xmlns:p14="http://schemas.microsoft.com/office/powerpoint/2010/main" val="1326793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JQuery</a:t>
            </a:r>
          </a:p>
        </p:txBody>
      </p:sp>
      <p:sp>
        <p:nvSpPr>
          <p:cNvPr id="3" name="Content Placeholder 2"/>
          <p:cNvSpPr>
            <a:spLocks noGrp="1"/>
          </p:cNvSpPr>
          <p:nvPr>
            <p:ph idx="1"/>
          </p:nvPr>
        </p:nvSpPr>
        <p:spPr>
          <a:xfrm>
            <a:off x="838200" y="1466296"/>
            <a:ext cx="9794304" cy="3969313"/>
          </a:xfrm>
        </p:spPr>
        <p:txBody>
          <a:bodyPr>
            <a:normAutofit fontScale="77500" lnSpcReduction="20000"/>
          </a:bodyPr>
          <a:lstStyle/>
          <a:p>
            <a:pPr>
              <a:buFont typeface="Arial" pitchFamily="34" charset="0"/>
              <a:buChar char="•"/>
            </a:pPr>
            <a:r>
              <a:rPr lang="en-CA" dirty="0" err="1"/>
              <a:t>jQuery</a:t>
            </a:r>
            <a:r>
              <a:rPr lang="en-CA" dirty="0"/>
              <a:t> is JavaScript</a:t>
            </a:r>
          </a:p>
          <a:p>
            <a:pPr lvl="1"/>
            <a:r>
              <a:rPr lang="en-CA" dirty="0" err="1"/>
              <a:t>jQuery</a:t>
            </a:r>
            <a:r>
              <a:rPr lang="en-CA" dirty="0"/>
              <a:t> is simply a large JavaScript object with methods</a:t>
            </a:r>
          </a:p>
          <a:p>
            <a:pPr>
              <a:buFont typeface="Arial" pitchFamily="34" charset="0"/>
              <a:buChar char="•"/>
            </a:pPr>
            <a:r>
              <a:rPr lang="en-CA" dirty="0" err="1"/>
              <a:t>jQuery</a:t>
            </a:r>
            <a:r>
              <a:rPr lang="en-CA" dirty="0"/>
              <a:t> is a JavaScript Library that sits on top of JavaScript</a:t>
            </a:r>
          </a:p>
          <a:p>
            <a:pPr>
              <a:buFont typeface="Arial" pitchFamily="34" charset="0"/>
              <a:buChar char="•"/>
            </a:pPr>
            <a:r>
              <a:rPr lang="en-CA" dirty="0" err="1"/>
              <a:t>jQuery</a:t>
            </a:r>
            <a:r>
              <a:rPr lang="en-CA" dirty="0"/>
              <a:t> will not run if JavaScript is turned off by the user</a:t>
            </a:r>
          </a:p>
          <a:p>
            <a:pPr>
              <a:buFont typeface="Arial" pitchFamily="34" charset="0"/>
              <a:buChar char="•"/>
            </a:pPr>
            <a:r>
              <a:rPr lang="en-CA" dirty="0"/>
              <a:t>A JavaScript Library is a library of pre-written JavaScript that allows for easier use of JavaScript</a:t>
            </a:r>
          </a:p>
          <a:p>
            <a:pPr>
              <a:buFont typeface="Arial" pitchFamily="34" charset="0"/>
              <a:buChar char="•"/>
            </a:pPr>
            <a:r>
              <a:rPr lang="en-CA" dirty="0"/>
              <a:t>Since </a:t>
            </a:r>
            <a:r>
              <a:rPr lang="en-CA" dirty="0" err="1"/>
              <a:t>jQuery</a:t>
            </a:r>
            <a:r>
              <a:rPr lang="en-CA" dirty="0"/>
              <a:t> is JavaScript it is client side scripting and is used for front-end development</a:t>
            </a:r>
          </a:p>
          <a:p>
            <a:pPr>
              <a:buFont typeface="Arial" pitchFamily="34" charset="0"/>
              <a:buChar char="•"/>
            </a:pPr>
            <a:r>
              <a:rPr lang="en-CA" dirty="0" err="1"/>
              <a:t>jQuery</a:t>
            </a:r>
            <a:r>
              <a:rPr lang="en-CA" dirty="0"/>
              <a:t> does not completely replace JavaScript syntax, it only makes some elements of JavaScript easier to write and use, such as selecting elements or DOM traversal</a:t>
            </a:r>
          </a:p>
          <a:p>
            <a:pPr lvl="1"/>
            <a:r>
              <a:rPr lang="en-CA" dirty="0"/>
              <a:t>Other areas of JavaScript are still written in plain JavaScript, such as loops and “if” statements</a:t>
            </a:r>
          </a:p>
          <a:p>
            <a:endParaRPr lang="en-CA" dirty="0"/>
          </a:p>
        </p:txBody>
      </p:sp>
      <p:sp>
        <p:nvSpPr>
          <p:cNvPr id="4" name="Rectangle 3"/>
          <p:cNvSpPr/>
          <p:nvPr/>
        </p:nvSpPr>
        <p:spPr>
          <a:xfrm>
            <a:off x="3571045" y="5435609"/>
            <a:ext cx="5049909" cy="830997"/>
          </a:xfrm>
          <a:prstGeom prst="rect">
            <a:avLst/>
          </a:prstGeom>
          <a:noFill/>
        </p:spPr>
        <p:txBody>
          <a:bodyPr wrap="none" lIns="91440" tIns="45720" rIns="91440" bIns="45720">
            <a:spAutoFit/>
          </a:bodyPr>
          <a:lstStyle/>
          <a:p>
            <a:pPr algn="ctr"/>
            <a:r>
              <a:rPr lang="en-US" sz="4800" b="1" dirty="0">
                <a:solidFill>
                  <a:schemeClr val="accent2">
                    <a:lumMod val="75000"/>
                  </a:schemeClr>
                </a:solidFill>
              </a:rPr>
              <a:t>jQuery = JavaScript</a:t>
            </a:r>
          </a:p>
        </p:txBody>
      </p:sp>
    </p:spTree>
    <p:extLst>
      <p:ext uri="{BB962C8B-B14F-4D97-AF65-F5344CB8AC3E}">
        <p14:creationId xmlns:p14="http://schemas.microsoft.com/office/powerpoint/2010/main" val="3220270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Benefits of JQuery</a:t>
            </a:r>
          </a:p>
        </p:txBody>
      </p:sp>
      <p:sp>
        <p:nvSpPr>
          <p:cNvPr id="3" name="Content Placeholder 2"/>
          <p:cNvSpPr>
            <a:spLocks noGrp="1"/>
          </p:cNvSpPr>
          <p:nvPr>
            <p:ph idx="1"/>
          </p:nvPr>
        </p:nvSpPr>
        <p:spPr>
          <a:xfrm>
            <a:off x="838200" y="1672845"/>
            <a:ext cx="10515600" cy="4351338"/>
          </a:xfrm>
        </p:spPr>
        <p:txBody>
          <a:bodyPr>
            <a:normAutofit fontScale="92500" lnSpcReduction="10000"/>
          </a:bodyPr>
          <a:lstStyle/>
          <a:p>
            <a:pPr>
              <a:buFont typeface="Arial" pitchFamily="34" charset="0"/>
              <a:buChar char="•"/>
            </a:pPr>
            <a:r>
              <a:rPr lang="en-CA" dirty="0" err="1"/>
              <a:t>jQuery</a:t>
            </a:r>
            <a:r>
              <a:rPr lang="en-CA" dirty="0"/>
              <a:t> makes writing JavaScript easier</a:t>
            </a:r>
          </a:p>
          <a:p>
            <a:pPr>
              <a:buFont typeface="Arial" pitchFamily="34" charset="0"/>
              <a:buChar char="•"/>
            </a:pPr>
            <a:r>
              <a:rPr lang="en-CA" dirty="0" err="1"/>
              <a:t>jQuery</a:t>
            </a:r>
            <a:r>
              <a:rPr lang="en-CA" dirty="0"/>
              <a:t> includes easy ways to select elements on the DOM using common CSS syntax to select elements on a web page</a:t>
            </a:r>
          </a:p>
          <a:p>
            <a:pPr>
              <a:buFont typeface="Arial" pitchFamily="34" charset="0"/>
              <a:buChar char="•"/>
            </a:pPr>
            <a:r>
              <a:rPr lang="en-CA" dirty="0" err="1"/>
              <a:t>jQuery</a:t>
            </a:r>
            <a:r>
              <a:rPr lang="en-CA" dirty="0"/>
              <a:t> helps with cross-browser compatibility issues that are present in native JavaScript</a:t>
            </a:r>
          </a:p>
          <a:p>
            <a:pPr>
              <a:buFont typeface="Arial" pitchFamily="34" charset="0"/>
              <a:buChar char="•"/>
            </a:pPr>
            <a:r>
              <a:rPr lang="en-CA" dirty="0" err="1"/>
              <a:t>jQuery</a:t>
            </a:r>
            <a:r>
              <a:rPr lang="en-CA" dirty="0"/>
              <a:t> helps you to separate scripting behaviour from presentation</a:t>
            </a:r>
          </a:p>
          <a:p>
            <a:pPr lvl="1"/>
            <a:r>
              <a:rPr lang="en-CA" dirty="0" err="1"/>
              <a:t>jQuery</a:t>
            </a:r>
            <a:r>
              <a:rPr lang="en-CA" dirty="0"/>
              <a:t> encourages you to keep your scripting coding separate from your HTML code by making scripts easier to write that do not require JavaScript to be mixed in with the HTML code</a:t>
            </a:r>
          </a:p>
          <a:p>
            <a:pPr lvl="2"/>
            <a:r>
              <a:rPr lang="en-CA" dirty="0"/>
              <a:t>This is similar to the way CSS works by separating style from presentation</a:t>
            </a:r>
          </a:p>
          <a:p>
            <a:pPr>
              <a:buFont typeface="Arial" pitchFamily="34" charset="0"/>
              <a:buChar char="•"/>
            </a:pPr>
            <a:r>
              <a:rPr lang="en-CA" dirty="0" err="1"/>
              <a:t>jQuery</a:t>
            </a:r>
            <a:r>
              <a:rPr lang="en-CA" dirty="0"/>
              <a:t> is widely used, consequently there are a lot of resources available on the web to help you with your </a:t>
            </a:r>
            <a:r>
              <a:rPr lang="en-CA" dirty="0" err="1"/>
              <a:t>jQuery</a:t>
            </a:r>
            <a:r>
              <a:rPr lang="en-CA" dirty="0"/>
              <a:t> code   </a:t>
            </a:r>
          </a:p>
        </p:txBody>
      </p:sp>
    </p:spTree>
    <p:extLst>
      <p:ext uri="{BB962C8B-B14F-4D97-AF65-F5344CB8AC3E}">
        <p14:creationId xmlns:p14="http://schemas.microsoft.com/office/powerpoint/2010/main" val="30292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3B65-9C77-0575-98A1-BFA5817DA9C7}"/>
              </a:ext>
            </a:extLst>
          </p:cNvPr>
          <p:cNvSpPr>
            <a:spLocks noGrp="1"/>
          </p:cNvSpPr>
          <p:nvPr>
            <p:ph type="ctrTitle"/>
          </p:nvPr>
        </p:nvSpPr>
        <p:spPr/>
        <p:txBody>
          <a:bodyPr/>
          <a:lstStyle/>
          <a:p>
            <a:r>
              <a:rPr lang="en-CA" dirty="0"/>
              <a:t>Assignment 03</a:t>
            </a:r>
          </a:p>
        </p:txBody>
      </p:sp>
      <p:sp>
        <p:nvSpPr>
          <p:cNvPr id="3" name="Subtitle 2">
            <a:extLst>
              <a:ext uri="{FF2B5EF4-FFF2-40B4-BE49-F238E27FC236}">
                <a16:creationId xmlns:a16="http://schemas.microsoft.com/office/drawing/2014/main" id="{0468E9C9-EEEC-9E2D-1CBA-8ACAC14C39C7}"/>
              </a:ext>
            </a:extLst>
          </p:cNvPr>
          <p:cNvSpPr>
            <a:spLocks noGrp="1"/>
          </p:cNvSpPr>
          <p:nvPr>
            <p:ph type="subTitle" idx="1"/>
          </p:nvPr>
        </p:nvSpPr>
        <p:spPr/>
        <p:txBody>
          <a:bodyPr/>
          <a:lstStyle/>
          <a:p>
            <a:r>
              <a:rPr lang="en-CA" dirty="0"/>
              <a:t>Walkthrough</a:t>
            </a:r>
          </a:p>
        </p:txBody>
      </p:sp>
    </p:spTree>
    <p:extLst>
      <p:ext uri="{BB962C8B-B14F-4D97-AF65-F5344CB8AC3E}">
        <p14:creationId xmlns:p14="http://schemas.microsoft.com/office/powerpoint/2010/main" val="4222460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Downsides of </a:t>
            </a:r>
            <a:r>
              <a:rPr lang="en-CA" dirty="0" err="1"/>
              <a:t>jQuery</a:t>
            </a:r>
            <a:endParaRPr lang="en-CA" dirty="0"/>
          </a:p>
        </p:txBody>
      </p:sp>
      <p:sp>
        <p:nvSpPr>
          <p:cNvPr id="3" name="Content Placeholder 2"/>
          <p:cNvSpPr>
            <a:spLocks noGrp="1"/>
          </p:cNvSpPr>
          <p:nvPr>
            <p:ph idx="1"/>
          </p:nvPr>
        </p:nvSpPr>
        <p:spPr>
          <a:xfrm>
            <a:off x="983432" y="1556792"/>
            <a:ext cx="7772400" cy="4608512"/>
          </a:xfrm>
        </p:spPr>
        <p:txBody>
          <a:bodyPr>
            <a:normAutofit fontScale="92500" lnSpcReduction="10000"/>
          </a:bodyPr>
          <a:lstStyle/>
          <a:p>
            <a:pPr>
              <a:buFont typeface="Arial" pitchFamily="34" charset="0"/>
              <a:buChar char="•"/>
            </a:pPr>
            <a:r>
              <a:rPr lang="en-CA" dirty="0"/>
              <a:t>It is extra code that sits on top of JavaScript</a:t>
            </a:r>
          </a:p>
          <a:p>
            <a:pPr lvl="1"/>
            <a:r>
              <a:rPr lang="en-CA" dirty="0"/>
              <a:t>Some purists may argue that it is more efficient to write pure JavaScript</a:t>
            </a:r>
          </a:p>
          <a:p>
            <a:pPr>
              <a:buFont typeface="Arial" pitchFamily="34" charset="0"/>
              <a:buChar char="•"/>
            </a:pPr>
            <a:r>
              <a:rPr lang="en-CA" dirty="0"/>
              <a:t>Due to </a:t>
            </a:r>
            <a:r>
              <a:rPr lang="en-CA" dirty="0" err="1"/>
              <a:t>jQuery’s</a:t>
            </a:r>
            <a:r>
              <a:rPr lang="en-CA" dirty="0"/>
              <a:t> ease of use it can often be easily overused</a:t>
            </a:r>
          </a:p>
          <a:p>
            <a:pPr lvl="1"/>
            <a:r>
              <a:rPr lang="en-CA" dirty="0"/>
              <a:t>Be careful to only use </a:t>
            </a:r>
            <a:r>
              <a:rPr lang="en-CA" dirty="0" err="1"/>
              <a:t>jQuery</a:t>
            </a:r>
            <a:r>
              <a:rPr lang="en-CA" dirty="0"/>
              <a:t> if it is truly needed</a:t>
            </a:r>
          </a:p>
          <a:p>
            <a:pPr lvl="1"/>
            <a:r>
              <a:rPr lang="en-CA" dirty="0"/>
              <a:t>Extra animations and special effects should be thought of as icing on the cake and not the cake itself</a:t>
            </a:r>
          </a:p>
          <a:p>
            <a:pPr>
              <a:buFont typeface="Arial" pitchFamily="34" charset="0"/>
              <a:buChar char="•"/>
            </a:pPr>
            <a:r>
              <a:rPr lang="en-CA" dirty="0"/>
              <a:t>Always keep the ideals of progressive enhancement in mind</a:t>
            </a:r>
          </a:p>
          <a:p>
            <a:pPr lvl="1"/>
            <a:r>
              <a:rPr lang="en-CA" dirty="0"/>
              <a:t>Not everyone surfs the web with JavaScript enabled</a:t>
            </a:r>
          </a:p>
          <a:p>
            <a:pPr lvl="1"/>
            <a:r>
              <a:rPr lang="en-CA" dirty="0"/>
              <a:t>Be mindful of how your web page will appear if JavaScript is disabled</a:t>
            </a:r>
          </a:p>
        </p:txBody>
      </p:sp>
    </p:spTree>
    <p:extLst>
      <p:ext uri="{BB962C8B-B14F-4D97-AF65-F5344CB8AC3E}">
        <p14:creationId xmlns:p14="http://schemas.microsoft.com/office/powerpoint/2010/main" val="190983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jQuery</a:t>
            </a:r>
            <a:r>
              <a:rPr lang="en-CA" dirty="0"/>
              <a:t> Resource</a:t>
            </a:r>
          </a:p>
        </p:txBody>
      </p:sp>
      <p:sp>
        <p:nvSpPr>
          <p:cNvPr id="3" name="Content Placeholder 2"/>
          <p:cNvSpPr>
            <a:spLocks noGrp="1"/>
          </p:cNvSpPr>
          <p:nvPr>
            <p:ph idx="1"/>
          </p:nvPr>
        </p:nvSpPr>
        <p:spPr>
          <a:xfrm>
            <a:off x="866469" y="1697832"/>
            <a:ext cx="7520940" cy="456163"/>
          </a:xfrm>
        </p:spPr>
        <p:txBody>
          <a:bodyPr>
            <a:normAutofit fontScale="77500" lnSpcReduction="20000"/>
          </a:bodyPr>
          <a:lstStyle/>
          <a:p>
            <a:pPr>
              <a:buFont typeface="Arial" pitchFamily="34" charset="0"/>
              <a:buChar char="•"/>
            </a:pPr>
            <a:r>
              <a:rPr lang="en-CA" dirty="0"/>
              <a:t>For general information on learning jQuery visit this web site:</a:t>
            </a:r>
          </a:p>
        </p:txBody>
      </p:sp>
      <p:sp>
        <p:nvSpPr>
          <p:cNvPr id="5" name="Rectangle 4"/>
          <p:cNvSpPr/>
          <p:nvPr/>
        </p:nvSpPr>
        <p:spPr>
          <a:xfrm>
            <a:off x="984661" y="2370018"/>
            <a:ext cx="7054047" cy="923330"/>
          </a:xfrm>
          <a:prstGeom prst="rect">
            <a:avLst/>
          </a:prstGeom>
          <a:noFill/>
        </p:spPr>
        <p:txBody>
          <a:bodyPr wrap="none" lIns="91440" tIns="45720" rIns="91440" bIns="45720">
            <a:spAutoFit/>
          </a:bodyPr>
          <a:lstStyle/>
          <a:p>
            <a:pPr algn="ctr"/>
            <a:r>
              <a:rPr lang="en-US" sz="5400" b="1" dirty="0">
                <a:solidFill>
                  <a:schemeClr val="accent2">
                    <a:lumMod val="75000"/>
                  </a:schemeClr>
                </a:solidFill>
              </a:rPr>
              <a:t>http://</a:t>
            </a:r>
            <a:r>
              <a:rPr lang="en-US" sz="5400" b="1" dirty="0" err="1">
                <a:solidFill>
                  <a:schemeClr val="accent2">
                    <a:lumMod val="75000"/>
                  </a:schemeClr>
                </a:solidFill>
              </a:rPr>
              <a:t>learn.jquery.com</a:t>
            </a:r>
            <a:endParaRPr lang="en-US" sz="5400" b="1" dirty="0">
              <a:solidFill>
                <a:schemeClr val="accent2">
                  <a:lumMod val="75000"/>
                </a:schemeClr>
              </a:solidFill>
            </a:endParaRPr>
          </a:p>
        </p:txBody>
      </p:sp>
      <p:sp>
        <p:nvSpPr>
          <p:cNvPr id="6" name="Content Placeholder 2"/>
          <p:cNvSpPr txBox="1">
            <a:spLocks/>
          </p:cNvSpPr>
          <p:nvPr/>
        </p:nvSpPr>
        <p:spPr>
          <a:xfrm>
            <a:off x="910993" y="3930080"/>
            <a:ext cx="7520940" cy="456163"/>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CA" sz="2400" b="0" dirty="0"/>
              <a:t>For information on the </a:t>
            </a:r>
            <a:r>
              <a:rPr lang="en-CA" sz="2400" b="0" dirty="0" err="1"/>
              <a:t>jQuery</a:t>
            </a:r>
            <a:r>
              <a:rPr lang="en-CA" sz="2400" b="0" dirty="0"/>
              <a:t> API visit this web site:</a:t>
            </a:r>
          </a:p>
        </p:txBody>
      </p:sp>
      <p:sp>
        <p:nvSpPr>
          <p:cNvPr id="7" name="Rectangle 6"/>
          <p:cNvSpPr/>
          <p:nvPr/>
        </p:nvSpPr>
        <p:spPr>
          <a:xfrm>
            <a:off x="1074455" y="4602266"/>
            <a:ext cx="6442406" cy="923330"/>
          </a:xfrm>
          <a:prstGeom prst="rect">
            <a:avLst/>
          </a:prstGeom>
          <a:noFill/>
        </p:spPr>
        <p:txBody>
          <a:bodyPr wrap="none" lIns="91440" tIns="45720" rIns="91440" bIns="45720">
            <a:spAutoFit/>
          </a:bodyPr>
          <a:lstStyle/>
          <a:p>
            <a:pPr algn="ctr"/>
            <a:r>
              <a:rPr lang="en-US" sz="5400" b="1" dirty="0">
                <a:solidFill>
                  <a:schemeClr val="accent2">
                    <a:lumMod val="75000"/>
                  </a:schemeClr>
                </a:solidFill>
              </a:rPr>
              <a:t>http://api.jquery.com</a:t>
            </a:r>
          </a:p>
        </p:txBody>
      </p:sp>
    </p:spTree>
    <p:extLst>
      <p:ext uri="{BB962C8B-B14F-4D97-AF65-F5344CB8AC3E}">
        <p14:creationId xmlns:p14="http://schemas.microsoft.com/office/powerpoint/2010/main" val="39305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Adding the JQuery Library </a:t>
            </a:r>
            <a:br>
              <a:rPr lang="en-CA" dirty="0"/>
            </a:br>
            <a:r>
              <a:rPr lang="en-CA" dirty="0"/>
              <a:t>to a Web Page</a:t>
            </a:r>
          </a:p>
        </p:txBody>
      </p:sp>
      <p:sp>
        <p:nvSpPr>
          <p:cNvPr id="3" name="Content Placeholder 2"/>
          <p:cNvSpPr>
            <a:spLocks noGrp="1"/>
          </p:cNvSpPr>
          <p:nvPr>
            <p:ph idx="1"/>
          </p:nvPr>
        </p:nvSpPr>
        <p:spPr>
          <a:xfrm>
            <a:off x="838200" y="2132856"/>
            <a:ext cx="7520940" cy="3816424"/>
          </a:xfrm>
        </p:spPr>
        <p:txBody>
          <a:bodyPr>
            <a:normAutofit fontScale="92500" lnSpcReduction="10000"/>
          </a:bodyPr>
          <a:lstStyle/>
          <a:p>
            <a:pPr>
              <a:buFont typeface="Arial" pitchFamily="34" charset="0"/>
              <a:buChar char="•"/>
            </a:pPr>
            <a:r>
              <a:rPr lang="en-CA" dirty="0"/>
              <a:t>The </a:t>
            </a:r>
            <a:r>
              <a:rPr lang="en-CA" dirty="0" err="1"/>
              <a:t>jQuery</a:t>
            </a:r>
            <a:r>
              <a:rPr lang="en-CA" dirty="0"/>
              <a:t> library requires JavaScript to run</a:t>
            </a:r>
          </a:p>
          <a:p>
            <a:pPr>
              <a:buFont typeface="Arial" pitchFamily="34" charset="0"/>
              <a:buChar char="•"/>
            </a:pPr>
            <a:r>
              <a:rPr lang="en-CA" dirty="0" err="1"/>
              <a:t>jQuery</a:t>
            </a:r>
            <a:r>
              <a:rPr lang="en-CA" dirty="0"/>
              <a:t> is just a single .</a:t>
            </a:r>
            <a:r>
              <a:rPr lang="en-CA" dirty="0" err="1"/>
              <a:t>js</a:t>
            </a:r>
            <a:r>
              <a:rPr lang="en-CA" dirty="0"/>
              <a:t> JavaScript file that must be included on your web page, just like any other external JavaScript file</a:t>
            </a:r>
          </a:p>
          <a:p>
            <a:pPr>
              <a:buFont typeface="Arial" pitchFamily="34" charset="0"/>
              <a:buChar char="•"/>
            </a:pPr>
            <a:r>
              <a:rPr lang="en-CA" dirty="0"/>
              <a:t>You have a couple of options for including </a:t>
            </a:r>
            <a:r>
              <a:rPr lang="en-CA" dirty="0" err="1"/>
              <a:t>jQuery</a:t>
            </a:r>
            <a:r>
              <a:rPr lang="en-CA" dirty="0"/>
              <a:t> on your web page</a:t>
            </a:r>
          </a:p>
          <a:p>
            <a:pPr lvl="1"/>
            <a:r>
              <a:rPr lang="en-CA" dirty="0"/>
              <a:t>You can download the </a:t>
            </a:r>
            <a:r>
              <a:rPr lang="en-CA" dirty="0" err="1"/>
              <a:t>jQuery</a:t>
            </a:r>
            <a:r>
              <a:rPr lang="en-CA" dirty="0"/>
              <a:t> source code and store it in a file locally or on your web server and then link to that file in your HTML file</a:t>
            </a:r>
          </a:p>
          <a:p>
            <a:pPr lvl="1"/>
            <a:r>
              <a:rPr lang="en-CA" dirty="0"/>
              <a:t>You can link to a </a:t>
            </a:r>
            <a:r>
              <a:rPr lang="en-CA" dirty="0" err="1"/>
              <a:t>jQuery</a:t>
            </a:r>
            <a:r>
              <a:rPr lang="en-CA" dirty="0"/>
              <a:t> file that is hosted by a CDN (Content Delivery Network)</a:t>
            </a:r>
          </a:p>
        </p:txBody>
      </p:sp>
    </p:spTree>
    <p:extLst>
      <p:ext uri="{BB962C8B-B14F-4D97-AF65-F5344CB8AC3E}">
        <p14:creationId xmlns:p14="http://schemas.microsoft.com/office/powerpoint/2010/main" val="1921691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CDN</a:t>
            </a:r>
          </a:p>
        </p:txBody>
      </p:sp>
      <p:sp>
        <p:nvSpPr>
          <p:cNvPr id="3" name="Content Placeholder 2"/>
          <p:cNvSpPr>
            <a:spLocks noGrp="1"/>
          </p:cNvSpPr>
          <p:nvPr>
            <p:ph idx="1"/>
          </p:nvPr>
        </p:nvSpPr>
        <p:spPr>
          <a:xfrm>
            <a:off x="838200" y="1825625"/>
            <a:ext cx="10515600" cy="2035423"/>
          </a:xfrm>
        </p:spPr>
        <p:txBody>
          <a:bodyPr/>
          <a:lstStyle/>
          <a:p>
            <a:r>
              <a:rPr lang="en-US" dirty="0"/>
              <a:t>The best way to include the jQuery library is through their CDN</a:t>
            </a:r>
          </a:p>
          <a:p>
            <a:r>
              <a:rPr lang="en-US" dirty="0"/>
              <a:t>Visit the link below to get the CDN link code to include on your HTML page</a:t>
            </a:r>
          </a:p>
        </p:txBody>
      </p:sp>
      <p:sp>
        <p:nvSpPr>
          <p:cNvPr id="4" name="TextBox 3"/>
          <p:cNvSpPr txBox="1"/>
          <p:nvPr/>
        </p:nvSpPr>
        <p:spPr>
          <a:xfrm>
            <a:off x="1775520" y="3861048"/>
            <a:ext cx="9289032" cy="1107996"/>
          </a:xfrm>
          <a:prstGeom prst="rect">
            <a:avLst/>
          </a:prstGeom>
          <a:noFill/>
        </p:spPr>
        <p:txBody>
          <a:bodyPr wrap="square" rtlCol="0">
            <a:spAutoFit/>
          </a:bodyPr>
          <a:lstStyle/>
          <a:p>
            <a:r>
              <a:rPr lang="en-US" sz="6600" dirty="0">
                <a:hlinkClick r:id="rId2"/>
              </a:rPr>
              <a:t>https://code.jquery.com</a:t>
            </a:r>
            <a:endParaRPr lang="en-US" sz="6600" dirty="0"/>
          </a:p>
        </p:txBody>
      </p:sp>
    </p:spTree>
    <p:extLst>
      <p:ext uri="{BB962C8B-B14F-4D97-AF65-F5344CB8AC3E}">
        <p14:creationId xmlns:p14="http://schemas.microsoft.com/office/powerpoint/2010/main" val="212780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205" y="2204864"/>
            <a:ext cx="7772400" cy="3240360"/>
          </a:xfrm>
        </p:spPr>
        <p:txBody>
          <a:bodyPr>
            <a:normAutofit/>
          </a:bodyPr>
          <a:lstStyle/>
          <a:p>
            <a:pPr>
              <a:buFont typeface="Arial" pitchFamily="34" charset="0"/>
              <a:buChar char="•"/>
            </a:pPr>
            <a:r>
              <a:rPr lang="en-CA" dirty="0"/>
              <a:t>Compressed </a:t>
            </a:r>
            <a:r>
              <a:rPr lang="en-CA" dirty="0" err="1"/>
              <a:t>vs</a:t>
            </a:r>
            <a:r>
              <a:rPr lang="en-CA" dirty="0"/>
              <a:t> Uncompressed</a:t>
            </a:r>
          </a:p>
          <a:p>
            <a:pPr lvl="1"/>
            <a:r>
              <a:rPr lang="en-US" dirty="0"/>
              <a:t>Use compressed or minified version wherever possible</a:t>
            </a:r>
            <a:endParaRPr lang="en-CA" dirty="0"/>
          </a:p>
          <a:p>
            <a:pPr lvl="1"/>
            <a:r>
              <a:rPr lang="en-US" dirty="0"/>
              <a:t>Use the uncompressed version if you wish to look at the code of the library and give it a read and explore the inner workings of </a:t>
            </a:r>
            <a:r>
              <a:rPr lang="en-US" dirty="0" err="1"/>
              <a:t>jQuery</a:t>
            </a:r>
            <a:endParaRPr lang="en-CA" dirty="0"/>
          </a:p>
          <a:p>
            <a:pPr marL="468630" lvl="1" indent="0">
              <a:buNone/>
            </a:pPr>
            <a:endParaRPr lang="en-CA" dirty="0"/>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Adding the JQuery Library </a:t>
            </a:r>
            <a:br>
              <a:rPr lang="en-CA"/>
            </a:br>
            <a:r>
              <a:rPr lang="en-CA"/>
              <a:t>to a Web Page</a:t>
            </a:r>
            <a:endParaRPr lang="en-CA" dirty="0"/>
          </a:p>
        </p:txBody>
      </p:sp>
    </p:spTree>
    <p:extLst>
      <p:ext uri="{BB962C8B-B14F-4D97-AF65-F5344CB8AC3E}">
        <p14:creationId xmlns:p14="http://schemas.microsoft.com/office/powerpoint/2010/main" val="952052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JQuery Code</a:t>
            </a:r>
          </a:p>
        </p:txBody>
      </p:sp>
      <p:sp>
        <p:nvSpPr>
          <p:cNvPr id="3" name="Content Placeholder 2"/>
          <p:cNvSpPr>
            <a:spLocks noGrp="1"/>
          </p:cNvSpPr>
          <p:nvPr>
            <p:ph idx="1"/>
          </p:nvPr>
        </p:nvSpPr>
        <p:spPr>
          <a:xfrm>
            <a:off x="838200" y="1690688"/>
            <a:ext cx="9650288" cy="2962448"/>
          </a:xfrm>
        </p:spPr>
        <p:txBody>
          <a:bodyPr>
            <a:normAutofit/>
          </a:bodyPr>
          <a:lstStyle/>
          <a:p>
            <a:pPr>
              <a:buFont typeface="Arial" pitchFamily="34" charset="0"/>
              <a:buChar char="•"/>
            </a:pPr>
            <a:r>
              <a:rPr lang="en-CA" dirty="0" err="1"/>
              <a:t>jQuery</a:t>
            </a:r>
            <a:r>
              <a:rPr lang="en-CA" dirty="0"/>
              <a:t> uses a single function called </a:t>
            </a:r>
            <a:r>
              <a:rPr lang="en-CA" dirty="0" err="1"/>
              <a:t>jQuery</a:t>
            </a:r>
            <a:endParaRPr lang="en-CA" dirty="0"/>
          </a:p>
          <a:p>
            <a:pPr>
              <a:buFont typeface="Arial" pitchFamily="34" charset="0"/>
              <a:buChar char="•"/>
            </a:pPr>
            <a:r>
              <a:rPr lang="en-CA" dirty="0"/>
              <a:t>Using this function prevents code conflicts between the </a:t>
            </a:r>
            <a:r>
              <a:rPr lang="en-CA" dirty="0" err="1"/>
              <a:t>jQuery</a:t>
            </a:r>
            <a:r>
              <a:rPr lang="en-CA" dirty="0"/>
              <a:t> library and custom code that developers create</a:t>
            </a:r>
          </a:p>
          <a:p>
            <a:pPr>
              <a:buFont typeface="Arial" pitchFamily="34" charset="0"/>
              <a:buChar char="•"/>
            </a:pPr>
            <a:r>
              <a:rPr lang="en-CA" dirty="0"/>
              <a:t> Writing the function name </a:t>
            </a:r>
            <a:r>
              <a:rPr lang="en-CA" dirty="0" err="1"/>
              <a:t>jQuery</a:t>
            </a:r>
            <a:r>
              <a:rPr lang="en-CA" dirty="0"/>
              <a:t> can quickly become tiresome</a:t>
            </a:r>
          </a:p>
          <a:p>
            <a:pPr lvl="1"/>
            <a:r>
              <a:rPr lang="en-CA" dirty="0"/>
              <a:t>The </a:t>
            </a:r>
            <a:r>
              <a:rPr lang="en-CA" dirty="0" err="1"/>
              <a:t>jQuery</a:t>
            </a:r>
            <a:r>
              <a:rPr lang="en-CA" dirty="0"/>
              <a:t> function name can be shortened to just “$”</a:t>
            </a:r>
          </a:p>
          <a:p>
            <a:pPr lvl="1"/>
            <a:r>
              <a:rPr lang="en-CA" dirty="0"/>
              <a:t>Both “</a:t>
            </a:r>
            <a:r>
              <a:rPr lang="en-CA" dirty="0" err="1"/>
              <a:t>jQuery</a:t>
            </a:r>
            <a:r>
              <a:rPr lang="en-CA" dirty="0"/>
              <a:t>” and “$” will work for your </a:t>
            </a:r>
            <a:r>
              <a:rPr lang="en-CA" dirty="0" err="1"/>
              <a:t>jQuery</a:t>
            </a:r>
            <a:r>
              <a:rPr lang="en-CA" dirty="0"/>
              <a:t> scripts</a:t>
            </a:r>
          </a:p>
        </p:txBody>
      </p:sp>
      <p:sp>
        <p:nvSpPr>
          <p:cNvPr id="4" name="Rectangle 3"/>
          <p:cNvSpPr/>
          <p:nvPr/>
        </p:nvSpPr>
        <p:spPr>
          <a:xfrm>
            <a:off x="4690620" y="5085184"/>
            <a:ext cx="3143616" cy="923330"/>
          </a:xfrm>
          <a:prstGeom prst="rect">
            <a:avLst/>
          </a:prstGeom>
          <a:noFill/>
        </p:spPr>
        <p:txBody>
          <a:bodyPr wrap="none" lIns="91440" tIns="45720" rIns="91440" bIns="45720">
            <a:spAutoFit/>
          </a:bodyPr>
          <a:lstStyle/>
          <a:p>
            <a:pPr algn="ctr"/>
            <a:r>
              <a:rPr lang="en-US" sz="5400" b="1" dirty="0">
                <a:solidFill>
                  <a:schemeClr val="accent2">
                    <a:lumMod val="75000"/>
                  </a:schemeClr>
                </a:solidFill>
              </a:rPr>
              <a:t>jQuery = $</a:t>
            </a:r>
          </a:p>
        </p:txBody>
      </p:sp>
    </p:spTree>
    <p:extLst>
      <p:ext uri="{BB962C8B-B14F-4D97-AF65-F5344CB8AC3E}">
        <p14:creationId xmlns:p14="http://schemas.microsoft.com/office/powerpoint/2010/main" val="432004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JQuery Code</a:t>
            </a:r>
          </a:p>
        </p:txBody>
      </p:sp>
      <p:sp>
        <p:nvSpPr>
          <p:cNvPr id="3" name="Content Placeholder 2"/>
          <p:cNvSpPr>
            <a:spLocks noGrp="1"/>
          </p:cNvSpPr>
          <p:nvPr>
            <p:ph idx="1"/>
          </p:nvPr>
        </p:nvSpPr>
        <p:spPr>
          <a:xfrm>
            <a:off x="838199" y="1592112"/>
            <a:ext cx="8703365" cy="2116831"/>
          </a:xfrm>
        </p:spPr>
        <p:txBody>
          <a:bodyPr>
            <a:normAutofit/>
          </a:bodyPr>
          <a:lstStyle/>
          <a:p>
            <a:r>
              <a:rPr lang="en-CA" dirty="0"/>
              <a:t>Each </a:t>
            </a:r>
            <a:r>
              <a:rPr lang="en-CA" dirty="0" err="1"/>
              <a:t>jQuery</a:t>
            </a:r>
            <a:r>
              <a:rPr lang="en-CA" dirty="0"/>
              <a:t> command is made up of four parts</a:t>
            </a:r>
          </a:p>
          <a:p>
            <a:pPr marL="811530" lvl="1" indent="-342900">
              <a:buFont typeface="+mj-lt"/>
              <a:buAutoNum type="arabicPeriod"/>
            </a:pPr>
            <a:r>
              <a:rPr lang="en-CA" dirty="0" err="1"/>
              <a:t>jQuery</a:t>
            </a:r>
            <a:r>
              <a:rPr lang="en-CA" dirty="0"/>
              <a:t> object (“</a:t>
            </a:r>
            <a:r>
              <a:rPr lang="en-CA" dirty="0" err="1"/>
              <a:t>jQuery</a:t>
            </a:r>
            <a:r>
              <a:rPr lang="en-CA" dirty="0"/>
              <a:t>” or “$”)</a:t>
            </a:r>
          </a:p>
          <a:p>
            <a:pPr marL="811530" lvl="1" indent="-342900">
              <a:buFont typeface="+mj-lt"/>
              <a:buAutoNum type="arabicPeriod"/>
            </a:pPr>
            <a:r>
              <a:rPr lang="en-CA" dirty="0"/>
              <a:t>Selector</a:t>
            </a:r>
          </a:p>
          <a:p>
            <a:pPr marL="811530" lvl="1" indent="-342900">
              <a:buFont typeface="+mj-lt"/>
              <a:buAutoNum type="arabicPeriod"/>
            </a:pPr>
            <a:r>
              <a:rPr lang="en-CA" dirty="0"/>
              <a:t>Actions </a:t>
            </a:r>
          </a:p>
          <a:p>
            <a:pPr marL="811530" lvl="1" indent="-342900">
              <a:buFont typeface="+mj-lt"/>
              <a:buAutoNum type="arabicPeriod"/>
            </a:pPr>
            <a:r>
              <a:rPr lang="en-CA" dirty="0"/>
              <a:t>Parameters</a:t>
            </a:r>
          </a:p>
        </p:txBody>
      </p:sp>
      <p:sp>
        <p:nvSpPr>
          <p:cNvPr id="5" name="Rectangle 4">
            <a:extLst>
              <a:ext uri="{FF2B5EF4-FFF2-40B4-BE49-F238E27FC236}">
                <a16:creationId xmlns:a16="http://schemas.microsoft.com/office/drawing/2014/main" id="{DC592E9B-4CAB-E14B-8508-5D1A30F65C83}"/>
              </a:ext>
            </a:extLst>
          </p:cNvPr>
          <p:cNvSpPr/>
          <p:nvPr/>
        </p:nvSpPr>
        <p:spPr>
          <a:xfrm>
            <a:off x="2279544" y="5085615"/>
            <a:ext cx="8315348" cy="1200329"/>
          </a:xfrm>
          <a:prstGeom prst="rect">
            <a:avLst/>
          </a:prstGeom>
          <a:solidFill>
            <a:schemeClr val="tx1"/>
          </a:solidFill>
        </p:spPr>
        <p:txBody>
          <a:bodyPr wrap="square">
            <a:spAutoFit/>
          </a:bodyPr>
          <a:lstStyle/>
          <a:p>
            <a:endParaRPr lang="en-CA" sz="2400" dirty="0">
              <a:solidFill>
                <a:srgbClr val="DCDCAA"/>
              </a:solidFill>
              <a:latin typeface="Menlo" panose="020B0609030804020204" pitchFamily="49" charset="0"/>
            </a:endParaRPr>
          </a:p>
          <a:p>
            <a:r>
              <a:rPr lang="en-CA" sz="2400" dirty="0">
                <a:solidFill>
                  <a:srgbClr val="DCDCAA"/>
                </a:solidFill>
                <a:latin typeface="Menlo" panose="020B0609030804020204" pitchFamily="49" charset="0"/>
              </a:rPr>
              <a:t>$</a:t>
            </a:r>
            <a:r>
              <a:rPr lang="en-CA" sz="2400" dirty="0">
                <a:solidFill>
                  <a:srgbClr val="D4D4D4"/>
                </a:solidFill>
                <a:latin typeface="Menlo" panose="020B0609030804020204" pitchFamily="49" charset="0"/>
              </a:rPr>
              <a:t>(</a:t>
            </a:r>
            <a:r>
              <a:rPr lang="en-CA" sz="2400" dirty="0">
                <a:solidFill>
                  <a:srgbClr val="CE9178"/>
                </a:solidFill>
                <a:latin typeface="Menlo" panose="020B0609030804020204" pitchFamily="49" charset="0"/>
              </a:rPr>
              <a:t>'.box'</a:t>
            </a:r>
            <a:r>
              <a:rPr lang="en-CA" sz="2400" dirty="0">
                <a:solidFill>
                  <a:srgbClr val="D4D4D4"/>
                </a:solidFill>
                <a:latin typeface="Menlo" panose="020B0609030804020204" pitchFamily="49" charset="0"/>
              </a:rPr>
              <a:t>).</a:t>
            </a:r>
            <a:r>
              <a:rPr lang="en-CA" sz="2400" dirty="0" err="1">
                <a:solidFill>
                  <a:srgbClr val="DCDCAA"/>
                </a:solidFill>
                <a:latin typeface="Menlo" panose="020B0609030804020204" pitchFamily="49" charset="0"/>
              </a:rPr>
              <a:t>css</a:t>
            </a:r>
            <a:r>
              <a:rPr lang="en-CA" sz="2400" dirty="0">
                <a:solidFill>
                  <a:srgbClr val="D4D4D4"/>
                </a:solidFill>
                <a:latin typeface="Menlo" panose="020B0609030804020204" pitchFamily="49" charset="0"/>
              </a:rPr>
              <a:t>(</a:t>
            </a:r>
            <a:r>
              <a:rPr lang="en-CA" sz="2400" dirty="0">
                <a:solidFill>
                  <a:srgbClr val="CE9178"/>
                </a:solidFill>
                <a:latin typeface="Menlo" panose="020B0609030804020204" pitchFamily="49" charset="0"/>
              </a:rPr>
              <a:t>'background-color'</a:t>
            </a:r>
            <a:r>
              <a:rPr lang="en-CA" sz="2400" dirty="0">
                <a:solidFill>
                  <a:srgbClr val="D4D4D4"/>
                </a:solidFill>
                <a:latin typeface="Menlo" panose="020B0609030804020204" pitchFamily="49" charset="0"/>
              </a:rPr>
              <a:t>, </a:t>
            </a:r>
            <a:r>
              <a:rPr lang="en-CA" sz="2400" dirty="0">
                <a:solidFill>
                  <a:srgbClr val="CE9178"/>
                </a:solidFill>
                <a:latin typeface="Menlo" panose="020B0609030804020204" pitchFamily="49" charset="0"/>
              </a:rPr>
              <a:t>'orange’</a:t>
            </a:r>
            <a:r>
              <a:rPr lang="en-CA" sz="2400" dirty="0">
                <a:solidFill>
                  <a:srgbClr val="D4D4D4"/>
                </a:solidFill>
                <a:latin typeface="Menlo" panose="020B0609030804020204" pitchFamily="49" charset="0"/>
              </a:rPr>
              <a:t>);</a:t>
            </a:r>
          </a:p>
          <a:p>
            <a:endParaRPr lang="en-CA" sz="2400" b="0" dirty="0">
              <a:solidFill>
                <a:srgbClr val="D4D4D4"/>
              </a:solidFill>
              <a:effectLst/>
              <a:latin typeface="Menlo" panose="020B0609030804020204" pitchFamily="49" charset="0"/>
            </a:endParaRPr>
          </a:p>
        </p:txBody>
      </p:sp>
      <p:sp>
        <p:nvSpPr>
          <p:cNvPr id="16" name="Arrow: Right 9">
            <a:extLst>
              <a:ext uri="{FF2B5EF4-FFF2-40B4-BE49-F238E27FC236}">
                <a16:creationId xmlns:a16="http://schemas.microsoft.com/office/drawing/2014/main" id="{96759BB6-82CA-B949-9A3F-996F8654CE67}"/>
              </a:ext>
            </a:extLst>
          </p:cNvPr>
          <p:cNvSpPr/>
          <p:nvPr/>
        </p:nvSpPr>
        <p:spPr>
          <a:xfrm rot="4747838">
            <a:off x="1844866" y="4872152"/>
            <a:ext cx="1008502" cy="1423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78FE8F50-D6F7-C646-AA5A-CED3653D46A9}"/>
              </a:ext>
            </a:extLst>
          </p:cNvPr>
          <p:cNvSpPr txBox="1"/>
          <p:nvPr/>
        </p:nvSpPr>
        <p:spPr>
          <a:xfrm>
            <a:off x="1580344" y="3985660"/>
            <a:ext cx="1398399" cy="338554"/>
          </a:xfrm>
          <a:prstGeom prst="rect">
            <a:avLst/>
          </a:prstGeom>
          <a:solidFill>
            <a:schemeClr val="bg1"/>
          </a:solidFill>
          <a:ln>
            <a:solidFill>
              <a:schemeClr val="tx1"/>
            </a:solidFill>
          </a:ln>
        </p:spPr>
        <p:txBody>
          <a:bodyPr wrap="square" rtlCol="0">
            <a:spAutoFit/>
          </a:bodyPr>
          <a:lstStyle/>
          <a:p>
            <a:r>
              <a:rPr lang="en-CA" sz="1600" dirty="0"/>
              <a:t>jQuery object</a:t>
            </a:r>
          </a:p>
        </p:txBody>
      </p:sp>
      <p:sp>
        <p:nvSpPr>
          <p:cNvPr id="20" name="Arrow: Right 9">
            <a:extLst>
              <a:ext uri="{FF2B5EF4-FFF2-40B4-BE49-F238E27FC236}">
                <a16:creationId xmlns:a16="http://schemas.microsoft.com/office/drawing/2014/main" id="{08C0F78B-2D4A-E94D-9811-D5C49E2965F2}"/>
              </a:ext>
            </a:extLst>
          </p:cNvPr>
          <p:cNvSpPr/>
          <p:nvPr/>
        </p:nvSpPr>
        <p:spPr>
          <a:xfrm rot="6124698">
            <a:off x="2971300" y="4899664"/>
            <a:ext cx="1008502" cy="1423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5E2815A3-4725-9240-A7B7-AED3843F6416}"/>
              </a:ext>
            </a:extLst>
          </p:cNvPr>
          <p:cNvSpPr txBox="1"/>
          <p:nvPr/>
        </p:nvSpPr>
        <p:spPr>
          <a:xfrm>
            <a:off x="3229545" y="4013282"/>
            <a:ext cx="859744" cy="338554"/>
          </a:xfrm>
          <a:prstGeom prst="rect">
            <a:avLst/>
          </a:prstGeom>
          <a:solidFill>
            <a:schemeClr val="bg1"/>
          </a:solidFill>
          <a:ln>
            <a:solidFill>
              <a:schemeClr val="tx1"/>
            </a:solidFill>
          </a:ln>
        </p:spPr>
        <p:txBody>
          <a:bodyPr wrap="square" rtlCol="0">
            <a:spAutoFit/>
          </a:bodyPr>
          <a:lstStyle/>
          <a:p>
            <a:r>
              <a:rPr lang="en-CA" sz="1600" dirty="0"/>
              <a:t>Selector</a:t>
            </a:r>
          </a:p>
        </p:txBody>
      </p:sp>
      <p:sp>
        <p:nvSpPr>
          <p:cNvPr id="22" name="Arrow: Right 9">
            <a:extLst>
              <a:ext uri="{FF2B5EF4-FFF2-40B4-BE49-F238E27FC236}">
                <a16:creationId xmlns:a16="http://schemas.microsoft.com/office/drawing/2014/main" id="{11478074-9BFA-8540-A43A-156A71243E75}"/>
              </a:ext>
            </a:extLst>
          </p:cNvPr>
          <p:cNvSpPr/>
          <p:nvPr/>
        </p:nvSpPr>
        <p:spPr>
          <a:xfrm rot="6723453">
            <a:off x="4148301" y="4899664"/>
            <a:ext cx="1008502" cy="1423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7FFAC55-FDEC-D848-86AE-1C1FF34D1F25}"/>
              </a:ext>
            </a:extLst>
          </p:cNvPr>
          <p:cNvSpPr txBox="1"/>
          <p:nvPr/>
        </p:nvSpPr>
        <p:spPr>
          <a:xfrm>
            <a:off x="4478027" y="4006747"/>
            <a:ext cx="859744" cy="338554"/>
          </a:xfrm>
          <a:prstGeom prst="rect">
            <a:avLst/>
          </a:prstGeom>
          <a:solidFill>
            <a:schemeClr val="bg1"/>
          </a:solidFill>
          <a:ln>
            <a:solidFill>
              <a:schemeClr val="tx1"/>
            </a:solidFill>
          </a:ln>
        </p:spPr>
        <p:txBody>
          <a:bodyPr wrap="square" rtlCol="0">
            <a:spAutoFit/>
          </a:bodyPr>
          <a:lstStyle/>
          <a:p>
            <a:r>
              <a:rPr lang="en-CA" sz="1600" dirty="0"/>
              <a:t>Actions</a:t>
            </a:r>
          </a:p>
        </p:txBody>
      </p:sp>
      <p:sp>
        <p:nvSpPr>
          <p:cNvPr id="25" name="TextBox 24">
            <a:extLst>
              <a:ext uri="{FF2B5EF4-FFF2-40B4-BE49-F238E27FC236}">
                <a16:creationId xmlns:a16="http://schemas.microsoft.com/office/drawing/2014/main" id="{F78D7825-D0EE-274C-A659-D7E69D387524}"/>
              </a:ext>
            </a:extLst>
          </p:cNvPr>
          <p:cNvSpPr txBox="1"/>
          <p:nvPr/>
        </p:nvSpPr>
        <p:spPr>
          <a:xfrm>
            <a:off x="6425418" y="3951146"/>
            <a:ext cx="1152115" cy="338554"/>
          </a:xfrm>
          <a:prstGeom prst="rect">
            <a:avLst/>
          </a:prstGeom>
          <a:solidFill>
            <a:schemeClr val="bg1"/>
          </a:solidFill>
          <a:ln>
            <a:solidFill>
              <a:schemeClr val="tx1"/>
            </a:solidFill>
          </a:ln>
        </p:spPr>
        <p:txBody>
          <a:bodyPr wrap="square" rtlCol="0">
            <a:spAutoFit/>
          </a:bodyPr>
          <a:lstStyle/>
          <a:p>
            <a:r>
              <a:rPr lang="en-CA" sz="1600" dirty="0"/>
              <a:t>Parameters</a:t>
            </a:r>
          </a:p>
        </p:txBody>
      </p:sp>
      <p:sp>
        <p:nvSpPr>
          <p:cNvPr id="26" name="Arrow: Right 9">
            <a:extLst>
              <a:ext uri="{FF2B5EF4-FFF2-40B4-BE49-F238E27FC236}">
                <a16:creationId xmlns:a16="http://schemas.microsoft.com/office/drawing/2014/main" id="{DED3C9D8-01CB-4041-81C9-7739C2737CB2}"/>
              </a:ext>
            </a:extLst>
          </p:cNvPr>
          <p:cNvSpPr/>
          <p:nvPr/>
        </p:nvSpPr>
        <p:spPr>
          <a:xfrm rot="7564927">
            <a:off x="5807099" y="4885062"/>
            <a:ext cx="1169870" cy="14900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7" name="Arrow: Right 9">
            <a:extLst>
              <a:ext uri="{FF2B5EF4-FFF2-40B4-BE49-F238E27FC236}">
                <a16:creationId xmlns:a16="http://schemas.microsoft.com/office/drawing/2014/main" id="{70A9E009-04D5-8A47-8640-A116E80E21C4}"/>
              </a:ext>
            </a:extLst>
          </p:cNvPr>
          <p:cNvSpPr/>
          <p:nvPr/>
        </p:nvSpPr>
        <p:spPr>
          <a:xfrm rot="1734296">
            <a:off x="7162782" y="4887930"/>
            <a:ext cx="2082113" cy="1284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336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r>
              <a:rPr lang="en-CA" dirty="0"/>
              <a:t>At this time you should have a rough idea of the following concepts</a:t>
            </a:r>
          </a:p>
          <a:p>
            <a:pPr lvl="1"/>
            <a:r>
              <a:rPr lang="en-CA" dirty="0"/>
              <a:t>A basic understanding of:</a:t>
            </a:r>
          </a:p>
          <a:p>
            <a:pPr lvl="2"/>
            <a:r>
              <a:rPr lang="en-CA" dirty="0"/>
              <a:t>Conditional statements</a:t>
            </a:r>
          </a:p>
          <a:p>
            <a:pPr lvl="2"/>
            <a:r>
              <a:rPr lang="en-CA" dirty="0"/>
              <a:t>Loops</a:t>
            </a:r>
          </a:p>
          <a:p>
            <a:pPr lvl="2"/>
            <a:r>
              <a:rPr lang="en-CA" dirty="0"/>
              <a:t>Arrays</a:t>
            </a:r>
          </a:p>
        </p:txBody>
      </p:sp>
    </p:spTree>
    <p:extLst>
      <p:ext uri="{BB962C8B-B14F-4D97-AF65-F5344CB8AC3E}">
        <p14:creationId xmlns:p14="http://schemas.microsoft.com/office/powerpoint/2010/main" val="338494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6BD6-C4A5-44CD-B0C3-9117C936371F}"/>
              </a:ext>
            </a:extLst>
          </p:cNvPr>
          <p:cNvSpPr>
            <a:spLocks noGrp="1"/>
          </p:cNvSpPr>
          <p:nvPr>
            <p:ph type="ctrTitle"/>
          </p:nvPr>
        </p:nvSpPr>
        <p:spPr>
          <a:xfrm>
            <a:off x="1524000" y="2528956"/>
            <a:ext cx="9144000" cy="1800087"/>
          </a:xfrm>
        </p:spPr>
        <p:txBody>
          <a:bodyPr/>
          <a:lstStyle/>
          <a:p>
            <a:r>
              <a:rPr lang="en-CA" dirty="0"/>
              <a:t>JavaScript DOM Selector Methods</a:t>
            </a:r>
          </a:p>
        </p:txBody>
      </p:sp>
    </p:spTree>
    <p:extLst>
      <p:ext uri="{BB962C8B-B14F-4D97-AF65-F5344CB8AC3E}">
        <p14:creationId xmlns:p14="http://schemas.microsoft.com/office/powerpoint/2010/main" val="317402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getElementById</a:t>
            </a:r>
            <a:r>
              <a:rPr lang="en-CA" dirty="0"/>
              <a:t>()</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10515600" cy="4124601"/>
          </a:xfrm>
        </p:spPr>
        <p:txBody>
          <a:bodyPr/>
          <a:lstStyle/>
          <a:p>
            <a:r>
              <a:rPr lang="en-US" dirty="0"/>
              <a:t>Selects an HTML element that has an “id” attribute that is equal to the string passed into the “</a:t>
            </a:r>
            <a:r>
              <a:rPr lang="en-US" dirty="0" err="1"/>
              <a:t>getElementById</a:t>
            </a:r>
            <a:r>
              <a:rPr lang="en-US" dirty="0"/>
              <a:t>()” method</a:t>
            </a:r>
          </a:p>
          <a:p>
            <a:r>
              <a:rPr lang="en-US" dirty="0"/>
              <a:t>Each ID attribute on an HTML page must be unique</a:t>
            </a:r>
          </a:p>
          <a:p>
            <a:pPr lvl="1"/>
            <a:r>
              <a:rPr lang="en-US" dirty="0"/>
              <a:t>You can’t have multiple HTML elements with the same ID value</a:t>
            </a:r>
          </a:p>
          <a:p>
            <a:r>
              <a:rPr lang="en-US" dirty="0"/>
              <a:t>Since ID attribute values must be unique, JavaScript will select the first DOM element that equals the ID value passed into the “</a:t>
            </a:r>
            <a:r>
              <a:rPr lang="en-US" dirty="0" err="1"/>
              <a:t>getElementById</a:t>
            </a:r>
            <a:r>
              <a:rPr lang="en-US" dirty="0"/>
              <a:t>()” method</a:t>
            </a:r>
          </a:p>
          <a:p>
            <a:r>
              <a:rPr lang="en-US" dirty="0"/>
              <a:t>The “</a:t>
            </a:r>
            <a:r>
              <a:rPr lang="en-US" dirty="0" err="1"/>
              <a:t>getElementById</a:t>
            </a:r>
            <a:r>
              <a:rPr lang="en-US" dirty="0"/>
              <a:t>()” is a very performant JavaScript selector method </a:t>
            </a:r>
          </a:p>
        </p:txBody>
      </p:sp>
    </p:spTree>
    <p:extLst>
      <p:ext uri="{BB962C8B-B14F-4D97-AF65-F5344CB8AC3E}">
        <p14:creationId xmlns:p14="http://schemas.microsoft.com/office/powerpoint/2010/main" val="407130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6F1DC2-9884-31D8-437B-3A1B0D36155F}"/>
              </a:ext>
            </a:extLst>
          </p:cNvPr>
          <p:cNvSpPr/>
          <p:nvPr/>
        </p:nvSpPr>
        <p:spPr>
          <a:xfrm>
            <a:off x="1630016" y="3895305"/>
            <a:ext cx="6414052" cy="11806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getElementById</a:t>
            </a:r>
            <a:r>
              <a:rPr lang="en-CA" dirty="0"/>
              <a:t>()</a:t>
            </a:r>
            <a:endParaRPr lang="en-US" dirty="0"/>
          </a:p>
        </p:txBody>
      </p:sp>
      <p:sp>
        <p:nvSpPr>
          <p:cNvPr id="4" name="Rectangle 3">
            <a:extLst>
              <a:ext uri="{FF2B5EF4-FFF2-40B4-BE49-F238E27FC236}">
                <a16:creationId xmlns:a16="http://schemas.microsoft.com/office/drawing/2014/main" id="{912953E5-E2A1-BD3E-9265-3BBB0CB26138}"/>
              </a:ext>
            </a:extLst>
          </p:cNvPr>
          <p:cNvSpPr/>
          <p:nvPr/>
        </p:nvSpPr>
        <p:spPr>
          <a:xfrm>
            <a:off x="944216" y="2226383"/>
            <a:ext cx="4094923" cy="6772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BF96E3BD-7BDC-9D91-15EF-8E795A0552E0}"/>
              </a:ext>
            </a:extLst>
          </p:cNvPr>
          <p:cNvSpPr txBox="1"/>
          <p:nvPr/>
        </p:nvSpPr>
        <p:spPr>
          <a:xfrm>
            <a:off x="970720" y="2357855"/>
            <a:ext cx="6096000" cy="369332"/>
          </a:xfrm>
          <a:prstGeom prst="rect">
            <a:avLst/>
          </a:prstGeom>
          <a:noFill/>
        </p:spPr>
        <p:txBody>
          <a:bodyPr wrap="square">
            <a:spAutoFit/>
          </a:bodyPr>
          <a:lstStyle/>
          <a:p>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id</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"foo"</a:t>
            </a:r>
            <a:r>
              <a:rPr lang="en-CA" b="0" dirty="0">
                <a:solidFill>
                  <a:srgbClr val="808080"/>
                </a:solidFill>
                <a:effectLst/>
                <a:latin typeface="Menlo" panose="020B0609030804020204" pitchFamily="49" charset="0"/>
              </a:rPr>
              <a:t>&gt;</a:t>
            </a:r>
            <a:r>
              <a:rPr lang="en-CA" b="0" dirty="0">
                <a:solidFill>
                  <a:srgbClr val="D4D4D4"/>
                </a:solidFill>
                <a:effectLst/>
                <a:latin typeface="Menlo" panose="020B0609030804020204" pitchFamily="49" charset="0"/>
              </a:rPr>
              <a:t>Select me...</a:t>
            </a:r>
            <a:r>
              <a:rPr lang="en-CA" b="0" dirty="0">
                <a:solidFill>
                  <a:srgbClr val="808080"/>
                </a:solidFill>
                <a:effectLst/>
                <a:latin typeface="Menlo" panose="020B0609030804020204" pitchFamily="49" charset="0"/>
              </a:rPr>
              <a:t>&lt;/</a:t>
            </a:r>
            <a:r>
              <a:rPr lang="en-CA" b="0" dirty="0">
                <a:solidFill>
                  <a:srgbClr val="569CD6"/>
                </a:solidFill>
                <a:effectLst/>
                <a:latin typeface="Menlo" panose="020B0609030804020204" pitchFamily="49" charset="0"/>
              </a:rPr>
              <a:t>p</a:t>
            </a:r>
            <a:r>
              <a:rPr lang="en-CA" b="0" dirty="0">
                <a:solidFill>
                  <a:srgbClr val="808080"/>
                </a:solidFill>
                <a:effectLst/>
                <a:latin typeface="Menlo" panose="020B0609030804020204" pitchFamily="49" charset="0"/>
              </a:rPr>
              <a:t>&gt;</a:t>
            </a:r>
            <a:endParaRPr lang="en-CA" b="0" dirty="0">
              <a:solidFill>
                <a:srgbClr val="D4D4D4"/>
              </a:solidFill>
              <a:effectLst/>
              <a:latin typeface="Menlo" panose="020B0609030804020204" pitchFamily="49" charset="0"/>
            </a:endParaRPr>
          </a:p>
        </p:txBody>
      </p:sp>
      <p:sp>
        <p:nvSpPr>
          <p:cNvPr id="6" name="TextBox 5">
            <a:extLst>
              <a:ext uri="{FF2B5EF4-FFF2-40B4-BE49-F238E27FC236}">
                <a16:creationId xmlns:a16="http://schemas.microsoft.com/office/drawing/2014/main" id="{7FB26F18-4A48-7686-EA50-FAB0B43C6CF8}"/>
              </a:ext>
            </a:extLst>
          </p:cNvPr>
          <p:cNvSpPr txBox="1"/>
          <p:nvPr/>
        </p:nvSpPr>
        <p:spPr>
          <a:xfrm>
            <a:off x="838200" y="1872598"/>
            <a:ext cx="1842052" cy="369332"/>
          </a:xfrm>
          <a:prstGeom prst="rect">
            <a:avLst/>
          </a:prstGeom>
          <a:noFill/>
        </p:spPr>
        <p:txBody>
          <a:bodyPr wrap="square" rtlCol="0">
            <a:spAutoFit/>
          </a:bodyPr>
          <a:lstStyle/>
          <a:p>
            <a:r>
              <a:rPr lang="en-US" dirty="0"/>
              <a:t>HTML</a:t>
            </a:r>
          </a:p>
        </p:txBody>
      </p:sp>
      <p:sp>
        <p:nvSpPr>
          <p:cNvPr id="7" name="TextBox 6">
            <a:extLst>
              <a:ext uri="{FF2B5EF4-FFF2-40B4-BE49-F238E27FC236}">
                <a16:creationId xmlns:a16="http://schemas.microsoft.com/office/drawing/2014/main" id="{CEB334C9-2EBD-D5F6-05F5-34E908264833}"/>
              </a:ext>
            </a:extLst>
          </p:cNvPr>
          <p:cNvSpPr txBox="1"/>
          <p:nvPr/>
        </p:nvSpPr>
        <p:spPr>
          <a:xfrm>
            <a:off x="1572864" y="3525973"/>
            <a:ext cx="1842052" cy="369332"/>
          </a:xfrm>
          <a:prstGeom prst="rect">
            <a:avLst/>
          </a:prstGeom>
          <a:noFill/>
        </p:spPr>
        <p:txBody>
          <a:bodyPr wrap="square" rtlCol="0">
            <a:spAutoFit/>
          </a:bodyPr>
          <a:lstStyle/>
          <a:p>
            <a:r>
              <a:rPr lang="en-US" dirty="0"/>
              <a:t>JS</a:t>
            </a:r>
          </a:p>
        </p:txBody>
      </p:sp>
      <p:sp>
        <p:nvSpPr>
          <p:cNvPr id="11" name="TextBox 10">
            <a:extLst>
              <a:ext uri="{FF2B5EF4-FFF2-40B4-BE49-F238E27FC236}">
                <a16:creationId xmlns:a16="http://schemas.microsoft.com/office/drawing/2014/main" id="{19D2F22C-5E9D-A22A-9070-1F0F23EE3F72}"/>
              </a:ext>
            </a:extLst>
          </p:cNvPr>
          <p:cNvSpPr txBox="1"/>
          <p:nvPr/>
        </p:nvSpPr>
        <p:spPr>
          <a:xfrm>
            <a:off x="1630016" y="3954359"/>
            <a:ext cx="6546574" cy="923330"/>
          </a:xfrm>
          <a:prstGeom prst="rect">
            <a:avLst/>
          </a:prstGeom>
          <a:no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para1</a:t>
            </a:r>
            <a:r>
              <a:rPr lang="en-CA" b="0" dirty="0">
                <a:solidFill>
                  <a:srgbClr val="D4D4D4"/>
                </a:solidFill>
                <a:effectLst/>
                <a:latin typeface="Menlo" panose="020B0609030804020204" pitchFamily="49" charset="0"/>
              </a:rPr>
              <a:t> = </a:t>
            </a:r>
            <a:r>
              <a:rPr lang="en-CA" b="0" dirty="0" err="1">
                <a:solidFill>
                  <a:srgbClr val="9CDCFE"/>
                </a:solidFill>
                <a:effectLst/>
                <a:latin typeface="Menlo" panose="020B0609030804020204" pitchFamily="49" charset="0"/>
              </a:rPr>
              <a:t>document</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getElementById</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'foo'</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4FC1FF"/>
                </a:solidFill>
                <a:effectLst/>
                <a:latin typeface="Menlo" panose="020B0609030804020204" pitchFamily="49" charset="0"/>
              </a:rPr>
              <a:t>para1</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style</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color</a:t>
            </a:r>
            <a:r>
              <a:rPr lang="en-CA" b="0" dirty="0">
                <a:solidFill>
                  <a:srgbClr val="D4D4D4"/>
                </a:solidFill>
                <a:effectLst/>
                <a:latin typeface="Menlo" panose="020B0609030804020204" pitchFamily="49" charset="0"/>
              </a:rPr>
              <a:t> = </a:t>
            </a:r>
            <a:r>
              <a:rPr lang="en-CA" b="0" dirty="0">
                <a:solidFill>
                  <a:srgbClr val="CE9178"/>
                </a:solidFill>
                <a:effectLst/>
                <a:latin typeface="Menlo" panose="020B0609030804020204" pitchFamily="49" charset="0"/>
              </a:rPr>
              <a:t>'red'</a:t>
            </a:r>
            <a:r>
              <a:rPr lang="en-CA" b="0" dirty="0">
                <a:solidFill>
                  <a:srgbClr val="D4D4D4"/>
                </a:solidFill>
                <a:effectLst/>
                <a:latin typeface="Menlo" panose="020B0609030804020204" pitchFamily="49" charset="0"/>
              </a:rPr>
              <a:t>;</a:t>
            </a:r>
          </a:p>
        </p:txBody>
      </p:sp>
      <p:pic>
        <p:nvPicPr>
          <p:cNvPr id="14" name="Picture 13" descr="Red text with the words &quot;Select Me&quot;">
            <a:extLst>
              <a:ext uri="{FF2B5EF4-FFF2-40B4-BE49-F238E27FC236}">
                <a16:creationId xmlns:a16="http://schemas.microsoft.com/office/drawing/2014/main" id="{7E5D4ABC-25EA-59CB-B29E-D86DC0994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191" y="4617573"/>
            <a:ext cx="2052609" cy="715879"/>
          </a:xfrm>
          <a:prstGeom prst="rect">
            <a:avLst/>
          </a:prstGeom>
          <a:ln>
            <a:solidFill>
              <a:schemeClr val="tx1"/>
            </a:solidFill>
          </a:ln>
        </p:spPr>
      </p:pic>
      <p:sp>
        <p:nvSpPr>
          <p:cNvPr id="10" name="TextBox 9">
            <a:extLst>
              <a:ext uri="{FF2B5EF4-FFF2-40B4-BE49-F238E27FC236}">
                <a16:creationId xmlns:a16="http://schemas.microsoft.com/office/drawing/2014/main" id="{B7FE2861-DF57-72BB-B961-5D07913FE568}"/>
              </a:ext>
            </a:extLst>
          </p:cNvPr>
          <p:cNvSpPr txBox="1"/>
          <p:nvPr/>
        </p:nvSpPr>
        <p:spPr>
          <a:xfrm>
            <a:off x="9230139" y="4116277"/>
            <a:ext cx="1842052" cy="369332"/>
          </a:xfrm>
          <a:prstGeom prst="rect">
            <a:avLst/>
          </a:prstGeom>
          <a:noFill/>
        </p:spPr>
        <p:txBody>
          <a:bodyPr wrap="square" rtlCol="0">
            <a:spAutoFit/>
          </a:bodyPr>
          <a:lstStyle/>
          <a:p>
            <a:r>
              <a:rPr lang="en-US" dirty="0"/>
              <a:t>Browser output</a:t>
            </a:r>
          </a:p>
        </p:txBody>
      </p:sp>
      <p:sp>
        <p:nvSpPr>
          <p:cNvPr id="13" name="Arrow: Right 16">
            <a:extLst>
              <a:ext uri="{FF2B5EF4-FFF2-40B4-BE49-F238E27FC236}">
                <a16:creationId xmlns:a16="http://schemas.microsoft.com/office/drawing/2014/main" id="{32EEA49C-922D-F8F2-587E-D20960A5FE0E}"/>
              </a:ext>
            </a:extLst>
          </p:cNvPr>
          <p:cNvSpPr/>
          <p:nvPr/>
        </p:nvSpPr>
        <p:spPr>
          <a:xfrm rot="3114354">
            <a:off x="3943952" y="3302974"/>
            <a:ext cx="786916" cy="192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Arrow: Right 16">
            <a:extLst>
              <a:ext uri="{FF2B5EF4-FFF2-40B4-BE49-F238E27FC236}">
                <a16:creationId xmlns:a16="http://schemas.microsoft.com/office/drawing/2014/main" id="{98872069-8F7F-D654-66AE-CCD069CBF149}"/>
              </a:ext>
            </a:extLst>
          </p:cNvPr>
          <p:cNvSpPr/>
          <p:nvPr/>
        </p:nvSpPr>
        <p:spPr>
          <a:xfrm rot="1413006">
            <a:off x="8261128" y="4764431"/>
            <a:ext cx="786916" cy="192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9718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a:t>Live Selectors</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10515600" cy="4124601"/>
          </a:xfrm>
        </p:spPr>
        <p:txBody>
          <a:bodyPr>
            <a:normAutofit fontScale="92500" lnSpcReduction="10000"/>
          </a:bodyPr>
          <a:lstStyle/>
          <a:p>
            <a:r>
              <a:rPr lang="en-US" dirty="0"/>
              <a:t>Live Selectors allow you to select DOM elements by an HTML tag or by a class name</a:t>
            </a:r>
          </a:p>
          <a:p>
            <a:r>
              <a:rPr lang="en-US" dirty="0"/>
              <a:t>Live Selectors will automatically update if DOM elements that match the selection are added or removed</a:t>
            </a:r>
          </a:p>
          <a:p>
            <a:r>
              <a:rPr lang="en-US" dirty="0"/>
              <a:t>JS live Selector methods</a:t>
            </a:r>
          </a:p>
          <a:p>
            <a:pPr lvl="1"/>
            <a:r>
              <a:rPr lang="en-US" dirty="0" err="1"/>
              <a:t>getElementByTagName</a:t>
            </a:r>
            <a:r>
              <a:rPr lang="en-US" dirty="0"/>
              <a:t>()</a:t>
            </a:r>
          </a:p>
          <a:p>
            <a:pPr lvl="1"/>
            <a:r>
              <a:rPr lang="en-US" dirty="0" err="1"/>
              <a:t>getElementByClassName</a:t>
            </a:r>
            <a:r>
              <a:rPr lang="en-US" dirty="0"/>
              <a:t>()</a:t>
            </a:r>
          </a:p>
          <a:p>
            <a:r>
              <a:rPr lang="en-US" dirty="0"/>
              <a:t>These methods can select multiple DOM elements, </a:t>
            </a:r>
          </a:p>
          <a:p>
            <a:r>
              <a:rPr lang="en-US" dirty="0"/>
              <a:t>These methods  return an HTML collection, which is similar to an array</a:t>
            </a:r>
          </a:p>
          <a:p>
            <a:pPr lvl="1"/>
            <a:r>
              <a:rPr lang="en-US" dirty="0"/>
              <a:t>An HTML collection does not include the </a:t>
            </a:r>
            <a:r>
              <a:rPr lang="en-US" dirty="0" err="1"/>
              <a:t>forEach</a:t>
            </a:r>
            <a:r>
              <a:rPr lang="en-US" dirty="0"/>
              <a:t>() method</a:t>
            </a:r>
          </a:p>
        </p:txBody>
      </p:sp>
    </p:spTree>
    <p:extLst>
      <p:ext uri="{BB962C8B-B14F-4D97-AF65-F5344CB8AC3E}">
        <p14:creationId xmlns:p14="http://schemas.microsoft.com/office/powerpoint/2010/main" val="94807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D78A-4EAC-21E7-45AF-6107C4ED15CC}"/>
              </a:ext>
            </a:extLst>
          </p:cNvPr>
          <p:cNvSpPr>
            <a:spLocks noGrp="1"/>
          </p:cNvSpPr>
          <p:nvPr>
            <p:ph type="title"/>
          </p:nvPr>
        </p:nvSpPr>
        <p:spPr/>
        <p:txBody>
          <a:bodyPr/>
          <a:lstStyle/>
          <a:p>
            <a:r>
              <a:rPr lang="en-CA" dirty="0" err="1"/>
              <a:t>getElementsByTagName</a:t>
            </a:r>
            <a:r>
              <a:rPr lang="en-CA" dirty="0"/>
              <a:t>()</a:t>
            </a:r>
            <a:endParaRPr lang="en-US" dirty="0"/>
          </a:p>
        </p:txBody>
      </p:sp>
      <p:sp>
        <p:nvSpPr>
          <p:cNvPr id="3" name="Content Placeholder 2">
            <a:extLst>
              <a:ext uri="{FF2B5EF4-FFF2-40B4-BE49-F238E27FC236}">
                <a16:creationId xmlns:a16="http://schemas.microsoft.com/office/drawing/2014/main" id="{51B0CA3F-F845-D6D0-8144-6FA4A28FFEC4}"/>
              </a:ext>
            </a:extLst>
          </p:cNvPr>
          <p:cNvSpPr>
            <a:spLocks noGrp="1"/>
          </p:cNvSpPr>
          <p:nvPr>
            <p:ph idx="1"/>
          </p:nvPr>
        </p:nvSpPr>
        <p:spPr>
          <a:xfrm>
            <a:off x="838200" y="1825624"/>
            <a:ext cx="9008165" cy="4124601"/>
          </a:xfrm>
        </p:spPr>
        <p:txBody>
          <a:bodyPr/>
          <a:lstStyle/>
          <a:p>
            <a:r>
              <a:rPr lang="en-US" dirty="0"/>
              <a:t>Selects all elements in the DOM that match an HTML tag passed into the ”</a:t>
            </a:r>
            <a:r>
              <a:rPr lang="en-US" dirty="0" err="1"/>
              <a:t>getElementsByTagName</a:t>
            </a:r>
            <a:r>
              <a:rPr lang="en-US" dirty="0"/>
              <a:t>()” method</a:t>
            </a:r>
          </a:p>
          <a:p>
            <a:r>
              <a:rPr lang="en-US" dirty="0"/>
              <a:t>Returns an HTML collection which is similar to an array</a:t>
            </a:r>
          </a:p>
          <a:p>
            <a:r>
              <a:rPr lang="en-US" dirty="0"/>
              <a:t>You can access individual items in an HTML collection in a similar way to how you access items in an array</a:t>
            </a:r>
          </a:p>
          <a:p>
            <a:pPr lvl="1"/>
            <a:r>
              <a:rPr lang="en-US" dirty="0"/>
              <a:t>Example:</a:t>
            </a:r>
          </a:p>
          <a:p>
            <a:pPr lvl="2"/>
            <a:r>
              <a:rPr lang="en-US" dirty="0"/>
              <a:t>Select the first item in an HTML collection stored in a variable called “paras” </a:t>
            </a:r>
          </a:p>
          <a:p>
            <a:pPr lvl="3"/>
            <a:r>
              <a:rPr lang="en-US" dirty="0"/>
              <a:t>paras[0] // returns the first DOM element in the collection </a:t>
            </a:r>
          </a:p>
        </p:txBody>
      </p:sp>
    </p:spTree>
    <p:extLst>
      <p:ext uri="{BB962C8B-B14F-4D97-AF65-F5344CB8AC3E}">
        <p14:creationId xmlns:p14="http://schemas.microsoft.com/office/powerpoint/2010/main" val="341343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1974</Words>
  <Application>Microsoft Macintosh PowerPoint</Application>
  <PresentationFormat>Widescreen</PresentationFormat>
  <Paragraphs>232</Paragraphs>
  <Slides>36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Menlo</vt:lpstr>
      <vt:lpstr>Office Theme</vt:lpstr>
      <vt:lpstr>Web Scripting 1</vt:lpstr>
      <vt:lpstr>Agenda</vt:lpstr>
      <vt:lpstr>Assignment 03</vt:lpstr>
      <vt:lpstr>Progress Check-In</vt:lpstr>
      <vt:lpstr>JavaScript DOM Selector Methods</vt:lpstr>
      <vt:lpstr>getElementById()</vt:lpstr>
      <vt:lpstr>getElementById()</vt:lpstr>
      <vt:lpstr>Live Selectors</vt:lpstr>
      <vt:lpstr>getElementsByTagName()</vt:lpstr>
      <vt:lpstr>getElementsByTagName()</vt:lpstr>
      <vt:lpstr>getElementsByClassName()</vt:lpstr>
      <vt:lpstr>getElementsByClassName()</vt:lpstr>
      <vt:lpstr>Query Selectors</vt:lpstr>
      <vt:lpstr>querySelector()</vt:lpstr>
      <vt:lpstr>querySelector()</vt:lpstr>
      <vt:lpstr>querySelectorAll()</vt:lpstr>
      <vt:lpstr>querySelectorAll()</vt:lpstr>
      <vt:lpstr>Narrowing the Selection Search</vt:lpstr>
      <vt:lpstr>JavaScript DOM Traversal</vt:lpstr>
      <vt:lpstr>JavaScript DOM Traversal</vt:lpstr>
      <vt:lpstr>JavaScript DOM Traversal</vt:lpstr>
      <vt:lpstr>JavaScript DOM Traversal</vt:lpstr>
      <vt:lpstr>JavaScript DOM Traversal</vt:lpstr>
      <vt:lpstr>JavaScript DOM Manipulation</vt:lpstr>
      <vt:lpstr>JavaScript DOM Manipulation</vt:lpstr>
      <vt:lpstr>jQuery</vt:lpstr>
      <vt:lpstr>About Jquery</vt:lpstr>
      <vt:lpstr>About JQuery</vt:lpstr>
      <vt:lpstr>Benefits of JQuery</vt:lpstr>
      <vt:lpstr>Downsides of jQuery</vt:lpstr>
      <vt:lpstr>jQuery Resource</vt:lpstr>
      <vt:lpstr>Adding the JQuery Library  to a Web Page</vt:lpstr>
      <vt:lpstr>jQuery CDN</vt:lpstr>
      <vt:lpstr>PowerPoint Presentation</vt:lpstr>
      <vt:lpstr>JQuery Code</vt:lpstr>
      <vt:lpstr>JQuery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Whyte</dc:creator>
  <cp:lastModifiedBy>Michael Whyte</cp:lastModifiedBy>
  <cp:revision>199</cp:revision>
  <dcterms:created xsi:type="dcterms:W3CDTF">2019-05-29T16:09:03Z</dcterms:created>
  <dcterms:modified xsi:type="dcterms:W3CDTF">2023-01-20T00:39:42Z</dcterms:modified>
</cp:coreProperties>
</file>