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9" r:id="rId3"/>
    <p:sldId id="312" r:id="rId4"/>
    <p:sldId id="313" r:id="rId5"/>
    <p:sldId id="314" r:id="rId6"/>
    <p:sldId id="321" r:id="rId7"/>
    <p:sldId id="320" r:id="rId8"/>
    <p:sldId id="260" r:id="rId9"/>
    <p:sldId id="261" r:id="rId10"/>
    <p:sldId id="262" r:id="rId11"/>
    <p:sldId id="263" r:id="rId12"/>
    <p:sldId id="264" r:id="rId13"/>
    <p:sldId id="272" r:id="rId14"/>
    <p:sldId id="271" r:id="rId15"/>
    <p:sldId id="273" r:id="rId16"/>
    <p:sldId id="274" r:id="rId17"/>
    <p:sldId id="315" r:id="rId18"/>
    <p:sldId id="316" r:id="rId19"/>
    <p:sldId id="317" r:id="rId20"/>
    <p:sldId id="359" r:id="rId21"/>
    <p:sldId id="318" r:id="rId22"/>
    <p:sldId id="319" r:id="rId23"/>
    <p:sldId id="360" r:id="rId24"/>
    <p:sldId id="362" r:id="rId25"/>
    <p:sldId id="361" r:id="rId26"/>
    <p:sldId id="293" r:id="rId27"/>
    <p:sldId id="284" r:id="rId28"/>
    <p:sldId id="285" r:id="rId29"/>
    <p:sldId id="286" r:id="rId30"/>
    <p:sldId id="288" r:id="rId31"/>
    <p:sldId id="287" r:id="rId32"/>
    <p:sldId id="322" r:id="rId33"/>
    <p:sldId id="294" r:id="rId34"/>
    <p:sldId id="295" r:id="rId35"/>
    <p:sldId id="311" r:id="rId36"/>
    <p:sldId id="297" r:id="rId37"/>
    <p:sldId id="298" r:id="rId38"/>
    <p:sldId id="299" r:id="rId39"/>
    <p:sldId id="300" r:id="rId40"/>
    <p:sldId id="301" r:id="rId41"/>
    <p:sldId id="302" r:id="rId42"/>
    <p:sldId id="303" r:id="rId43"/>
    <p:sldId id="305" r:id="rId44"/>
    <p:sldId id="340" r:id="rId45"/>
    <p:sldId id="341" r:id="rId46"/>
    <p:sldId id="353" r:id="rId47"/>
    <p:sldId id="307" r:id="rId48"/>
    <p:sldId id="308" r:id="rId49"/>
    <p:sldId id="343" r:id="rId50"/>
    <p:sldId id="344" r:id="rId51"/>
    <p:sldId id="354" r:id="rId52"/>
    <p:sldId id="355" r:id="rId53"/>
    <p:sldId id="356" r:id="rId54"/>
    <p:sldId id="357" r:id="rId55"/>
    <p:sldId id="35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80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9"/>
    <p:restoredTop sz="91633"/>
  </p:normalViewPr>
  <p:slideViewPr>
    <p:cSldViewPr snapToGrid="0" snapToObjects="1">
      <p:cViewPr varScale="1">
        <p:scale>
          <a:sx n="117" d="100"/>
          <a:sy n="117" d="100"/>
        </p:scale>
        <p:origin x="2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F0A67-3339-4A4B-81D3-17136E7C7A21}" type="datetimeFigureOut">
              <a:rPr lang="en-CA" smtClean="0"/>
              <a:t>2023-04-04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9D0E7-5B07-D641-AB9A-E4D7632F45F6}" type="slidenum">
              <a:rPr lang="en-CA" smtClean="0"/>
              <a:t>‹#›</a:t>
            </a:fld>
            <a:endParaRPr lang="en-CA"/>
          </a:p>
        </p:txBody>
      </p:sp>
    </p:spTree>
    <p:extLst>
      <p:ext uri="{BB962C8B-B14F-4D97-AF65-F5344CB8AC3E}">
        <p14:creationId xmlns:p14="http://schemas.microsoft.com/office/powerpoint/2010/main" val="90829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1F9D0E7-5B07-D641-AB9A-E4D7632F45F6}" type="slidenum">
              <a:rPr lang="en-CA" smtClean="0"/>
              <a:t>23</a:t>
            </a:fld>
            <a:endParaRPr lang="en-CA"/>
          </a:p>
        </p:txBody>
      </p:sp>
    </p:spTree>
    <p:extLst>
      <p:ext uri="{BB962C8B-B14F-4D97-AF65-F5344CB8AC3E}">
        <p14:creationId xmlns:p14="http://schemas.microsoft.com/office/powerpoint/2010/main" val="3266272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D714-A400-1E46-88F3-0232A7CB9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487C4-2354-854E-B15F-C40A14090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DA6F8A-FBAE-A141-B6D0-48F5D9C51413}"/>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5" name="Footer Placeholder 4">
            <a:extLst>
              <a:ext uri="{FF2B5EF4-FFF2-40B4-BE49-F238E27FC236}">
                <a16:creationId xmlns:a16="http://schemas.microsoft.com/office/drawing/2014/main" id="{DC46B398-9FCE-A745-AC23-FA05957E6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66112-ECEC-034A-81C0-C10D786E6196}"/>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330664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CB77-45A3-BF49-82AA-7362BF8042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2947F-DE7B-D84F-B5A1-7A0C379A73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31816-FAB1-874A-928C-50EF7836C6B7}"/>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5" name="Footer Placeholder 4">
            <a:extLst>
              <a:ext uri="{FF2B5EF4-FFF2-40B4-BE49-F238E27FC236}">
                <a16:creationId xmlns:a16="http://schemas.microsoft.com/office/drawing/2014/main" id="{DC6EEFFB-7312-7447-A064-EA2AA1B1D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34F22-754D-EF4A-9AE6-CFEE43E595A4}"/>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222534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29A9E-3033-4545-81E6-6D84E985EB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15349-4BE3-9A49-9978-B0C891F539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4CCFD-F626-F748-8E9E-78EC2D67EB27}"/>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5" name="Footer Placeholder 4">
            <a:extLst>
              <a:ext uri="{FF2B5EF4-FFF2-40B4-BE49-F238E27FC236}">
                <a16:creationId xmlns:a16="http://schemas.microsoft.com/office/drawing/2014/main" id="{1D88411E-3A09-AF4C-8E03-6CA471E8B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4C856-87CC-034E-B129-00BE2A489D42}"/>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144117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69AA-DEA0-2245-927C-87CBF38BD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6EB9EA-A05E-FD43-B6B3-1A3C36CCC4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93CD2-41C0-E24F-BE55-2B495663B31C}"/>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5" name="Footer Placeholder 4">
            <a:extLst>
              <a:ext uri="{FF2B5EF4-FFF2-40B4-BE49-F238E27FC236}">
                <a16:creationId xmlns:a16="http://schemas.microsoft.com/office/drawing/2014/main" id="{6B64AF45-8DF8-694E-93F5-CD039C07D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410E7-1674-DC48-A7A1-D35A06AD017B}"/>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149661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B370-E302-8E4D-8CAC-CFE6986B10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B3F11E-5016-8F4E-B7AE-3947846FD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6579E3-1845-D442-904A-1807096BD49F}"/>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5" name="Footer Placeholder 4">
            <a:extLst>
              <a:ext uri="{FF2B5EF4-FFF2-40B4-BE49-F238E27FC236}">
                <a16:creationId xmlns:a16="http://schemas.microsoft.com/office/drawing/2014/main" id="{28AF02C6-D5A0-B743-AFE4-0F02B2828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59ACB-BE8D-A842-A413-3007DCB69E14}"/>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243202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A26D-3D0B-B54A-A4DB-FEDBE5711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C78D5-DE41-C949-B95E-BAFA02FE44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0C378C-D7AD-C942-A384-21C55AC85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4FFE8-DB0F-9140-AFD1-9DED5B1250AC}"/>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6" name="Footer Placeholder 5">
            <a:extLst>
              <a:ext uri="{FF2B5EF4-FFF2-40B4-BE49-F238E27FC236}">
                <a16:creationId xmlns:a16="http://schemas.microsoft.com/office/drawing/2014/main" id="{F522BDAF-63DC-864A-8C2E-EE2F31A60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8C8FC-ACB8-6645-9AC3-04DA841201AD}"/>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326795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1089-843F-0243-B004-6FFC056598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B92B2-CA97-2C45-AEA6-555BF2E89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21A81-3C87-064E-A3BF-58A13C989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F75C2-3396-1A47-B657-618B06EF7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F0F1E9-51F0-1942-8319-8F0080C36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76BD0B-4719-8E4C-83DA-BCB7C938D5A0}"/>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8" name="Footer Placeholder 7">
            <a:extLst>
              <a:ext uri="{FF2B5EF4-FFF2-40B4-BE49-F238E27FC236}">
                <a16:creationId xmlns:a16="http://schemas.microsoft.com/office/drawing/2014/main" id="{00B37CA1-9D0E-CB4A-A2BA-0E6467D31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FE497-EE32-394D-87B2-37ACB473417D}"/>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196032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C9D2-45AF-3B40-A08F-93A34B71C1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2ECA9-DF96-294A-ABDE-CE43E855DD25}"/>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4" name="Footer Placeholder 3">
            <a:extLst>
              <a:ext uri="{FF2B5EF4-FFF2-40B4-BE49-F238E27FC236}">
                <a16:creationId xmlns:a16="http://schemas.microsoft.com/office/drawing/2014/main" id="{CC088CBB-9CE0-254B-B2F0-41E14EF56C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2B805D-B165-454F-9B3E-D91851DA9D7B}"/>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214583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54793-4CAF-074B-B0EB-58268B8FBF9B}"/>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3" name="Footer Placeholder 2">
            <a:extLst>
              <a:ext uri="{FF2B5EF4-FFF2-40B4-BE49-F238E27FC236}">
                <a16:creationId xmlns:a16="http://schemas.microsoft.com/office/drawing/2014/main" id="{4422CC54-B799-BF42-A865-A2D30966B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BB3870-3659-D84E-859C-B15AC656593B}"/>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210145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7C67-512E-404F-A69A-44471AC68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90787-48AD-6D43-B8D8-F6BFD196F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6F439C-B635-F340-AF61-C1AB7EA71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EDC71-BFA6-2C4F-B270-F3E68A29C3DB}"/>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6" name="Footer Placeholder 5">
            <a:extLst>
              <a:ext uri="{FF2B5EF4-FFF2-40B4-BE49-F238E27FC236}">
                <a16:creationId xmlns:a16="http://schemas.microsoft.com/office/drawing/2014/main" id="{412BF840-9B80-4646-A833-02AA5BA4B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C8CDD-8B29-9541-930B-8559465B9C37}"/>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352165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95EE-0226-334B-81CF-852E60933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1F573-EC8B-C04E-88C6-97BF2AF00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0A561-44FE-4F4A-AE37-9E67B5B2B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B3147-1CBD-2F4E-9DE5-0DA917F6D165}"/>
              </a:ext>
            </a:extLst>
          </p:cNvPr>
          <p:cNvSpPr>
            <a:spLocks noGrp="1"/>
          </p:cNvSpPr>
          <p:nvPr>
            <p:ph type="dt" sz="half" idx="10"/>
          </p:nvPr>
        </p:nvSpPr>
        <p:spPr/>
        <p:txBody>
          <a:bodyPr/>
          <a:lstStyle/>
          <a:p>
            <a:fld id="{716D0319-3481-7242-9F9E-3C94C6BA8846}" type="datetimeFigureOut">
              <a:rPr lang="en-US" smtClean="0"/>
              <a:t>4/4/23</a:t>
            </a:fld>
            <a:endParaRPr lang="en-US"/>
          </a:p>
        </p:txBody>
      </p:sp>
      <p:sp>
        <p:nvSpPr>
          <p:cNvPr id="6" name="Footer Placeholder 5">
            <a:extLst>
              <a:ext uri="{FF2B5EF4-FFF2-40B4-BE49-F238E27FC236}">
                <a16:creationId xmlns:a16="http://schemas.microsoft.com/office/drawing/2014/main" id="{A0CE9D3A-D723-5345-8970-1A0ED567B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F45F0-D673-8746-B2A5-BAE2A8AB442D}"/>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388951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08441B-31AD-0041-BC26-FE6DFD92E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BCF932-4F55-8C4E-9D49-70F5AFDDD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9014D-B241-2D4F-A137-8F6CBD726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D0319-3481-7242-9F9E-3C94C6BA8846}" type="datetimeFigureOut">
              <a:rPr lang="en-US" smtClean="0"/>
              <a:t>4/4/23</a:t>
            </a:fld>
            <a:endParaRPr lang="en-US"/>
          </a:p>
        </p:txBody>
      </p:sp>
      <p:sp>
        <p:nvSpPr>
          <p:cNvPr id="5" name="Footer Placeholder 4">
            <a:extLst>
              <a:ext uri="{FF2B5EF4-FFF2-40B4-BE49-F238E27FC236}">
                <a16:creationId xmlns:a16="http://schemas.microsoft.com/office/drawing/2014/main" id="{07124F5F-9602-3A4D-9AA4-369F57B3E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0767A0-8DAA-F843-B0AE-6F17E13E8D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82F2A-6F81-C140-9DC7-66D6EEC3CC22}" type="slidenum">
              <a:rPr lang="en-US" smtClean="0"/>
              <a:t>‹#›</a:t>
            </a:fld>
            <a:endParaRPr lang="en-US"/>
          </a:p>
        </p:txBody>
      </p:sp>
    </p:spTree>
    <p:extLst>
      <p:ext uri="{BB962C8B-B14F-4D97-AF65-F5344CB8AC3E}">
        <p14:creationId xmlns:p14="http://schemas.microsoft.com/office/powerpoint/2010/main" val="289167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insights.stackoverflow.com/survey/2020#technology-most-loved-dreaded-and-wanted-web-frameworks" TargetMode="External"/><Relationship Id="rId1" Type="http://schemas.openxmlformats.org/officeDocument/2006/relationships/slideLayout" Target="../slideLayouts/slideLayout2.xml"/><Relationship Id="rId4" Type="http://schemas.openxmlformats.org/officeDocument/2006/relationships/hyperlink" Target="https://www.redbubble.com/people/happydev/works/26616034-reactjs-lov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vitejs.dev/"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ing.com/search?q=Bing+AI&amp;showconv=1&amp;FORM=hpcodx&amp;scdexwlcs=1&amp;scdexwlispw=1"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www.mariowiki.com/Warp_Pipe"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babeljs.i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reactjs.org/docs/fragment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hrome.google.com/webstore/detail/react-developer-tools/fmkadmapgofadopljbjfkapdkoienihi?hl=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Destructuring_assignmen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act_(web_framewor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1988-ED03-1444-9C6F-0F33AAFE54B5}"/>
              </a:ext>
            </a:extLst>
          </p:cNvPr>
          <p:cNvSpPr>
            <a:spLocks noGrp="1"/>
          </p:cNvSpPr>
          <p:nvPr>
            <p:ph type="ctrTitle"/>
          </p:nvPr>
        </p:nvSpPr>
        <p:spPr/>
        <p:txBody>
          <a:bodyPr/>
          <a:lstStyle/>
          <a:p>
            <a:r>
              <a:rPr lang="en-US" dirty="0"/>
              <a:t>JavaScript Frameworks</a:t>
            </a:r>
          </a:p>
        </p:txBody>
      </p:sp>
      <p:sp>
        <p:nvSpPr>
          <p:cNvPr id="3" name="Subtitle 2">
            <a:extLst>
              <a:ext uri="{FF2B5EF4-FFF2-40B4-BE49-F238E27FC236}">
                <a16:creationId xmlns:a16="http://schemas.microsoft.com/office/drawing/2014/main" id="{56B5E4C6-FEDE-5142-9C16-120065C0803C}"/>
              </a:ext>
            </a:extLst>
          </p:cNvPr>
          <p:cNvSpPr>
            <a:spLocks noGrp="1"/>
          </p:cNvSpPr>
          <p:nvPr>
            <p:ph type="subTitle" idx="1"/>
          </p:nvPr>
        </p:nvSpPr>
        <p:spPr/>
        <p:txBody>
          <a:bodyPr/>
          <a:lstStyle/>
          <a:p>
            <a:r>
              <a:rPr lang="en-US" dirty="0"/>
              <a:t>Day 1</a:t>
            </a:r>
          </a:p>
        </p:txBody>
      </p:sp>
    </p:spTree>
    <p:extLst>
      <p:ext uri="{BB962C8B-B14F-4D97-AF65-F5344CB8AC3E}">
        <p14:creationId xmlns:p14="http://schemas.microsoft.com/office/powerpoint/2010/main" val="375504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EBB1-AFA2-8346-B72F-3FD736B43201}"/>
              </a:ext>
            </a:extLst>
          </p:cNvPr>
          <p:cNvSpPr>
            <a:spLocks noGrp="1"/>
          </p:cNvSpPr>
          <p:nvPr>
            <p:ph type="title"/>
          </p:nvPr>
        </p:nvSpPr>
        <p:spPr/>
        <p:txBody>
          <a:bodyPr/>
          <a:lstStyle/>
          <a:p>
            <a:r>
              <a:rPr lang="en-US" dirty="0"/>
              <a:t>Why use React?</a:t>
            </a:r>
          </a:p>
        </p:txBody>
      </p:sp>
      <p:sp>
        <p:nvSpPr>
          <p:cNvPr id="3" name="Content Placeholder 2">
            <a:extLst>
              <a:ext uri="{FF2B5EF4-FFF2-40B4-BE49-F238E27FC236}">
                <a16:creationId xmlns:a16="http://schemas.microsoft.com/office/drawing/2014/main" id="{E9E9FABC-62AD-C545-976A-20E4F773C502}"/>
              </a:ext>
            </a:extLst>
          </p:cNvPr>
          <p:cNvSpPr>
            <a:spLocks noGrp="1"/>
          </p:cNvSpPr>
          <p:nvPr>
            <p:ph idx="1"/>
          </p:nvPr>
        </p:nvSpPr>
        <p:spPr/>
        <p:txBody>
          <a:bodyPr/>
          <a:lstStyle/>
          <a:p>
            <a:r>
              <a:rPr lang="en-US" dirty="0"/>
              <a:t>Easy to get started in React (once your dev environment is setup)</a:t>
            </a:r>
          </a:p>
          <a:p>
            <a:pPr lvl="1"/>
            <a:r>
              <a:rPr lang="en-US" dirty="0"/>
              <a:t>If you know JavaScript, you can work in React</a:t>
            </a:r>
          </a:p>
          <a:p>
            <a:pPr lvl="1"/>
            <a:r>
              <a:rPr lang="en-US" dirty="0"/>
              <a:t>No new syntax (except for JSX)</a:t>
            </a:r>
          </a:p>
          <a:p>
            <a:pPr lvl="2"/>
            <a:r>
              <a:rPr lang="en-US" dirty="0"/>
              <a:t>React leans heavily on standard ES6 JavaScript Syntax</a:t>
            </a:r>
          </a:p>
          <a:p>
            <a:pPr lvl="1"/>
            <a:r>
              <a:rPr lang="en-US" dirty="0"/>
              <a:t>React uses JSX</a:t>
            </a:r>
          </a:p>
          <a:p>
            <a:pPr lvl="2"/>
            <a:r>
              <a:rPr lang="en-US" dirty="0"/>
              <a:t>JSX makes creating interactive HTML templates easy</a:t>
            </a:r>
          </a:p>
          <a:p>
            <a:pPr lvl="2"/>
            <a:r>
              <a:rPr lang="en-US" dirty="0"/>
              <a:t>JSX allows you to write HTML directly in JavaScript</a:t>
            </a:r>
          </a:p>
        </p:txBody>
      </p:sp>
    </p:spTree>
    <p:extLst>
      <p:ext uri="{BB962C8B-B14F-4D97-AF65-F5344CB8AC3E}">
        <p14:creationId xmlns:p14="http://schemas.microsoft.com/office/powerpoint/2010/main" val="401824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EBB1-AFA2-8346-B72F-3FD736B43201}"/>
              </a:ext>
            </a:extLst>
          </p:cNvPr>
          <p:cNvSpPr>
            <a:spLocks noGrp="1"/>
          </p:cNvSpPr>
          <p:nvPr>
            <p:ph type="title"/>
          </p:nvPr>
        </p:nvSpPr>
        <p:spPr/>
        <p:txBody>
          <a:bodyPr/>
          <a:lstStyle/>
          <a:p>
            <a:r>
              <a:rPr lang="en-US" dirty="0"/>
              <a:t>Why use React?</a:t>
            </a:r>
          </a:p>
        </p:txBody>
      </p:sp>
      <p:sp>
        <p:nvSpPr>
          <p:cNvPr id="3" name="Content Placeholder 2">
            <a:extLst>
              <a:ext uri="{FF2B5EF4-FFF2-40B4-BE49-F238E27FC236}">
                <a16:creationId xmlns:a16="http://schemas.microsoft.com/office/drawing/2014/main" id="{E9E9FABC-62AD-C545-976A-20E4F773C502}"/>
              </a:ext>
            </a:extLst>
          </p:cNvPr>
          <p:cNvSpPr>
            <a:spLocks noGrp="1"/>
          </p:cNvSpPr>
          <p:nvPr>
            <p:ph idx="1"/>
          </p:nvPr>
        </p:nvSpPr>
        <p:spPr/>
        <p:txBody>
          <a:bodyPr/>
          <a:lstStyle/>
          <a:p>
            <a:r>
              <a:rPr lang="en-US" dirty="0"/>
              <a:t>One of the most popular front-end frameworks</a:t>
            </a:r>
          </a:p>
          <a:p>
            <a:pPr lvl="1"/>
            <a:r>
              <a:rPr lang="en-US" dirty="0"/>
              <a:t>React has large and active community</a:t>
            </a:r>
          </a:p>
          <a:p>
            <a:pPr lvl="1"/>
            <a:r>
              <a:rPr lang="en-US" dirty="0"/>
              <a:t>Lots of free online tutorials on how to use React</a:t>
            </a:r>
          </a:p>
          <a:p>
            <a:r>
              <a:rPr lang="en-US" dirty="0"/>
              <a:t>React has good documentation</a:t>
            </a:r>
          </a:p>
          <a:p>
            <a:r>
              <a:rPr lang="en-US" dirty="0"/>
              <a:t>Developers who know how to use React are in demand</a:t>
            </a:r>
          </a:p>
        </p:txBody>
      </p:sp>
    </p:spTree>
    <p:extLst>
      <p:ext uri="{BB962C8B-B14F-4D97-AF65-F5344CB8AC3E}">
        <p14:creationId xmlns:p14="http://schemas.microsoft.com/office/powerpoint/2010/main" val="16387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EBB1-AFA2-8346-B72F-3FD736B43201}"/>
              </a:ext>
            </a:extLst>
          </p:cNvPr>
          <p:cNvSpPr>
            <a:spLocks noGrp="1"/>
          </p:cNvSpPr>
          <p:nvPr>
            <p:ph type="title"/>
          </p:nvPr>
        </p:nvSpPr>
        <p:spPr/>
        <p:txBody>
          <a:bodyPr/>
          <a:lstStyle/>
          <a:p>
            <a:r>
              <a:rPr lang="en-US" dirty="0"/>
              <a:t>Why use React?</a:t>
            </a:r>
          </a:p>
        </p:txBody>
      </p:sp>
      <p:sp>
        <p:nvSpPr>
          <p:cNvPr id="3" name="Content Placeholder 2">
            <a:extLst>
              <a:ext uri="{FF2B5EF4-FFF2-40B4-BE49-F238E27FC236}">
                <a16:creationId xmlns:a16="http://schemas.microsoft.com/office/drawing/2014/main" id="{E9E9FABC-62AD-C545-976A-20E4F773C502}"/>
              </a:ext>
            </a:extLst>
          </p:cNvPr>
          <p:cNvSpPr>
            <a:spLocks noGrp="1"/>
          </p:cNvSpPr>
          <p:nvPr>
            <p:ph idx="1"/>
          </p:nvPr>
        </p:nvSpPr>
        <p:spPr>
          <a:xfrm>
            <a:off x="838200" y="1825625"/>
            <a:ext cx="5488459" cy="3055294"/>
          </a:xfrm>
        </p:spPr>
        <p:txBody>
          <a:bodyPr>
            <a:normAutofit/>
          </a:bodyPr>
          <a:lstStyle/>
          <a:p>
            <a:r>
              <a:rPr lang="en-US" dirty="0"/>
              <a:t>It is one of the most loved frameworks as decided by you, developers!!!</a:t>
            </a:r>
          </a:p>
          <a:p>
            <a:r>
              <a:rPr lang="en-US" dirty="0"/>
              <a:t>See the 2020 Stack Overflow Developer survey:</a:t>
            </a:r>
          </a:p>
          <a:p>
            <a:pPr lvl="1"/>
            <a:r>
              <a:rPr lang="en-CA" dirty="0">
                <a:hlinkClick r:id="rId2"/>
              </a:rPr>
              <a:t>Most Loved Web Frameworks</a:t>
            </a:r>
            <a:endParaRPr lang="en-US" dirty="0"/>
          </a:p>
          <a:p>
            <a:pPr lvl="1"/>
            <a:endParaRPr lang="en-US" dirty="0"/>
          </a:p>
        </p:txBody>
      </p:sp>
      <p:pic>
        <p:nvPicPr>
          <p:cNvPr id="5" name="Picture 4" descr="React JS logo with heart in the middle">
            <a:extLst>
              <a:ext uri="{FF2B5EF4-FFF2-40B4-BE49-F238E27FC236}">
                <a16:creationId xmlns:a16="http://schemas.microsoft.com/office/drawing/2014/main" id="{E062C231-25A2-4D4A-9E85-21FC8F1EAC01}"/>
              </a:ext>
            </a:extLst>
          </p:cNvPr>
          <p:cNvPicPr>
            <a:picLocks noChangeAspect="1"/>
          </p:cNvPicPr>
          <p:nvPr/>
        </p:nvPicPr>
        <p:blipFill>
          <a:blip r:embed="rId3"/>
          <a:stretch>
            <a:fillRect/>
          </a:stretch>
        </p:blipFill>
        <p:spPr>
          <a:xfrm>
            <a:off x="6743013" y="1297125"/>
            <a:ext cx="4785841" cy="4263749"/>
          </a:xfrm>
          <a:prstGeom prst="rect">
            <a:avLst/>
          </a:prstGeom>
        </p:spPr>
      </p:pic>
      <p:sp>
        <p:nvSpPr>
          <p:cNvPr id="6" name="TextBox 5">
            <a:extLst>
              <a:ext uri="{FF2B5EF4-FFF2-40B4-BE49-F238E27FC236}">
                <a16:creationId xmlns:a16="http://schemas.microsoft.com/office/drawing/2014/main" id="{75D21F34-6A35-7F4E-AEE2-EEB451B4EA0D}"/>
              </a:ext>
            </a:extLst>
          </p:cNvPr>
          <p:cNvSpPr txBox="1"/>
          <p:nvPr/>
        </p:nvSpPr>
        <p:spPr>
          <a:xfrm>
            <a:off x="357352" y="6484883"/>
            <a:ext cx="7052441" cy="261610"/>
          </a:xfrm>
          <a:prstGeom prst="rect">
            <a:avLst/>
          </a:prstGeom>
          <a:noFill/>
        </p:spPr>
        <p:txBody>
          <a:bodyPr wrap="square" rtlCol="0">
            <a:spAutoFit/>
          </a:bodyPr>
          <a:lstStyle/>
          <a:p>
            <a:r>
              <a:rPr lang="en-US" sz="1100" dirty="0"/>
              <a:t>React logo with heart from: </a:t>
            </a:r>
            <a:r>
              <a:rPr lang="en-CA" sz="1100" dirty="0">
                <a:hlinkClick r:id="rId4"/>
              </a:rPr>
              <a:t>https://www.redbubble.com/people/happydev/works/26616034-reactjs-love</a:t>
            </a:r>
            <a:endParaRPr lang="en-US" sz="1100" dirty="0"/>
          </a:p>
        </p:txBody>
      </p:sp>
    </p:spTree>
    <p:extLst>
      <p:ext uri="{BB962C8B-B14F-4D97-AF65-F5344CB8AC3E}">
        <p14:creationId xmlns:p14="http://schemas.microsoft.com/office/powerpoint/2010/main" val="412086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22B-C1BB-9544-A1C9-0FFFEB2D91A5}"/>
              </a:ext>
            </a:extLst>
          </p:cNvPr>
          <p:cNvSpPr>
            <a:spLocks noGrp="1"/>
          </p:cNvSpPr>
          <p:nvPr>
            <p:ph type="ctrTitle"/>
          </p:nvPr>
        </p:nvSpPr>
        <p:spPr/>
        <p:txBody>
          <a:bodyPr/>
          <a:lstStyle/>
          <a:p>
            <a:r>
              <a:rPr lang="en-US" dirty="0"/>
              <a:t>How React Views the World</a:t>
            </a:r>
          </a:p>
        </p:txBody>
      </p:sp>
      <p:sp>
        <p:nvSpPr>
          <p:cNvPr id="3" name="Subtitle 2">
            <a:extLst>
              <a:ext uri="{FF2B5EF4-FFF2-40B4-BE49-F238E27FC236}">
                <a16:creationId xmlns:a16="http://schemas.microsoft.com/office/drawing/2014/main" id="{4B7A4A1F-AF45-6544-AE76-0B3998B76794}"/>
              </a:ext>
            </a:extLst>
          </p:cNvPr>
          <p:cNvSpPr>
            <a:spLocks noGrp="1"/>
          </p:cNvSpPr>
          <p:nvPr>
            <p:ph type="subTitle" idx="1"/>
          </p:nvPr>
        </p:nvSpPr>
        <p:spPr/>
        <p:txBody>
          <a:bodyPr/>
          <a:lstStyle/>
          <a:p>
            <a:r>
              <a:rPr lang="en-US" dirty="0"/>
              <a:t>(Hint: It's all about the component)</a:t>
            </a:r>
          </a:p>
        </p:txBody>
      </p:sp>
    </p:spTree>
    <p:extLst>
      <p:ext uri="{BB962C8B-B14F-4D97-AF65-F5344CB8AC3E}">
        <p14:creationId xmlns:p14="http://schemas.microsoft.com/office/powerpoint/2010/main" val="208987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D72E-9A4C-F841-8677-8346502A71A6}"/>
              </a:ext>
            </a:extLst>
          </p:cNvPr>
          <p:cNvSpPr>
            <a:spLocks noGrp="1"/>
          </p:cNvSpPr>
          <p:nvPr>
            <p:ph type="title"/>
          </p:nvPr>
        </p:nvSpPr>
        <p:spPr/>
        <p:txBody>
          <a:bodyPr/>
          <a:lstStyle/>
          <a:p>
            <a:r>
              <a:rPr lang="en-US" dirty="0"/>
              <a:t>Everything is a Component</a:t>
            </a:r>
          </a:p>
        </p:txBody>
      </p:sp>
      <p:sp>
        <p:nvSpPr>
          <p:cNvPr id="3" name="Content Placeholder 2">
            <a:extLst>
              <a:ext uri="{FF2B5EF4-FFF2-40B4-BE49-F238E27FC236}">
                <a16:creationId xmlns:a16="http://schemas.microsoft.com/office/drawing/2014/main" id="{97EAE7A4-E98E-0A4A-B329-B20AD10605D0}"/>
              </a:ext>
            </a:extLst>
          </p:cNvPr>
          <p:cNvSpPr>
            <a:spLocks noGrp="1"/>
          </p:cNvSpPr>
          <p:nvPr>
            <p:ph idx="1"/>
          </p:nvPr>
        </p:nvSpPr>
        <p:spPr/>
        <p:txBody>
          <a:bodyPr/>
          <a:lstStyle/>
          <a:p>
            <a:r>
              <a:rPr lang="en-US" dirty="0"/>
              <a:t>When building a React web application, it is best to think about everything in your application as a component</a:t>
            </a:r>
          </a:p>
          <a:p>
            <a:pPr lvl="1"/>
            <a:r>
              <a:rPr lang="en-US" dirty="0"/>
              <a:t>A component could be:</a:t>
            </a:r>
          </a:p>
          <a:p>
            <a:pPr lvl="2"/>
            <a:r>
              <a:rPr lang="en-US" dirty="0"/>
              <a:t>A static header or footer element</a:t>
            </a:r>
          </a:p>
          <a:p>
            <a:pPr lvl="2"/>
            <a:r>
              <a:rPr lang="en-US" dirty="0"/>
              <a:t>An interactive log in form element</a:t>
            </a:r>
          </a:p>
          <a:p>
            <a:pPr lvl="2"/>
            <a:r>
              <a:rPr lang="en-US" dirty="0"/>
              <a:t>An interactive shopping cart element</a:t>
            </a:r>
          </a:p>
          <a:p>
            <a:pPr lvl="2"/>
            <a:r>
              <a:rPr lang="en-US" dirty="0"/>
              <a:t>A blog post</a:t>
            </a:r>
          </a:p>
          <a:p>
            <a:pPr lvl="2"/>
            <a:r>
              <a:rPr lang="en-US" dirty="0"/>
              <a:t>A search component</a:t>
            </a:r>
          </a:p>
          <a:p>
            <a:pPr lvl="1"/>
            <a:r>
              <a:rPr lang="en-US" dirty="0"/>
              <a:t>A component can have child components</a:t>
            </a:r>
          </a:p>
        </p:txBody>
      </p:sp>
    </p:spTree>
    <p:extLst>
      <p:ext uri="{BB962C8B-B14F-4D97-AF65-F5344CB8AC3E}">
        <p14:creationId xmlns:p14="http://schemas.microsoft.com/office/powerpoint/2010/main" val="98841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532B-CDFD-5A4D-8765-C2394B0D5C78}"/>
              </a:ext>
            </a:extLst>
          </p:cNvPr>
          <p:cNvSpPr>
            <a:spLocks noGrp="1"/>
          </p:cNvSpPr>
          <p:nvPr>
            <p:ph type="title"/>
          </p:nvPr>
        </p:nvSpPr>
        <p:spPr>
          <a:xfrm>
            <a:off x="838200" y="214656"/>
            <a:ext cx="10515600" cy="1325563"/>
          </a:xfrm>
        </p:spPr>
        <p:txBody>
          <a:bodyPr/>
          <a:lstStyle/>
          <a:p>
            <a:r>
              <a:rPr lang="en-US" dirty="0"/>
              <a:t>Think in Components</a:t>
            </a:r>
          </a:p>
        </p:txBody>
      </p:sp>
      <p:sp>
        <p:nvSpPr>
          <p:cNvPr id="3" name="Content Placeholder 2">
            <a:extLst>
              <a:ext uri="{FF2B5EF4-FFF2-40B4-BE49-F238E27FC236}">
                <a16:creationId xmlns:a16="http://schemas.microsoft.com/office/drawing/2014/main" id="{B8C53A41-94FE-E049-BDA8-7BFA77DCB962}"/>
              </a:ext>
            </a:extLst>
          </p:cNvPr>
          <p:cNvSpPr>
            <a:spLocks noGrp="1"/>
          </p:cNvSpPr>
          <p:nvPr>
            <p:ph idx="1"/>
          </p:nvPr>
        </p:nvSpPr>
        <p:spPr>
          <a:xfrm>
            <a:off x="714632" y="1702057"/>
            <a:ext cx="3239530" cy="4351338"/>
          </a:xfrm>
        </p:spPr>
        <p:txBody>
          <a:bodyPr/>
          <a:lstStyle/>
          <a:p>
            <a:r>
              <a:rPr lang="en-US" dirty="0"/>
              <a:t>I don't know if Twitter uses React, but we could easily build a Twitter clone with React</a:t>
            </a:r>
          </a:p>
        </p:txBody>
      </p:sp>
      <p:pic>
        <p:nvPicPr>
          <p:cNvPr id="5" name="Picture 4" descr="Jen Simmons Twitter page">
            <a:extLst>
              <a:ext uri="{FF2B5EF4-FFF2-40B4-BE49-F238E27FC236}">
                <a16:creationId xmlns:a16="http://schemas.microsoft.com/office/drawing/2014/main" id="{443F566D-6152-3044-82A5-2CA1D02EE857}"/>
              </a:ext>
            </a:extLst>
          </p:cNvPr>
          <p:cNvPicPr>
            <a:picLocks noChangeAspect="1"/>
          </p:cNvPicPr>
          <p:nvPr/>
        </p:nvPicPr>
        <p:blipFill>
          <a:blip r:embed="rId2"/>
          <a:stretch>
            <a:fillRect/>
          </a:stretch>
        </p:blipFill>
        <p:spPr>
          <a:xfrm>
            <a:off x="4419961" y="1431088"/>
            <a:ext cx="7388622" cy="5140411"/>
          </a:xfrm>
          <a:prstGeom prst="rect">
            <a:avLst/>
          </a:prstGeom>
        </p:spPr>
      </p:pic>
    </p:spTree>
    <p:extLst>
      <p:ext uri="{BB962C8B-B14F-4D97-AF65-F5344CB8AC3E}">
        <p14:creationId xmlns:p14="http://schemas.microsoft.com/office/powerpoint/2010/main" val="24198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532B-CDFD-5A4D-8765-C2394B0D5C78}"/>
              </a:ext>
            </a:extLst>
          </p:cNvPr>
          <p:cNvSpPr>
            <a:spLocks noGrp="1"/>
          </p:cNvSpPr>
          <p:nvPr>
            <p:ph type="title"/>
          </p:nvPr>
        </p:nvSpPr>
        <p:spPr>
          <a:xfrm>
            <a:off x="838200" y="214656"/>
            <a:ext cx="10515600" cy="1325563"/>
          </a:xfrm>
        </p:spPr>
        <p:txBody>
          <a:bodyPr/>
          <a:lstStyle/>
          <a:p>
            <a:r>
              <a:rPr lang="en-US" dirty="0"/>
              <a:t>Think in Components</a:t>
            </a:r>
          </a:p>
        </p:txBody>
      </p:sp>
      <p:pic>
        <p:nvPicPr>
          <p:cNvPr id="5" name="Picture 4" descr="Jen Simmons Twitter page">
            <a:extLst>
              <a:ext uri="{FF2B5EF4-FFF2-40B4-BE49-F238E27FC236}">
                <a16:creationId xmlns:a16="http://schemas.microsoft.com/office/drawing/2014/main" id="{443F566D-6152-3044-82A5-2CA1D02EE857}"/>
              </a:ext>
            </a:extLst>
          </p:cNvPr>
          <p:cNvPicPr>
            <a:picLocks noChangeAspect="1"/>
          </p:cNvPicPr>
          <p:nvPr/>
        </p:nvPicPr>
        <p:blipFill>
          <a:blip r:embed="rId2"/>
          <a:stretch>
            <a:fillRect/>
          </a:stretch>
        </p:blipFill>
        <p:spPr>
          <a:xfrm>
            <a:off x="2702372" y="1344591"/>
            <a:ext cx="7388622" cy="5140411"/>
          </a:xfrm>
          <a:prstGeom prst="rect">
            <a:avLst/>
          </a:prstGeom>
        </p:spPr>
        <p:style>
          <a:lnRef idx="2">
            <a:schemeClr val="accent2"/>
          </a:lnRef>
          <a:fillRef idx="1">
            <a:schemeClr val="lt1"/>
          </a:fillRef>
          <a:effectRef idx="0">
            <a:schemeClr val="accent2"/>
          </a:effectRef>
          <a:fontRef idx="minor">
            <a:schemeClr val="dk1"/>
          </a:fontRef>
        </p:style>
      </p:pic>
      <p:sp>
        <p:nvSpPr>
          <p:cNvPr id="7" name="Rectangle 6">
            <a:extLst>
              <a:ext uri="{FF2B5EF4-FFF2-40B4-BE49-F238E27FC236}">
                <a16:creationId xmlns:a16="http://schemas.microsoft.com/office/drawing/2014/main" id="{85CBA069-03A3-8447-B0FE-672801B2824D}"/>
              </a:ext>
            </a:extLst>
          </p:cNvPr>
          <p:cNvSpPr/>
          <p:nvPr/>
        </p:nvSpPr>
        <p:spPr>
          <a:xfrm>
            <a:off x="2690373" y="1680520"/>
            <a:ext cx="1461497" cy="2829696"/>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36B7A6-75A8-6340-A752-293156D7C512}"/>
              </a:ext>
            </a:extLst>
          </p:cNvPr>
          <p:cNvSpPr/>
          <p:nvPr/>
        </p:nvSpPr>
        <p:spPr>
          <a:xfrm>
            <a:off x="4251443" y="1680520"/>
            <a:ext cx="3459173" cy="2829696"/>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897404-1D25-AD44-8DF0-D0D2F4C96226}"/>
              </a:ext>
            </a:extLst>
          </p:cNvPr>
          <p:cNvSpPr/>
          <p:nvPr/>
        </p:nvSpPr>
        <p:spPr>
          <a:xfrm>
            <a:off x="7822011" y="1344591"/>
            <a:ext cx="2268984" cy="335929"/>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A5B6AE-7073-9641-88B7-759994DF21AF}"/>
              </a:ext>
            </a:extLst>
          </p:cNvPr>
          <p:cNvSpPr/>
          <p:nvPr/>
        </p:nvSpPr>
        <p:spPr>
          <a:xfrm>
            <a:off x="7834009" y="2927403"/>
            <a:ext cx="2256985" cy="1879375"/>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604676-917E-0B4C-B81B-905834E8E825}"/>
              </a:ext>
            </a:extLst>
          </p:cNvPr>
          <p:cNvSpPr/>
          <p:nvPr/>
        </p:nvSpPr>
        <p:spPr>
          <a:xfrm>
            <a:off x="7846009" y="4806779"/>
            <a:ext cx="2244986" cy="1678224"/>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139075-0911-AB41-AE86-CB8F880D119A}"/>
              </a:ext>
            </a:extLst>
          </p:cNvPr>
          <p:cNvSpPr/>
          <p:nvPr/>
        </p:nvSpPr>
        <p:spPr>
          <a:xfrm>
            <a:off x="2666553" y="4514592"/>
            <a:ext cx="1461497" cy="440467"/>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B63215-4E7F-5047-9E1F-FB34E20BFA3E}"/>
              </a:ext>
            </a:extLst>
          </p:cNvPr>
          <p:cNvSpPr/>
          <p:nvPr/>
        </p:nvSpPr>
        <p:spPr>
          <a:xfrm>
            <a:off x="4251443" y="4586544"/>
            <a:ext cx="3459173" cy="1898458"/>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7A4B2E-32B0-3F49-919A-D8659602FE11}"/>
              </a:ext>
            </a:extLst>
          </p:cNvPr>
          <p:cNvSpPr/>
          <p:nvPr/>
        </p:nvSpPr>
        <p:spPr>
          <a:xfrm>
            <a:off x="2666553" y="1344590"/>
            <a:ext cx="4932852" cy="335930"/>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68AA71-D898-3F41-802D-AE4004DC945C}"/>
              </a:ext>
            </a:extLst>
          </p:cNvPr>
          <p:cNvSpPr/>
          <p:nvPr/>
        </p:nvSpPr>
        <p:spPr>
          <a:xfrm>
            <a:off x="7831210" y="1786589"/>
            <a:ext cx="2132596" cy="1023866"/>
          </a:xfrm>
          <a:prstGeom prst="rect">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FB2A-D0A0-614D-B251-11BFEDD6FCD4}"/>
              </a:ext>
            </a:extLst>
          </p:cNvPr>
          <p:cNvSpPr>
            <a:spLocks noGrp="1"/>
          </p:cNvSpPr>
          <p:nvPr>
            <p:ph type="title"/>
          </p:nvPr>
        </p:nvSpPr>
        <p:spPr/>
        <p:txBody>
          <a:bodyPr/>
          <a:lstStyle/>
          <a:p>
            <a:r>
              <a:rPr lang="en-US" dirty="0"/>
              <a:t>Create React App</a:t>
            </a:r>
          </a:p>
        </p:txBody>
      </p:sp>
      <p:sp>
        <p:nvSpPr>
          <p:cNvPr id="3" name="Content Placeholder 2">
            <a:extLst>
              <a:ext uri="{FF2B5EF4-FFF2-40B4-BE49-F238E27FC236}">
                <a16:creationId xmlns:a16="http://schemas.microsoft.com/office/drawing/2014/main" id="{33BCFCEF-A641-AC45-807F-E47AAFDA1A41}"/>
              </a:ext>
            </a:extLst>
          </p:cNvPr>
          <p:cNvSpPr>
            <a:spLocks noGrp="1"/>
          </p:cNvSpPr>
          <p:nvPr>
            <p:ph idx="1"/>
          </p:nvPr>
        </p:nvSpPr>
        <p:spPr/>
        <p:txBody>
          <a:bodyPr/>
          <a:lstStyle/>
          <a:p>
            <a:r>
              <a:rPr lang="en-US" dirty="0"/>
              <a:t>Create React App provides a simple one click install that installs all the basic tools you need for creating a React web application including:</a:t>
            </a:r>
          </a:p>
          <a:p>
            <a:pPr lvl="1"/>
            <a:r>
              <a:rPr lang="en-US" dirty="0"/>
              <a:t>React</a:t>
            </a:r>
          </a:p>
          <a:p>
            <a:pPr lvl="1"/>
            <a:r>
              <a:rPr lang="en-US" dirty="0"/>
              <a:t>JSX </a:t>
            </a:r>
            <a:r>
              <a:rPr lang="en-US" dirty="0" err="1"/>
              <a:t>Transpiler</a:t>
            </a:r>
            <a:endParaRPr lang="en-US" dirty="0"/>
          </a:p>
          <a:p>
            <a:pPr lvl="1"/>
            <a:r>
              <a:rPr lang="en-US" dirty="0"/>
              <a:t>ES6 Support</a:t>
            </a:r>
          </a:p>
          <a:p>
            <a:pPr lvl="1"/>
            <a:r>
              <a:rPr lang="en-US" dirty="0"/>
              <a:t>A development web server</a:t>
            </a:r>
          </a:p>
          <a:p>
            <a:pPr lvl="1"/>
            <a:r>
              <a:rPr lang="en-US" dirty="0"/>
              <a:t>A build tool for production</a:t>
            </a:r>
          </a:p>
        </p:txBody>
      </p:sp>
    </p:spTree>
    <p:extLst>
      <p:ext uri="{BB962C8B-B14F-4D97-AF65-F5344CB8AC3E}">
        <p14:creationId xmlns:p14="http://schemas.microsoft.com/office/powerpoint/2010/main" val="18604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3F22-AA64-684A-BA30-8601D45F7F71}"/>
              </a:ext>
            </a:extLst>
          </p:cNvPr>
          <p:cNvSpPr>
            <a:spLocks noGrp="1"/>
          </p:cNvSpPr>
          <p:nvPr>
            <p:ph type="title"/>
          </p:nvPr>
        </p:nvSpPr>
        <p:spPr/>
        <p:txBody>
          <a:bodyPr/>
          <a:lstStyle/>
          <a:p>
            <a:r>
              <a:rPr lang="en-US" dirty="0"/>
              <a:t>Create React App – How to Setup</a:t>
            </a:r>
          </a:p>
        </p:txBody>
      </p:sp>
      <p:sp>
        <p:nvSpPr>
          <p:cNvPr id="3" name="Content Placeholder 2">
            <a:extLst>
              <a:ext uri="{FF2B5EF4-FFF2-40B4-BE49-F238E27FC236}">
                <a16:creationId xmlns:a16="http://schemas.microsoft.com/office/drawing/2014/main" id="{AF86F0D0-561A-714F-84E5-15D91FBE0C47}"/>
              </a:ext>
            </a:extLst>
          </p:cNvPr>
          <p:cNvSpPr>
            <a:spLocks noGrp="1"/>
          </p:cNvSpPr>
          <p:nvPr>
            <p:ph idx="1"/>
          </p:nvPr>
        </p:nvSpPr>
        <p:spPr/>
        <p:txBody>
          <a:bodyPr/>
          <a:lstStyle/>
          <a:p>
            <a:r>
              <a:rPr lang="en-US" dirty="0"/>
              <a:t>Easy…</a:t>
            </a:r>
          </a:p>
          <a:p>
            <a:r>
              <a:rPr lang="en-US" dirty="0"/>
              <a:t>Make sure your version of </a:t>
            </a:r>
            <a:r>
              <a:rPr lang="en-US" dirty="0" err="1"/>
              <a:t>npm</a:t>
            </a:r>
            <a:r>
              <a:rPr lang="en-US" dirty="0"/>
              <a:t> is at least at version 5.2 (for an easier install experience)</a:t>
            </a:r>
          </a:p>
          <a:p>
            <a:r>
              <a:rPr lang="en-US" dirty="0"/>
              <a:t>CD (change directory) to the parent directory of where you want to install your application from within Terminal or CMD prompt or PowerShell</a:t>
            </a:r>
          </a:p>
          <a:p>
            <a:r>
              <a:rPr lang="en-US" dirty="0"/>
              <a:t>Run the install command (details on next slide)</a:t>
            </a:r>
          </a:p>
          <a:p>
            <a:r>
              <a:rPr lang="en-US" dirty="0"/>
              <a:t>CD into your applications folder (details on next slide)</a:t>
            </a:r>
          </a:p>
          <a:p>
            <a:r>
              <a:rPr lang="en-US" dirty="0"/>
              <a:t>Type: </a:t>
            </a:r>
            <a:r>
              <a:rPr lang="en-US" dirty="0" err="1"/>
              <a:t>npm</a:t>
            </a:r>
            <a:r>
              <a:rPr lang="en-US" dirty="0"/>
              <a:t> start</a:t>
            </a:r>
          </a:p>
        </p:txBody>
      </p:sp>
    </p:spTree>
    <p:extLst>
      <p:ext uri="{BB962C8B-B14F-4D97-AF65-F5344CB8AC3E}">
        <p14:creationId xmlns:p14="http://schemas.microsoft.com/office/powerpoint/2010/main" val="3812733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2C91-C43E-9A48-A71C-A4D5EEDA2BE7}"/>
              </a:ext>
            </a:extLst>
          </p:cNvPr>
          <p:cNvSpPr>
            <a:spLocks noGrp="1"/>
          </p:cNvSpPr>
          <p:nvPr>
            <p:ph type="title"/>
          </p:nvPr>
        </p:nvSpPr>
        <p:spPr/>
        <p:txBody>
          <a:bodyPr/>
          <a:lstStyle/>
          <a:p>
            <a:r>
              <a:rPr lang="en-US" dirty="0"/>
              <a:t>Create React App – Terminal Install</a:t>
            </a:r>
          </a:p>
        </p:txBody>
      </p:sp>
      <p:sp>
        <p:nvSpPr>
          <p:cNvPr id="3" name="Content Placeholder 2">
            <a:extLst>
              <a:ext uri="{FF2B5EF4-FFF2-40B4-BE49-F238E27FC236}">
                <a16:creationId xmlns:a16="http://schemas.microsoft.com/office/drawing/2014/main" id="{8FD0F699-F9E6-984C-8499-1574577C7F0A}"/>
              </a:ext>
            </a:extLst>
          </p:cNvPr>
          <p:cNvSpPr>
            <a:spLocks noGrp="1"/>
          </p:cNvSpPr>
          <p:nvPr>
            <p:ph idx="1"/>
          </p:nvPr>
        </p:nvSpPr>
        <p:spPr>
          <a:xfrm>
            <a:off x="838200" y="1825625"/>
            <a:ext cx="2272862" cy="539203"/>
          </a:xfrm>
        </p:spPr>
        <p:txBody>
          <a:bodyPr>
            <a:normAutofit/>
          </a:bodyPr>
          <a:lstStyle/>
          <a:p>
            <a:r>
              <a:rPr lang="en-US" dirty="0"/>
              <a:t>Installation</a:t>
            </a:r>
          </a:p>
        </p:txBody>
      </p:sp>
      <p:sp>
        <p:nvSpPr>
          <p:cNvPr id="4" name="Rectangle 3">
            <a:extLst>
              <a:ext uri="{FF2B5EF4-FFF2-40B4-BE49-F238E27FC236}">
                <a16:creationId xmlns:a16="http://schemas.microsoft.com/office/drawing/2014/main" id="{ECBCD059-1F7E-F249-B080-41AF30C44922}"/>
              </a:ext>
            </a:extLst>
          </p:cNvPr>
          <p:cNvSpPr/>
          <p:nvPr/>
        </p:nvSpPr>
        <p:spPr>
          <a:xfrm>
            <a:off x="5339256" y="3564839"/>
            <a:ext cx="5150069" cy="584775"/>
          </a:xfrm>
          <a:prstGeom prst="rect">
            <a:avLst/>
          </a:prstGeom>
          <a:solidFill>
            <a:schemeClr val="tx1"/>
          </a:solidFill>
        </p:spPr>
        <p:txBody>
          <a:bodyPr wrap="square">
            <a:spAutoFit/>
          </a:bodyPr>
          <a:lstStyle/>
          <a:p>
            <a:r>
              <a:rPr lang="en-US" sz="3200" dirty="0" err="1">
                <a:solidFill>
                  <a:schemeClr val="bg1"/>
                </a:solidFill>
              </a:rPr>
              <a:t>npx</a:t>
            </a:r>
            <a:r>
              <a:rPr lang="en-US" sz="3200" dirty="0">
                <a:solidFill>
                  <a:schemeClr val="bg1"/>
                </a:solidFill>
              </a:rPr>
              <a:t> create-react-app my-app</a:t>
            </a:r>
          </a:p>
        </p:txBody>
      </p:sp>
      <p:sp>
        <p:nvSpPr>
          <p:cNvPr id="5" name="Arrow: Right 4">
            <a:extLst>
              <a:ext uri="{FF2B5EF4-FFF2-40B4-BE49-F238E27FC236}">
                <a16:creationId xmlns:a16="http://schemas.microsoft.com/office/drawing/2014/main" id="{9F169B27-A546-6441-B936-2B28B54EE504}"/>
              </a:ext>
            </a:extLst>
          </p:cNvPr>
          <p:cNvSpPr/>
          <p:nvPr/>
        </p:nvSpPr>
        <p:spPr>
          <a:xfrm rot="3047534">
            <a:off x="5967849" y="3248332"/>
            <a:ext cx="660743" cy="2092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F7ED0105-DFAC-A54F-8CE8-59D616862042}"/>
              </a:ext>
            </a:extLst>
          </p:cNvPr>
          <p:cNvSpPr/>
          <p:nvPr/>
        </p:nvSpPr>
        <p:spPr>
          <a:xfrm>
            <a:off x="690564" y="3429000"/>
            <a:ext cx="3485954" cy="1015663"/>
          </a:xfrm>
          <a:prstGeom prst="rect">
            <a:avLst/>
          </a:prstGeom>
          <a:solidFill>
            <a:schemeClr val="tx1"/>
          </a:solidFill>
        </p:spPr>
        <p:txBody>
          <a:bodyPr wrap="none">
            <a:spAutoFit/>
          </a:bodyPr>
          <a:lstStyle/>
          <a:p>
            <a:endParaRPr lang="en-US" sz="2000" dirty="0">
              <a:solidFill>
                <a:schemeClr val="bg1"/>
              </a:solidFill>
            </a:endParaRPr>
          </a:p>
          <a:p>
            <a:r>
              <a:rPr lang="en-US" sz="2000" dirty="0">
                <a:solidFill>
                  <a:schemeClr val="bg1"/>
                </a:solidFill>
              </a:rPr>
              <a:t>cd /Users/joe/Documents/Apps</a:t>
            </a:r>
          </a:p>
          <a:p>
            <a:endParaRPr lang="en-US" sz="2000" dirty="0">
              <a:solidFill>
                <a:schemeClr val="bg1"/>
              </a:solidFill>
            </a:endParaRPr>
          </a:p>
        </p:txBody>
      </p:sp>
      <p:sp>
        <p:nvSpPr>
          <p:cNvPr id="8" name="TextBox 7">
            <a:extLst>
              <a:ext uri="{FF2B5EF4-FFF2-40B4-BE49-F238E27FC236}">
                <a16:creationId xmlns:a16="http://schemas.microsoft.com/office/drawing/2014/main" id="{11DD5C08-D023-E34A-B519-5A5B988EE3AC}"/>
              </a:ext>
            </a:extLst>
          </p:cNvPr>
          <p:cNvSpPr txBox="1"/>
          <p:nvPr/>
        </p:nvSpPr>
        <p:spPr>
          <a:xfrm>
            <a:off x="431088" y="2495431"/>
            <a:ext cx="4281325" cy="646331"/>
          </a:xfrm>
          <a:prstGeom prst="rect">
            <a:avLst/>
          </a:prstGeom>
          <a:noFill/>
        </p:spPr>
        <p:txBody>
          <a:bodyPr wrap="square" rtlCol="0">
            <a:spAutoFit/>
          </a:bodyPr>
          <a:lstStyle/>
          <a:p>
            <a:r>
              <a:rPr lang="en-US" dirty="0"/>
              <a:t>Change directory into the parent directory of where you want to install your React app</a:t>
            </a:r>
          </a:p>
        </p:txBody>
      </p:sp>
      <p:sp>
        <p:nvSpPr>
          <p:cNvPr id="9" name="Arrow: Right 4">
            <a:extLst>
              <a:ext uri="{FF2B5EF4-FFF2-40B4-BE49-F238E27FC236}">
                <a16:creationId xmlns:a16="http://schemas.microsoft.com/office/drawing/2014/main" id="{629CD75E-31D5-314B-B3FF-1A07009A8DA8}"/>
              </a:ext>
            </a:extLst>
          </p:cNvPr>
          <p:cNvSpPr/>
          <p:nvPr/>
        </p:nvSpPr>
        <p:spPr>
          <a:xfrm rot="7113308">
            <a:off x="1206508" y="3352480"/>
            <a:ext cx="634147" cy="13752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Arrow: Right 4">
            <a:extLst>
              <a:ext uri="{FF2B5EF4-FFF2-40B4-BE49-F238E27FC236}">
                <a16:creationId xmlns:a16="http://schemas.microsoft.com/office/drawing/2014/main" id="{A20DC290-3760-A543-927C-FAD61C01BCA4}"/>
              </a:ext>
            </a:extLst>
          </p:cNvPr>
          <p:cNvSpPr/>
          <p:nvPr/>
        </p:nvSpPr>
        <p:spPr>
          <a:xfrm>
            <a:off x="4333260" y="3637385"/>
            <a:ext cx="694091" cy="4396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42D20A78-E935-3343-9808-7FA6C684ED44}"/>
              </a:ext>
            </a:extLst>
          </p:cNvPr>
          <p:cNvSpPr txBox="1"/>
          <p:nvPr/>
        </p:nvSpPr>
        <p:spPr>
          <a:xfrm>
            <a:off x="5457594" y="2107491"/>
            <a:ext cx="2261039" cy="923330"/>
          </a:xfrm>
          <a:prstGeom prst="rect">
            <a:avLst/>
          </a:prstGeom>
          <a:noFill/>
        </p:spPr>
        <p:txBody>
          <a:bodyPr wrap="square" rtlCol="0">
            <a:spAutoFit/>
          </a:bodyPr>
          <a:lstStyle/>
          <a:p>
            <a:r>
              <a:rPr lang="en-US" dirty="0"/>
              <a:t>Run the command below to install the react starter app</a:t>
            </a:r>
          </a:p>
        </p:txBody>
      </p:sp>
      <p:sp>
        <p:nvSpPr>
          <p:cNvPr id="12" name="TextBox 11">
            <a:extLst>
              <a:ext uri="{FF2B5EF4-FFF2-40B4-BE49-F238E27FC236}">
                <a16:creationId xmlns:a16="http://schemas.microsoft.com/office/drawing/2014/main" id="{CB3199DB-0F65-B64A-B100-708A4B0FF734}"/>
              </a:ext>
            </a:extLst>
          </p:cNvPr>
          <p:cNvSpPr txBox="1"/>
          <p:nvPr/>
        </p:nvSpPr>
        <p:spPr>
          <a:xfrm>
            <a:off x="7914290" y="1626164"/>
            <a:ext cx="3282256" cy="1477328"/>
          </a:xfrm>
          <a:prstGeom prst="rect">
            <a:avLst/>
          </a:prstGeom>
          <a:noFill/>
        </p:spPr>
        <p:txBody>
          <a:bodyPr wrap="square" rtlCol="0">
            <a:spAutoFit/>
          </a:bodyPr>
          <a:lstStyle/>
          <a:p>
            <a:r>
              <a:rPr lang="en-US" dirty="0"/>
              <a:t>This is the folder name where you want to install the React app. It can be called whatever you like (use web safe file names to be safe)</a:t>
            </a:r>
          </a:p>
        </p:txBody>
      </p:sp>
      <p:sp>
        <p:nvSpPr>
          <p:cNvPr id="13" name="Arrow: Right 4">
            <a:extLst>
              <a:ext uri="{FF2B5EF4-FFF2-40B4-BE49-F238E27FC236}">
                <a16:creationId xmlns:a16="http://schemas.microsoft.com/office/drawing/2014/main" id="{592994EB-0AF6-4749-8CC5-0A7451BE4824}"/>
              </a:ext>
            </a:extLst>
          </p:cNvPr>
          <p:cNvSpPr/>
          <p:nvPr/>
        </p:nvSpPr>
        <p:spPr>
          <a:xfrm rot="7072975">
            <a:off x="9266634" y="3169508"/>
            <a:ext cx="842102" cy="2103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A1129645-198E-4244-8CB6-0C91D5E90210}"/>
              </a:ext>
            </a:extLst>
          </p:cNvPr>
          <p:cNvSpPr/>
          <p:nvPr/>
        </p:nvSpPr>
        <p:spPr>
          <a:xfrm>
            <a:off x="6588113" y="5052053"/>
            <a:ext cx="2154620" cy="584775"/>
          </a:xfrm>
          <a:prstGeom prst="rect">
            <a:avLst/>
          </a:prstGeom>
          <a:solidFill>
            <a:schemeClr val="tx1"/>
          </a:solidFill>
        </p:spPr>
        <p:txBody>
          <a:bodyPr wrap="square">
            <a:spAutoFit/>
          </a:bodyPr>
          <a:lstStyle/>
          <a:p>
            <a:r>
              <a:rPr lang="en-US" sz="3200" dirty="0">
                <a:solidFill>
                  <a:schemeClr val="bg1"/>
                </a:solidFill>
              </a:rPr>
              <a:t>cd my-app</a:t>
            </a:r>
          </a:p>
        </p:txBody>
      </p:sp>
      <p:sp>
        <p:nvSpPr>
          <p:cNvPr id="15" name="Arrow: Right 4">
            <a:extLst>
              <a:ext uri="{FF2B5EF4-FFF2-40B4-BE49-F238E27FC236}">
                <a16:creationId xmlns:a16="http://schemas.microsoft.com/office/drawing/2014/main" id="{7CA677A5-D5FB-F046-8DD1-1496C4988A13}"/>
              </a:ext>
            </a:extLst>
          </p:cNvPr>
          <p:cNvSpPr/>
          <p:nvPr/>
        </p:nvSpPr>
        <p:spPr>
          <a:xfrm rot="5400000">
            <a:off x="7318377" y="4338084"/>
            <a:ext cx="694091" cy="4396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1764117A-3F41-4041-AAD9-314C311A5ADD}"/>
              </a:ext>
            </a:extLst>
          </p:cNvPr>
          <p:cNvSpPr txBox="1"/>
          <p:nvPr/>
        </p:nvSpPr>
        <p:spPr>
          <a:xfrm>
            <a:off x="6525051" y="5916523"/>
            <a:ext cx="4281325" cy="646331"/>
          </a:xfrm>
          <a:prstGeom prst="rect">
            <a:avLst/>
          </a:prstGeom>
          <a:noFill/>
        </p:spPr>
        <p:txBody>
          <a:bodyPr wrap="square" rtlCol="0">
            <a:spAutoFit/>
          </a:bodyPr>
          <a:lstStyle/>
          <a:p>
            <a:r>
              <a:rPr lang="en-US" dirty="0"/>
              <a:t>Change directory into the directory where the React app was installed into</a:t>
            </a:r>
          </a:p>
        </p:txBody>
      </p:sp>
      <p:sp>
        <p:nvSpPr>
          <p:cNvPr id="17" name="Arrow: Right 4">
            <a:extLst>
              <a:ext uri="{FF2B5EF4-FFF2-40B4-BE49-F238E27FC236}">
                <a16:creationId xmlns:a16="http://schemas.microsoft.com/office/drawing/2014/main" id="{52B0B382-DF70-EA42-BAE8-34AE1AC718A3}"/>
              </a:ext>
            </a:extLst>
          </p:cNvPr>
          <p:cNvSpPr/>
          <p:nvPr/>
        </p:nvSpPr>
        <p:spPr>
          <a:xfrm rot="14254103">
            <a:off x="7709634" y="5691239"/>
            <a:ext cx="409312" cy="1708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Arrow: Right 4">
            <a:extLst>
              <a:ext uri="{FF2B5EF4-FFF2-40B4-BE49-F238E27FC236}">
                <a16:creationId xmlns:a16="http://schemas.microsoft.com/office/drawing/2014/main" id="{63245664-36D1-EA4D-861C-552AB6F157DF}"/>
              </a:ext>
            </a:extLst>
          </p:cNvPr>
          <p:cNvSpPr/>
          <p:nvPr/>
        </p:nvSpPr>
        <p:spPr>
          <a:xfrm rot="10800000">
            <a:off x="5339255" y="5124596"/>
            <a:ext cx="1061544" cy="4396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DE72B4A1-6481-1944-AF68-B71A36530EB3}"/>
              </a:ext>
            </a:extLst>
          </p:cNvPr>
          <p:cNvSpPr/>
          <p:nvPr/>
        </p:nvSpPr>
        <p:spPr>
          <a:xfrm>
            <a:off x="2867584" y="5052051"/>
            <a:ext cx="2154620" cy="584775"/>
          </a:xfrm>
          <a:prstGeom prst="rect">
            <a:avLst/>
          </a:prstGeom>
          <a:solidFill>
            <a:schemeClr val="tx1"/>
          </a:solidFill>
        </p:spPr>
        <p:txBody>
          <a:bodyPr wrap="square">
            <a:spAutoFit/>
          </a:bodyPr>
          <a:lstStyle/>
          <a:p>
            <a:r>
              <a:rPr lang="en-US" sz="3200" dirty="0" err="1">
                <a:solidFill>
                  <a:schemeClr val="bg1"/>
                </a:solidFill>
              </a:rPr>
              <a:t>npm</a:t>
            </a:r>
            <a:r>
              <a:rPr lang="en-US" sz="3200" dirty="0">
                <a:solidFill>
                  <a:schemeClr val="bg1"/>
                </a:solidFill>
              </a:rPr>
              <a:t> start</a:t>
            </a:r>
          </a:p>
        </p:txBody>
      </p:sp>
      <p:sp>
        <p:nvSpPr>
          <p:cNvPr id="20" name="TextBox 19">
            <a:extLst>
              <a:ext uri="{FF2B5EF4-FFF2-40B4-BE49-F238E27FC236}">
                <a16:creationId xmlns:a16="http://schemas.microsoft.com/office/drawing/2014/main" id="{FD6D0D43-37A5-0247-80B5-FD1431A71198}"/>
              </a:ext>
            </a:extLst>
          </p:cNvPr>
          <p:cNvSpPr txBox="1"/>
          <p:nvPr/>
        </p:nvSpPr>
        <p:spPr>
          <a:xfrm>
            <a:off x="431088" y="5778023"/>
            <a:ext cx="4281325" cy="923330"/>
          </a:xfrm>
          <a:prstGeom prst="rect">
            <a:avLst/>
          </a:prstGeom>
          <a:noFill/>
        </p:spPr>
        <p:txBody>
          <a:bodyPr wrap="square" rtlCol="0">
            <a:spAutoFit/>
          </a:bodyPr>
          <a:lstStyle/>
          <a:p>
            <a:r>
              <a:rPr lang="en-US" dirty="0"/>
              <a:t>This command will fire up a web server. To view your app in the browser, use this URL:</a:t>
            </a:r>
          </a:p>
          <a:p>
            <a:r>
              <a:rPr lang="en-US" dirty="0">
                <a:hlinkClick r:id="rId2"/>
              </a:rPr>
              <a:t>http://localhost:3000/</a:t>
            </a:r>
            <a:endParaRPr lang="en-US" dirty="0"/>
          </a:p>
        </p:txBody>
      </p:sp>
      <p:sp>
        <p:nvSpPr>
          <p:cNvPr id="21" name="Arrow: Right 4">
            <a:extLst>
              <a:ext uri="{FF2B5EF4-FFF2-40B4-BE49-F238E27FC236}">
                <a16:creationId xmlns:a16="http://schemas.microsoft.com/office/drawing/2014/main" id="{55898C4D-7E51-2740-920C-3160093A7B45}"/>
              </a:ext>
            </a:extLst>
          </p:cNvPr>
          <p:cNvSpPr/>
          <p:nvPr/>
        </p:nvSpPr>
        <p:spPr>
          <a:xfrm rot="20114628">
            <a:off x="2116467" y="5517880"/>
            <a:ext cx="634147" cy="13752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7164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882D-C184-8B48-9FE8-9BA2E1DD79DA}"/>
              </a:ext>
            </a:extLst>
          </p:cNvPr>
          <p:cNvSpPr>
            <a:spLocks noGrp="1"/>
          </p:cNvSpPr>
          <p:nvPr>
            <p:ph type="title"/>
          </p:nvPr>
        </p:nvSpPr>
        <p:spPr/>
        <p:txBody>
          <a:bodyPr/>
          <a:lstStyle/>
          <a:p>
            <a:r>
              <a:rPr lang="en-US" dirty="0"/>
              <a:t>What you will learn</a:t>
            </a:r>
          </a:p>
        </p:txBody>
      </p:sp>
      <p:sp>
        <p:nvSpPr>
          <p:cNvPr id="3" name="Content Placeholder 2">
            <a:extLst>
              <a:ext uri="{FF2B5EF4-FFF2-40B4-BE49-F238E27FC236}">
                <a16:creationId xmlns:a16="http://schemas.microsoft.com/office/drawing/2014/main" id="{C901B284-08E7-4947-BB04-1F6A7FD4C4AB}"/>
              </a:ext>
            </a:extLst>
          </p:cNvPr>
          <p:cNvSpPr>
            <a:spLocks noGrp="1"/>
          </p:cNvSpPr>
          <p:nvPr>
            <p:ph idx="1"/>
          </p:nvPr>
        </p:nvSpPr>
        <p:spPr/>
        <p:txBody>
          <a:bodyPr>
            <a:normAutofit/>
          </a:bodyPr>
          <a:lstStyle/>
          <a:p>
            <a:r>
              <a:rPr lang="en-US" dirty="0"/>
              <a:t>Introduction to React including</a:t>
            </a:r>
          </a:p>
          <a:p>
            <a:pPr lvl="1"/>
            <a:r>
              <a:rPr lang="en-US" dirty="0"/>
              <a:t>JSX</a:t>
            </a:r>
          </a:p>
          <a:p>
            <a:pPr lvl="1"/>
            <a:r>
              <a:rPr lang="en-US" dirty="0"/>
              <a:t>Components</a:t>
            </a:r>
          </a:p>
          <a:p>
            <a:pPr lvl="1"/>
            <a:r>
              <a:rPr lang="en-US" dirty="0"/>
              <a:t>Event Handling</a:t>
            </a:r>
          </a:p>
          <a:p>
            <a:pPr lvl="1"/>
            <a:r>
              <a:rPr lang="en-US" dirty="0"/>
              <a:t>Props and State</a:t>
            </a:r>
          </a:p>
          <a:p>
            <a:pPr lvl="1"/>
            <a:r>
              <a:rPr lang="en-US" dirty="0"/>
              <a:t>Routing</a:t>
            </a:r>
          </a:p>
          <a:p>
            <a:r>
              <a:rPr lang="en-US" dirty="0"/>
              <a:t>How to Create an interactive web application using a REST API with React</a:t>
            </a:r>
          </a:p>
          <a:p>
            <a:pPr marL="0" indent="0">
              <a:buNone/>
            </a:pPr>
            <a:endParaRPr lang="en-US" dirty="0"/>
          </a:p>
        </p:txBody>
      </p:sp>
    </p:spTree>
    <p:extLst>
      <p:ext uri="{BB962C8B-B14F-4D97-AF65-F5344CB8AC3E}">
        <p14:creationId xmlns:p14="http://schemas.microsoft.com/office/powerpoint/2010/main" val="57084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8B5D-F3ED-E647-A666-DEE87A23D2D0}"/>
              </a:ext>
            </a:extLst>
          </p:cNvPr>
          <p:cNvSpPr>
            <a:spLocks noGrp="1"/>
          </p:cNvSpPr>
          <p:nvPr>
            <p:ph type="title"/>
          </p:nvPr>
        </p:nvSpPr>
        <p:spPr/>
        <p:txBody>
          <a:bodyPr/>
          <a:lstStyle/>
          <a:p>
            <a:r>
              <a:rPr lang="en-CA" dirty="0"/>
              <a:t>Create React App Install Error</a:t>
            </a:r>
          </a:p>
        </p:txBody>
      </p:sp>
      <p:sp>
        <p:nvSpPr>
          <p:cNvPr id="3" name="Content Placeholder 2">
            <a:extLst>
              <a:ext uri="{FF2B5EF4-FFF2-40B4-BE49-F238E27FC236}">
                <a16:creationId xmlns:a16="http://schemas.microsoft.com/office/drawing/2014/main" id="{1C158B03-4066-3048-9C40-F5E1EC6BB02D}"/>
              </a:ext>
            </a:extLst>
          </p:cNvPr>
          <p:cNvSpPr>
            <a:spLocks noGrp="1"/>
          </p:cNvSpPr>
          <p:nvPr>
            <p:ph idx="1"/>
          </p:nvPr>
        </p:nvSpPr>
        <p:spPr>
          <a:xfrm>
            <a:off x="838200" y="1825625"/>
            <a:ext cx="10515600" cy="2164484"/>
          </a:xfrm>
        </p:spPr>
        <p:txBody>
          <a:bodyPr/>
          <a:lstStyle/>
          <a:p>
            <a:r>
              <a:rPr lang="en-CA" dirty="0"/>
              <a:t>If you get the error:</a:t>
            </a:r>
          </a:p>
          <a:p>
            <a:pPr lvl="1"/>
            <a:r>
              <a:rPr lang="en-CA" dirty="0"/>
              <a:t>You are running `create-react-app` [old version number], which is behind the latest release…</a:t>
            </a:r>
          </a:p>
          <a:p>
            <a:r>
              <a:rPr lang="en-CA" dirty="0"/>
              <a:t>Then run the modified install command below:</a:t>
            </a:r>
          </a:p>
        </p:txBody>
      </p:sp>
      <p:sp>
        <p:nvSpPr>
          <p:cNvPr id="4" name="Rectangle 3">
            <a:extLst>
              <a:ext uri="{FF2B5EF4-FFF2-40B4-BE49-F238E27FC236}">
                <a16:creationId xmlns:a16="http://schemas.microsoft.com/office/drawing/2014/main" id="{5EC77197-2193-7346-83F9-AD83B0D8BC1B}"/>
              </a:ext>
            </a:extLst>
          </p:cNvPr>
          <p:cNvSpPr/>
          <p:nvPr/>
        </p:nvSpPr>
        <p:spPr>
          <a:xfrm>
            <a:off x="1596312" y="3990109"/>
            <a:ext cx="8035368" cy="707886"/>
          </a:xfrm>
          <a:prstGeom prst="rect">
            <a:avLst/>
          </a:prstGeom>
          <a:solidFill>
            <a:schemeClr val="tx1"/>
          </a:solidFill>
        </p:spPr>
        <p:txBody>
          <a:bodyPr wrap="square">
            <a:spAutoFit/>
          </a:bodyPr>
          <a:lstStyle/>
          <a:p>
            <a:r>
              <a:rPr lang="en-US" sz="4000" dirty="0" err="1">
                <a:solidFill>
                  <a:schemeClr val="bg1"/>
                </a:solidFill>
              </a:rPr>
              <a:t>npx</a:t>
            </a:r>
            <a:r>
              <a:rPr lang="en-US" sz="4000" dirty="0">
                <a:solidFill>
                  <a:schemeClr val="bg1"/>
                </a:solidFill>
              </a:rPr>
              <a:t> </a:t>
            </a:r>
            <a:r>
              <a:rPr lang="en-US" sz="4000" dirty="0" err="1">
                <a:solidFill>
                  <a:schemeClr val="bg1"/>
                </a:solidFill>
              </a:rPr>
              <a:t>create-react-app@latest</a:t>
            </a:r>
            <a:r>
              <a:rPr lang="en-US" sz="4000" dirty="0">
                <a:solidFill>
                  <a:schemeClr val="bg1"/>
                </a:solidFill>
              </a:rPr>
              <a:t> my-app</a:t>
            </a:r>
          </a:p>
        </p:txBody>
      </p:sp>
      <p:sp>
        <p:nvSpPr>
          <p:cNvPr id="5" name="Arrow: Right 4">
            <a:extLst>
              <a:ext uri="{FF2B5EF4-FFF2-40B4-BE49-F238E27FC236}">
                <a16:creationId xmlns:a16="http://schemas.microsoft.com/office/drawing/2014/main" id="{4A27BE57-08BC-2F42-9978-23BD37485D02}"/>
              </a:ext>
            </a:extLst>
          </p:cNvPr>
          <p:cNvSpPr/>
          <p:nvPr/>
        </p:nvSpPr>
        <p:spPr>
          <a:xfrm rot="18369362">
            <a:off x="6415615" y="5016222"/>
            <a:ext cx="660743" cy="20920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84B8A837-34CF-1A4D-94F7-4F2883757D53}"/>
              </a:ext>
            </a:extLst>
          </p:cNvPr>
          <p:cNvSpPr txBox="1"/>
          <p:nvPr/>
        </p:nvSpPr>
        <p:spPr>
          <a:xfrm>
            <a:off x="5348285" y="5529811"/>
            <a:ext cx="3698179" cy="646331"/>
          </a:xfrm>
          <a:prstGeom prst="rect">
            <a:avLst/>
          </a:prstGeom>
          <a:noFill/>
        </p:spPr>
        <p:txBody>
          <a:bodyPr wrap="square" rtlCol="0">
            <a:spAutoFit/>
          </a:bodyPr>
          <a:lstStyle/>
          <a:p>
            <a:r>
              <a:rPr lang="en-US" dirty="0"/>
              <a:t>Add @latest to the install command to fix the error listed above</a:t>
            </a:r>
          </a:p>
        </p:txBody>
      </p:sp>
    </p:spTree>
    <p:extLst>
      <p:ext uri="{BB962C8B-B14F-4D97-AF65-F5344CB8AC3E}">
        <p14:creationId xmlns:p14="http://schemas.microsoft.com/office/powerpoint/2010/main" val="262986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D193-C756-6E42-90F9-4ACE785B5AEE}"/>
              </a:ext>
            </a:extLst>
          </p:cNvPr>
          <p:cNvSpPr>
            <a:spLocks noGrp="1"/>
          </p:cNvSpPr>
          <p:nvPr>
            <p:ph type="title"/>
          </p:nvPr>
        </p:nvSpPr>
        <p:spPr/>
        <p:txBody>
          <a:bodyPr/>
          <a:lstStyle/>
          <a:p>
            <a:r>
              <a:rPr lang="en-US" dirty="0"/>
              <a:t>Create React App – Initial Page Load</a:t>
            </a:r>
          </a:p>
        </p:txBody>
      </p:sp>
      <p:sp>
        <p:nvSpPr>
          <p:cNvPr id="3" name="Content Placeholder 2">
            <a:extLst>
              <a:ext uri="{FF2B5EF4-FFF2-40B4-BE49-F238E27FC236}">
                <a16:creationId xmlns:a16="http://schemas.microsoft.com/office/drawing/2014/main" id="{AE1932AA-5428-F74B-8D7D-40B555A5A51C}"/>
              </a:ext>
            </a:extLst>
          </p:cNvPr>
          <p:cNvSpPr>
            <a:spLocks noGrp="1"/>
          </p:cNvSpPr>
          <p:nvPr>
            <p:ph idx="1"/>
          </p:nvPr>
        </p:nvSpPr>
        <p:spPr>
          <a:xfrm>
            <a:off x="838200" y="1825624"/>
            <a:ext cx="4268372" cy="3027729"/>
          </a:xfrm>
        </p:spPr>
        <p:txBody>
          <a:bodyPr>
            <a:normAutofit/>
          </a:bodyPr>
          <a:lstStyle/>
          <a:p>
            <a:r>
              <a:rPr lang="en-US" dirty="0"/>
              <a:t>The first time you run the app you will see this default screen</a:t>
            </a:r>
          </a:p>
        </p:txBody>
      </p:sp>
      <p:pic>
        <p:nvPicPr>
          <p:cNvPr id="5" name="Picture 4" descr="Browser screen shot of the Create React App home screen">
            <a:extLst>
              <a:ext uri="{FF2B5EF4-FFF2-40B4-BE49-F238E27FC236}">
                <a16:creationId xmlns:a16="http://schemas.microsoft.com/office/drawing/2014/main" id="{4B31670B-2327-0044-A7FA-DA65159D62E1}"/>
              </a:ext>
            </a:extLst>
          </p:cNvPr>
          <p:cNvPicPr>
            <a:picLocks noChangeAspect="1"/>
          </p:cNvPicPr>
          <p:nvPr/>
        </p:nvPicPr>
        <p:blipFill>
          <a:blip r:embed="rId2"/>
          <a:stretch>
            <a:fillRect/>
          </a:stretch>
        </p:blipFill>
        <p:spPr>
          <a:xfrm>
            <a:off x="5877753" y="1728122"/>
            <a:ext cx="5306061" cy="4663176"/>
          </a:xfrm>
          <a:prstGeom prst="rect">
            <a:avLst/>
          </a:prstGeom>
        </p:spPr>
      </p:pic>
    </p:spTree>
    <p:extLst>
      <p:ext uri="{BB962C8B-B14F-4D97-AF65-F5344CB8AC3E}">
        <p14:creationId xmlns:p14="http://schemas.microsoft.com/office/powerpoint/2010/main" val="3196905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D12C-25A2-0A4F-82EB-1D46725D6386}"/>
              </a:ext>
            </a:extLst>
          </p:cNvPr>
          <p:cNvSpPr>
            <a:spLocks noGrp="1"/>
          </p:cNvSpPr>
          <p:nvPr>
            <p:ph type="title"/>
          </p:nvPr>
        </p:nvSpPr>
        <p:spPr/>
        <p:txBody>
          <a:bodyPr/>
          <a:lstStyle/>
          <a:p>
            <a:r>
              <a:rPr lang="en-US" dirty="0"/>
              <a:t>Create React App – Folder Structure</a:t>
            </a:r>
          </a:p>
        </p:txBody>
      </p:sp>
      <p:sp>
        <p:nvSpPr>
          <p:cNvPr id="3" name="Content Placeholder 2">
            <a:extLst>
              <a:ext uri="{FF2B5EF4-FFF2-40B4-BE49-F238E27FC236}">
                <a16:creationId xmlns:a16="http://schemas.microsoft.com/office/drawing/2014/main" id="{AB3A593A-95AF-2044-9B31-C5227CD75297}"/>
              </a:ext>
            </a:extLst>
          </p:cNvPr>
          <p:cNvSpPr>
            <a:spLocks noGrp="1"/>
          </p:cNvSpPr>
          <p:nvPr>
            <p:ph idx="1"/>
          </p:nvPr>
        </p:nvSpPr>
        <p:spPr>
          <a:xfrm>
            <a:off x="838199" y="1825625"/>
            <a:ext cx="5900225" cy="4351338"/>
          </a:xfrm>
        </p:spPr>
        <p:txBody>
          <a:bodyPr/>
          <a:lstStyle/>
          <a:p>
            <a:r>
              <a:rPr lang="en-US" dirty="0"/>
              <a:t>You will do your developing in the "</a:t>
            </a:r>
            <a:r>
              <a:rPr lang="en-US" dirty="0" err="1"/>
              <a:t>src</a:t>
            </a:r>
            <a:r>
              <a:rPr lang="en-US" dirty="0"/>
              <a:t>" folder</a:t>
            </a:r>
          </a:p>
          <a:p>
            <a:pPr lvl="1"/>
            <a:r>
              <a:rPr lang="en-US" dirty="0"/>
              <a:t>Edit the JavaScript in "</a:t>
            </a:r>
            <a:r>
              <a:rPr lang="en-US" dirty="0" err="1"/>
              <a:t>App.js</a:t>
            </a:r>
            <a:r>
              <a:rPr lang="en-US" dirty="0"/>
              <a:t>"</a:t>
            </a:r>
          </a:p>
          <a:p>
            <a:pPr lvl="1"/>
            <a:r>
              <a:rPr lang="en-US" dirty="0"/>
              <a:t>App styles can be edited in "</a:t>
            </a:r>
            <a:r>
              <a:rPr lang="en-US" dirty="0" err="1"/>
              <a:t>App.css</a:t>
            </a:r>
            <a:r>
              <a:rPr lang="en-US" dirty="0"/>
              <a:t>"</a:t>
            </a:r>
          </a:p>
          <a:p>
            <a:pPr lvl="2"/>
            <a:r>
              <a:rPr lang="en-US" dirty="0"/>
              <a:t>More on styling your app in a future lesson</a:t>
            </a:r>
          </a:p>
          <a:p>
            <a:pPr lvl="1"/>
            <a:r>
              <a:rPr lang="en-US" dirty="0"/>
              <a:t>The main entry point and render of your app is done in the "</a:t>
            </a:r>
            <a:r>
              <a:rPr lang="en-US" dirty="0" err="1"/>
              <a:t>index.js</a:t>
            </a:r>
            <a:r>
              <a:rPr lang="en-US" dirty="0"/>
              <a:t>” file</a:t>
            </a:r>
          </a:p>
        </p:txBody>
      </p:sp>
      <p:pic>
        <p:nvPicPr>
          <p:cNvPr id="7" name="Picture 6" descr="Create React App file structure">
            <a:extLst>
              <a:ext uri="{FF2B5EF4-FFF2-40B4-BE49-F238E27FC236}">
                <a16:creationId xmlns:a16="http://schemas.microsoft.com/office/drawing/2014/main" id="{C295AE1B-3FB0-5746-AFED-670F88DBE31A}"/>
              </a:ext>
            </a:extLst>
          </p:cNvPr>
          <p:cNvPicPr>
            <a:picLocks noChangeAspect="1"/>
          </p:cNvPicPr>
          <p:nvPr/>
        </p:nvPicPr>
        <p:blipFill>
          <a:blip r:embed="rId2"/>
          <a:stretch>
            <a:fillRect/>
          </a:stretch>
        </p:blipFill>
        <p:spPr>
          <a:xfrm>
            <a:off x="7416800" y="1529129"/>
            <a:ext cx="3937000" cy="5016500"/>
          </a:xfrm>
          <a:prstGeom prst="rect">
            <a:avLst/>
          </a:prstGeom>
        </p:spPr>
      </p:pic>
    </p:spTree>
    <p:extLst>
      <p:ext uri="{BB962C8B-B14F-4D97-AF65-F5344CB8AC3E}">
        <p14:creationId xmlns:p14="http://schemas.microsoft.com/office/powerpoint/2010/main" val="3015028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7C68-BBF1-CDBB-132C-FE6BD3655817}"/>
              </a:ext>
            </a:extLst>
          </p:cNvPr>
          <p:cNvSpPr>
            <a:spLocks noGrp="1"/>
          </p:cNvSpPr>
          <p:nvPr>
            <p:ph type="title"/>
          </p:nvPr>
        </p:nvSpPr>
        <p:spPr/>
        <p:txBody>
          <a:bodyPr/>
          <a:lstStyle/>
          <a:p>
            <a:r>
              <a:rPr lang="en-CA" dirty="0"/>
              <a:t>Modern Alternatives to Create React App</a:t>
            </a:r>
          </a:p>
        </p:txBody>
      </p:sp>
      <p:sp>
        <p:nvSpPr>
          <p:cNvPr id="3" name="Content Placeholder 2">
            <a:extLst>
              <a:ext uri="{FF2B5EF4-FFF2-40B4-BE49-F238E27FC236}">
                <a16:creationId xmlns:a16="http://schemas.microsoft.com/office/drawing/2014/main" id="{DDE70CE2-D93A-324A-ABC0-167B1B483898}"/>
              </a:ext>
            </a:extLst>
          </p:cNvPr>
          <p:cNvSpPr>
            <a:spLocks noGrp="1"/>
          </p:cNvSpPr>
          <p:nvPr>
            <p:ph idx="1"/>
          </p:nvPr>
        </p:nvSpPr>
        <p:spPr>
          <a:xfrm>
            <a:off x="838200" y="1825625"/>
            <a:ext cx="10025743" cy="4351338"/>
          </a:xfrm>
        </p:spPr>
        <p:txBody>
          <a:bodyPr>
            <a:normAutofit fontScale="55000" lnSpcReduction="20000"/>
          </a:bodyPr>
          <a:lstStyle/>
          <a:p>
            <a:pPr>
              <a:lnSpc>
                <a:spcPct val="140000"/>
              </a:lnSpc>
            </a:pPr>
            <a:r>
              <a:rPr lang="en-CA" dirty="0"/>
              <a:t>Create React App has been deprecated by React</a:t>
            </a:r>
          </a:p>
          <a:p>
            <a:pPr lvl="1">
              <a:lnSpc>
                <a:spcPct val="140000"/>
              </a:lnSpc>
            </a:pPr>
            <a:r>
              <a:rPr lang="en-CA" sz="2500" dirty="0"/>
              <a:t>Create React App still works and can still be used for new applications</a:t>
            </a:r>
          </a:p>
          <a:p>
            <a:pPr lvl="1">
              <a:lnSpc>
                <a:spcPct val="140000"/>
              </a:lnSpc>
            </a:pPr>
            <a:r>
              <a:rPr lang="en-CA" sz="2500" dirty="0"/>
              <a:t>React is pushing developers that are creating new applications to use modern frameworks which include many of the features needed when building a full-stack web application</a:t>
            </a:r>
          </a:p>
          <a:p>
            <a:pPr lvl="2">
              <a:lnSpc>
                <a:spcPct val="140000"/>
              </a:lnSpc>
            </a:pPr>
            <a:r>
              <a:rPr lang="en-CA" sz="2500" dirty="0"/>
              <a:t>Some modern alternative frameworks</a:t>
            </a:r>
          </a:p>
          <a:p>
            <a:pPr lvl="3">
              <a:lnSpc>
                <a:spcPct val="140000"/>
              </a:lnSpc>
            </a:pPr>
            <a:r>
              <a:rPr lang="en-CA" sz="2500" dirty="0" err="1"/>
              <a:t>NextJS</a:t>
            </a:r>
            <a:r>
              <a:rPr lang="en-CA" sz="2500" dirty="0"/>
              <a:t> </a:t>
            </a:r>
          </a:p>
          <a:p>
            <a:pPr lvl="3">
              <a:lnSpc>
                <a:spcPct val="140000"/>
              </a:lnSpc>
            </a:pPr>
            <a:r>
              <a:rPr lang="en-CA" sz="2500" dirty="0"/>
              <a:t>Remix </a:t>
            </a:r>
          </a:p>
          <a:p>
            <a:pPr lvl="3">
              <a:lnSpc>
                <a:spcPct val="140000"/>
              </a:lnSpc>
            </a:pPr>
            <a:r>
              <a:rPr lang="en-CA" sz="2500" dirty="0"/>
              <a:t>Gatsby</a:t>
            </a:r>
          </a:p>
          <a:p>
            <a:pPr>
              <a:lnSpc>
                <a:spcPct val="140000"/>
              </a:lnSpc>
            </a:pPr>
            <a:r>
              <a:rPr lang="en-CA" dirty="0"/>
              <a:t>This course will not cover other frameworks that use React, but it will teach you the core concepts of React. Understanding these core concepts will enable you to quickly learn any existing or future frameworks that use React.</a:t>
            </a:r>
          </a:p>
          <a:p>
            <a:pPr>
              <a:lnSpc>
                <a:spcPct val="140000"/>
              </a:lnSpc>
            </a:pPr>
            <a:r>
              <a:rPr lang="en-CA" dirty="0"/>
              <a:t>You’re welcome to use any modern framework for any of your upcoming projects in this course</a:t>
            </a:r>
          </a:p>
          <a:p>
            <a:pPr lvl="1">
              <a:lnSpc>
                <a:spcPct val="140000"/>
              </a:lnSpc>
            </a:pPr>
            <a:r>
              <a:rPr lang="en-CA" sz="2500" dirty="0"/>
              <a:t>If using a modern framework for another course, be sure to ask your instructor for approval first </a:t>
            </a:r>
          </a:p>
        </p:txBody>
      </p:sp>
    </p:spTree>
    <p:extLst>
      <p:ext uri="{BB962C8B-B14F-4D97-AF65-F5344CB8AC3E}">
        <p14:creationId xmlns:p14="http://schemas.microsoft.com/office/powerpoint/2010/main" val="153735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84D2-92B0-BF70-A3DD-192958D646E3}"/>
              </a:ext>
            </a:extLst>
          </p:cNvPr>
          <p:cNvSpPr>
            <a:spLocks noGrp="1"/>
          </p:cNvSpPr>
          <p:nvPr>
            <p:ph type="title"/>
          </p:nvPr>
        </p:nvSpPr>
        <p:spPr/>
        <p:txBody>
          <a:bodyPr/>
          <a:lstStyle/>
          <a:p>
            <a:r>
              <a:rPr lang="en-CA" dirty="0"/>
              <a:t>Alternative React Tooling System</a:t>
            </a:r>
          </a:p>
        </p:txBody>
      </p:sp>
      <p:sp>
        <p:nvSpPr>
          <p:cNvPr id="3" name="Content Placeholder 2">
            <a:extLst>
              <a:ext uri="{FF2B5EF4-FFF2-40B4-BE49-F238E27FC236}">
                <a16:creationId xmlns:a16="http://schemas.microsoft.com/office/drawing/2014/main" id="{12581960-A975-D79C-0AEC-22A3D58F549B}"/>
              </a:ext>
            </a:extLst>
          </p:cNvPr>
          <p:cNvSpPr>
            <a:spLocks noGrp="1"/>
          </p:cNvSpPr>
          <p:nvPr>
            <p:ph idx="1"/>
          </p:nvPr>
        </p:nvSpPr>
        <p:spPr/>
        <p:txBody>
          <a:bodyPr/>
          <a:lstStyle/>
          <a:p>
            <a:pPr algn="l">
              <a:buFont typeface="Arial" panose="020B0604020202020204" pitchFamily="34" charset="0"/>
              <a:buChar char="•"/>
            </a:pPr>
            <a:r>
              <a:rPr lang="en-CA" b="0" i="0" dirty="0" err="1">
                <a:solidFill>
                  <a:srgbClr val="111111"/>
                </a:solidFill>
                <a:effectLst/>
                <a:latin typeface="-apple-system"/>
              </a:rPr>
              <a:t>Vite</a:t>
            </a:r>
            <a:r>
              <a:rPr lang="en-CA" b="0" i="0" dirty="0">
                <a:solidFill>
                  <a:srgbClr val="111111"/>
                </a:solidFill>
                <a:effectLst/>
                <a:latin typeface="-apple-system"/>
              </a:rPr>
              <a:t> is not a framework but it offers an alternative way to start and build a React-based web application</a:t>
            </a:r>
          </a:p>
          <a:p>
            <a:pPr algn="l">
              <a:buFont typeface="Arial" panose="020B0604020202020204" pitchFamily="34" charset="0"/>
              <a:buChar char="•"/>
            </a:pPr>
            <a:r>
              <a:rPr lang="en-CA" b="0" i="0" dirty="0">
                <a:solidFill>
                  <a:srgbClr val="111111"/>
                </a:solidFill>
                <a:effectLst/>
                <a:latin typeface="-apple-system"/>
              </a:rPr>
              <a:t>If you want to learn more about </a:t>
            </a:r>
            <a:r>
              <a:rPr lang="en-CA" b="0" i="0" dirty="0" err="1">
                <a:solidFill>
                  <a:srgbClr val="111111"/>
                </a:solidFill>
                <a:effectLst/>
                <a:latin typeface="-apple-system"/>
              </a:rPr>
              <a:t>Vite</a:t>
            </a:r>
            <a:r>
              <a:rPr lang="en-CA" b="0" i="0" dirty="0">
                <a:solidFill>
                  <a:srgbClr val="111111"/>
                </a:solidFill>
                <a:effectLst/>
                <a:latin typeface="-apple-system"/>
              </a:rPr>
              <a:t>, you can visit </a:t>
            </a:r>
            <a:r>
              <a:rPr lang="en-CA" b="0" i="0" dirty="0">
                <a:solidFill>
                  <a:srgbClr val="111111"/>
                </a:solidFill>
                <a:effectLst/>
                <a:latin typeface="-apple-system"/>
                <a:hlinkClick r:id="rId2"/>
              </a:rPr>
              <a:t>vitejs.dev</a:t>
            </a:r>
            <a:endParaRPr lang="en-CA" b="0" i="0" dirty="0">
              <a:solidFill>
                <a:srgbClr val="111111"/>
              </a:solidFill>
              <a:effectLst/>
              <a:latin typeface="-apple-system"/>
            </a:endParaRPr>
          </a:p>
          <a:p>
            <a:pPr algn="l">
              <a:buFont typeface="Arial" panose="020B0604020202020204" pitchFamily="34" charset="0"/>
              <a:buChar char="•"/>
            </a:pPr>
            <a:r>
              <a:rPr lang="en-CA" b="0" i="0" dirty="0">
                <a:solidFill>
                  <a:srgbClr val="111111"/>
                </a:solidFill>
                <a:effectLst/>
                <a:latin typeface="-apple-system"/>
              </a:rPr>
              <a:t>You’re welcome to use </a:t>
            </a:r>
            <a:r>
              <a:rPr lang="en-CA" b="0" i="0" dirty="0" err="1">
                <a:solidFill>
                  <a:srgbClr val="111111"/>
                </a:solidFill>
                <a:effectLst/>
                <a:latin typeface="-apple-system"/>
              </a:rPr>
              <a:t>Vite</a:t>
            </a:r>
            <a:r>
              <a:rPr lang="en-CA" b="0" i="0" dirty="0">
                <a:solidFill>
                  <a:srgbClr val="111111"/>
                </a:solidFill>
                <a:effectLst/>
                <a:latin typeface="-apple-system"/>
              </a:rPr>
              <a:t> on any future projects for this course</a:t>
            </a:r>
          </a:p>
          <a:p>
            <a:pPr lvl="1"/>
            <a:r>
              <a:rPr lang="en-CA" sz="2400" dirty="0"/>
              <a:t>If using a </a:t>
            </a:r>
            <a:r>
              <a:rPr lang="en-CA" sz="2400" dirty="0" err="1"/>
              <a:t>Vite</a:t>
            </a:r>
            <a:r>
              <a:rPr lang="en-CA" sz="2400" dirty="0"/>
              <a:t> for another course, be sure to ask your instructor for approval first </a:t>
            </a:r>
          </a:p>
          <a:p>
            <a:pPr marL="457200" lvl="1" indent="0">
              <a:buNone/>
            </a:pPr>
            <a:endParaRPr lang="en-CA" b="0" i="0" dirty="0">
              <a:solidFill>
                <a:srgbClr val="111111"/>
              </a:solidFill>
              <a:effectLst/>
              <a:latin typeface="-apple-system"/>
            </a:endParaRPr>
          </a:p>
          <a:p>
            <a:pPr lvl="1"/>
            <a:endParaRPr lang="en-CA" dirty="0"/>
          </a:p>
        </p:txBody>
      </p:sp>
    </p:spTree>
    <p:extLst>
      <p:ext uri="{BB962C8B-B14F-4D97-AF65-F5344CB8AC3E}">
        <p14:creationId xmlns:p14="http://schemas.microsoft.com/office/powerpoint/2010/main" val="231906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FF83-8A16-8947-3589-598AB24E021E}"/>
              </a:ext>
            </a:extLst>
          </p:cNvPr>
          <p:cNvSpPr>
            <a:spLocks noGrp="1"/>
          </p:cNvSpPr>
          <p:nvPr>
            <p:ph type="title"/>
          </p:nvPr>
        </p:nvSpPr>
        <p:spPr/>
        <p:txBody>
          <a:bodyPr/>
          <a:lstStyle/>
          <a:p>
            <a:r>
              <a:rPr lang="en-CA" dirty="0"/>
              <a:t>Why Are We Still Learning Create React App?</a:t>
            </a:r>
          </a:p>
        </p:txBody>
      </p:sp>
      <p:sp>
        <p:nvSpPr>
          <p:cNvPr id="3" name="Content Placeholder 2">
            <a:extLst>
              <a:ext uri="{FF2B5EF4-FFF2-40B4-BE49-F238E27FC236}">
                <a16:creationId xmlns:a16="http://schemas.microsoft.com/office/drawing/2014/main" id="{42A98EE3-339F-03E7-801B-BCAB6B98E9DD}"/>
              </a:ext>
            </a:extLst>
          </p:cNvPr>
          <p:cNvSpPr>
            <a:spLocks noGrp="1"/>
          </p:cNvSpPr>
          <p:nvPr>
            <p:ph idx="1"/>
          </p:nvPr>
        </p:nvSpPr>
        <p:spPr>
          <a:xfrm>
            <a:off x="838200" y="1825625"/>
            <a:ext cx="10515600" cy="4825546"/>
          </a:xfrm>
        </p:spPr>
        <p:txBody>
          <a:bodyPr>
            <a:normAutofit fontScale="32500" lnSpcReduction="20000"/>
          </a:bodyPr>
          <a:lstStyle/>
          <a:p>
            <a:pPr>
              <a:lnSpc>
                <a:spcPct val="140000"/>
              </a:lnSpc>
            </a:pPr>
            <a:r>
              <a:rPr lang="en-CA" sz="4900" b="1" dirty="0"/>
              <a:t>Foundation for React Development: </a:t>
            </a:r>
            <a:r>
              <a:rPr lang="en-CA" sz="4900" dirty="0"/>
              <a:t>Create-React App (CRA) is a widely used tool. By learning CRA, you'll gain a solid understanding of React project structure, which is essential for any developer starting with React.</a:t>
            </a:r>
          </a:p>
          <a:p>
            <a:pPr>
              <a:lnSpc>
                <a:spcPct val="140000"/>
              </a:lnSpc>
            </a:pPr>
            <a:r>
              <a:rPr lang="en-CA" sz="4900" b="1" dirty="0"/>
              <a:t>Community Support: </a:t>
            </a:r>
            <a:r>
              <a:rPr lang="en-CA" sz="4900" dirty="0"/>
              <a:t>CRA is a widely adopted tool, which means you'll find a wealth of resources, documentation, and support from the React community. This makes troubleshooting and learning much easier.</a:t>
            </a:r>
          </a:p>
          <a:p>
            <a:pPr>
              <a:lnSpc>
                <a:spcPct val="140000"/>
              </a:lnSpc>
            </a:pPr>
            <a:r>
              <a:rPr lang="en-CA" sz="4900" b="1" dirty="0"/>
              <a:t>Transferable Skills: </a:t>
            </a:r>
            <a:r>
              <a:rPr lang="en-CA" sz="4900" dirty="0"/>
              <a:t>The knowledge you gain from working with CRA can be transferred to other tools and frameworks, as the concepts of project setup, build process, and dependency management are common across modern web development.</a:t>
            </a:r>
          </a:p>
          <a:p>
            <a:pPr>
              <a:lnSpc>
                <a:spcPct val="140000"/>
              </a:lnSpc>
            </a:pPr>
            <a:r>
              <a:rPr lang="en-CA" sz="4900" b="1" dirty="0"/>
              <a:t>Future-Proof: </a:t>
            </a:r>
            <a:r>
              <a:rPr lang="en-CA" sz="4900" dirty="0"/>
              <a:t>Even as new tools and frameworks emerge, the skills and knowledge you gain from learning CRA will remain valuable, as it continues to be a popular choice for developers and businesses alike.</a:t>
            </a:r>
          </a:p>
          <a:p>
            <a:pPr>
              <a:lnSpc>
                <a:spcPct val="140000"/>
              </a:lnSpc>
            </a:pPr>
            <a:r>
              <a:rPr lang="en-CA" sz="4900" b="1" i="0" dirty="0">
                <a:solidFill>
                  <a:srgbClr val="111111"/>
                </a:solidFill>
                <a:effectLst/>
                <a:latin typeface="-apple-system"/>
              </a:rPr>
              <a:t>Legacy Applications: </a:t>
            </a:r>
            <a:r>
              <a:rPr lang="en-CA" sz="4900" b="0" i="0" dirty="0">
                <a:solidFill>
                  <a:srgbClr val="111111"/>
                </a:solidFill>
                <a:effectLst/>
                <a:latin typeface="-apple-system"/>
              </a:rPr>
              <a:t>Create React App (CRA) has been around for a long time and has been used by many developers to create React applications. As a result, there are many legacy React applications that were built using CRA. If you’re working on one of these applications, it might make sense to continue using CRA for consistency and ease of maintenance.</a:t>
            </a:r>
          </a:p>
          <a:p>
            <a:pPr marL="0" indent="0">
              <a:buNone/>
            </a:pPr>
            <a:endParaRPr lang="en-CA" dirty="0"/>
          </a:p>
        </p:txBody>
      </p:sp>
      <p:sp>
        <p:nvSpPr>
          <p:cNvPr id="4" name="TextBox 3">
            <a:extLst>
              <a:ext uri="{FF2B5EF4-FFF2-40B4-BE49-F238E27FC236}">
                <a16:creationId xmlns:a16="http://schemas.microsoft.com/office/drawing/2014/main" id="{C1B886A0-BC07-15F0-73F1-724B5FDBA320}"/>
              </a:ext>
            </a:extLst>
          </p:cNvPr>
          <p:cNvSpPr txBox="1"/>
          <p:nvPr/>
        </p:nvSpPr>
        <p:spPr>
          <a:xfrm>
            <a:off x="8098468" y="6535755"/>
            <a:ext cx="3952018" cy="230832"/>
          </a:xfrm>
          <a:prstGeom prst="rect">
            <a:avLst/>
          </a:prstGeom>
          <a:noFill/>
        </p:spPr>
        <p:txBody>
          <a:bodyPr wrap="square" rtlCol="0">
            <a:spAutoFit/>
          </a:bodyPr>
          <a:lstStyle/>
          <a:p>
            <a:r>
              <a:rPr lang="en-CA" sz="900" b="1" dirty="0"/>
              <a:t>Note: </a:t>
            </a:r>
            <a:r>
              <a:rPr lang="en-CA" sz="900" dirty="0"/>
              <a:t>The above text is modified from text generated by </a:t>
            </a:r>
            <a:r>
              <a:rPr lang="en-CA" sz="900" dirty="0">
                <a:hlinkClick r:id="rId2"/>
              </a:rPr>
              <a:t>Chat GTP</a:t>
            </a:r>
            <a:r>
              <a:rPr lang="en-CA" sz="900" dirty="0"/>
              <a:t> and </a:t>
            </a:r>
            <a:r>
              <a:rPr lang="en-CA" sz="900" dirty="0">
                <a:hlinkClick r:id="rId3"/>
              </a:rPr>
              <a:t>Bing Chat</a:t>
            </a:r>
            <a:endParaRPr lang="en-CA" sz="900" dirty="0"/>
          </a:p>
        </p:txBody>
      </p:sp>
    </p:spTree>
    <p:extLst>
      <p:ext uri="{BB962C8B-B14F-4D97-AF65-F5344CB8AC3E}">
        <p14:creationId xmlns:p14="http://schemas.microsoft.com/office/powerpoint/2010/main" val="2261466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0E4B-D963-D94C-8549-AF555687E5FF}"/>
              </a:ext>
            </a:extLst>
          </p:cNvPr>
          <p:cNvSpPr>
            <a:spLocks noGrp="1"/>
          </p:cNvSpPr>
          <p:nvPr>
            <p:ph type="ctrTitle"/>
          </p:nvPr>
        </p:nvSpPr>
        <p:spPr/>
        <p:txBody>
          <a:bodyPr/>
          <a:lstStyle/>
          <a:p>
            <a:r>
              <a:rPr lang="en-US" dirty="0"/>
              <a:t>JSX 101</a:t>
            </a:r>
          </a:p>
        </p:txBody>
      </p:sp>
      <p:sp>
        <p:nvSpPr>
          <p:cNvPr id="3" name="Subtitle 2">
            <a:extLst>
              <a:ext uri="{FF2B5EF4-FFF2-40B4-BE49-F238E27FC236}">
                <a16:creationId xmlns:a16="http://schemas.microsoft.com/office/drawing/2014/main" id="{2E28BB9B-B44D-4646-A630-D832581CBB96}"/>
              </a:ext>
            </a:extLst>
          </p:cNvPr>
          <p:cNvSpPr>
            <a:spLocks noGrp="1"/>
          </p:cNvSpPr>
          <p:nvPr>
            <p:ph type="subTitle" idx="1"/>
          </p:nvPr>
        </p:nvSpPr>
        <p:spPr/>
        <p:txBody>
          <a:bodyPr/>
          <a:lstStyle/>
          <a:p>
            <a:r>
              <a:rPr lang="en-US" dirty="0"/>
              <a:t>An Introduction to JSX Syntax</a:t>
            </a:r>
          </a:p>
        </p:txBody>
      </p:sp>
    </p:spTree>
    <p:extLst>
      <p:ext uri="{BB962C8B-B14F-4D97-AF65-F5344CB8AC3E}">
        <p14:creationId xmlns:p14="http://schemas.microsoft.com/office/powerpoint/2010/main" val="3913410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3B88-4EE0-2243-B161-0918244B27DA}"/>
              </a:ext>
            </a:extLst>
          </p:cNvPr>
          <p:cNvSpPr>
            <a:spLocks noGrp="1"/>
          </p:cNvSpPr>
          <p:nvPr>
            <p:ph type="title"/>
          </p:nvPr>
        </p:nvSpPr>
        <p:spPr/>
        <p:txBody>
          <a:bodyPr/>
          <a:lstStyle/>
          <a:p>
            <a:r>
              <a:rPr lang="en-US" dirty="0"/>
              <a:t>What is JSX</a:t>
            </a:r>
          </a:p>
        </p:txBody>
      </p:sp>
      <p:sp>
        <p:nvSpPr>
          <p:cNvPr id="3" name="Content Placeholder 2">
            <a:extLst>
              <a:ext uri="{FF2B5EF4-FFF2-40B4-BE49-F238E27FC236}">
                <a16:creationId xmlns:a16="http://schemas.microsoft.com/office/drawing/2014/main" id="{E34E8C30-2A6D-1340-B3F7-7BD64EF31D88}"/>
              </a:ext>
            </a:extLst>
          </p:cNvPr>
          <p:cNvSpPr>
            <a:spLocks noGrp="1"/>
          </p:cNvSpPr>
          <p:nvPr>
            <p:ph idx="1"/>
          </p:nvPr>
        </p:nvSpPr>
        <p:spPr/>
        <p:txBody>
          <a:bodyPr/>
          <a:lstStyle/>
          <a:p>
            <a:r>
              <a:rPr lang="en-US" dirty="0"/>
              <a:t>Writing HTML markup in JavaScript is a pain</a:t>
            </a:r>
          </a:p>
          <a:p>
            <a:pPr lvl="1"/>
            <a:r>
              <a:rPr lang="en-US" dirty="0"/>
              <a:t>Making strings like this: </a:t>
            </a:r>
          </a:p>
          <a:p>
            <a:pPr lvl="2"/>
            <a:r>
              <a:rPr lang="en-US" dirty="0">
                <a:highlight>
                  <a:srgbClr val="FFFF00"/>
                </a:highlight>
              </a:rPr>
              <a:t>'&lt;div&gt;&lt;h1&gt;React&lt;/h1&gt;&lt;p&gt;Hello from React&lt;/p&gt;&lt;/div&gt;';</a:t>
            </a:r>
          </a:p>
          <a:p>
            <a:pPr lvl="1"/>
            <a:r>
              <a:rPr lang="en-US" dirty="0"/>
              <a:t>...is no fun…hard to read…and hard to maintain</a:t>
            </a:r>
          </a:p>
          <a:p>
            <a:r>
              <a:rPr lang="en-US" dirty="0"/>
              <a:t>JSX allows us to write HTML code in our JavaScript using regular tags and without crazy string concatenation or using hard to read template strings</a:t>
            </a:r>
          </a:p>
          <a:p>
            <a:r>
              <a:rPr lang="en-US" dirty="0"/>
              <a:t>JSX allows us to easily output variable values and write JavaScript expressions directly in our template HTML code</a:t>
            </a:r>
          </a:p>
        </p:txBody>
      </p:sp>
    </p:spTree>
    <p:extLst>
      <p:ext uri="{BB962C8B-B14F-4D97-AF65-F5344CB8AC3E}">
        <p14:creationId xmlns:p14="http://schemas.microsoft.com/office/powerpoint/2010/main" val="143017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CA29-307E-A04F-BD7C-521F4EB5DD55}"/>
              </a:ext>
            </a:extLst>
          </p:cNvPr>
          <p:cNvSpPr>
            <a:spLocks noGrp="1"/>
          </p:cNvSpPr>
          <p:nvPr>
            <p:ph type="title"/>
          </p:nvPr>
        </p:nvSpPr>
        <p:spPr/>
        <p:txBody>
          <a:bodyPr/>
          <a:lstStyle/>
          <a:p>
            <a:r>
              <a:rPr lang="en-US" dirty="0"/>
              <a:t>Template String vs JSX</a:t>
            </a:r>
          </a:p>
        </p:txBody>
      </p:sp>
      <p:sp>
        <p:nvSpPr>
          <p:cNvPr id="4" name="Rectangle 3">
            <a:extLst>
              <a:ext uri="{FF2B5EF4-FFF2-40B4-BE49-F238E27FC236}">
                <a16:creationId xmlns:a16="http://schemas.microsoft.com/office/drawing/2014/main" id="{1FF4F394-F920-4D49-AC8B-661F524B430F}"/>
              </a:ext>
            </a:extLst>
          </p:cNvPr>
          <p:cNvSpPr/>
          <p:nvPr/>
        </p:nvSpPr>
        <p:spPr>
          <a:xfrm>
            <a:off x="838199" y="2202753"/>
            <a:ext cx="4944763" cy="2031325"/>
          </a:xfrm>
          <a:prstGeom prst="rect">
            <a:avLst/>
          </a:prstGeom>
          <a:solidFill>
            <a:schemeClr val="tx1"/>
          </a:solidFill>
        </p:spPr>
        <p:txBody>
          <a:bodyPr wrap="square">
            <a:spAutoFit/>
          </a:bodyPr>
          <a:lstStyle/>
          <a:p>
            <a:br>
              <a:rPr lang="en-CA" b="0" dirty="0">
                <a:solidFill>
                  <a:srgbClr val="D4D4D4"/>
                </a:solidFill>
                <a:effectLst/>
                <a:latin typeface="Menlo" panose="020B0609030804020204" pitchFamily="49" charset="0"/>
              </a:rPr>
            </a:br>
            <a:r>
              <a:rPr lang="en-CA" b="0" dirty="0">
                <a:solidFill>
                  <a:srgbClr val="569CD6"/>
                </a:solidFill>
                <a:effectLst/>
                <a:latin typeface="Menlo" panose="020B0609030804020204" pitchFamily="49" charset="0"/>
              </a:rPr>
              <a:t>const</a:t>
            </a:r>
            <a:r>
              <a:rPr lang="en-CA" b="0" dirty="0">
                <a:solidFill>
                  <a:srgbClr val="9CDCFE"/>
                </a:solidFill>
                <a:effectLst/>
                <a:latin typeface="Menlo" panose="020B0609030804020204" pitchFamily="49" charset="0"/>
              </a:rPr>
              <a:t> content</a:t>
            </a:r>
            <a:r>
              <a:rPr lang="en-CA" b="0" dirty="0">
                <a:solidFill>
                  <a:srgbClr val="D4D4D4"/>
                </a:solidFill>
                <a:effectLst/>
                <a:latin typeface="Menlo" panose="020B0609030804020204" pitchFamily="49" charset="0"/>
              </a:rPr>
              <a:t> = </a:t>
            </a:r>
          </a:p>
          <a:p>
            <a:r>
              <a:rPr lang="en-CA" b="0" dirty="0">
                <a:solidFill>
                  <a:srgbClr val="CE9178"/>
                </a:solidFill>
                <a:effectLst/>
                <a:latin typeface="Menlo" panose="020B0609030804020204" pitchFamily="49" charset="0"/>
              </a:rPr>
              <a:t>`&lt;div class="special"&gt;</a:t>
            </a:r>
            <a:endParaRPr lang="en-CA" b="0" dirty="0">
              <a:solidFill>
                <a:srgbClr val="D4D4D4"/>
              </a:solidFill>
              <a:effectLst/>
              <a:latin typeface="Menlo" panose="020B0609030804020204" pitchFamily="49" charset="0"/>
            </a:endParaRPr>
          </a:p>
          <a:p>
            <a:r>
              <a:rPr lang="en-CA" b="0" dirty="0">
                <a:solidFill>
                  <a:srgbClr val="CE9178"/>
                </a:solidFill>
                <a:effectLst/>
                <a:latin typeface="Menlo" panose="020B0609030804020204" pitchFamily="49" charset="0"/>
              </a:rPr>
              <a:t>   &lt;h1&gt;${</a:t>
            </a:r>
            <a:r>
              <a:rPr lang="en-CA" b="0" dirty="0">
                <a:solidFill>
                  <a:srgbClr val="9CDCFE"/>
                </a:solidFill>
                <a:effectLst/>
                <a:latin typeface="Menlo" panose="020B0609030804020204" pitchFamily="49" charset="0"/>
              </a:rPr>
              <a:t>title</a:t>
            </a:r>
            <a:r>
              <a:rPr lang="en-CA" b="0" dirty="0">
                <a:solidFill>
                  <a:srgbClr val="CE9178"/>
                </a:solidFill>
                <a:effectLst/>
                <a:latin typeface="Menlo" panose="020B0609030804020204" pitchFamily="49" charset="0"/>
              </a:rPr>
              <a:t>}&lt;/h1&gt;</a:t>
            </a:r>
            <a:endParaRPr lang="en-CA" b="0" dirty="0">
              <a:solidFill>
                <a:srgbClr val="D4D4D4"/>
              </a:solidFill>
              <a:effectLst/>
              <a:latin typeface="Menlo" panose="020B0609030804020204" pitchFamily="49" charset="0"/>
            </a:endParaRPr>
          </a:p>
          <a:p>
            <a:r>
              <a:rPr lang="en-CA" b="0" dirty="0">
                <a:solidFill>
                  <a:srgbClr val="CE9178"/>
                </a:solidFill>
                <a:effectLst/>
                <a:latin typeface="Menlo" panose="020B0609030804020204" pitchFamily="49" charset="0"/>
              </a:rPr>
              <a:t>   &lt;p&gt;Hello ${</a:t>
            </a:r>
            <a:r>
              <a:rPr lang="en-CA" b="0" dirty="0" err="1">
                <a:solidFill>
                  <a:srgbClr val="DCDCAA"/>
                </a:solidFill>
                <a:effectLst/>
                <a:latin typeface="Menlo" panose="020B0609030804020204" pitchFamily="49" charset="0"/>
              </a:rPr>
              <a:t>fName</a:t>
            </a:r>
            <a:r>
              <a:rPr lang="en-CA" b="0" dirty="0">
                <a:solidFill>
                  <a:srgbClr val="CE9178"/>
                </a:solidFill>
                <a:effectLst/>
                <a:latin typeface="Menlo" panose="020B0609030804020204" pitchFamily="49" charset="0"/>
              </a:rPr>
              <a:t>(</a:t>
            </a:r>
            <a:r>
              <a:rPr lang="en-CA" b="0" dirty="0" err="1">
                <a:solidFill>
                  <a:srgbClr val="9CDCFE"/>
                </a:solidFill>
                <a:effectLst/>
                <a:latin typeface="Menlo" panose="020B0609030804020204" pitchFamily="49" charset="0"/>
              </a:rPr>
              <a:t>fn</a:t>
            </a:r>
            <a:r>
              <a:rPr lang="en-CA" b="0" dirty="0">
                <a:solidFill>
                  <a:srgbClr val="CE9178"/>
                </a:solidFill>
                <a:effectLst/>
                <a:latin typeface="Menlo" panose="020B0609030804020204" pitchFamily="49" charset="0"/>
              </a:rPr>
              <a:t>,</a:t>
            </a:r>
            <a:r>
              <a:rPr lang="en-CA" b="0" dirty="0">
                <a:solidFill>
                  <a:srgbClr val="9CDCFE"/>
                </a:solidFill>
                <a:effectLst/>
                <a:latin typeface="Menlo" panose="020B0609030804020204" pitchFamily="49" charset="0"/>
              </a:rPr>
              <a:t> ln</a:t>
            </a:r>
            <a:r>
              <a:rPr lang="en-CA" b="0" dirty="0">
                <a:solidFill>
                  <a:srgbClr val="CE9178"/>
                </a:solidFill>
                <a:effectLst/>
                <a:latin typeface="Menlo" panose="020B0609030804020204" pitchFamily="49" charset="0"/>
              </a:rPr>
              <a:t>)}&lt;/p&gt;</a:t>
            </a:r>
            <a:endParaRPr lang="en-CA" b="0" dirty="0">
              <a:solidFill>
                <a:srgbClr val="D4D4D4"/>
              </a:solidFill>
              <a:effectLst/>
              <a:latin typeface="Menlo" panose="020B0609030804020204" pitchFamily="49" charset="0"/>
            </a:endParaRPr>
          </a:p>
          <a:p>
            <a:r>
              <a:rPr lang="en-CA" b="0" dirty="0">
                <a:solidFill>
                  <a:srgbClr val="CE9178"/>
                </a:solidFill>
                <a:effectLst/>
                <a:latin typeface="Menlo" panose="020B0609030804020204" pitchFamily="49" charset="0"/>
              </a:rPr>
              <a:t>&lt;/div&gt;`</a:t>
            </a:r>
            <a:r>
              <a:rPr lang="en-CA" b="0" dirty="0">
                <a:solidFill>
                  <a:srgbClr val="D4D4D4"/>
                </a:solidFill>
                <a:effectLst/>
                <a:latin typeface="Menlo" panose="020B0609030804020204" pitchFamily="49" charset="0"/>
              </a:rPr>
              <a:t>;</a:t>
            </a:r>
          </a:p>
          <a:p>
            <a:endParaRPr lang="en-CA" b="0" dirty="0">
              <a:solidFill>
                <a:srgbClr val="D4D4D4"/>
              </a:solidFill>
              <a:effectLst/>
              <a:latin typeface="Menlo" panose="020B0609030804020204" pitchFamily="49" charset="0"/>
            </a:endParaRPr>
          </a:p>
        </p:txBody>
      </p:sp>
      <p:sp>
        <p:nvSpPr>
          <p:cNvPr id="6" name="TextBox 5">
            <a:extLst>
              <a:ext uri="{FF2B5EF4-FFF2-40B4-BE49-F238E27FC236}">
                <a16:creationId xmlns:a16="http://schemas.microsoft.com/office/drawing/2014/main" id="{3D049DFF-A518-3B4A-90B8-825C6378DB26}"/>
              </a:ext>
            </a:extLst>
          </p:cNvPr>
          <p:cNvSpPr txBox="1"/>
          <p:nvPr/>
        </p:nvSpPr>
        <p:spPr>
          <a:xfrm>
            <a:off x="6816813" y="1833421"/>
            <a:ext cx="3624647" cy="369332"/>
          </a:xfrm>
          <a:prstGeom prst="rect">
            <a:avLst/>
          </a:prstGeom>
          <a:noFill/>
        </p:spPr>
        <p:txBody>
          <a:bodyPr wrap="square" rtlCol="0">
            <a:spAutoFit/>
          </a:bodyPr>
          <a:lstStyle/>
          <a:p>
            <a:r>
              <a:rPr lang="en-US" dirty="0"/>
              <a:t>JSX</a:t>
            </a:r>
          </a:p>
        </p:txBody>
      </p:sp>
      <p:sp>
        <p:nvSpPr>
          <p:cNvPr id="8" name="TextBox 7">
            <a:extLst>
              <a:ext uri="{FF2B5EF4-FFF2-40B4-BE49-F238E27FC236}">
                <a16:creationId xmlns:a16="http://schemas.microsoft.com/office/drawing/2014/main" id="{EB80D930-B269-F545-91FF-6E0C345EE6F1}"/>
              </a:ext>
            </a:extLst>
          </p:cNvPr>
          <p:cNvSpPr txBox="1"/>
          <p:nvPr/>
        </p:nvSpPr>
        <p:spPr>
          <a:xfrm>
            <a:off x="5836512" y="3002972"/>
            <a:ext cx="794949" cy="707886"/>
          </a:xfrm>
          <a:prstGeom prst="rect">
            <a:avLst/>
          </a:prstGeom>
          <a:noFill/>
        </p:spPr>
        <p:txBody>
          <a:bodyPr wrap="square" rtlCol="0">
            <a:spAutoFit/>
          </a:bodyPr>
          <a:lstStyle/>
          <a:p>
            <a:r>
              <a:rPr lang="en-US" sz="4000" dirty="0"/>
              <a:t> vs</a:t>
            </a:r>
          </a:p>
        </p:txBody>
      </p:sp>
      <p:sp>
        <p:nvSpPr>
          <p:cNvPr id="10" name="TextBox 9">
            <a:extLst>
              <a:ext uri="{FF2B5EF4-FFF2-40B4-BE49-F238E27FC236}">
                <a16:creationId xmlns:a16="http://schemas.microsoft.com/office/drawing/2014/main" id="{04F5C418-B8BF-C646-B563-A5F4CE2F43C4}"/>
              </a:ext>
            </a:extLst>
          </p:cNvPr>
          <p:cNvSpPr txBox="1"/>
          <p:nvPr/>
        </p:nvSpPr>
        <p:spPr>
          <a:xfrm>
            <a:off x="838199" y="1822811"/>
            <a:ext cx="3624647" cy="369332"/>
          </a:xfrm>
          <a:prstGeom prst="rect">
            <a:avLst/>
          </a:prstGeom>
          <a:noFill/>
        </p:spPr>
        <p:txBody>
          <a:bodyPr wrap="square" rtlCol="0">
            <a:spAutoFit/>
          </a:bodyPr>
          <a:lstStyle/>
          <a:p>
            <a:r>
              <a:rPr lang="en-US" dirty="0"/>
              <a:t>Regular JavaScript Template String</a:t>
            </a:r>
          </a:p>
        </p:txBody>
      </p:sp>
      <p:sp>
        <p:nvSpPr>
          <p:cNvPr id="11" name="Rectangle 10">
            <a:extLst>
              <a:ext uri="{FF2B5EF4-FFF2-40B4-BE49-F238E27FC236}">
                <a16:creationId xmlns:a16="http://schemas.microsoft.com/office/drawing/2014/main" id="{97DB399D-8332-AA4D-9BF7-A6E17FB94E33}"/>
              </a:ext>
            </a:extLst>
          </p:cNvPr>
          <p:cNvSpPr/>
          <p:nvPr/>
        </p:nvSpPr>
        <p:spPr>
          <a:xfrm>
            <a:off x="6816813" y="2202753"/>
            <a:ext cx="4944763" cy="2308324"/>
          </a:xfrm>
          <a:prstGeom prst="rect">
            <a:avLst/>
          </a:prstGeom>
          <a:solidFill>
            <a:schemeClr val="tx1"/>
          </a:solidFill>
        </p:spPr>
        <p:txBody>
          <a:bodyPr wrap="square">
            <a:spAutoFit/>
          </a:bodyPr>
          <a:lstStyle/>
          <a:p>
            <a:endParaRPr lang="en-CA" b="0" dirty="0">
              <a:solidFill>
                <a:srgbClr val="569CD6"/>
              </a:solidFill>
              <a:effectLst/>
              <a:latin typeface="Menlo" panose="020B0609030804020204" pitchFamily="49" charset="0"/>
            </a:endParaRPr>
          </a:p>
          <a:p>
            <a:r>
              <a:rPr lang="en-CA" b="0" dirty="0">
                <a:solidFill>
                  <a:srgbClr val="569CD6"/>
                </a:solidFill>
                <a:effectLst/>
                <a:latin typeface="Menlo" panose="020B0609030804020204" pitchFamily="49" charset="0"/>
              </a:rPr>
              <a:t>const</a:t>
            </a:r>
            <a:r>
              <a:rPr lang="en-CA" b="0" dirty="0">
                <a:solidFill>
                  <a:srgbClr val="9CDCFE"/>
                </a:solidFill>
                <a:effectLst/>
                <a:latin typeface="Menlo" panose="020B0609030804020204" pitchFamily="49" charset="0"/>
              </a:rPr>
              <a:t> content</a:t>
            </a:r>
            <a:r>
              <a:rPr lang="en-CA" b="0" dirty="0">
                <a:solidFill>
                  <a:srgbClr val="D4D4D4"/>
                </a:solidFill>
                <a:effectLst/>
                <a:latin typeface="Menlo" panose="020B0609030804020204" pitchFamily="49" charset="0"/>
              </a:rPr>
              <a:t> = (</a:t>
            </a:r>
          </a:p>
          <a:p>
            <a:r>
              <a:rPr lang="en-CA" b="0" dirty="0">
                <a:solidFill>
                  <a:srgbClr val="808080"/>
                </a:solidFill>
                <a:effectLst/>
                <a:latin typeface="Menlo" panose="020B0609030804020204" pitchFamily="49" charset="0"/>
              </a:rPr>
              <a:t>   &lt;</a:t>
            </a:r>
            <a:r>
              <a:rPr lang="en-CA" b="0" dirty="0">
                <a:solidFill>
                  <a:srgbClr val="569CD6"/>
                </a:solidFill>
                <a:effectLst/>
                <a:latin typeface="Menlo" panose="020B0609030804020204" pitchFamily="49" charset="0"/>
              </a:rPr>
              <a:t>div</a:t>
            </a:r>
            <a:r>
              <a:rPr lang="en-CA" b="0" dirty="0">
                <a:solidFill>
                  <a:srgbClr val="D4D4D4"/>
                </a:solidFill>
                <a:effectLst/>
                <a:latin typeface="Menlo" panose="020B0609030804020204" pitchFamily="49" charset="0"/>
              </a:rPr>
              <a:t> </a:t>
            </a:r>
            <a:r>
              <a:rPr lang="en-CA" b="0" dirty="0" err="1">
                <a:solidFill>
                  <a:srgbClr val="9CDCFE"/>
                </a:solidFill>
                <a:effectLst/>
                <a:latin typeface="Menlo" panose="020B0609030804020204" pitchFamily="49" charset="0"/>
              </a:rPr>
              <a:t>className</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"special"</a:t>
            </a:r>
            <a:r>
              <a:rPr lang="en-CA" b="0" dirty="0">
                <a:solidFill>
                  <a:srgbClr val="808080"/>
                </a:solidFill>
                <a:effectLst/>
                <a:latin typeface="Menlo" panose="020B0609030804020204" pitchFamily="49" charset="0"/>
              </a:rPr>
              <a:t>&gt; </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      &lt;</a:t>
            </a:r>
            <a:r>
              <a:rPr lang="en-CA" b="0" dirty="0">
                <a:solidFill>
                  <a:srgbClr val="569CD6"/>
                </a:solidFill>
                <a:effectLst/>
                <a:latin typeface="Menlo" panose="020B0609030804020204" pitchFamily="49" charset="0"/>
              </a:rPr>
              <a:t>h1</a:t>
            </a:r>
            <a:r>
              <a:rPr lang="en-CA" b="0" dirty="0">
                <a:solidFill>
                  <a:srgbClr val="808080"/>
                </a:solidFill>
                <a:effectLst/>
                <a:latin typeface="Menlo" panose="020B0609030804020204" pitchFamily="49" charset="0"/>
              </a:rPr>
              <a:t>&gt;</a:t>
            </a:r>
            <a:r>
              <a:rPr lang="en-CA" b="0" dirty="0">
                <a:solidFill>
                  <a:srgbClr val="569CD6"/>
                </a:solidFill>
                <a:effectLst/>
                <a:latin typeface="Menlo" panose="020B0609030804020204" pitchFamily="49" charset="0"/>
              </a:rPr>
              <a:t>{</a:t>
            </a:r>
            <a:r>
              <a:rPr lang="en-CA" b="0" dirty="0">
                <a:solidFill>
                  <a:srgbClr val="9CDCFE"/>
                </a:solidFill>
                <a:effectLst/>
                <a:latin typeface="Menlo" panose="020B0609030804020204" pitchFamily="49" charset="0"/>
              </a:rPr>
              <a:t>title</a:t>
            </a:r>
            <a:r>
              <a:rPr lang="en-CA" b="0" dirty="0">
                <a:solidFill>
                  <a:srgbClr val="569CD6"/>
                </a:solidFill>
                <a:effectLst/>
                <a:latin typeface="Menlo" panose="020B0609030804020204" pitchFamily="49" charset="0"/>
              </a:rPr>
              <a:t>}</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h1</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      &lt;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r>
              <a:rPr lang="en-CA" b="0" dirty="0">
                <a:solidFill>
                  <a:srgbClr val="569CD6"/>
                </a:solidFill>
                <a:effectLst/>
                <a:latin typeface="Menlo" panose="020B0609030804020204" pitchFamily="49" charset="0"/>
              </a:rPr>
              <a:t>{</a:t>
            </a:r>
            <a:r>
              <a:rPr lang="en-CA" b="0" dirty="0" err="1">
                <a:solidFill>
                  <a:srgbClr val="DCDCAA"/>
                </a:solidFill>
                <a:effectLst/>
                <a:latin typeface="Menlo" panose="020B0609030804020204" pitchFamily="49" charset="0"/>
              </a:rPr>
              <a:t>formatName</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fn</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ln</a:t>
            </a:r>
            <a:r>
              <a:rPr lang="en-CA" b="0" dirty="0">
                <a:solidFill>
                  <a:srgbClr val="D4D4D4"/>
                </a:solidFill>
                <a:effectLst/>
                <a:latin typeface="Menlo" panose="020B0609030804020204" pitchFamily="49" charset="0"/>
              </a:rPr>
              <a:t>)</a:t>
            </a:r>
            <a:r>
              <a:rPr lang="en-CA" b="0" dirty="0">
                <a:solidFill>
                  <a:srgbClr val="569CD6"/>
                </a:solidFill>
                <a:effectLst/>
                <a:latin typeface="Menlo" panose="020B0609030804020204" pitchFamily="49" charset="0"/>
              </a:rPr>
              <a:t>}</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   &lt;/</a:t>
            </a:r>
            <a:r>
              <a:rPr lang="en-CA" b="0" dirty="0">
                <a:solidFill>
                  <a:srgbClr val="569CD6"/>
                </a:solidFill>
                <a:effectLst/>
                <a:latin typeface="Menlo" panose="020B0609030804020204" pitchFamily="49" charset="0"/>
              </a:rPr>
              <a:t>div</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D4D4D4"/>
                </a:solidFill>
                <a:effectLst/>
                <a:latin typeface="Menlo" panose="020B0609030804020204" pitchFamily="49" charset="0"/>
              </a:rPr>
              <a:t>);</a:t>
            </a:r>
          </a:p>
          <a:p>
            <a:endParaRPr lang="en-CA" b="0" dirty="0">
              <a:solidFill>
                <a:srgbClr val="D4D4D4"/>
              </a:solidFill>
              <a:effectLst/>
              <a:latin typeface="Menlo" panose="020B0609030804020204" pitchFamily="49" charset="0"/>
            </a:endParaRPr>
          </a:p>
        </p:txBody>
      </p:sp>
      <p:sp>
        <p:nvSpPr>
          <p:cNvPr id="12" name="Arrow: Right 4">
            <a:extLst>
              <a:ext uri="{FF2B5EF4-FFF2-40B4-BE49-F238E27FC236}">
                <a16:creationId xmlns:a16="http://schemas.microsoft.com/office/drawing/2014/main" id="{A7105FFD-AC7E-874E-BF2C-A1B88D464D3E}"/>
              </a:ext>
            </a:extLst>
          </p:cNvPr>
          <p:cNvSpPr/>
          <p:nvPr/>
        </p:nvSpPr>
        <p:spPr>
          <a:xfrm rot="18192282">
            <a:off x="6894964" y="4481156"/>
            <a:ext cx="1165865" cy="1739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F30105F6-8A87-7548-8091-5BB7C1F0D33B}"/>
              </a:ext>
            </a:extLst>
          </p:cNvPr>
          <p:cNvSpPr txBox="1"/>
          <p:nvPr/>
        </p:nvSpPr>
        <p:spPr>
          <a:xfrm>
            <a:off x="5412260" y="5140751"/>
            <a:ext cx="5301048" cy="646331"/>
          </a:xfrm>
          <a:prstGeom prst="rect">
            <a:avLst/>
          </a:prstGeom>
          <a:noFill/>
        </p:spPr>
        <p:txBody>
          <a:bodyPr wrap="square" rtlCol="0">
            <a:spAutoFit/>
          </a:bodyPr>
          <a:lstStyle/>
          <a:p>
            <a:r>
              <a:rPr lang="en-US" dirty="0"/>
              <a:t>This is JSX. HTML in JavaScript. Much easier to write and to read</a:t>
            </a:r>
          </a:p>
        </p:txBody>
      </p:sp>
    </p:spTree>
    <p:extLst>
      <p:ext uri="{BB962C8B-B14F-4D97-AF65-F5344CB8AC3E}">
        <p14:creationId xmlns:p14="http://schemas.microsoft.com/office/powerpoint/2010/main" val="2801790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D45D-141B-0F41-B12E-FF910AB659FB}"/>
              </a:ext>
            </a:extLst>
          </p:cNvPr>
          <p:cNvSpPr>
            <a:spLocks noGrp="1"/>
          </p:cNvSpPr>
          <p:nvPr>
            <p:ph type="title"/>
          </p:nvPr>
        </p:nvSpPr>
        <p:spPr/>
        <p:txBody>
          <a:bodyPr/>
          <a:lstStyle/>
          <a:p>
            <a:r>
              <a:rPr lang="en-US" dirty="0"/>
              <a:t>One Minor Downside to JSX</a:t>
            </a:r>
          </a:p>
        </p:txBody>
      </p:sp>
      <p:sp>
        <p:nvSpPr>
          <p:cNvPr id="3" name="Content Placeholder 2">
            <a:extLst>
              <a:ext uri="{FF2B5EF4-FFF2-40B4-BE49-F238E27FC236}">
                <a16:creationId xmlns:a16="http://schemas.microsoft.com/office/drawing/2014/main" id="{56EDFE5D-D8B1-EC41-A326-4FDA66F90DA4}"/>
              </a:ext>
            </a:extLst>
          </p:cNvPr>
          <p:cNvSpPr>
            <a:spLocks noGrp="1"/>
          </p:cNvSpPr>
          <p:nvPr>
            <p:ph idx="1"/>
          </p:nvPr>
        </p:nvSpPr>
        <p:spPr/>
        <p:txBody>
          <a:bodyPr/>
          <a:lstStyle/>
          <a:p>
            <a:r>
              <a:rPr lang="en-US" dirty="0"/>
              <a:t>Native JavaScript does not understand JSX syntax</a:t>
            </a:r>
          </a:p>
          <a:p>
            <a:r>
              <a:rPr lang="en-US" dirty="0"/>
              <a:t>JSX syntax will cause an error in native JavaScript</a:t>
            </a:r>
          </a:p>
          <a:p>
            <a:r>
              <a:rPr lang="en-US" dirty="0"/>
              <a:t>This problem is easily solved by using a </a:t>
            </a:r>
            <a:r>
              <a:rPr lang="en-US" dirty="0" err="1"/>
              <a:t>transpiler</a:t>
            </a:r>
            <a:r>
              <a:rPr lang="en-US" dirty="0"/>
              <a:t> to convert our JavaScript code with JSX to native JavaScript code that the browser can understand</a:t>
            </a:r>
          </a:p>
          <a:p>
            <a:pPr marL="0" indent="0">
              <a:buNone/>
            </a:pPr>
            <a:endParaRPr lang="en-US" dirty="0"/>
          </a:p>
          <a:p>
            <a:endParaRPr lang="en-US" dirty="0"/>
          </a:p>
        </p:txBody>
      </p:sp>
    </p:spTree>
    <p:extLst>
      <p:ext uri="{BB962C8B-B14F-4D97-AF65-F5344CB8AC3E}">
        <p14:creationId xmlns:p14="http://schemas.microsoft.com/office/powerpoint/2010/main" val="379567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1948-C4B6-0C46-853D-93E66D465FFE}"/>
              </a:ext>
            </a:extLst>
          </p:cNvPr>
          <p:cNvSpPr>
            <a:spLocks noGrp="1"/>
          </p:cNvSpPr>
          <p:nvPr>
            <p:ph type="title"/>
          </p:nvPr>
        </p:nvSpPr>
        <p:spPr/>
        <p:txBody>
          <a:bodyPr/>
          <a:lstStyle/>
          <a:p>
            <a:r>
              <a:rPr lang="en-US" dirty="0"/>
              <a:t>Emmet with React Components in VS Code</a:t>
            </a:r>
          </a:p>
        </p:txBody>
      </p:sp>
      <p:sp>
        <p:nvSpPr>
          <p:cNvPr id="3" name="Content Placeholder 2">
            <a:extLst>
              <a:ext uri="{FF2B5EF4-FFF2-40B4-BE49-F238E27FC236}">
                <a16:creationId xmlns:a16="http://schemas.microsoft.com/office/drawing/2014/main" id="{DC8503BB-5CCE-EA4E-8502-8982148AA279}"/>
              </a:ext>
            </a:extLst>
          </p:cNvPr>
          <p:cNvSpPr>
            <a:spLocks noGrp="1"/>
          </p:cNvSpPr>
          <p:nvPr>
            <p:ph idx="1"/>
          </p:nvPr>
        </p:nvSpPr>
        <p:spPr>
          <a:xfrm>
            <a:off x="838200" y="1825625"/>
            <a:ext cx="5552090" cy="4351338"/>
          </a:xfrm>
        </p:spPr>
        <p:txBody>
          <a:bodyPr>
            <a:normAutofit/>
          </a:bodyPr>
          <a:lstStyle/>
          <a:p>
            <a:r>
              <a:rPr lang="en-US" sz="2400" dirty="0"/>
              <a:t>Emmet may not be enabled when typing HTML in React JSX components (more on JSX and components in upcoming lessons)</a:t>
            </a:r>
          </a:p>
          <a:p>
            <a:r>
              <a:rPr lang="en-US" sz="2400" dirty="0"/>
              <a:t>To enable Emmet auto complete in your React JSX components add the following code to your “</a:t>
            </a:r>
            <a:r>
              <a:rPr lang="en-US" sz="2400" dirty="0" err="1"/>
              <a:t>settings.json</a:t>
            </a:r>
            <a:r>
              <a:rPr lang="en-US" sz="2400" dirty="0"/>
              <a:t>” file in VS Code</a:t>
            </a:r>
          </a:p>
          <a:p>
            <a:r>
              <a:rPr lang="en-US" sz="2400" b="1" dirty="0">
                <a:highlight>
                  <a:srgbClr val="FFFF00"/>
                </a:highlight>
              </a:rPr>
              <a:t>Note: </a:t>
            </a:r>
            <a:r>
              <a:rPr lang="en-US" sz="2400" dirty="0">
                <a:highlight>
                  <a:srgbClr val="FFFF00"/>
                </a:highlight>
              </a:rPr>
              <a:t>if you have other code in your “</a:t>
            </a:r>
            <a:r>
              <a:rPr lang="en-US" sz="2400" dirty="0" err="1">
                <a:highlight>
                  <a:srgbClr val="FFFF00"/>
                </a:highlight>
              </a:rPr>
              <a:t>settings.json</a:t>
            </a:r>
            <a:r>
              <a:rPr lang="en-US" sz="2400" dirty="0">
                <a:highlight>
                  <a:srgbClr val="FFFF00"/>
                </a:highlight>
              </a:rPr>
              <a:t>” file, then make sure to add a “,” after the last ”}” before you add the ”</a:t>
            </a:r>
            <a:r>
              <a:rPr lang="en-US" sz="2400" dirty="0" err="1">
                <a:highlight>
                  <a:srgbClr val="FFFF00"/>
                </a:highlight>
              </a:rPr>
              <a:t>emmet.include</a:t>
            </a:r>
            <a:r>
              <a:rPr lang="en-US" sz="2400" dirty="0">
                <a:highlight>
                  <a:srgbClr val="FFFF00"/>
                </a:highlight>
              </a:rPr>
              <a:t>…” code  </a:t>
            </a:r>
          </a:p>
        </p:txBody>
      </p:sp>
      <p:sp>
        <p:nvSpPr>
          <p:cNvPr id="4" name="TextBox 3">
            <a:extLst>
              <a:ext uri="{FF2B5EF4-FFF2-40B4-BE49-F238E27FC236}">
                <a16:creationId xmlns:a16="http://schemas.microsoft.com/office/drawing/2014/main" id="{AE5A1E40-7173-7B43-9C93-ADEBD893DAA6}"/>
              </a:ext>
            </a:extLst>
          </p:cNvPr>
          <p:cNvSpPr txBox="1"/>
          <p:nvPr/>
        </p:nvSpPr>
        <p:spPr>
          <a:xfrm>
            <a:off x="6813331" y="2341631"/>
            <a:ext cx="5052848" cy="1384995"/>
          </a:xfrm>
          <a:prstGeom prst="rect">
            <a:avLst/>
          </a:prstGeom>
          <a:solidFill>
            <a:schemeClr val="tx1"/>
          </a:solidFill>
        </p:spPr>
        <p:txBody>
          <a:bodyPr wrap="square" rtlCol="0">
            <a:spAutoFit/>
          </a:bodyPr>
          <a:lstStyle/>
          <a:p>
            <a:r>
              <a:rPr lang="en-CA" sz="2800" dirty="0">
                <a:solidFill>
                  <a:schemeClr val="bg1"/>
                </a:solidFill>
              </a:rPr>
              <a:t>"</a:t>
            </a:r>
            <a:r>
              <a:rPr lang="en-CA" sz="2800" dirty="0" err="1">
                <a:solidFill>
                  <a:schemeClr val="bg1"/>
                </a:solidFill>
              </a:rPr>
              <a:t>emmet.includeLanguages</a:t>
            </a:r>
            <a:r>
              <a:rPr lang="en-CA" sz="2800" dirty="0">
                <a:solidFill>
                  <a:schemeClr val="bg1"/>
                </a:solidFill>
              </a:rPr>
              <a:t>": {</a:t>
            </a:r>
          </a:p>
          <a:p>
            <a:r>
              <a:rPr lang="en-CA" sz="2800" dirty="0">
                <a:solidFill>
                  <a:schemeClr val="bg1"/>
                </a:solidFill>
              </a:rPr>
              <a:t>   "</a:t>
            </a:r>
            <a:r>
              <a:rPr lang="en-CA" sz="2800" dirty="0" err="1">
                <a:solidFill>
                  <a:schemeClr val="bg1"/>
                </a:solidFill>
              </a:rPr>
              <a:t>javascript</a:t>
            </a:r>
            <a:r>
              <a:rPr lang="en-CA" sz="2800" dirty="0">
                <a:solidFill>
                  <a:schemeClr val="bg1"/>
                </a:solidFill>
              </a:rPr>
              <a:t>": "</a:t>
            </a:r>
            <a:r>
              <a:rPr lang="en-CA" sz="2800" dirty="0" err="1">
                <a:solidFill>
                  <a:schemeClr val="bg1"/>
                </a:solidFill>
              </a:rPr>
              <a:t>javascriptreact</a:t>
            </a:r>
            <a:r>
              <a:rPr lang="en-CA" sz="2800" dirty="0">
                <a:solidFill>
                  <a:schemeClr val="bg1"/>
                </a:solidFill>
              </a:rPr>
              <a:t>"</a:t>
            </a:r>
          </a:p>
          <a:p>
            <a:r>
              <a:rPr lang="en-CA" sz="2800" dirty="0">
                <a:solidFill>
                  <a:schemeClr val="bg1"/>
                </a:solidFill>
              </a:rPr>
              <a:t>}</a:t>
            </a:r>
          </a:p>
        </p:txBody>
      </p:sp>
    </p:spTree>
    <p:extLst>
      <p:ext uri="{BB962C8B-B14F-4D97-AF65-F5344CB8AC3E}">
        <p14:creationId xmlns:p14="http://schemas.microsoft.com/office/powerpoint/2010/main" val="2573755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EED3-F88F-1C42-94F9-A5032D0FC0E4}"/>
              </a:ext>
            </a:extLst>
          </p:cNvPr>
          <p:cNvSpPr>
            <a:spLocks noGrp="1"/>
          </p:cNvSpPr>
          <p:nvPr>
            <p:ph type="title"/>
          </p:nvPr>
        </p:nvSpPr>
        <p:spPr/>
        <p:txBody>
          <a:bodyPr/>
          <a:lstStyle/>
          <a:p>
            <a:r>
              <a:rPr lang="en-US" dirty="0"/>
              <a:t>What is a </a:t>
            </a:r>
            <a:r>
              <a:rPr lang="en-US" dirty="0" err="1"/>
              <a:t>transpiler</a:t>
            </a:r>
            <a:r>
              <a:rPr lang="en-US" dirty="0"/>
              <a:t>?</a:t>
            </a:r>
          </a:p>
        </p:txBody>
      </p:sp>
      <p:sp>
        <p:nvSpPr>
          <p:cNvPr id="3" name="Content Placeholder 2">
            <a:extLst>
              <a:ext uri="{FF2B5EF4-FFF2-40B4-BE49-F238E27FC236}">
                <a16:creationId xmlns:a16="http://schemas.microsoft.com/office/drawing/2014/main" id="{C4807E02-AFD3-7340-AAE0-97E92ADAE142}"/>
              </a:ext>
            </a:extLst>
          </p:cNvPr>
          <p:cNvSpPr>
            <a:spLocks noGrp="1"/>
          </p:cNvSpPr>
          <p:nvPr>
            <p:ph idx="1"/>
          </p:nvPr>
        </p:nvSpPr>
        <p:spPr>
          <a:xfrm>
            <a:off x="838200" y="1825626"/>
            <a:ext cx="10515600" cy="1325564"/>
          </a:xfrm>
        </p:spPr>
        <p:txBody>
          <a:bodyPr/>
          <a:lstStyle/>
          <a:p>
            <a:r>
              <a:rPr lang="en-US" dirty="0"/>
              <a:t>A </a:t>
            </a:r>
            <a:r>
              <a:rPr lang="en-US" dirty="0" err="1"/>
              <a:t>transpiler</a:t>
            </a:r>
            <a:r>
              <a:rPr lang="en-US" dirty="0"/>
              <a:t> converts code from one format or language into another without altering the functionality of the code</a:t>
            </a:r>
          </a:p>
        </p:txBody>
      </p:sp>
    </p:spTree>
    <p:extLst>
      <p:ext uri="{BB962C8B-B14F-4D97-AF65-F5344CB8AC3E}">
        <p14:creationId xmlns:p14="http://schemas.microsoft.com/office/powerpoint/2010/main" val="4132546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EED3-F88F-1C42-94F9-A5032D0FC0E4}"/>
              </a:ext>
            </a:extLst>
          </p:cNvPr>
          <p:cNvSpPr>
            <a:spLocks noGrp="1"/>
          </p:cNvSpPr>
          <p:nvPr>
            <p:ph type="title"/>
          </p:nvPr>
        </p:nvSpPr>
        <p:spPr/>
        <p:txBody>
          <a:bodyPr/>
          <a:lstStyle/>
          <a:p>
            <a:r>
              <a:rPr lang="en-US" dirty="0"/>
              <a:t>How a </a:t>
            </a:r>
            <a:r>
              <a:rPr lang="en-US" dirty="0" err="1"/>
              <a:t>Transpiler</a:t>
            </a:r>
            <a:r>
              <a:rPr lang="en-US" dirty="0"/>
              <a:t> Works?</a:t>
            </a:r>
          </a:p>
        </p:txBody>
      </p:sp>
      <p:sp>
        <p:nvSpPr>
          <p:cNvPr id="3" name="Content Placeholder 2">
            <a:extLst>
              <a:ext uri="{FF2B5EF4-FFF2-40B4-BE49-F238E27FC236}">
                <a16:creationId xmlns:a16="http://schemas.microsoft.com/office/drawing/2014/main" id="{C4807E02-AFD3-7340-AAE0-97E92ADAE142}"/>
              </a:ext>
            </a:extLst>
          </p:cNvPr>
          <p:cNvSpPr>
            <a:spLocks noGrp="1"/>
          </p:cNvSpPr>
          <p:nvPr>
            <p:ph idx="1"/>
          </p:nvPr>
        </p:nvSpPr>
        <p:spPr>
          <a:xfrm>
            <a:off x="838200" y="1825626"/>
            <a:ext cx="10515600" cy="1943186"/>
          </a:xfrm>
        </p:spPr>
        <p:txBody>
          <a:bodyPr>
            <a:normAutofit/>
          </a:bodyPr>
          <a:lstStyle/>
          <a:p>
            <a:r>
              <a:rPr lang="en-US" dirty="0"/>
              <a:t>You send the code through a </a:t>
            </a:r>
            <a:r>
              <a:rPr lang="en-US" dirty="0" err="1"/>
              <a:t>transpiler</a:t>
            </a:r>
            <a:r>
              <a:rPr lang="en-US" dirty="0"/>
              <a:t> program</a:t>
            </a:r>
          </a:p>
          <a:p>
            <a:r>
              <a:rPr lang="en-US" dirty="0"/>
              <a:t>The </a:t>
            </a:r>
            <a:r>
              <a:rPr lang="en-US" dirty="0" err="1"/>
              <a:t>transpiler</a:t>
            </a:r>
            <a:r>
              <a:rPr lang="en-US" dirty="0"/>
              <a:t> converts your code into a format that your output device can understand… </a:t>
            </a:r>
          </a:p>
        </p:txBody>
      </p:sp>
      <p:sp>
        <p:nvSpPr>
          <p:cNvPr id="4" name="Down Arrow 3">
            <a:extLst>
              <a:ext uri="{FF2B5EF4-FFF2-40B4-BE49-F238E27FC236}">
                <a16:creationId xmlns:a16="http://schemas.microsoft.com/office/drawing/2014/main" id="{B0C2DDD2-9E6C-4F46-890B-52F2ECC26A48}"/>
              </a:ext>
            </a:extLst>
          </p:cNvPr>
          <p:cNvSpPr/>
          <p:nvPr/>
        </p:nvSpPr>
        <p:spPr>
          <a:xfrm rot="16200000">
            <a:off x="1991666" y="4901837"/>
            <a:ext cx="291793" cy="47523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30914B-20FA-D044-9465-1D98D625EC9B}"/>
              </a:ext>
            </a:extLst>
          </p:cNvPr>
          <p:cNvSpPr txBox="1"/>
          <p:nvPr/>
        </p:nvSpPr>
        <p:spPr>
          <a:xfrm>
            <a:off x="4967843" y="4626114"/>
            <a:ext cx="2256312" cy="1015663"/>
          </a:xfrm>
          <a:prstGeom prst="rect">
            <a:avLst/>
          </a:prstGeom>
          <a:noFill/>
        </p:spPr>
        <p:txBody>
          <a:bodyPr wrap="square" rtlCol="0">
            <a:spAutoFit/>
          </a:bodyPr>
          <a:lstStyle/>
          <a:p>
            <a:r>
              <a:rPr lang="en-US" sz="2000" dirty="0">
                <a:solidFill>
                  <a:schemeClr val="bg1"/>
                </a:solidFill>
              </a:rPr>
              <a:t>Some Gulp plugin that does magic to your files</a:t>
            </a:r>
          </a:p>
        </p:txBody>
      </p:sp>
      <p:pic>
        <p:nvPicPr>
          <p:cNvPr id="8" name="Picture 7" descr="Smiley emoji">
            <a:extLst>
              <a:ext uri="{FF2B5EF4-FFF2-40B4-BE49-F238E27FC236}">
                <a16:creationId xmlns:a16="http://schemas.microsoft.com/office/drawing/2014/main" id="{A359E72E-74C6-D645-B7E1-0260B9AB91B2}"/>
              </a:ext>
            </a:extLst>
          </p:cNvPr>
          <p:cNvPicPr>
            <a:picLocks noChangeAspect="1"/>
          </p:cNvPicPr>
          <p:nvPr/>
        </p:nvPicPr>
        <p:blipFill>
          <a:blip r:embed="rId2"/>
          <a:stretch>
            <a:fillRect/>
          </a:stretch>
        </p:blipFill>
        <p:spPr>
          <a:xfrm>
            <a:off x="6772768" y="5385798"/>
            <a:ext cx="422996" cy="408943"/>
          </a:xfrm>
          <a:prstGeom prst="rect">
            <a:avLst/>
          </a:prstGeom>
        </p:spPr>
      </p:pic>
      <p:pic>
        <p:nvPicPr>
          <p:cNvPr id="11" name="Picture 10" descr="A picture containing bin&#10;&#10;Description automatically generated">
            <a:extLst>
              <a:ext uri="{FF2B5EF4-FFF2-40B4-BE49-F238E27FC236}">
                <a16:creationId xmlns:a16="http://schemas.microsoft.com/office/drawing/2014/main" id="{9B5A7681-1AC8-6647-BC0C-C3F57084DA0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5400000">
            <a:off x="7576399" y="3755566"/>
            <a:ext cx="1050144" cy="2857211"/>
          </a:xfrm>
          <a:prstGeom prst="rect">
            <a:avLst/>
          </a:prstGeom>
        </p:spPr>
      </p:pic>
      <p:pic>
        <p:nvPicPr>
          <p:cNvPr id="12" name="Picture 11" descr="A picture containing bin&#10;&#10;Description automatically generated">
            <a:extLst>
              <a:ext uri="{FF2B5EF4-FFF2-40B4-BE49-F238E27FC236}">
                <a16:creationId xmlns:a16="http://schemas.microsoft.com/office/drawing/2014/main" id="{1CEC6BD7-B3FD-F04E-9037-D06CBBC665F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16200000">
            <a:off x="3478832" y="3729270"/>
            <a:ext cx="1050144" cy="2857211"/>
          </a:xfrm>
          <a:prstGeom prst="rect">
            <a:avLst/>
          </a:prstGeom>
        </p:spPr>
      </p:pic>
      <p:sp>
        <p:nvSpPr>
          <p:cNvPr id="17" name="TextBox 16">
            <a:extLst>
              <a:ext uri="{FF2B5EF4-FFF2-40B4-BE49-F238E27FC236}">
                <a16:creationId xmlns:a16="http://schemas.microsoft.com/office/drawing/2014/main" id="{188D917D-2CEE-674F-AB99-C68A8655B102}"/>
              </a:ext>
            </a:extLst>
          </p:cNvPr>
          <p:cNvSpPr txBox="1"/>
          <p:nvPr/>
        </p:nvSpPr>
        <p:spPr>
          <a:xfrm>
            <a:off x="10184328" y="4814392"/>
            <a:ext cx="1374526" cy="923330"/>
          </a:xfrm>
          <a:prstGeom prst="rect">
            <a:avLst/>
          </a:prstGeom>
          <a:noFill/>
        </p:spPr>
        <p:txBody>
          <a:bodyPr wrap="square" rtlCol="0">
            <a:spAutoFit/>
          </a:bodyPr>
          <a:lstStyle/>
          <a:p>
            <a:r>
              <a:rPr lang="en-US" dirty="0"/>
              <a:t>Plain old JavaScript</a:t>
            </a:r>
          </a:p>
          <a:p>
            <a:endParaRPr lang="en-US" dirty="0"/>
          </a:p>
        </p:txBody>
      </p:sp>
      <p:sp>
        <p:nvSpPr>
          <p:cNvPr id="18" name="TextBox 17">
            <a:extLst>
              <a:ext uri="{FF2B5EF4-FFF2-40B4-BE49-F238E27FC236}">
                <a16:creationId xmlns:a16="http://schemas.microsoft.com/office/drawing/2014/main" id="{666FEC9B-7911-CA4F-BF7C-6CD978B7F068}"/>
              </a:ext>
            </a:extLst>
          </p:cNvPr>
          <p:cNvSpPr txBox="1"/>
          <p:nvPr/>
        </p:nvSpPr>
        <p:spPr>
          <a:xfrm>
            <a:off x="687735" y="4962183"/>
            <a:ext cx="1212211" cy="646331"/>
          </a:xfrm>
          <a:prstGeom prst="rect">
            <a:avLst/>
          </a:prstGeom>
          <a:noFill/>
        </p:spPr>
        <p:txBody>
          <a:bodyPr wrap="square" rtlCol="0">
            <a:spAutoFit/>
          </a:bodyPr>
          <a:lstStyle/>
          <a:p>
            <a:r>
              <a:rPr lang="en-US" dirty="0"/>
              <a:t>JS with JSX </a:t>
            </a:r>
          </a:p>
          <a:p>
            <a:endParaRPr lang="en-US" dirty="0"/>
          </a:p>
        </p:txBody>
      </p:sp>
      <p:sp>
        <p:nvSpPr>
          <p:cNvPr id="6" name="Rectangle 5">
            <a:extLst>
              <a:ext uri="{FF2B5EF4-FFF2-40B4-BE49-F238E27FC236}">
                <a16:creationId xmlns:a16="http://schemas.microsoft.com/office/drawing/2014/main" id="{A5BC0E0C-9D7D-4143-B474-68BF84EADA9C}"/>
              </a:ext>
            </a:extLst>
          </p:cNvPr>
          <p:cNvSpPr/>
          <p:nvPr/>
        </p:nvSpPr>
        <p:spPr>
          <a:xfrm>
            <a:off x="4816031" y="4422923"/>
            <a:ext cx="2500453" cy="14220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A5AB90A-47F9-024E-B5F3-0493AE4EBBC5}"/>
              </a:ext>
            </a:extLst>
          </p:cNvPr>
          <p:cNvSpPr/>
          <p:nvPr/>
        </p:nvSpPr>
        <p:spPr>
          <a:xfrm rot="16200000">
            <a:off x="9711306" y="4920258"/>
            <a:ext cx="291793" cy="47523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C421C8B-4ADA-D446-8343-E935CAEFFE24}"/>
              </a:ext>
            </a:extLst>
          </p:cNvPr>
          <p:cNvSpPr txBox="1"/>
          <p:nvPr/>
        </p:nvSpPr>
        <p:spPr>
          <a:xfrm>
            <a:off x="5281820" y="4869850"/>
            <a:ext cx="1512974" cy="738664"/>
          </a:xfrm>
          <a:prstGeom prst="rect">
            <a:avLst/>
          </a:prstGeom>
          <a:noFill/>
        </p:spPr>
        <p:txBody>
          <a:bodyPr wrap="square" rtlCol="0">
            <a:spAutoFit/>
          </a:bodyPr>
          <a:lstStyle/>
          <a:p>
            <a:r>
              <a:rPr lang="en-US" sz="2400" dirty="0" err="1">
                <a:solidFill>
                  <a:schemeClr val="bg1"/>
                </a:solidFill>
              </a:rPr>
              <a:t>Transpiler</a:t>
            </a:r>
            <a:endParaRPr lang="en-US" sz="2400" dirty="0">
              <a:solidFill>
                <a:schemeClr val="bg1"/>
              </a:solidFill>
            </a:endParaRPr>
          </a:p>
          <a:p>
            <a:endParaRPr lang="en-US" dirty="0"/>
          </a:p>
        </p:txBody>
      </p:sp>
    </p:spTree>
    <p:extLst>
      <p:ext uri="{BB962C8B-B14F-4D97-AF65-F5344CB8AC3E}">
        <p14:creationId xmlns:p14="http://schemas.microsoft.com/office/powerpoint/2010/main" val="684898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12EC-2581-2149-ACCB-9328B0CDB05C}"/>
              </a:ext>
            </a:extLst>
          </p:cNvPr>
          <p:cNvSpPr>
            <a:spLocks noGrp="1"/>
          </p:cNvSpPr>
          <p:nvPr>
            <p:ph type="title"/>
          </p:nvPr>
        </p:nvSpPr>
        <p:spPr/>
        <p:txBody>
          <a:bodyPr/>
          <a:lstStyle/>
          <a:p>
            <a:r>
              <a:rPr lang="en-CA" dirty="0"/>
              <a:t>Create React App Includes a JSX </a:t>
            </a:r>
            <a:r>
              <a:rPr lang="en-CA" dirty="0" err="1"/>
              <a:t>Transpiler</a:t>
            </a:r>
            <a:endParaRPr lang="en-CA" dirty="0"/>
          </a:p>
        </p:txBody>
      </p:sp>
      <p:sp>
        <p:nvSpPr>
          <p:cNvPr id="3" name="Content Placeholder 2">
            <a:extLst>
              <a:ext uri="{FF2B5EF4-FFF2-40B4-BE49-F238E27FC236}">
                <a16:creationId xmlns:a16="http://schemas.microsoft.com/office/drawing/2014/main" id="{FEFE7191-EA4B-964D-B93A-31B4E66058CB}"/>
              </a:ext>
            </a:extLst>
          </p:cNvPr>
          <p:cNvSpPr>
            <a:spLocks noGrp="1"/>
          </p:cNvSpPr>
          <p:nvPr>
            <p:ph idx="1"/>
          </p:nvPr>
        </p:nvSpPr>
        <p:spPr/>
        <p:txBody>
          <a:bodyPr/>
          <a:lstStyle/>
          <a:p>
            <a:r>
              <a:rPr lang="en-CA" dirty="0"/>
              <a:t>The good news is that if you use Create React App to build your React application then you are all set as Create React App includes a JSX </a:t>
            </a:r>
            <a:r>
              <a:rPr lang="en-CA" dirty="0" err="1"/>
              <a:t>transpiler</a:t>
            </a:r>
            <a:endParaRPr lang="en-CA" dirty="0"/>
          </a:p>
          <a:p>
            <a:r>
              <a:rPr lang="en-CA" dirty="0"/>
              <a:t>If you prefer to roll your own build system than you will need to add a JSX </a:t>
            </a:r>
            <a:r>
              <a:rPr lang="en-CA" dirty="0" err="1"/>
              <a:t>transpiler</a:t>
            </a:r>
            <a:r>
              <a:rPr lang="en-CA" dirty="0"/>
              <a:t> into your build system</a:t>
            </a:r>
          </a:p>
          <a:p>
            <a:pPr lvl="1"/>
            <a:r>
              <a:rPr lang="en-CA" dirty="0"/>
              <a:t>Babel is a popular JavaScript </a:t>
            </a:r>
            <a:r>
              <a:rPr lang="en-CA" dirty="0" err="1"/>
              <a:t>Transpiler</a:t>
            </a:r>
            <a:endParaRPr lang="en-CA" dirty="0"/>
          </a:p>
          <a:p>
            <a:pPr lvl="2"/>
            <a:r>
              <a:rPr lang="en-CA" dirty="0">
                <a:hlinkClick r:id="rId2"/>
              </a:rPr>
              <a:t>https://babeljs.io</a:t>
            </a:r>
            <a:endParaRPr lang="en-CA" dirty="0"/>
          </a:p>
        </p:txBody>
      </p:sp>
    </p:spTree>
    <p:extLst>
      <p:ext uri="{BB962C8B-B14F-4D97-AF65-F5344CB8AC3E}">
        <p14:creationId xmlns:p14="http://schemas.microsoft.com/office/powerpoint/2010/main" val="1804603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937C-87D2-044B-BF9C-3E029FC60C9E}"/>
              </a:ext>
            </a:extLst>
          </p:cNvPr>
          <p:cNvSpPr>
            <a:spLocks noGrp="1"/>
          </p:cNvSpPr>
          <p:nvPr>
            <p:ph type="title"/>
          </p:nvPr>
        </p:nvSpPr>
        <p:spPr/>
        <p:txBody>
          <a:bodyPr/>
          <a:lstStyle/>
          <a:p>
            <a:r>
              <a:rPr lang="en-US" dirty="0"/>
              <a:t>JSX Syntax Rules and Best Practices</a:t>
            </a:r>
          </a:p>
        </p:txBody>
      </p:sp>
      <p:sp>
        <p:nvSpPr>
          <p:cNvPr id="3" name="Content Placeholder 2">
            <a:extLst>
              <a:ext uri="{FF2B5EF4-FFF2-40B4-BE49-F238E27FC236}">
                <a16:creationId xmlns:a16="http://schemas.microsoft.com/office/drawing/2014/main" id="{C94CAAFF-1959-0341-8F85-ECC602EBDB40}"/>
              </a:ext>
            </a:extLst>
          </p:cNvPr>
          <p:cNvSpPr>
            <a:spLocks noGrp="1"/>
          </p:cNvSpPr>
          <p:nvPr>
            <p:ph idx="1"/>
          </p:nvPr>
        </p:nvSpPr>
        <p:spPr>
          <a:xfrm>
            <a:off x="838200" y="1671823"/>
            <a:ext cx="6708228" cy="602265"/>
          </a:xfrm>
        </p:spPr>
        <p:txBody>
          <a:bodyPr>
            <a:normAutofit fontScale="92500"/>
          </a:bodyPr>
          <a:lstStyle/>
          <a:p>
            <a:r>
              <a:rPr lang="en-US" dirty="0"/>
              <a:t>JSX must always have a single parent element</a:t>
            </a:r>
          </a:p>
        </p:txBody>
      </p:sp>
      <p:sp>
        <p:nvSpPr>
          <p:cNvPr id="4" name="Rectangle 3">
            <a:extLst>
              <a:ext uri="{FF2B5EF4-FFF2-40B4-BE49-F238E27FC236}">
                <a16:creationId xmlns:a16="http://schemas.microsoft.com/office/drawing/2014/main" id="{0B744E45-9434-964B-9FF0-1195E0D4F72E}"/>
              </a:ext>
            </a:extLst>
          </p:cNvPr>
          <p:cNvSpPr/>
          <p:nvPr/>
        </p:nvSpPr>
        <p:spPr>
          <a:xfrm>
            <a:off x="838200" y="2710713"/>
            <a:ext cx="9409386" cy="923330"/>
          </a:xfrm>
          <a:prstGeom prst="rect">
            <a:avLst/>
          </a:prstGeom>
          <a:solidFill>
            <a:schemeClr val="tx1"/>
          </a:solidFill>
        </p:spPr>
        <p:txBody>
          <a:bodyPr wrap="square">
            <a:spAutoFit/>
          </a:bodyPr>
          <a:lstStyle/>
          <a:p>
            <a:endParaRPr lang="en-CA" dirty="0">
              <a:solidFill>
                <a:srgbClr val="569CD6"/>
              </a:solidFill>
              <a:latin typeface="Menlo" panose="020B0609030804020204" pitchFamily="49" charset="0"/>
            </a:endParaRPr>
          </a:p>
          <a:p>
            <a:r>
              <a:rPr lang="en-CA" dirty="0">
                <a:solidFill>
                  <a:srgbClr val="569CD6"/>
                </a:solidFill>
                <a:latin typeface="Menlo" panose="020B0609030804020204" pitchFamily="49" charset="0"/>
              </a:rPr>
              <a:t>const</a:t>
            </a:r>
            <a:r>
              <a:rPr lang="en-CA" dirty="0">
                <a:solidFill>
                  <a:srgbClr val="9CDCFE"/>
                </a:solidFill>
                <a:latin typeface="Menlo" panose="020B0609030804020204" pitchFamily="49" charset="0"/>
              </a:rPr>
              <a:t> template</a:t>
            </a:r>
            <a:r>
              <a:rPr lang="en-CA" dirty="0">
                <a:solidFill>
                  <a:srgbClr val="D4D4D4"/>
                </a:solidFill>
                <a:latin typeface="Menlo" panose="020B0609030804020204" pitchFamily="49" charset="0"/>
              </a:rPr>
              <a:t> = </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Welcome</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&gt;&lt;</a:t>
            </a:r>
            <a:r>
              <a:rPr lang="en-CA" dirty="0">
                <a:solidFill>
                  <a:srgbClr val="569CD6"/>
                </a:solidFill>
                <a:latin typeface="Menlo" panose="020B0609030804020204" pitchFamily="49" charset="0"/>
              </a:rPr>
              <a:t>p</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This is some information.</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p</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a:t>
            </a:r>
          </a:p>
          <a:p>
            <a:endParaRPr lang="en-CA" b="0" dirty="0">
              <a:solidFill>
                <a:srgbClr val="D4D4D4"/>
              </a:solidFill>
              <a:effectLst/>
              <a:latin typeface="Menlo" panose="020B0609030804020204" pitchFamily="49" charset="0"/>
            </a:endParaRPr>
          </a:p>
        </p:txBody>
      </p:sp>
      <p:sp>
        <p:nvSpPr>
          <p:cNvPr id="5" name="Arrow: Right 4">
            <a:extLst>
              <a:ext uri="{FF2B5EF4-FFF2-40B4-BE49-F238E27FC236}">
                <a16:creationId xmlns:a16="http://schemas.microsoft.com/office/drawing/2014/main" id="{9CB786C1-B809-8740-BE89-41C442EEEFF8}"/>
              </a:ext>
            </a:extLst>
          </p:cNvPr>
          <p:cNvSpPr/>
          <p:nvPr/>
        </p:nvSpPr>
        <p:spPr>
          <a:xfrm rot="18961800">
            <a:off x="2562247" y="3703901"/>
            <a:ext cx="1162996" cy="161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D1813287-870F-1046-819A-2F89F04F9D06}"/>
              </a:ext>
            </a:extLst>
          </p:cNvPr>
          <p:cNvSpPr txBox="1"/>
          <p:nvPr/>
        </p:nvSpPr>
        <p:spPr>
          <a:xfrm>
            <a:off x="838200" y="3731545"/>
            <a:ext cx="1935580" cy="1477328"/>
          </a:xfrm>
          <a:prstGeom prst="rect">
            <a:avLst/>
          </a:prstGeom>
          <a:noFill/>
        </p:spPr>
        <p:txBody>
          <a:bodyPr wrap="square" rtlCol="0">
            <a:spAutoFit/>
          </a:bodyPr>
          <a:lstStyle/>
          <a:p>
            <a:r>
              <a:rPr lang="en-US" dirty="0"/>
              <a:t>This is invalid. Only a single parent element can be output in a JSX statement</a:t>
            </a:r>
          </a:p>
        </p:txBody>
      </p:sp>
      <p:sp>
        <p:nvSpPr>
          <p:cNvPr id="7" name="TextBox 6">
            <a:extLst>
              <a:ext uri="{FF2B5EF4-FFF2-40B4-BE49-F238E27FC236}">
                <a16:creationId xmlns:a16="http://schemas.microsoft.com/office/drawing/2014/main" id="{8F6C14B8-A710-A541-BC68-0A3774134256}"/>
              </a:ext>
            </a:extLst>
          </p:cNvPr>
          <p:cNvSpPr txBox="1"/>
          <p:nvPr/>
        </p:nvSpPr>
        <p:spPr>
          <a:xfrm>
            <a:off x="3662775" y="4008544"/>
            <a:ext cx="2920905" cy="1477328"/>
          </a:xfrm>
          <a:prstGeom prst="rect">
            <a:avLst/>
          </a:prstGeom>
          <a:noFill/>
        </p:spPr>
        <p:txBody>
          <a:bodyPr wrap="square" rtlCol="0">
            <a:spAutoFit/>
          </a:bodyPr>
          <a:lstStyle/>
          <a:p>
            <a:r>
              <a:rPr lang="en-US" dirty="0"/>
              <a:t>To fix this error, simply wrap your HTML in a container element (usually a plain div works, but any valid HTML element is fine)***</a:t>
            </a:r>
          </a:p>
        </p:txBody>
      </p:sp>
      <p:sp>
        <p:nvSpPr>
          <p:cNvPr id="8" name="Arrow: Right 4">
            <a:extLst>
              <a:ext uri="{FF2B5EF4-FFF2-40B4-BE49-F238E27FC236}">
                <a16:creationId xmlns:a16="http://schemas.microsoft.com/office/drawing/2014/main" id="{9817EE51-FEC4-6641-82CB-1F4480CC8B2F}"/>
              </a:ext>
            </a:extLst>
          </p:cNvPr>
          <p:cNvSpPr/>
          <p:nvPr/>
        </p:nvSpPr>
        <p:spPr>
          <a:xfrm>
            <a:off x="2651878" y="4402267"/>
            <a:ext cx="733891" cy="13588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Arrow: Right 4">
            <a:extLst>
              <a:ext uri="{FF2B5EF4-FFF2-40B4-BE49-F238E27FC236}">
                <a16:creationId xmlns:a16="http://schemas.microsoft.com/office/drawing/2014/main" id="{9ACAB317-A9DA-0143-9AE4-2FC64F3C1B45}"/>
              </a:ext>
            </a:extLst>
          </p:cNvPr>
          <p:cNvSpPr/>
          <p:nvPr/>
        </p:nvSpPr>
        <p:spPr>
          <a:xfrm rot="1420108">
            <a:off x="6619413" y="4684838"/>
            <a:ext cx="773175" cy="20221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18AB1B8-F9F8-834E-8BA4-AB63C587D7C9}"/>
              </a:ext>
            </a:extLst>
          </p:cNvPr>
          <p:cNvSpPr/>
          <p:nvPr/>
        </p:nvSpPr>
        <p:spPr>
          <a:xfrm>
            <a:off x="7617868" y="3958608"/>
            <a:ext cx="3364804" cy="2585323"/>
          </a:xfrm>
          <a:prstGeom prst="rect">
            <a:avLst/>
          </a:prstGeom>
          <a:solidFill>
            <a:schemeClr val="tx1"/>
          </a:solidFill>
        </p:spPr>
        <p:txBody>
          <a:bodyPr wrap="square">
            <a:spAutoFit/>
          </a:bodyPr>
          <a:lstStyle/>
          <a:p>
            <a:endParaRPr lang="en-CA" dirty="0">
              <a:solidFill>
                <a:srgbClr val="569CD6"/>
              </a:solidFill>
              <a:latin typeface="Menlo" panose="020B0609030804020204" pitchFamily="49" charset="0"/>
            </a:endParaRPr>
          </a:p>
          <a:p>
            <a:r>
              <a:rPr lang="en-CA" dirty="0">
                <a:solidFill>
                  <a:srgbClr val="569CD6"/>
                </a:solidFill>
                <a:latin typeface="Menlo" panose="020B0609030804020204" pitchFamily="49" charset="0"/>
              </a:rPr>
              <a:t>const</a:t>
            </a:r>
            <a:r>
              <a:rPr lang="en-CA" dirty="0">
                <a:solidFill>
                  <a:srgbClr val="9CDCFE"/>
                </a:solidFill>
                <a:latin typeface="Menlo" panose="020B0609030804020204" pitchFamily="49" charset="0"/>
              </a:rPr>
              <a:t> template</a:t>
            </a:r>
            <a:r>
              <a:rPr lang="en-CA" dirty="0">
                <a:solidFill>
                  <a:srgbClr val="D4D4D4"/>
                </a:solidFill>
                <a:latin typeface="Menlo" panose="020B0609030804020204" pitchFamily="49" charset="0"/>
              </a:rPr>
              <a:t> = (</a:t>
            </a: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div</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Welcome</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p</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This is some     </a:t>
            </a:r>
          </a:p>
          <a:p>
            <a:r>
              <a:rPr lang="en-CA" dirty="0">
                <a:solidFill>
                  <a:srgbClr val="D4D4D4"/>
                </a:solidFill>
                <a:latin typeface="Menlo" panose="020B0609030804020204" pitchFamily="49" charset="0"/>
              </a:rPr>
              <a:t>      information.</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p</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div</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D4D4D4"/>
                </a:solidFill>
                <a:latin typeface="Menlo" panose="020B0609030804020204" pitchFamily="49" charset="0"/>
              </a:rPr>
              <a:t>);</a:t>
            </a:r>
          </a:p>
          <a:p>
            <a:endParaRPr lang="en-CA" b="0" dirty="0">
              <a:solidFill>
                <a:srgbClr val="D4D4D4"/>
              </a:solidFill>
              <a:effectLst/>
              <a:latin typeface="Menlo" panose="020B0609030804020204" pitchFamily="49" charset="0"/>
            </a:endParaRPr>
          </a:p>
        </p:txBody>
      </p:sp>
      <p:pic>
        <p:nvPicPr>
          <p:cNvPr id="13" name="Picture 12" descr="Incorrect mark">
            <a:extLst>
              <a:ext uri="{FF2B5EF4-FFF2-40B4-BE49-F238E27FC236}">
                <a16:creationId xmlns:a16="http://schemas.microsoft.com/office/drawing/2014/main" id="{3821387B-42AF-B246-8811-9863B52F50AF}"/>
              </a:ext>
            </a:extLst>
          </p:cNvPr>
          <p:cNvPicPr>
            <a:picLocks noChangeAspect="1"/>
          </p:cNvPicPr>
          <p:nvPr/>
        </p:nvPicPr>
        <p:blipFill>
          <a:blip r:embed="rId2"/>
          <a:stretch>
            <a:fillRect/>
          </a:stretch>
        </p:blipFill>
        <p:spPr>
          <a:xfrm>
            <a:off x="7273217" y="2306205"/>
            <a:ext cx="1230011" cy="836023"/>
          </a:xfrm>
          <a:prstGeom prst="rect">
            <a:avLst/>
          </a:prstGeom>
        </p:spPr>
      </p:pic>
      <p:pic>
        <p:nvPicPr>
          <p:cNvPr id="15" name="Picture 14" descr="Checkmark">
            <a:extLst>
              <a:ext uri="{FF2B5EF4-FFF2-40B4-BE49-F238E27FC236}">
                <a16:creationId xmlns:a16="http://schemas.microsoft.com/office/drawing/2014/main" id="{EF71469A-8A8C-7242-B168-D0633CC44DB7}"/>
              </a:ext>
            </a:extLst>
          </p:cNvPr>
          <p:cNvPicPr>
            <a:picLocks noChangeAspect="1"/>
          </p:cNvPicPr>
          <p:nvPr/>
        </p:nvPicPr>
        <p:blipFill>
          <a:blip r:embed="rId3"/>
          <a:stretch>
            <a:fillRect/>
          </a:stretch>
        </p:blipFill>
        <p:spPr>
          <a:xfrm>
            <a:off x="10122743" y="3172378"/>
            <a:ext cx="1470172" cy="1401258"/>
          </a:xfrm>
          <a:prstGeom prst="rect">
            <a:avLst/>
          </a:prstGeom>
        </p:spPr>
      </p:pic>
      <p:sp>
        <p:nvSpPr>
          <p:cNvPr id="12" name="TextBox 11">
            <a:extLst>
              <a:ext uri="{FF2B5EF4-FFF2-40B4-BE49-F238E27FC236}">
                <a16:creationId xmlns:a16="http://schemas.microsoft.com/office/drawing/2014/main" id="{37147424-B28F-6F40-87DB-67D54188B274}"/>
              </a:ext>
            </a:extLst>
          </p:cNvPr>
          <p:cNvSpPr txBox="1"/>
          <p:nvPr/>
        </p:nvSpPr>
        <p:spPr>
          <a:xfrm>
            <a:off x="810538" y="5879595"/>
            <a:ext cx="5773142" cy="73866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400" dirty="0"/>
              <a:t>*** Alternatively you can use React Fragment to output multiple child elements. Give the React document article on Fragments a read for more details: </a:t>
            </a:r>
            <a:r>
              <a:rPr lang="en-US" sz="1400" dirty="0">
                <a:hlinkClick r:id="rId4"/>
              </a:rPr>
              <a:t>https://reactjs.org/docs/fragments.html</a:t>
            </a:r>
            <a:endParaRPr lang="en-US" sz="1400" dirty="0"/>
          </a:p>
        </p:txBody>
      </p:sp>
    </p:spTree>
    <p:extLst>
      <p:ext uri="{BB962C8B-B14F-4D97-AF65-F5344CB8AC3E}">
        <p14:creationId xmlns:p14="http://schemas.microsoft.com/office/powerpoint/2010/main" val="1269642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F8DC-B76E-FB40-AAB2-84DE0DC4F243}"/>
              </a:ext>
            </a:extLst>
          </p:cNvPr>
          <p:cNvSpPr>
            <a:spLocks noGrp="1"/>
          </p:cNvSpPr>
          <p:nvPr>
            <p:ph type="title"/>
          </p:nvPr>
        </p:nvSpPr>
        <p:spPr/>
        <p:txBody>
          <a:bodyPr/>
          <a:lstStyle/>
          <a:p>
            <a:r>
              <a:rPr lang="en-US" dirty="0"/>
              <a:t>JSX Syntax Rules and Best Practices</a:t>
            </a:r>
          </a:p>
        </p:txBody>
      </p:sp>
      <p:sp>
        <p:nvSpPr>
          <p:cNvPr id="3" name="Content Placeholder 2">
            <a:extLst>
              <a:ext uri="{FF2B5EF4-FFF2-40B4-BE49-F238E27FC236}">
                <a16:creationId xmlns:a16="http://schemas.microsoft.com/office/drawing/2014/main" id="{FB13EE7C-A2D8-5D4E-95A5-5C7F53F199C5}"/>
              </a:ext>
            </a:extLst>
          </p:cNvPr>
          <p:cNvSpPr>
            <a:spLocks noGrp="1"/>
          </p:cNvSpPr>
          <p:nvPr>
            <p:ph idx="1"/>
          </p:nvPr>
        </p:nvSpPr>
        <p:spPr>
          <a:xfrm>
            <a:off x="838200" y="1714591"/>
            <a:ext cx="4635137" cy="4568643"/>
          </a:xfrm>
        </p:spPr>
        <p:txBody>
          <a:bodyPr>
            <a:normAutofit/>
          </a:bodyPr>
          <a:lstStyle/>
          <a:p>
            <a:r>
              <a:rPr lang="en-US" dirty="0"/>
              <a:t>Wrap your templates in parenthesis "( )"  characters</a:t>
            </a:r>
          </a:p>
          <a:p>
            <a:pPr lvl="1"/>
            <a:r>
              <a:rPr lang="en-US" dirty="0"/>
              <a:t>Not a requirement, but a best practice</a:t>
            </a:r>
          </a:p>
          <a:p>
            <a:pPr lvl="1"/>
            <a:r>
              <a:rPr lang="en-US" dirty="0"/>
              <a:t>Can help with eliminating the chance of a JavaScript parser performing auto semi-colon insertion and breaking your code</a:t>
            </a:r>
          </a:p>
        </p:txBody>
      </p:sp>
      <p:sp>
        <p:nvSpPr>
          <p:cNvPr id="5" name="Rectangle 4">
            <a:extLst>
              <a:ext uri="{FF2B5EF4-FFF2-40B4-BE49-F238E27FC236}">
                <a16:creationId xmlns:a16="http://schemas.microsoft.com/office/drawing/2014/main" id="{A7FAC5D3-6706-A549-9C65-6EBFB8CF1D97}"/>
              </a:ext>
            </a:extLst>
          </p:cNvPr>
          <p:cNvSpPr/>
          <p:nvPr/>
        </p:nvSpPr>
        <p:spPr>
          <a:xfrm>
            <a:off x="6096000" y="2341607"/>
            <a:ext cx="4971053" cy="3046988"/>
          </a:xfrm>
          <a:prstGeom prst="rect">
            <a:avLst/>
          </a:prstGeom>
          <a:solidFill>
            <a:schemeClr val="tx1"/>
          </a:solidFill>
        </p:spPr>
        <p:txBody>
          <a:bodyPr wrap="square">
            <a:spAutoFit/>
          </a:bodyPr>
          <a:lstStyle/>
          <a:p>
            <a:endParaRPr lang="en-CA" sz="2400" dirty="0">
              <a:solidFill>
                <a:srgbClr val="569CD6"/>
              </a:solidFill>
              <a:latin typeface="Menlo" panose="020B0609030804020204" pitchFamily="49" charset="0"/>
            </a:endParaRPr>
          </a:p>
          <a:p>
            <a:r>
              <a:rPr lang="en-CA" sz="2400" dirty="0">
                <a:solidFill>
                  <a:srgbClr val="569CD6"/>
                </a:solidFill>
                <a:latin typeface="Menlo" panose="020B0609030804020204" pitchFamily="49" charset="0"/>
              </a:rPr>
              <a:t>const</a:t>
            </a:r>
            <a:r>
              <a:rPr lang="en-CA" sz="2400" dirty="0">
                <a:solidFill>
                  <a:srgbClr val="9CDCFE"/>
                </a:solidFill>
                <a:latin typeface="Menlo" panose="020B0609030804020204" pitchFamily="49" charset="0"/>
              </a:rPr>
              <a:t> template</a:t>
            </a:r>
            <a:r>
              <a:rPr lang="en-CA" sz="2400" dirty="0">
                <a:solidFill>
                  <a:srgbClr val="D4D4D4"/>
                </a:solidFill>
                <a:latin typeface="Menlo" panose="020B0609030804020204" pitchFamily="49" charset="0"/>
              </a:rPr>
              <a:t> = (</a:t>
            </a:r>
          </a:p>
          <a:p>
            <a:r>
              <a:rPr lang="en-CA" sz="2400" dirty="0">
                <a:solidFill>
                  <a:srgbClr val="808080"/>
                </a:solidFill>
                <a:latin typeface="Menlo" panose="020B0609030804020204" pitchFamily="49" charset="0"/>
              </a:rPr>
              <a:t>   &lt;</a:t>
            </a:r>
            <a:r>
              <a:rPr lang="en-CA" sz="2400" dirty="0">
                <a:solidFill>
                  <a:srgbClr val="569CD6"/>
                </a:solidFill>
                <a:latin typeface="Menlo" panose="020B0609030804020204" pitchFamily="49" charset="0"/>
              </a:rPr>
              <a:t>div</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r>
              <a:rPr lang="en-CA" sz="2400" dirty="0">
                <a:solidFill>
                  <a:srgbClr val="808080"/>
                </a:solidFill>
                <a:latin typeface="Menlo" panose="020B0609030804020204" pitchFamily="49" charset="0"/>
              </a:rPr>
              <a:t>      &lt;</a:t>
            </a:r>
            <a:r>
              <a:rPr lang="en-CA" sz="2400" dirty="0">
                <a:solidFill>
                  <a:srgbClr val="569CD6"/>
                </a:solidFill>
                <a:latin typeface="Menlo" panose="020B0609030804020204" pitchFamily="49" charset="0"/>
              </a:rPr>
              <a:t>h1</a:t>
            </a:r>
            <a:r>
              <a:rPr lang="en-CA" sz="2400" dirty="0">
                <a:solidFill>
                  <a:srgbClr val="808080"/>
                </a:solidFill>
                <a:latin typeface="Menlo" panose="020B0609030804020204" pitchFamily="49" charset="0"/>
              </a:rPr>
              <a:t>&gt;</a:t>
            </a:r>
            <a:r>
              <a:rPr lang="en-CA" sz="2400" dirty="0">
                <a:solidFill>
                  <a:srgbClr val="D4D4D4"/>
                </a:solidFill>
                <a:latin typeface="Menlo" panose="020B0609030804020204" pitchFamily="49" charset="0"/>
              </a:rPr>
              <a:t>Welcome</a:t>
            </a:r>
            <a:r>
              <a:rPr lang="en-CA" sz="2400" dirty="0">
                <a:solidFill>
                  <a:srgbClr val="808080"/>
                </a:solidFill>
                <a:latin typeface="Menlo" panose="020B0609030804020204" pitchFamily="49" charset="0"/>
              </a:rPr>
              <a:t>&lt;/</a:t>
            </a:r>
            <a:r>
              <a:rPr lang="en-CA" sz="2400" dirty="0">
                <a:solidFill>
                  <a:srgbClr val="569CD6"/>
                </a:solidFill>
                <a:latin typeface="Menlo" panose="020B0609030804020204" pitchFamily="49" charset="0"/>
              </a:rPr>
              <a:t>h1</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r>
              <a:rPr lang="en-CA" sz="2400" dirty="0">
                <a:solidFill>
                  <a:srgbClr val="808080"/>
                </a:solidFill>
                <a:latin typeface="Menlo" panose="020B0609030804020204" pitchFamily="49" charset="0"/>
              </a:rPr>
              <a:t>      &lt;</a:t>
            </a:r>
            <a:r>
              <a:rPr lang="en-CA" sz="2400" dirty="0">
                <a:solidFill>
                  <a:srgbClr val="569CD6"/>
                </a:solidFill>
                <a:latin typeface="Menlo" panose="020B0609030804020204" pitchFamily="49" charset="0"/>
              </a:rPr>
              <a:t>p</a:t>
            </a:r>
            <a:r>
              <a:rPr lang="en-CA" sz="2400" dirty="0">
                <a:solidFill>
                  <a:srgbClr val="808080"/>
                </a:solidFill>
                <a:latin typeface="Menlo" panose="020B0609030804020204" pitchFamily="49" charset="0"/>
              </a:rPr>
              <a:t>&gt;</a:t>
            </a:r>
            <a:r>
              <a:rPr lang="en-CA" sz="2400" dirty="0">
                <a:solidFill>
                  <a:srgbClr val="D4D4D4"/>
                </a:solidFill>
                <a:latin typeface="Menlo" panose="020B0609030804020204" pitchFamily="49" charset="0"/>
              </a:rPr>
              <a:t>This is some     </a:t>
            </a:r>
          </a:p>
          <a:p>
            <a:r>
              <a:rPr lang="en-CA" sz="2400" dirty="0">
                <a:solidFill>
                  <a:srgbClr val="D4D4D4"/>
                </a:solidFill>
                <a:latin typeface="Menlo" panose="020B0609030804020204" pitchFamily="49" charset="0"/>
              </a:rPr>
              <a:t>      information.</a:t>
            </a:r>
            <a:r>
              <a:rPr lang="en-CA" sz="2400" dirty="0">
                <a:solidFill>
                  <a:srgbClr val="808080"/>
                </a:solidFill>
                <a:latin typeface="Menlo" panose="020B0609030804020204" pitchFamily="49" charset="0"/>
              </a:rPr>
              <a:t>&lt;/</a:t>
            </a:r>
            <a:r>
              <a:rPr lang="en-CA" sz="2400" dirty="0">
                <a:solidFill>
                  <a:srgbClr val="569CD6"/>
                </a:solidFill>
                <a:latin typeface="Menlo" panose="020B0609030804020204" pitchFamily="49" charset="0"/>
              </a:rPr>
              <a:t>p</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r>
              <a:rPr lang="en-CA" sz="2400" dirty="0">
                <a:solidFill>
                  <a:srgbClr val="808080"/>
                </a:solidFill>
                <a:latin typeface="Menlo" panose="020B0609030804020204" pitchFamily="49" charset="0"/>
              </a:rPr>
              <a:t>   &lt;/</a:t>
            </a:r>
            <a:r>
              <a:rPr lang="en-CA" sz="2400" dirty="0">
                <a:solidFill>
                  <a:srgbClr val="569CD6"/>
                </a:solidFill>
                <a:latin typeface="Menlo" panose="020B0609030804020204" pitchFamily="49" charset="0"/>
              </a:rPr>
              <a:t>div</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r>
              <a:rPr lang="en-CA" sz="2400" dirty="0">
                <a:solidFill>
                  <a:srgbClr val="D4D4D4"/>
                </a:solidFill>
                <a:latin typeface="Menlo" panose="020B0609030804020204" pitchFamily="49" charset="0"/>
              </a:rPr>
              <a:t>);</a:t>
            </a:r>
          </a:p>
        </p:txBody>
      </p:sp>
      <p:sp>
        <p:nvSpPr>
          <p:cNvPr id="6" name="Arrow: Right 4">
            <a:extLst>
              <a:ext uri="{FF2B5EF4-FFF2-40B4-BE49-F238E27FC236}">
                <a16:creationId xmlns:a16="http://schemas.microsoft.com/office/drawing/2014/main" id="{5462E642-CBE6-C24C-9113-28621EF2BBB0}"/>
              </a:ext>
            </a:extLst>
          </p:cNvPr>
          <p:cNvSpPr/>
          <p:nvPr/>
        </p:nvSpPr>
        <p:spPr>
          <a:xfrm rot="19483392">
            <a:off x="4955627" y="5349693"/>
            <a:ext cx="1162996" cy="161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E2A15005-F414-6649-B6B4-E27D98E2B13F}"/>
              </a:ext>
            </a:extLst>
          </p:cNvPr>
          <p:cNvSpPr txBox="1"/>
          <p:nvPr/>
        </p:nvSpPr>
        <p:spPr>
          <a:xfrm>
            <a:off x="4215923" y="5837478"/>
            <a:ext cx="1321202" cy="369332"/>
          </a:xfrm>
          <a:prstGeom prst="rect">
            <a:avLst/>
          </a:prstGeom>
          <a:noFill/>
        </p:spPr>
        <p:txBody>
          <a:bodyPr wrap="square" rtlCol="0">
            <a:spAutoFit/>
          </a:bodyPr>
          <a:lstStyle/>
          <a:p>
            <a:r>
              <a:rPr lang="en-US" dirty="0"/>
              <a:t>Parenthesis</a:t>
            </a:r>
          </a:p>
        </p:txBody>
      </p:sp>
      <p:sp>
        <p:nvSpPr>
          <p:cNvPr id="8" name="Arrow: Right 4">
            <a:extLst>
              <a:ext uri="{FF2B5EF4-FFF2-40B4-BE49-F238E27FC236}">
                <a16:creationId xmlns:a16="http://schemas.microsoft.com/office/drawing/2014/main" id="{B9FF3A29-5384-3948-A8A4-45DE94464BA9}"/>
              </a:ext>
            </a:extLst>
          </p:cNvPr>
          <p:cNvSpPr/>
          <p:nvPr/>
        </p:nvSpPr>
        <p:spPr>
          <a:xfrm rot="7710088">
            <a:off x="9355553" y="2156629"/>
            <a:ext cx="700212" cy="1775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02ABCBD-7AC3-7640-8FED-03C6E760EAA2}"/>
              </a:ext>
            </a:extLst>
          </p:cNvPr>
          <p:cNvSpPr txBox="1"/>
          <p:nvPr/>
        </p:nvSpPr>
        <p:spPr>
          <a:xfrm>
            <a:off x="9332487" y="1529925"/>
            <a:ext cx="1321202" cy="369332"/>
          </a:xfrm>
          <a:prstGeom prst="rect">
            <a:avLst/>
          </a:prstGeom>
          <a:noFill/>
        </p:spPr>
        <p:txBody>
          <a:bodyPr wrap="square" rtlCol="0">
            <a:spAutoFit/>
          </a:bodyPr>
          <a:lstStyle/>
          <a:p>
            <a:r>
              <a:rPr lang="en-US" dirty="0"/>
              <a:t>Parenthesis</a:t>
            </a:r>
          </a:p>
        </p:txBody>
      </p:sp>
    </p:spTree>
    <p:extLst>
      <p:ext uri="{BB962C8B-B14F-4D97-AF65-F5344CB8AC3E}">
        <p14:creationId xmlns:p14="http://schemas.microsoft.com/office/powerpoint/2010/main" val="4179174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937C-87D2-044B-BF9C-3E029FC60C9E}"/>
              </a:ext>
            </a:extLst>
          </p:cNvPr>
          <p:cNvSpPr>
            <a:spLocks noGrp="1"/>
          </p:cNvSpPr>
          <p:nvPr>
            <p:ph type="title"/>
          </p:nvPr>
        </p:nvSpPr>
        <p:spPr/>
        <p:txBody>
          <a:bodyPr/>
          <a:lstStyle/>
          <a:p>
            <a:r>
              <a:rPr lang="en-US" dirty="0"/>
              <a:t>JSX Syntax Rules and Best Practices</a:t>
            </a:r>
          </a:p>
        </p:txBody>
      </p:sp>
      <p:sp>
        <p:nvSpPr>
          <p:cNvPr id="3" name="Content Placeholder 2">
            <a:extLst>
              <a:ext uri="{FF2B5EF4-FFF2-40B4-BE49-F238E27FC236}">
                <a16:creationId xmlns:a16="http://schemas.microsoft.com/office/drawing/2014/main" id="{C94CAAFF-1959-0341-8F85-ECC602EBDB40}"/>
              </a:ext>
            </a:extLst>
          </p:cNvPr>
          <p:cNvSpPr>
            <a:spLocks noGrp="1"/>
          </p:cNvSpPr>
          <p:nvPr>
            <p:ph idx="1"/>
          </p:nvPr>
        </p:nvSpPr>
        <p:spPr>
          <a:xfrm>
            <a:off x="838200" y="1671823"/>
            <a:ext cx="9284543" cy="2647852"/>
          </a:xfrm>
        </p:spPr>
        <p:txBody>
          <a:bodyPr>
            <a:normAutofit/>
          </a:bodyPr>
          <a:lstStyle/>
          <a:p>
            <a:r>
              <a:rPr lang="en-US" dirty="0"/>
              <a:t>Watch out for the "class" HTML attribute and other JavaScript reserved words in JSX</a:t>
            </a:r>
          </a:p>
          <a:p>
            <a:pPr lvl="1"/>
            <a:r>
              <a:rPr lang="en-US" dirty="0"/>
              <a:t>The word "class" is a reserved word in JavaScript and if used in JSX it will break the code</a:t>
            </a:r>
          </a:p>
          <a:p>
            <a:pPr lvl="1"/>
            <a:r>
              <a:rPr lang="en-US" dirty="0"/>
              <a:t>To fix this, simply change all mentions of the "class" attribute to "</a:t>
            </a:r>
            <a:r>
              <a:rPr lang="en-US" dirty="0" err="1"/>
              <a:t>className</a:t>
            </a:r>
            <a:r>
              <a:rPr lang="en-US" dirty="0"/>
              <a:t>"</a:t>
            </a:r>
          </a:p>
        </p:txBody>
      </p:sp>
      <p:sp>
        <p:nvSpPr>
          <p:cNvPr id="7" name="TextBox 6">
            <a:extLst>
              <a:ext uri="{FF2B5EF4-FFF2-40B4-BE49-F238E27FC236}">
                <a16:creationId xmlns:a16="http://schemas.microsoft.com/office/drawing/2014/main" id="{8F6C14B8-A710-A541-BC68-0A3774134256}"/>
              </a:ext>
            </a:extLst>
          </p:cNvPr>
          <p:cNvSpPr txBox="1"/>
          <p:nvPr/>
        </p:nvSpPr>
        <p:spPr>
          <a:xfrm>
            <a:off x="8949775" y="5083109"/>
            <a:ext cx="2920905" cy="646331"/>
          </a:xfrm>
          <a:prstGeom prst="rect">
            <a:avLst/>
          </a:prstGeom>
          <a:noFill/>
        </p:spPr>
        <p:txBody>
          <a:bodyPr wrap="square" rtlCol="0">
            <a:spAutoFit/>
          </a:bodyPr>
          <a:lstStyle/>
          <a:p>
            <a:r>
              <a:rPr lang="en-US" dirty="0"/>
              <a:t>Use "</a:t>
            </a:r>
            <a:r>
              <a:rPr lang="en-US" dirty="0" err="1"/>
              <a:t>className</a:t>
            </a:r>
            <a:r>
              <a:rPr lang="en-US" dirty="0"/>
              <a:t>" instead of "class" in your templates</a:t>
            </a:r>
          </a:p>
        </p:txBody>
      </p:sp>
      <p:sp>
        <p:nvSpPr>
          <p:cNvPr id="11" name="Rectangle 10">
            <a:extLst>
              <a:ext uri="{FF2B5EF4-FFF2-40B4-BE49-F238E27FC236}">
                <a16:creationId xmlns:a16="http://schemas.microsoft.com/office/drawing/2014/main" id="{FDA9B7F8-375B-7241-89CB-5CF1ABB9AF07}"/>
              </a:ext>
            </a:extLst>
          </p:cNvPr>
          <p:cNvSpPr/>
          <p:nvPr/>
        </p:nvSpPr>
        <p:spPr>
          <a:xfrm>
            <a:off x="1553454" y="4184551"/>
            <a:ext cx="5667681" cy="2308324"/>
          </a:xfrm>
          <a:prstGeom prst="rect">
            <a:avLst/>
          </a:prstGeom>
          <a:solidFill>
            <a:schemeClr val="tx1"/>
          </a:solidFill>
        </p:spPr>
        <p:txBody>
          <a:bodyPr wrap="square">
            <a:spAutoFit/>
          </a:bodyPr>
          <a:lstStyle/>
          <a:p>
            <a:endParaRPr lang="en-CA" dirty="0">
              <a:solidFill>
                <a:srgbClr val="569CD6"/>
              </a:solidFill>
              <a:latin typeface="Menlo" panose="020B0609030804020204" pitchFamily="49" charset="0"/>
            </a:endParaRPr>
          </a:p>
          <a:p>
            <a:r>
              <a:rPr lang="en-CA" dirty="0">
                <a:solidFill>
                  <a:srgbClr val="569CD6"/>
                </a:solidFill>
                <a:latin typeface="Menlo" panose="020B0609030804020204" pitchFamily="49" charset="0"/>
              </a:rPr>
              <a:t>const</a:t>
            </a:r>
            <a:r>
              <a:rPr lang="en-CA" dirty="0">
                <a:solidFill>
                  <a:srgbClr val="9CDCFE"/>
                </a:solidFill>
                <a:latin typeface="Menlo" panose="020B0609030804020204" pitchFamily="49" charset="0"/>
              </a:rPr>
              <a:t> template</a:t>
            </a:r>
            <a:r>
              <a:rPr lang="en-CA" dirty="0">
                <a:solidFill>
                  <a:srgbClr val="D4D4D4"/>
                </a:solidFill>
                <a:latin typeface="Menlo" panose="020B0609030804020204" pitchFamily="49" charset="0"/>
              </a:rPr>
              <a:t> = (</a:t>
            </a: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div</a:t>
            </a:r>
            <a:r>
              <a:rPr lang="en-CA" dirty="0">
                <a:solidFill>
                  <a:srgbClr val="D4D4D4"/>
                </a:solidFill>
                <a:latin typeface="Menlo" panose="020B0609030804020204" pitchFamily="49" charset="0"/>
              </a:rPr>
              <a:t> </a:t>
            </a:r>
            <a:r>
              <a:rPr lang="en-CA" dirty="0" err="1">
                <a:solidFill>
                  <a:srgbClr val="9CDCFE"/>
                </a:solidFill>
                <a:latin typeface="Menlo" panose="020B0609030804020204" pitchFamily="49" charset="0"/>
              </a:rPr>
              <a:t>className</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"special"</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Welcome</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p</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This is some information.</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p</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div</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D4D4D4"/>
                </a:solidFill>
                <a:latin typeface="Menlo" panose="020B0609030804020204" pitchFamily="49" charset="0"/>
              </a:rPr>
              <a:t>);</a:t>
            </a:r>
          </a:p>
          <a:p>
            <a:endParaRPr lang="en-CA" b="0" dirty="0">
              <a:solidFill>
                <a:srgbClr val="D4D4D4"/>
              </a:solidFill>
              <a:effectLst/>
              <a:latin typeface="Menlo" panose="020B0609030804020204" pitchFamily="49" charset="0"/>
            </a:endParaRPr>
          </a:p>
        </p:txBody>
      </p:sp>
      <p:sp>
        <p:nvSpPr>
          <p:cNvPr id="5" name="Arrow: Right 4">
            <a:extLst>
              <a:ext uri="{FF2B5EF4-FFF2-40B4-BE49-F238E27FC236}">
                <a16:creationId xmlns:a16="http://schemas.microsoft.com/office/drawing/2014/main" id="{9CB786C1-B809-8740-BE89-41C442EEEFF8}"/>
              </a:ext>
            </a:extLst>
          </p:cNvPr>
          <p:cNvSpPr/>
          <p:nvPr/>
        </p:nvSpPr>
        <p:spPr>
          <a:xfrm rot="11289177">
            <a:off x="5615986" y="5051429"/>
            <a:ext cx="3210296" cy="23144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968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937C-87D2-044B-BF9C-3E029FC60C9E}"/>
              </a:ext>
            </a:extLst>
          </p:cNvPr>
          <p:cNvSpPr>
            <a:spLocks noGrp="1"/>
          </p:cNvSpPr>
          <p:nvPr>
            <p:ph type="title"/>
          </p:nvPr>
        </p:nvSpPr>
        <p:spPr/>
        <p:txBody>
          <a:bodyPr/>
          <a:lstStyle/>
          <a:p>
            <a:r>
              <a:rPr lang="en-US" dirty="0"/>
              <a:t>Commenting in JSX</a:t>
            </a:r>
          </a:p>
        </p:txBody>
      </p:sp>
      <p:sp>
        <p:nvSpPr>
          <p:cNvPr id="3" name="Content Placeholder 2">
            <a:extLst>
              <a:ext uri="{FF2B5EF4-FFF2-40B4-BE49-F238E27FC236}">
                <a16:creationId xmlns:a16="http://schemas.microsoft.com/office/drawing/2014/main" id="{C94CAAFF-1959-0341-8F85-ECC602EBDB40}"/>
              </a:ext>
            </a:extLst>
          </p:cNvPr>
          <p:cNvSpPr>
            <a:spLocks noGrp="1"/>
          </p:cNvSpPr>
          <p:nvPr>
            <p:ph idx="1"/>
          </p:nvPr>
        </p:nvSpPr>
        <p:spPr>
          <a:xfrm>
            <a:off x="487681" y="1850179"/>
            <a:ext cx="5053225" cy="3892954"/>
          </a:xfrm>
        </p:spPr>
        <p:txBody>
          <a:bodyPr>
            <a:normAutofit lnSpcReduction="10000"/>
          </a:bodyPr>
          <a:lstStyle/>
          <a:p>
            <a:r>
              <a:rPr lang="en-US" dirty="0"/>
              <a:t>Standard HTML and JavaScript comments (single and multi-line) do </a:t>
            </a:r>
            <a:r>
              <a:rPr lang="en-US" dirty="0">
                <a:highlight>
                  <a:srgbClr val="FFFF00"/>
                </a:highlight>
              </a:rPr>
              <a:t>NOT</a:t>
            </a:r>
            <a:r>
              <a:rPr lang="en-US" dirty="0"/>
              <a:t> work in JSX</a:t>
            </a:r>
          </a:p>
          <a:p>
            <a:r>
              <a:rPr lang="en-US" dirty="0"/>
              <a:t>To write a comment in JSX you must wrap the comment in "{ }"</a:t>
            </a:r>
          </a:p>
          <a:p>
            <a:r>
              <a:rPr lang="en-US" dirty="0"/>
              <a:t>Multi-line comments work best inside the "{ }"</a:t>
            </a:r>
          </a:p>
          <a:p>
            <a:r>
              <a:rPr lang="en-US" dirty="0"/>
              <a:t>Comments must go inside the parent element</a:t>
            </a:r>
          </a:p>
        </p:txBody>
      </p:sp>
      <p:sp>
        <p:nvSpPr>
          <p:cNvPr id="7" name="TextBox 6">
            <a:extLst>
              <a:ext uri="{FF2B5EF4-FFF2-40B4-BE49-F238E27FC236}">
                <a16:creationId xmlns:a16="http://schemas.microsoft.com/office/drawing/2014/main" id="{8F6C14B8-A710-A541-BC68-0A3774134256}"/>
              </a:ext>
            </a:extLst>
          </p:cNvPr>
          <p:cNvSpPr txBox="1"/>
          <p:nvPr/>
        </p:nvSpPr>
        <p:spPr>
          <a:xfrm>
            <a:off x="9068293" y="1397095"/>
            <a:ext cx="1590539" cy="369332"/>
          </a:xfrm>
          <a:prstGeom prst="rect">
            <a:avLst/>
          </a:prstGeom>
          <a:noFill/>
        </p:spPr>
        <p:txBody>
          <a:bodyPr wrap="square" rtlCol="0">
            <a:spAutoFit/>
          </a:bodyPr>
          <a:lstStyle/>
          <a:p>
            <a:r>
              <a:rPr lang="en-US" dirty="0"/>
              <a:t>JSX comment</a:t>
            </a:r>
          </a:p>
        </p:txBody>
      </p:sp>
      <p:sp>
        <p:nvSpPr>
          <p:cNvPr id="4" name="Rectangle 3">
            <a:extLst>
              <a:ext uri="{FF2B5EF4-FFF2-40B4-BE49-F238E27FC236}">
                <a16:creationId xmlns:a16="http://schemas.microsoft.com/office/drawing/2014/main" id="{31E9B1F0-852C-C348-97D3-530394D4D582}"/>
              </a:ext>
            </a:extLst>
          </p:cNvPr>
          <p:cNvSpPr/>
          <p:nvPr/>
        </p:nvSpPr>
        <p:spPr>
          <a:xfrm>
            <a:off x="5991496" y="2305818"/>
            <a:ext cx="5712823" cy="2862322"/>
          </a:xfrm>
          <a:prstGeom prst="rect">
            <a:avLst/>
          </a:prstGeom>
          <a:solidFill>
            <a:schemeClr val="tx1"/>
          </a:solidFill>
        </p:spPr>
        <p:txBody>
          <a:bodyPr wrap="square">
            <a:spAutoFit/>
          </a:bodyPr>
          <a:lstStyle/>
          <a:p>
            <a:endParaRPr lang="en-CA" sz="2000" dirty="0">
              <a:solidFill>
                <a:srgbClr val="569CD6"/>
              </a:solidFill>
              <a:latin typeface="Menlo" panose="020B0609030804020204" pitchFamily="49" charset="0"/>
            </a:endParaRPr>
          </a:p>
          <a:p>
            <a:r>
              <a:rPr lang="en-CA" sz="2000" dirty="0">
                <a:solidFill>
                  <a:srgbClr val="569CD6"/>
                </a:solidFill>
                <a:latin typeface="Menlo" panose="020B0609030804020204" pitchFamily="49" charset="0"/>
              </a:rPr>
              <a:t>const</a:t>
            </a:r>
            <a:r>
              <a:rPr lang="en-CA" sz="2000" dirty="0">
                <a:solidFill>
                  <a:srgbClr val="9CDCFE"/>
                </a:solidFill>
                <a:latin typeface="Menlo" panose="020B0609030804020204" pitchFamily="49" charset="0"/>
              </a:rPr>
              <a:t> template</a:t>
            </a:r>
            <a:r>
              <a:rPr lang="en-CA" sz="2000" dirty="0">
                <a:solidFill>
                  <a:srgbClr val="D4D4D4"/>
                </a:solidFill>
                <a:latin typeface="Menlo" panose="020B0609030804020204" pitchFamily="49" charset="0"/>
              </a:rPr>
              <a:t> = (</a:t>
            </a:r>
          </a:p>
          <a:p>
            <a:r>
              <a:rPr lang="en-CA" sz="2000" dirty="0">
                <a:solidFill>
                  <a:srgbClr val="808080"/>
                </a:solidFill>
                <a:latin typeface="Menlo" panose="020B0609030804020204" pitchFamily="49" charset="0"/>
              </a:rPr>
              <a:t> &lt;</a:t>
            </a:r>
            <a:r>
              <a:rPr lang="en-CA" sz="2000" dirty="0">
                <a:solidFill>
                  <a:srgbClr val="569CD6"/>
                </a:solidFill>
                <a:latin typeface="Menlo" panose="020B0609030804020204" pitchFamily="49" charset="0"/>
              </a:rPr>
              <a:t>div</a:t>
            </a:r>
            <a:r>
              <a:rPr lang="en-CA" sz="2000" dirty="0">
                <a:solidFill>
                  <a:srgbClr val="D4D4D4"/>
                </a:solidFill>
                <a:latin typeface="Menlo" panose="020B0609030804020204" pitchFamily="49" charset="0"/>
              </a:rPr>
              <a:t> </a:t>
            </a:r>
            <a:r>
              <a:rPr lang="en-CA" sz="2000" dirty="0" err="1">
                <a:solidFill>
                  <a:srgbClr val="9CDCFE"/>
                </a:solidFill>
                <a:latin typeface="Menlo" panose="020B0609030804020204" pitchFamily="49" charset="0"/>
              </a:rPr>
              <a:t>className</a:t>
            </a:r>
            <a:r>
              <a:rPr lang="en-CA" sz="2000" dirty="0">
                <a:solidFill>
                  <a:srgbClr val="D4D4D4"/>
                </a:solidFill>
                <a:latin typeface="Menlo" panose="020B0609030804020204" pitchFamily="49" charset="0"/>
              </a:rPr>
              <a:t>=</a:t>
            </a:r>
            <a:r>
              <a:rPr lang="en-CA" sz="2000" dirty="0">
                <a:solidFill>
                  <a:srgbClr val="CE9178"/>
                </a:solidFill>
                <a:latin typeface="Menlo" panose="020B0609030804020204" pitchFamily="49" charset="0"/>
              </a:rPr>
              <a:t>"special"</a:t>
            </a:r>
            <a:r>
              <a:rPr lang="en-CA" sz="2000" dirty="0">
                <a:solidFill>
                  <a:srgbClr val="808080"/>
                </a:solidFill>
                <a:latin typeface="Menlo" panose="020B0609030804020204" pitchFamily="49" charset="0"/>
              </a:rPr>
              <a:t>&gt;</a:t>
            </a:r>
            <a:endParaRPr lang="en-CA" sz="2000" dirty="0">
              <a:solidFill>
                <a:srgbClr val="D4D4D4"/>
              </a:solidFill>
              <a:latin typeface="Menlo" panose="020B0609030804020204" pitchFamily="49" charset="0"/>
            </a:endParaRPr>
          </a:p>
          <a:p>
            <a:r>
              <a:rPr lang="en-CA" sz="2000" dirty="0">
                <a:solidFill>
                  <a:srgbClr val="569CD6"/>
                </a:solidFill>
                <a:latin typeface="Menlo" panose="020B0609030804020204" pitchFamily="49" charset="0"/>
              </a:rPr>
              <a:t>   {</a:t>
            </a:r>
            <a:r>
              <a:rPr lang="en-CA" sz="2000" dirty="0">
                <a:solidFill>
                  <a:srgbClr val="6A9955"/>
                </a:solidFill>
                <a:latin typeface="Menlo" panose="020B0609030804020204" pitchFamily="49" charset="0"/>
              </a:rPr>
              <a:t>/* This is a JSX comment... */</a:t>
            </a:r>
            <a:r>
              <a:rPr lang="en-CA" sz="2000" dirty="0">
                <a:solidFill>
                  <a:srgbClr val="569CD6"/>
                </a:solidFill>
                <a:latin typeface="Menlo" panose="020B0609030804020204" pitchFamily="49" charset="0"/>
              </a:rPr>
              <a:t>}</a:t>
            </a:r>
            <a:endParaRPr lang="en-CA" sz="2000" dirty="0">
              <a:solidFill>
                <a:srgbClr val="D4D4D4"/>
              </a:solidFill>
              <a:latin typeface="Menlo" panose="020B0609030804020204" pitchFamily="49" charset="0"/>
            </a:endParaRPr>
          </a:p>
          <a:p>
            <a:r>
              <a:rPr lang="en-CA" sz="2000" dirty="0">
                <a:solidFill>
                  <a:srgbClr val="808080"/>
                </a:solidFill>
                <a:latin typeface="Menlo" panose="020B0609030804020204" pitchFamily="49" charset="0"/>
              </a:rPr>
              <a:t>   &lt;</a:t>
            </a:r>
            <a:r>
              <a:rPr lang="en-CA" sz="2000" dirty="0">
                <a:solidFill>
                  <a:srgbClr val="569CD6"/>
                </a:solidFill>
                <a:latin typeface="Menlo" panose="020B0609030804020204" pitchFamily="49" charset="0"/>
              </a:rPr>
              <a:t>h1</a:t>
            </a:r>
            <a:r>
              <a:rPr lang="en-CA" sz="2000" dirty="0">
                <a:solidFill>
                  <a:srgbClr val="808080"/>
                </a:solidFill>
                <a:latin typeface="Menlo" panose="020B0609030804020204" pitchFamily="49" charset="0"/>
              </a:rPr>
              <a:t>&gt;</a:t>
            </a:r>
            <a:r>
              <a:rPr lang="en-CA" sz="2000" dirty="0">
                <a:solidFill>
                  <a:srgbClr val="D4D4D4"/>
                </a:solidFill>
                <a:latin typeface="Menlo" panose="020B0609030804020204" pitchFamily="49" charset="0"/>
              </a:rPr>
              <a:t>Welcome</a:t>
            </a:r>
            <a:r>
              <a:rPr lang="en-CA" sz="2000" dirty="0">
                <a:solidFill>
                  <a:srgbClr val="808080"/>
                </a:solidFill>
                <a:latin typeface="Menlo" panose="020B0609030804020204" pitchFamily="49" charset="0"/>
              </a:rPr>
              <a:t>&lt;/</a:t>
            </a:r>
            <a:r>
              <a:rPr lang="en-CA" sz="2000" dirty="0">
                <a:solidFill>
                  <a:srgbClr val="569CD6"/>
                </a:solidFill>
                <a:latin typeface="Menlo" panose="020B0609030804020204" pitchFamily="49" charset="0"/>
              </a:rPr>
              <a:t>h1</a:t>
            </a:r>
            <a:r>
              <a:rPr lang="en-CA" sz="2000" dirty="0">
                <a:solidFill>
                  <a:srgbClr val="808080"/>
                </a:solidFill>
                <a:latin typeface="Menlo" panose="020B0609030804020204" pitchFamily="49" charset="0"/>
              </a:rPr>
              <a:t>&gt;</a:t>
            </a:r>
            <a:endParaRPr lang="en-CA" sz="2000" dirty="0">
              <a:solidFill>
                <a:srgbClr val="D4D4D4"/>
              </a:solidFill>
              <a:latin typeface="Menlo" panose="020B0609030804020204" pitchFamily="49" charset="0"/>
            </a:endParaRPr>
          </a:p>
          <a:p>
            <a:r>
              <a:rPr lang="en-CA" sz="2000" dirty="0">
                <a:solidFill>
                  <a:srgbClr val="808080"/>
                </a:solidFill>
                <a:latin typeface="Menlo" panose="020B0609030804020204" pitchFamily="49" charset="0"/>
              </a:rPr>
              <a:t>   &lt;</a:t>
            </a:r>
            <a:r>
              <a:rPr lang="en-CA" sz="2000" dirty="0">
                <a:solidFill>
                  <a:srgbClr val="569CD6"/>
                </a:solidFill>
                <a:latin typeface="Menlo" panose="020B0609030804020204" pitchFamily="49" charset="0"/>
              </a:rPr>
              <a:t>p</a:t>
            </a:r>
            <a:r>
              <a:rPr lang="en-CA" sz="2000" dirty="0">
                <a:solidFill>
                  <a:srgbClr val="808080"/>
                </a:solidFill>
                <a:latin typeface="Menlo" panose="020B0609030804020204" pitchFamily="49" charset="0"/>
              </a:rPr>
              <a:t>&gt;</a:t>
            </a:r>
            <a:r>
              <a:rPr lang="en-CA" sz="2000" dirty="0">
                <a:solidFill>
                  <a:srgbClr val="D4D4D4"/>
                </a:solidFill>
                <a:latin typeface="Menlo" panose="020B0609030804020204" pitchFamily="49" charset="0"/>
              </a:rPr>
              <a:t>This is some information.</a:t>
            </a:r>
            <a:r>
              <a:rPr lang="en-CA" sz="2000" dirty="0">
                <a:solidFill>
                  <a:srgbClr val="808080"/>
                </a:solidFill>
                <a:latin typeface="Menlo" panose="020B0609030804020204" pitchFamily="49" charset="0"/>
              </a:rPr>
              <a:t>&lt;/</a:t>
            </a:r>
            <a:r>
              <a:rPr lang="en-CA" sz="2000" dirty="0">
                <a:solidFill>
                  <a:srgbClr val="569CD6"/>
                </a:solidFill>
                <a:latin typeface="Menlo" panose="020B0609030804020204" pitchFamily="49" charset="0"/>
              </a:rPr>
              <a:t>p</a:t>
            </a:r>
            <a:r>
              <a:rPr lang="en-CA" sz="2000" dirty="0">
                <a:solidFill>
                  <a:srgbClr val="808080"/>
                </a:solidFill>
                <a:latin typeface="Menlo" panose="020B0609030804020204" pitchFamily="49" charset="0"/>
              </a:rPr>
              <a:t>&gt;</a:t>
            </a:r>
            <a:endParaRPr lang="en-CA" sz="2000" dirty="0">
              <a:solidFill>
                <a:srgbClr val="D4D4D4"/>
              </a:solidFill>
              <a:latin typeface="Menlo" panose="020B0609030804020204" pitchFamily="49" charset="0"/>
            </a:endParaRPr>
          </a:p>
          <a:p>
            <a:r>
              <a:rPr lang="en-CA" sz="2000" dirty="0">
                <a:solidFill>
                  <a:srgbClr val="808080"/>
                </a:solidFill>
                <a:latin typeface="Menlo" panose="020B0609030804020204" pitchFamily="49" charset="0"/>
              </a:rPr>
              <a:t> &lt;/</a:t>
            </a:r>
            <a:r>
              <a:rPr lang="en-CA" sz="2000" dirty="0">
                <a:solidFill>
                  <a:srgbClr val="569CD6"/>
                </a:solidFill>
                <a:latin typeface="Menlo" panose="020B0609030804020204" pitchFamily="49" charset="0"/>
              </a:rPr>
              <a:t>div</a:t>
            </a:r>
            <a:r>
              <a:rPr lang="en-CA" sz="2000" dirty="0">
                <a:solidFill>
                  <a:srgbClr val="808080"/>
                </a:solidFill>
                <a:latin typeface="Menlo" panose="020B0609030804020204" pitchFamily="49" charset="0"/>
              </a:rPr>
              <a:t>&gt;</a:t>
            </a:r>
            <a:endParaRPr lang="en-CA" sz="2000" dirty="0">
              <a:solidFill>
                <a:srgbClr val="D4D4D4"/>
              </a:solidFill>
              <a:latin typeface="Menlo" panose="020B0609030804020204" pitchFamily="49" charset="0"/>
            </a:endParaRPr>
          </a:p>
          <a:p>
            <a:r>
              <a:rPr lang="en-CA" sz="2000" dirty="0">
                <a:solidFill>
                  <a:srgbClr val="D4D4D4"/>
                </a:solidFill>
                <a:latin typeface="Menlo" panose="020B0609030804020204" pitchFamily="49" charset="0"/>
              </a:rPr>
              <a:t>);</a:t>
            </a:r>
          </a:p>
          <a:p>
            <a:endParaRPr lang="en-CA" sz="2000" b="0" dirty="0">
              <a:solidFill>
                <a:srgbClr val="D4D4D4"/>
              </a:solidFill>
              <a:effectLst/>
              <a:latin typeface="Menlo" panose="020B0609030804020204" pitchFamily="49" charset="0"/>
            </a:endParaRPr>
          </a:p>
        </p:txBody>
      </p:sp>
      <p:sp>
        <p:nvSpPr>
          <p:cNvPr id="5" name="Arrow: Right 4">
            <a:extLst>
              <a:ext uri="{FF2B5EF4-FFF2-40B4-BE49-F238E27FC236}">
                <a16:creationId xmlns:a16="http://schemas.microsoft.com/office/drawing/2014/main" id="{9CB786C1-B809-8740-BE89-41C442EEEFF8}"/>
              </a:ext>
            </a:extLst>
          </p:cNvPr>
          <p:cNvSpPr/>
          <p:nvPr/>
        </p:nvSpPr>
        <p:spPr>
          <a:xfrm rot="4392131">
            <a:off x="9437843" y="2466415"/>
            <a:ext cx="1472543" cy="20426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97400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3868-2C1D-E746-8192-9BF487911CEB}"/>
              </a:ext>
            </a:extLst>
          </p:cNvPr>
          <p:cNvSpPr>
            <a:spLocks noGrp="1"/>
          </p:cNvSpPr>
          <p:nvPr>
            <p:ph type="title"/>
          </p:nvPr>
        </p:nvSpPr>
        <p:spPr/>
        <p:txBody>
          <a:bodyPr/>
          <a:lstStyle/>
          <a:p>
            <a:r>
              <a:rPr lang="en-US" dirty="0"/>
              <a:t>JSX Expressions</a:t>
            </a:r>
          </a:p>
        </p:txBody>
      </p:sp>
      <p:sp>
        <p:nvSpPr>
          <p:cNvPr id="3" name="Content Placeholder 2">
            <a:extLst>
              <a:ext uri="{FF2B5EF4-FFF2-40B4-BE49-F238E27FC236}">
                <a16:creationId xmlns:a16="http://schemas.microsoft.com/office/drawing/2014/main" id="{E4A7C207-3D47-E445-A451-D97C7F45587B}"/>
              </a:ext>
            </a:extLst>
          </p:cNvPr>
          <p:cNvSpPr>
            <a:spLocks noGrp="1"/>
          </p:cNvSpPr>
          <p:nvPr>
            <p:ph idx="1"/>
          </p:nvPr>
        </p:nvSpPr>
        <p:spPr/>
        <p:txBody>
          <a:bodyPr/>
          <a:lstStyle/>
          <a:p>
            <a:r>
              <a:rPr lang="en-US" dirty="0"/>
              <a:t>Like native template strings in JavaScript, JSX allows you to output JavaScript expressions inside your template</a:t>
            </a:r>
          </a:p>
          <a:p>
            <a:r>
              <a:rPr lang="en-US" dirty="0"/>
              <a:t>You can output variable values that are strings and numbers</a:t>
            </a:r>
          </a:p>
          <a:p>
            <a:r>
              <a:rPr lang="en-US" dirty="0"/>
              <a:t>You can call a function in JSX that outputs data that is a string or a number</a:t>
            </a:r>
          </a:p>
        </p:txBody>
      </p:sp>
    </p:spTree>
    <p:extLst>
      <p:ext uri="{BB962C8B-B14F-4D97-AF65-F5344CB8AC3E}">
        <p14:creationId xmlns:p14="http://schemas.microsoft.com/office/powerpoint/2010/main" val="150390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F159-0DDE-1D43-8711-85EFC3197C9E}"/>
              </a:ext>
            </a:extLst>
          </p:cNvPr>
          <p:cNvSpPr>
            <a:spLocks noGrp="1"/>
          </p:cNvSpPr>
          <p:nvPr>
            <p:ph type="title"/>
          </p:nvPr>
        </p:nvSpPr>
        <p:spPr/>
        <p:txBody>
          <a:bodyPr/>
          <a:lstStyle/>
          <a:p>
            <a:r>
              <a:rPr lang="en-US" dirty="0"/>
              <a:t>JSX Expressions</a:t>
            </a:r>
          </a:p>
        </p:txBody>
      </p:sp>
      <p:sp>
        <p:nvSpPr>
          <p:cNvPr id="3" name="Content Placeholder 2">
            <a:extLst>
              <a:ext uri="{FF2B5EF4-FFF2-40B4-BE49-F238E27FC236}">
                <a16:creationId xmlns:a16="http://schemas.microsoft.com/office/drawing/2014/main" id="{E8F42479-4A1E-BC47-9BDE-EF9CF02A06D8}"/>
              </a:ext>
            </a:extLst>
          </p:cNvPr>
          <p:cNvSpPr>
            <a:spLocks noGrp="1"/>
          </p:cNvSpPr>
          <p:nvPr>
            <p:ph idx="1"/>
          </p:nvPr>
        </p:nvSpPr>
        <p:spPr>
          <a:xfrm>
            <a:off x="838200" y="1825625"/>
            <a:ext cx="4008119" cy="2576558"/>
          </a:xfrm>
        </p:spPr>
        <p:txBody>
          <a:bodyPr>
            <a:normAutofit/>
          </a:bodyPr>
          <a:lstStyle/>
          <a:p>
            <a:r>
              <a:rPr lang="en-US" dirty="0"/>
              <a:t>JSX Template with JavaScript expressions</a:t>
            </a:r>
          </a:p>
          <a:p>
            <a:r>
              <a:rPr lang="en-US" dirty="0"/>
              <a:t>JavaScript expressions are always wrapped in </a:t>
            </a:r>
            <a:br>
              <a:rPr lang="en-US" dirty="0"/>
            </a:br>
            <a:r>
              <a:rPr lang="en-US" dirty="0"/>
              <a:t>"{ }"</a:t>
            </a:r>
          </a:p>
        </p:txBody>
      </p:sp>
      <p:sp>
        <p:nvSpPr>
          <p:cNvPr id="4" name="Rectangle 3">
            <a:extLst>
              <a:ext uri="{FF2B5EF4-FFF2-40B4-BE49-F238E27FC236}">
                <a16:creationId xmlns:a16="http://schemas.microsoft.com/office/drawing/2014/main" id="{C71B7502-283D-B04D-9C65-E1BD9477CAF4}"/>
              </a:ext>
            </a:extLst>
          </p:cNvPr>
          <p:cNvSpPr/>
          <p:nvPr/>
        </p:nvSpPr>
        <p:spPr>
          <a:xfrm>
            <a:off x="5438503" y="1560060"/>
            <a:ext cx="6096000" cy="4801314"/>
          </a:xfrm>
          <a:prstGeom prst="rect">
            <a:avLst/>
          </a:prstGeom>
          <a:solidFill>
            <a:schemeClr val="tx1"/>
          </a:solidFill>
        </p:spPr>
        <p:txBody>
          <a:bodyPr>
            <a:spAutoFit/>
          </a:bodyPr>
          <a:lstStyle/>
          <a:p>
            <a:endParaRPr lang="en-CA" dirty="0">
              <a:solidFill>
                <a:srgbClr val="569CD6"/>
              </a:solidFill>
              <a:latin typeface="Menlo" panose="020B0609030804020204" pitchFamily="49" charset="0"/>
            </a:endParaRPr>
          </a:p>
          <a:p>
            <a:r>
              <a:rPr lang="en-CA" dirty="0">
                <a:solidFill>
                  <a:srgbClr val="569CD6"/>
                </a:solidFill>
                <a:latin typeface="Menlo" panose="020B0609030804020204" pitchFamily="49" charset="0"/>
              </a:rPr>
              <a:t>const</a:t>
            </a:r>
            <a:r>
              <a:rPr lang="en-CA" dirty="0">
                <a:solidFill>
                  <a:srgbClr val="9CDCFE"/>
                </a:solidFill>
                <a:latin typeface="Menlo" panose="020B0609030804020204" pitchFamily="49" charset="0"/>
              </a:rPr>
              <a:t> template</a:t>
            </a:r>
            <a:r>
              <a:rPr lang="en-CA" dirty="0">
                <a:solidFill>
                  <a:srgbClr val="D4D4D4"/>
                </a:solidFill>
                <a:latin typeface="Menlo" panose="020B0609030804020204" pitchFamily="49" charset="0"/>
              </a:rPr>
              <a:t> = (</a:t>
            </a: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div</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r>
              <a:rPr lang="en-CA" dirty="0">
                <a:solidFill>
                  <a:srgbClr val="569CD6"/>
                </a:solidFill>
                <a:latin typeface="Menlo" panose="020B0609030804020204" pitchFamily="49" charset="0"/>
              </a:rPr>
              <a:t>{</a:t>
            </a:r>
            <a:r>
              <a:rPr lang="en-CA" dirty="0" err="1">
                <a:solidFill>
                  <a:srgbClr val="9CDCFE"/>
                </a:solidFill>
                <a:latin typeface="Menlo" panose="020B0609030804020204" pitchFamily="49" charset="0"/>
              </a:rPr>
              <a:t>app</a:t>
            </a:r>
            <a:r>
              <a:rPr lang="en-CA" dirty="0" err="1">
                <a:solidFill>
                  <a:srgbClr val="D4D4D4"/>
                </a:solidFill>
                <a:latin typeface="Menlo" panose="020B0609030804020204" pitchFamily="49" charset="0"/>
              </a:rPr>
              <a:t>.</a:t>
            </a:r>
            <a:r>
              <a:rPr lang="en-CA" dirty="0" err="1">
                <a:solidFill>
                  <a:srgbClr val="9CDCFE"/>
                </a:solidFill>
                <a:latin typeface="Menlo" panose="020B0609030804020204" pitchFamily="49" charset="0"/>
              </a:rPr>
              <a:t>title</a:t>
            </a:r>
            <a:r>
              <a:rPr lang="en-CA" dirty="0">
                <a:solidFill>
                  <a:srgbClr val="569CD6"/>
                </a:solidFill>
                <a:latin typeface="Menlo" panose="020B0609030804020204" pitchFamily="49" charset="0"/>
              </a:rPr>
              <a:t>}</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h2</a:t>
            </a:r>
            <a:r>
              <a:rPr lang="en-CA" dirty="0">
                <a:solidFill>
                  <a:srgbClr val="808080"/>
                </a:solidFill>
                <a:latin typeface="Menlo" panose="020B0609030804020204" pitchFamily="49" charset="0"/>
              </a:rPr>
              <a:t>&gt;</a:t>
            </a:r>
            <a:r>
              <a:rPr lang="en-CA" dirty="0">
                <a:solidFill>
                  <a:srgbClr val="569CD6"/>
                </a:solidFill>
                <a:latin typeface="Menlo" panose="020B0609030804020204" pitchFamily="49" charset="0"/>
              </a:rPr>
              <a:t>{</a:t>
            </a:r>
            <a:r>
              <a:rPr lang="en-CA" dirty="0" err="1">
                <a:solidFill>
                  <a:srgbClr val="9CDCFE"/>
                </a:solidFill>
                <a:latin typeface="Menlo" panose="020B0609030804020204" pitchFamily="49" charset="0"/>
              </a:rPr>
              <a:t>app</a:t>
            </a:r>
            <a:r>
              <a:rPr lang="en-CA" dirty="0" err="1">
                <a:solidFill>
                  <a:srgbClr val="D4D4D4"/>
                </a:solidFill>
                <a:latin typeface="Menlo" panose="020B0609030804020204" pitchFamily="49" charset="0"/>
              </a:rPr>
              <a:t>.</a:t>
            </a:r>
            <a:r>
              <a:rPr lang="en-CA" dirty="0" err="1">
                <a:solidFill>
                  <a:srgbClr val="9CDCFE"/>
                </a:solidFill>
                <a:latin typeface="Menlo" panose="020B0609030804020204" pitchFamily="49" charset="0"/>
              </a:rPr>
              <a:t>subtitle</a:t>
            </a:r>
            <a:r>
              <a:rPr lang="en-CA" dirty="0">
                <a:solidFill>
                  <a:srgbClr val="569CD6"/>
                </a:solidFill>
                <a:latin typeface="Menlo" panose="020B0609030804020204" pitchFamily="49" charset="0"/>
              </a:rPr>
              <a:t>}</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h2</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err="1">
                <a:solidFill>
                  <a:srgbClr val="569CD6"/>
                </a:solidFill>
                <a:latin typeface="Menlo" panose="020B0609030804020204" pitchFamily="49" charset="0"/>
              </a:rPr>
              <a:t>ol</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Item 01</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Item 02</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Item 03</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Item 04</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Item 05</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err="1">
                <a:solidFill>
                  <a:srgbClr val="569CD6"/>
                </a:solidFill>
                <a:latin typeface="Menlo" panose="020B0609030804020204" pitchFamily="49" charset="0"/>
              </a:rPr>
              <a:t>ol</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h3</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Selected Item</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h3</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p</a:t>
            </a:r>
            <a:r>
              <a:rPr lang="en-CA" dirty="0">
                <a:solidFill>
                  <a:srgbClr val="808080"/>
                </a:solidFill>
                <a:latin typeface="Menlo" panose="020B0609030804020204" pitchFamily="49" charset="0"/>
              </a:rPr>
              <a:t>&gt;</a:t>
            </a:r>
            <a:r>
              <a:rPr lang="en-CA" dirty="0">
                <a:solidFill>
                  <a:srgbClr val="569CD6"/>
                </a:solidFill>
                <a:latin typeface="Menlo" panose="020B0609030804020204" pitchFamily="49" charset="0"/>
              </a:rPr>
              <a:t>{</a:t>
            </a:r>
            <a:r>
              <a:rPr lang="en-CA" dirty="0">
                <a:solidFill>
                  <a:srgbClr val="D4D4D4"/>
                </a:solidFill>
                <a:latin typeface="Menlo" panose="020B0609030804020204" pitchFamily="49" charset="0"/>
              </a:rPr>
              <a:t> </a:t>
            </a:r>
            <a:r>
              <a:rPr lang="en-CA" dirty="0" err="1">
                <a:solidFill>
                  <a:srgbClr val="DCDCAA"/>
                </a:solidFill>
                <a:latin typeface="Menlo" panose="020B0609030804020204" pitchFamily="49" charset="0"/>
              </a:rPr>
              <a:t>selectItem</a:t>
            </a:r>
            <a:r>
              <a:rPr lang="en-CA" dirty="0">
                <a:solidFill>
                  <a:srgbClr val="D4D4D4"/>
                </a:solidFill>
                <a:latin typeface="Menlo" panose="020B0609030804020204" pitchFamily="49" charset="0"/>
              </a:rPr>
              <a:t>(</a:t>
            </a:r>
            <a:r>
              <a:rPr lang="en-CA" dirty="0" err="1">
                <a:solidFill>
                  <a:srgbClr val="9CDCFE"/>
                </a:solidFill>
                <a:latin typeface="Menlo" panose="020B0609030804020204" pitchFamily="49" charset="0"/>
              </a:rPr>
              <a:t>app</a:t>
            </a:r>
            <a:r>
              <a:rPr lang="en-CA" dirty="0" err="1">
                <a:solidFill>
                  <a:srgbClr val="D4D4D4"/>
                </a:solidFill>
                <a:latin typeface="Menlo" panose="020B0609030804020204" pitchFamily="49" charset="0"/>
              </a:rPr>
              <a:t>.</a:t>
            </a:r>
            <a:r>
              <a:rPr lang="en-CA" dirty="0" err="1">
                <a:solidFill>
                  <a:srgbClr val="9CDCFE"/>
                </a:solidFill>
                <a:latin typeface="Menlo" panose="020B0609030804020204" pitchFamily="49" charset="0"/>
              </a:rPr>
              <a:t>items</a:t>
            </a:r>
            <a:r>
              <a:rPr lang="en-CA" dirty="0">
                <a:solidFill>
                  <a:srgbClr val="D4D4D4"/>
                </a:solidFill>
                <a:latin typeface="Menlo" panose="020B0609030804020204" pitchFamily="49" charset="0"/>
              </a:rPr>
              <a:t>) </a:t>
            </a:r>
            <a:r>
              <a:rPr lang="en-CA" dirty="0">
                <a:solidFill>
                  <a:srgbClr val="569CD6"/>
                </a:solidFill>
                <a:latin typeface="Menlo" panose="020B0609030804020204" pitchFamily="49" charset="0"/>
              </a:rPr>
              <a:t>}</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p</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div</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D4D4D4"/>
                </a:solidFill>
                <a:latin typeface="Menlo" panose="020B0609030804020204" pitchFamily="49" charset="0"/>
              </a:rPr>
              <a:t>);</a:t>
            </a:r>
          </a:p>
          <a:p>
            <a:endParaRPr lang="en-CA"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242437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98C0-0495-D14D-A9C7-0DD96531F489}"/>
              </a:ext>
            </a:extLst>
          </p:cNvPr>
          <p:cNvSpPr>
            <a:spLocks noGrp="1"/>
          </p:cNvSpPr>
          <p:nvPr>
            <p:ph type="title"/>
          </p:nvPr>
        </p:nvSpPr>
        <p:spPr/>
        <p:txBody>
          <a:bodyPr/>
          <a:lstStyle/>
          <a:p>
            <a:r>
              <a:rPr lang="en-US" dirty="0"/>
              <a:t>Conditional Rendering with JSX</a:t>
            </a:r>
          </a:p>
        </p:txBody>
      </p:sp>
      <p:sp>
        <p:nvSpPr>
          <p:cNvPr id="3" name="Content Placeholder 2">
            <a:extLst>
              <a:ext uri="{FF2B5EF4-FFF2-40B4-BE49-F238E27FC236}">
                <a16:creationId xmlns:a16="http://schemas.microsoft.com/office/drawing/2014/main" id="{E2A95670-AA88-6442-9756-3589FD70919B}"/>
              </a:ext>
            </a:extLst>
          </p:cNvPr>
          <p:cNvSpPr>
            <a:spLocks noGrp="1"/>
          </p:cNvSpPr>
          <p:nvPr>
            <p:ph idx="1"/>
          </p:nvPr>
        </p:nvSpPr>
        <p:spPr>
          <a:xfrm>
            <a:off x="838200" y="1825625"/>
            <a:ext cx="10515600" cy="3373392"/>
          </a:xfrm>
        </p:spPr>
        <p:txBody>
          <a:bodyPr/>
          <a:lstStyle/>
          <a:p>
            <a:r>
              <a:rPr lang="en-US" dirty="0"/>
              <a:t>Although you cannot use an "if" statement in JSX as an "if" statement is a JavaScript statement and not a JavaScript expression, we still have several other options to render content conditionally in JSX</a:t>
            </a:r>
          </a:p>
          <a:p>
            <a:r>
              <a:rPr lang="en-US" dirty="0"/>
              <a:t>We can render conditional content in JSX using:</a:t>
            </a:r>
          </a:p>
          <a:p>
            <a:pPr lvl="1"/>
            <a:r>
              <a:rPr lang="en-US" dirty="0"/>
              <a:t>A function call with conditional code inside of it that returns data</a:t>
            </a:r>
          </a:p>
          <a:p>
            <a:pPr lvl="1"/>
            <a:r>
              <a:rPr lang="en-US" dirty="0"/>
              <a:t>Ternary operators</a:t>
            </a:r>
          </a:p>
          <a:p>
            <a:pPr lvl="1"/>
            <a:r>
              <a:rPr lang="en-US" dirty="0"/>
              <a:t>Logical &amp;&amp; (and) operator and logical || (or) operators</a:t>
            </a:r>
          </a:p>
        </p:txBody>
      </p:sp>
    </p:spTree>
    <p:extLst>
      <p:ext uri="{BB962C8B-B14F-4D97-AF65-F5344CB8AC3E}">
        <p14:creationId xmlns:p14="http://schemas.microsoft.com/office/powerpoint/2010/main" val="138676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0AF4-64AA-2943-9946-0979473CCD8E}"/>
              </a:ext>
            </a:extLst>
          </p:cNvPr>
          <p:cNvSpPr>
            <a:spLocks noGrp="1"/>
          </p:cNvSpPr>
          <p:nvPr>
            <p:ph type="title"/>
          </p:nvPr>
        </p:nvSpPr>
        <p:spPr/>
        <p:txBody>
          <a:bodyPr/>
          <a:lstStyle/>
          <a:p>
            <a:r>
              <a:rPr lang="en-US" dirty="0"/>
              <a:t>Access the </a:t>
            </a:r>
            <a:r>
              <a:rPr lang="en-US" dirty="0" err="1"/>
              <a:t>settings.json</a:t>
            </a:r>
            <a:r>
              <a:rPr lang="en-US" dirty="0"/>
              <a:t> File in VS Code</a:t>
            </a:r>
          </a:p>
        </p:txBody>
      </p:sp>
      <p:sp>
        <p:nvSpPr>
          <p:cNvPr id="3" name="Content Placeholder 2">
            <a:extLst>
              <a:ext uri="{FF2B5EF4-FFF2-40B4-BE49-F238E27FC236}">
                <a16:creationId xmlns:a16="http://schemas.microsoft.com/office/drawing/2014/main" id="{4516C00F-EE86-4F4E-92A0-C186993B0776}"/>
              </a:ext>
            </a:extLst>
          </p:cNvPr>
          <p:cNvSpPr>
            <a:spLocks noGrp="1"/>
          </p:cNvSpPr>
          <p:nvPr>
            <p:ph idx="1"/>
          </p:nvPr>
        </p:nvSpPr>
        <p:spPr/>
        <p:txBody>
          <a:bodyPr/>
          <a:lstStyle/>
          <a:p>
            <a:r>
              <a:rPr lang="en-US" sz="3200" dirty="0"/>
              <a:t>To access the ”</a:t>
            </a:r>
            <a:r>
              <a:rPr lang="en-US" sz="3200" dirty="0" err="1"/>
              <a:t>settings.json</a:t>
            </a:r>
            <a:r>
              <a:rPr lang="en-US" sz="3200" dirty="0"/>
              <a:t>” file in VS Code do the following:</a:t>
            </a:r>
          </a:p>
          <a:p>
            <a:pPr marL="914400" lvl="1" indent="-457200">
              <a:buFont typeface="+mj-lt"/>
              <a:buAutoNum type="arabicPeriod"/>
            </a:pPr>
            <a:r>
              <a:rPr lang="en-CA" sz="2800" dirty="0"/>
              <a:t>Open the Command Palette </a:t>
            </a:r>
          </a:p>
          <a:p>
            <a:pPr lvl="2"/>
            <a:r>
              <a:rPr lang="en-CA" sz="2400" dirty="0"/>
              <a:t>CTRL+SHIFT+P Windows </a:t>
            </a:r>
          </a:p>
          <a:p>
            <a:pPr lvl="2"/>
            <a:r>
              <a:rPr lang="en-CA" sz="2400" dirty="0"/>
              <a:t>CMD+SHIFT+P macOS </a:t>
            </a:r>
          </a:p>
          <a:p>
            <a:pPr lvl="2"/>
            <a:r>
              <a:rPr lang="en-CA" sz="2400" dirty="0"/>
              <a:t>Via the menus by clicking View -&gt; Command Palette</a:t>
            </a:r>
          </a:p>
          <a:p>
            <a:pPr marL="914400" lvl="1" indent="-457200">
              <a:buFont typeface="+mj-lt"/>
              <a:buAutoNum type="arabicPeriod"/>
            </a:pPr>
            <a:r>
              <a:rPr lang="en-CA" sz="2800" dirty="0"/>
              <a:t>With the Command Palette open type "</a:t>
            </a:r>
            <a:r>
              <a:rPr lang="en-CA" sz="2800" dirty="0" err="1"/>
              <a:t>settings.json</a:t>
            </a:r>
            <a:r>
              <a:rPr lang="en-CA" sz="2800" dirty="0"/>
              <a:t>"</a:t>
            </a:r>
          </a:p>
          <a:p>
            <a:pPr marL="914400" lvl="1" indent="-457200">
              <a:buFont typeface="+mj-lt"/>
              <a:buAutoNum type="arabicPeriod"/>
            </a:pPr>
            <a:r>
              <a:rPr lang="en-CA" sz="2800" dirty="0"/>
              <a:t>Click on "Preferences: Open Settings (JSON)"</a:t>
            </a:r>
          </a:p>
          <a:p>
            <a:pPr lvl="1"/>
            <a:endParaRPr lang="en-US" dirty="0"/>
          </a:p>
        </p:txBody>
      </p:sp>
    </p:spTree>
    <p:extLst>
      <p:ext uri="{BB962C8B-B14F-4D97-AF65-F5344CB8AC3E}">
        <p14:creationId xmlns:p14="http://schemas.microsoft.com/office/powerpoint/2010/main" val="690229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98C0-0495-D14D-A9C7-0DD96531F489}"/>
              </a:ext>
            </a:extLst>
          </p:cNvPr>
          <p:cNvSpPr>
            <a:spLocks noGrp="1"/>
          </p:cNvSpPr>
          <p:nvPr>
            <p:ph type="title"/>
          </p:nvPr>
        </p:nvSpPr>
        <p:spPr>
          <a:xfrm>
            <a:off x="381001" y="350448"/>
            <a:ext cx="7437117" cy="1325563"/>
          </a:xfrm>
        </p:spPr>
        <p:txBody>
          <a:bodyPr>
            <a:normAutofit/>
          </a:bodyPr>
          <a:lstStyle/>
          <a:p>
            <a:r>
              <a:rPr lang="en-US" dirty="0"/>
              <a:t>Conditional Rendering with JSX</a:t>
            </a:r>
          </a:p>
        </p:txBody>
      </p:sp>
      <p:sp>
        <p:nvSpPr>
          <p:cNvPr id="3" name="Content Placeholder 2">
            <a:extLst>
              <a:ext uri="{FF2B5EF4-FFF2-40B4-BE49-F238E27FC236}">
                <a16:creationId xmlns:a16="http://schemas.microsoft.com/office/drawing/2014/main" id="{E2A95670-AA88-6442-9756-3589FD70919B}"/>
              </a:ext>
            </a:extLst>
          </p:cNvPr>
          <p:cNvSpPr>
            <a:spLocks noGrp="1"/>
          </p:cNvSpPr>
          <p:nvPr>
            <p:ph idx="1"/>
          </p:nvPr>
        </p:nvSpPr>
        <p:spPr>
          <a:xfrm>
            <a:off x="381001" y="1819702"/>
            <a:ext cx="3681548" cy="3373392"/>
          </a:xfrm>
        </p:spPr>
        <p:txBody>
          <a:bodyPr/>
          <a:lstStyle/>
          <a:p>
            <a:r>
              <a:rPr lang="en-US" dirty="0"/>
              <a:t>JSX Template with conditional rendering using a ternary operator, a logical &amp;&amp; (and) operator and a function call</a:t>
            </a:r>
          </a:p>
        </p:txBody>
      </p:sp>
      <p:sp>
        <p:nvSpPr>
          <p:cNvPr id="4" name="Rectangle 3">
            <a:extLst>
              <a:ext uri="{FF2B5EF4-FFF2-40B4-BE49-F238E27FC236}">
                <a16:creationId xmlns:a16="http://schemas.microsoft.com/office/drawing/2014/main" id="{2C0E837F-1CC5-694E-9BB2-AD210C696E26}"/>
              </a:ext>
            </a:extLst>
          </p:cNvPr>
          <p:cNvSpPr/>
          <p:nvPr/>
        </p:nvSpPr>
        <p:spPr>
          <a:xfrm>
            <a:off x="4373882" y="1819702"/>
            <a:ext cx="7437117" cy="3970318"/>
          </a:xfrm>
          <a:prstGeom prst="rect">
            <a:avLst/>
          </a:prstGeom>
          <a:solidFill>
            <a:schemeClr val="tx1"/>
          </a:solidFill>
        </p:spPr>
        <p:txBody>
          <a:bodyPr wrap="square">
            <a:spAutoFit/>
          </a:bodyPr>
          <a:lstStyle/>
          <a:p>
            <a:r>
              <a:rPr lang="en-CA" sz="1400" dirty="0">
                <a:solidFill>
                  <a:srgbClr val="569CD6"/>
                </a:solidFill>
                <a:latin typeface="Menlo" panose="020B0609030804020204" pitchFamily="49" charset="0"/>
              </a:rPr>
              <a:t>const</a:t>
            </a:r>
            <a:r>
              <a:rPr lang="en-CA" sz="1400" dirty="0">
                <a:solidFill>
                  <a:srgbClr val="9CDCFE"/>
                </a:solidFill>
                <a:latin typeface="Menlo" panose="020B0609030804020204" pitchFamily="49" charset="0"/>
              </a:rPr>
              <a:t> template</a:t>
            </a:r>
            <a:r>
              <a:rPr lang="en-CA" sz="1400" dirty="0">
                <a:solidFill>
                  <a:srgbClr val="D4D4D4"/>
                </a:solidFill>
                <a:latin typeface="Menlo" panose="020B0609030804020204" pitchFamily="49" charset="0"/>
              </a:rPr>
              <a:t> = (</a:t>
            </a: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div</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h2</a:t>
            </a:r>
            <a:r>
              <a:rPr lang="en-CA" sz="1400" dirty="0">
                <a:solidFill>
                  <a:srgbClr val="808080"/>
                </a:solidFill>
                <a:latin typeface="Menlo" panose="020B0609030804020204" pitchFamily="49" charset="0"/>
              </a:rPr>
              <a:t>&gt;</a:t>
            </a:r>
            <a:r>
              <a:rPr lang="en-CA" sz="1400" dirty="0">
                <a:solidFill>
                  <a:srgbClr val="D4D4D4"/>
                </a:solidFill>
                <a:latin typeface="Menlo" panose="020B0609030804020204" pitchFamily="49" charset="0"/>
              </a:rPr>
              <a:t>About You</a:t>
            </a:r>
            <a:r>
              <a:rPr lang="en-CA" sz="1400" dirty="0">
                <a:solidFill>
                  <a:srgbClr val="808080"/>
                </a:solidFill>
                <a:latin typeface="Menlo" panose="020B0609030804020204" pitchFamily="49" charset="0"/>
              </a:rPr>
              <a:t>&lt;/</a:t>
            </a:r>
            <a:r>
              <a:rPr lang="en-CA" sz="1400" dirty="0">
                <a:solidFill>
                  <a:srgbClr val="569CD6"/>
                </a:solidFill>
                <a:latin typeface="Menlo" panose="020B0609030804020204" pitchFamily="49" charset="0"/>
              </a:rPr>
              <a:t>h2</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569CD6"/>
                </a:solidFill>
                <a:latin typeface="Menlo" panose="020B0609030804020204" pitchFamily="49" charset="0"/>
              </a:rPr>
              <a:t>      {</a:t>
            </a:r>
            <a:r>
              <a:rPr lang="en-CA" sz="1400" dirty="0">
                <a:solidFill>
                  <a:srgbClr val="6A9955"/>
                </a:solidFill>
                <a:latin typeface="Menlo" panose="020B0609030804020204" pitchFamily="49" charset="0"/>
              </a:rPr>
              <a:t>/* Using a ternary operator to render different values</a:t>
            </a:r>
            <a:endParaRPr lang="en-CA" sz="1400" dirty="0">
              <a:solidFill>
                <a:srgbClr val="D4D4D4"/>
              </a:solidFill>
              <a:latin typeface="Menlo" panose="020B0609030804020204" pitchFamily="49" charset="0"/>
            </a:endParaRPr>
          </a:p>
          <a:p>
            <a:r>
              <a:rPr lang="en-CA" sz="1400" dirty="0">
                <a:solidFill>
                  <a:srgbClr val="6A9955"/>
                </a:solidFill>
                <a:latin typeface="Menlo" panose="020B0609030804020204" pitchFamily="49" charset="0"/>
              </a:rPr>
              <a:t>        * Line below will either render the value of </a:t>
            </a:r>
            <a:r>
              <a:rPr lang="en-CA" sz="1400" dirty="0" err="1">
                <a:solidFill>
                  <a:srgbClr val="6A9955"/>
                </a:solidFill>
                <a:latin typeface="Menlo" panose="020B0609030804020204" pitchFamily="49" charset="0"/>
              </a:rPr>
              <a:t>user.name</a:t>
            </a:r>
            <a:endParaRPr lang="en-CA" sz="1400" dirty="0">
              <a:solidFill>
                <a:srgbClr val="D4D4D4"/>
              </a:solidFill>
              <a:latin typeface="Menlo" panose="020B0609030804020204" pitchFamily="49" charset="0"/>
            </a:endParaRPr>
          </a:p>
          <a:p>
            <a:r>
              <a:rPr lang="en-CA" sz="1400" dirty="0">
                <a:solidFill>
                  <a:srgbClr val="6A9955"/>
                </a:solidFill>
                <a:latin typeface="Menlo" panose="020B0609030804020204" pitchFamily="49" charset="0"/>
              </a:rPr>
              <a:t>        * if it exists, otherwise it will render the text</a:t>
            </a:r>
            <a:endParaRPr lang="en-CA" sz="1400" dirty="0">
              <a:solidFill>
                <a:srgbClr val="D4D4D4"/>
              </a:solidFill>
              <a:latin typeface="Menlo" panose="020B0609030804020204" pitchFamily="49" charset="0"/>
            </a:endParaRPr>
          </a:p>
          <a:p>
            <a:r>
              <a:rPr lang="en-CA" sz="1400" dirty="0">
                <a:solidFill>
                  <a:srgbClr val="6A9955"/>
                </a:solidFill>
                <a:latin typeface="Menlo" panose="020B0609030804020204" pitchFamily="49" charset="0"/>
              </a:rPr>
              <a:t>        * "Anonymous" */</a:t>
            </a:r>
            <a:r>
              <a:rPr lang="en-CA" sz="1400" dirty="0">
                <a:solidFill>
                  <a:srgbClr val="569CD6"/>
                </a:solidFill>
                <a:latin typeface="Menlo" panose="020B0609030804020204" pitchFamily="49" charset="0"/>
              </a:rPr>
              <a: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h2</a:t>
            </a:r>
            <a:r>
              <a:rPr lang="en-CA" sz="1400" dirty="0">
                <a:solidFill>
                  <a:srgbClr val="808080"/>
                </a:solidFill>
                <a:latin typeface="Menlo" panose="020B0609030804020204" pitchFamily="49" charset="0"/>
              </a:rPr>
              <a:t>&gt;</a:t>
            </a:r>
            <a:r>
              <a:rPr lang="en-CA" sz="1400" dirty="0">
                <a:solidFill>
                  <a:srgbClr val="569CD6"/>
                </a:solidFill>
                <a:latin typeface="Menlo" panose="020B0609030804020204" pitchFamily="49" charset="0"/>
              </a:rPr>
              <a:t>{</a:t>
            </a:r>
            <a:r>
              <a:rPr lang="en-CA" sz="1400" dirty="0" err="1">
                <a:solidFill>
                  <a:srgbClr val="9CDCFE"/>
                </a:solidFill>
                <a:latin typeface="Menlo" panose="020B0609030804020204" pitchFamily="49" charset="0"/>
              </a:rPr>
              <a:t>user</a:t>
            </a:r>
            <a:r>
              <a:rPr lang="en-CA" sz="1400" dirty="0" err="1">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name</a:t>
            </a:r>
            <a:r>
              <a:rPr lang="en-CA" sz="1400" dirty="0">
                <a:solidFill>
                  <a:srgbClr val="D4D4D4"/>
                </a:solidFill>
                <a:latin typeface="Menlo" panose="020B0609030804020204" pitchFamily="49" charset="0"/>
              </a:rPr>
              <a:t> ?</a:t>
            </a:r>
            <a:r>
              <a:rPr lang="en-CA" sz="1400" dirty="0">
                <a:solidFill>
                  <a:srgbClr val="9CDCFE"/>
                </a:solidFill>
                <a:latin typeface="Menlo" panose="020B0609030804020204" pitchFamily="49" charset="0"/>
              </a:rPr>
              <a:t> </a:t>
            </a:r>
            <a:r>
              <a:rPr lang="en-CA" sz="1400" dirty="0" err="1">
                <a:solidFill>
                  <a:srgbClr val="9CDCFE"/>
                </a:solidFill>
                <a:latin typeface="Menlo" panose="020B0609030804020204" pitchFamily="49" charset="0"/>
              </a:rPr>
              <a:t>user</a:t>
            </a:r>
            <a:r>
              <a:rPr lang="en-CA" sz="1400" dirty="0" err="1">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name</a:t>
            </a:r>
            <a:r>
              <a:rPr lang="en-CA" sz="1400" dirty="0">
                <a:solidFill>
                  <a:srgbClr val="D4D4D4"/>
                </a:solidFill>
                <a:latin typeface="Menlo" panose="020B0609030804020204" pitchFamily="49" charset="0"/>
              </a:rPr>
              <a:t> : </a:t>
            </a:r>
            <a:r>
              <a:rPr lang="en-CA" sz="1400" dirty="0">
                <a:solidFill>
                  <a:srgbClr val="CE9178"/>
                </a:solidFill>
                <a:latin typeface="Menlo" panose="020B0609030804020204" pitchFamily="49" charset="0"/>
              </a:rPr>
              <a:t>'Anonymous'</a:t>
            </a:r>
            <a:r>
              <a:rPr lang="en-CA" sz="1400" dirty="0">
                <a:solidFill>
                  <a:srgbClr val="569CD6"/>
                </a:solidFill>
                <a:latin typeface="Menlo" panose="020B0609030804020204" pitchFamily="49" charset="0"/>
              </a:rPr>
              <a:t>}</a:t>
            </a:r>
            <a:r>
              <a:rPr lang="en-CA" sz="1400" dirty="0">
                <a:solidFill>
                  <a:srgbClr val="808080"/>
                </a:solidFill>
                <a:latin typeface="Menlo" panose="020B0609030804020204" pitchFamily="49" charset="0"/>
              </a:rPr>
              <a:t>&lt;/</a:t>
            </a:r>
            <a:r>
              <a:rPr lang="en-CA" sz="1400" dirty="0">
                <a:solidFill>
                  <a:srgbClr val="569CD6"/>
                </a:solidFill>
                <a:latin typeface="Menlo" panose="020B0609030804020204" pitchFamily="49" charset="0"/>
              </a:rPr>
              <a:t>h2</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569CD6"/>
                </a:solidFill>
                <a:latin typeface="Menlo" panose="020B0609030804020204" pitchFamily="49" charset="0"/>
              </a:rPr>
              <a:t>      {</a:t>
            </a:r>
            <a:r>
              <a:rPr lang="en-CA" sz="1400" dirty="0">
                <a:solidFill>
                  <a:srgbClr val="6A9955"/>
                </a:solidFill>
                <a:latin typeface="Menlo" panose="020B0609030804020204" pitchFamily="49" charset="0"/>
              </a:rPr>
              <a:t>/* Using the logical &amp;&amp; to conditionally render elements.        </a:t>
            </a:r>
            <a:endParaRPr lang="en-CA" sz="1400" dirty="0">
              <a:solidFill>
                <a:srgbClr val="D4D4D4"/>
              </a:solidFill>
              <a:latin typeface="Menlo" panose="020B0609030804020204" pitchFamily="49" charset="0"/>
            </a:endParaRPr>
          </a:p>
          <a:p>
            <a:r>
              <a:rPr lang="en-CA" sz="1400" dirty="0">
                <a:solidFill>
                  <a:srgbClr val="6A9955"/>
                </a:solidFill>
                <a:latin typeface="Menlo" panose="020B0609030804020204" pitchFamily="49" charset="0"/>
              </a:rPr>
              <a:t>        * Line below will only render if </a:t>
            </a:r>
            <a:r>
              <a:rPr lang="en-CA" sz="1400" dirty="0" err="1">
                <a:solidFill>
                  <a:srgbClr val="6A9955"/>
                </a:solidFill>
                <a:latin typeface="Menlo" panose="020B0609030804020204" pitchFamily="49" charset="0"/>
              </a:rPr>
              <a:t>user.age</a:t>
            </a:r>
            <a:r>
              <a:rPr lang="en-CA" sz="1400" dirty="0">
                <a:solidFill>
                  <a:srgbClr val="6A9955"/>
                </a:solidFill>
                <a:latin typeface="Menlo" panose="020B0609030804020204" pitchFamily="49" charset="0"/>
              </a:rPr>
              <a:t> exists and </a:t>
            </a:r>
            <a:endParaRPr lang="en-CA" sz="1400" dirty="0">
              <a:solidFill>
                <a:srgbClr val="D4D4D4"/>
              </a:solidFill>
              <a:latin typeface="Menlo" panose="020B0609030804020204" pitchFamily="49" charset="0"/>
            </a:endParaRPr>
          </a:p>
          <a:p>
            <a:r>
              <a:rPr lang="en-CA" sz="1400" dirty="0">
                <a:solidFill>
                  <a:srgbClr val="6A9955"/>
                </a:solidFill>
                <a:latin typeface="Menlo" panose="020B0609030804020204" pitchFamily="49" charset="0"/>
              </a:rPr>
              <a:t>        * </a:t>
            </a:r>
            <a:r>
              <a:rPr lang="en-CA" sz="1400" dirty="0" err="1">
                <a:solidFill>
                  <a:srgbClr val="6A9955"/>
                </a:solidFill>
                <a:latin typeface="Menlo" panose="020B0609030804020204" pitchFamily="49" charset="0"/>
              </a:rPr>
              <a:t>user.age</a:t>
            </a:r>
            <a:r>
              <a:rPr lang="en-CA" sz="1400" dirty="0">
                <a:solidFill>
                  <a:srgbClr val="6A9955"/>
                </a:solidFill>
                <a:latin typeface="Menlo" panose="020B0609030804020204" pitchFamily="49" charset="0"/>
              </a:rPr>
              <a:t> has an age greater then 18 */</a:t>
            </a:r>
            <a:r>
              <a:rPr lang="en-CA" sz="1400" dirty="0">
                <a:solidFill>
                  <a:srgbClr val="569CD6"/>
                </a:solidFill>
                <a:latin typeface="Menlo" panose="020B0609030804020204" pitchFamily="49" charset="0"/>
              </a:rPr>
              <a:t>}</a:t>
            </a:r>
            <a:endParaRPr lang="en-CA" sz="1400" dirty="0">
              <a:solidFill>
                <a:srgbClr val="D4D4D4"/>
              </a:solidFill>
              <a:latin typeface="Menlo" panose="020B0609030804020204" pitchFamily="49" charset="0"/>
            </a:endParaRPr>
          </a:p>
          <a:p>
            <a:r>
              <a:rPr lang="en-CA" sz="1400" dirty="0">
                <a:solidFill>
                  <a:srgbClr val="569CD6"/>
                </a:solidFill>
                <a:latin typeface="Menlo" panose="020B0609030804020204" pitchFamily="49" charset="0"/>
              </a:rPr>
              <a:t>      {</a:t>
            </a:r>
            <a:r>
              <a:rPr lang="en-CA" sz="1400" dirty="0">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user</a:t>
            </a:r>
            <a:r>
              <a:rPr lang="en-CA" sz="1400" dirty="0" err="1">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age</a:t>
            </a:r>
            <a:r>
              <a:rPr lang="en-CA" sz="1400" dirty="0">
                <a:solidFill>
                  <a:srgbClr val="D4D4D4"/>
                </a:solidFill>
                <a:latin typeface="Menlo" panose="020B0609030804020204" pitchFamily="49" charset="0"/>
              </a:rPr>
              <a:t> &amp;&amp;</a:t>
            </a:r>
            <a:r>
              <a:rPr lang="en-CA" sz="1400" dirty="0">
                <a:solidFill>
                  <a:srgbClr val="9CDCFE"/>
                </a:solidFill>
                <a:latin typeface="Menlo" panose="020B0609030804020204" pitchFamily="49" charset="0"/>
              </a:rPr>
              <a:t> </a:t>
            </a:r>
            <a:r>
              <a:rPr lang="en-CA" sz="1400" dirty="0" err="1">
                <a:solidFill>
                  <a:srgbClr val="9CDCFE"/>
                </a:solidFill>
                <a:latin typeface="Menlo" panose="020B0609030804020204" pitchFamily="49" charset="0"/>
              </a:rPr>
              <a:t>user</a:t>
            </a:r>
            <a:r>
              <a:rPr lang="en-CA" sz="1400" dirty="0" err="1">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age</a:t>
            </a:r>
            <a:r>
              <a:rPr lang="en-CA" sz="1400" dirty="0">
                <a:solidFill>
                  <a:srgbClr val="D4D4D4"/>
                </a:solidFill>
                <a:latin typeface="Menlo" panose="020B0609030804020204" pitchFamily="49" charset="0"/>
              </a:rPr>
              <a:t> &gt;= </a:t>
            </a:r>
            <a:r>
              <a:rPr lang="en-CA" sz="1400" dirty="0">
                <a:solidFill>
                  <a:srgbClr val="B5CEA8"/>
                </a:solidFill>
                <a:latin typeface="Menlo" panose="020B0609030804020204" pitchFamily="49" charset="0"/>
              </a:rPr>
              <a:t>18</a:t>
            </a:r>
            <a:r>
              <a:rPr lang="en-CA" sz="1400" dirty="0">
                <a:solidFill>
                  <a:srgbClr val="D4D4D4"/>
                </a:solidFill>
                <a:latin typeface="Menlo" panose="020B0609030804020204" pitchFamily="49" charset="0"/>
              </a:rPr>
              <a:t>) &amp;&amp; </a:t>
            </a:r>
            <a:r>
              <a:rPr lang="en-CA" sz="1400" dirty="0">
                <a:solidFill>
                  <a:srgbClr val="808080"/>
                </a:solidFill>
                <a:latin typeface="Menlo" panose="020B0609030804020204" pitchFamily="49" charset="0"/>
              </a:rPr>
              <a:t>&lt;</a:t>
            </a:r>
            <a:r>
              <a:rPr lang="en-CA" sz="1400" dirty="0">
                <a:solidFill>
                  <a:srgbClr val="569CD6"/>
                </a:solidFill>
                <a:latin typeface="Menlo" panose="020B0609030804020204" pitchFamily="49" charset="0"/>
              </a:rPr>
              <a:t>p</a:t>
            </a:r>
            <a:r>
              <a:rPr lang="en-CA" sz="1400" dirty="0">
                <a:solidFill>
                  <a:srgbClr val="808080"/>
                </a:solidFill>
                <a:latin typeface="Menlo" panose="020B0609030804020204" pitchFamily="49" charset="0"/>
              </a:rPr>
              <a:t>&gt;</a:t>
            </a:r>
            <a:r>
              <a:rPr lang="en-CA" sz="1400" dirty="0">
                <a:solidFill>
                  <a:srgbClr val="D4D4D4"/>
                </a:solidFill>
                <a:latin typeface="Menlo" panose="020B0609030804020204" pitchFamily="49" charset="0"/>
              </a:rPr>
              <a:t>Age: </a:t>
            </a:r>
            <a:r>
              <a:rPr lang="en-CA" sz="1400" dirty="0">
                <a:solidFill>
                  <a:srgbClr val="569CD6"/>
                </a:solidFill>
                <a:latin typeface="Menlo" panose="020B0609030804020204" pitchFamily="49" charset="0"/>
              </a:rPr>
              <a:t>{</a:t>
            </a:r>
            <a:r>
              <a:rPr lang="en-CA" sz="1400" dirty="0" err="1">
                <a:solidFill>
                  <a:srgbClr val="9CDCFE"/>
                </a:solidFill>
                <a:latin typeface="Menlo" panose="020B0609030804020204" pitchFamily="49" charset="0"/>
              </a:rPr>
              <a:t>user</a:t>
            </a:r>
            <a:r>
              <a:rPr lang="en-CA" sz="1400" dirty="0" err="1">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age</a:t>
            </a:r>
            <a:r>
              <a:rPr lang="en-CA" sz="1400" dirty="0">
                <a:solidFill>
                  <a:srgbClr val="569CD6"/>
                </a:solidFill>
                <a:latin typeface="Menlo" panose="020B0609030804020204" pitchFamily="49" charset="0"/>
              </a:rPr>
              <a:t>}</a:t>
            </a:r>
            <a:r>
              <a:rPr lang="en-CA" sz="1400" dirty="0">
                <a:solidFill>
                  <a:srgbClr val="808080"/>
                </a:solidFill>
                <a:latin typeface="Menlo" panose="020B0609030804020204" pitchFamily="49" charset="0"/>
              </a:rPr>
              <a:t>&lt;/</a:t>
            </a:r>
            <a:r>
              <a:rPr lang="en-CA" sz="1400" dirty="0">
                <a:solidFill>
                  <a:srgbClr val="569CD6"/>
                </a:solidFill>
                <a:latin typeface="Menlo" panose="020B0609030804020204" pitchFamily="49" charset="0"/>
              </a:rPr>
              <a:t>p</a:t>
            </a:r>
            <a:r>
              <a:rPr lang="en-CA" sz="1400" dirty="0">
                <a:solidFill>
                  <a:srgbClr val="808080"/>
                </a:solidFill>
                <a:latin typeface="Menlo" panose="020B0609030804020204" pitchFamily="49" charset="0"/>
              </a:rPr>
              <a:t>&gt;</a:t>
            </a:r>
            <a:r>
              <a:rPr lang="en-CA" sz="1400" dirty="0">
                <a:solidFill>
                  <a:srgbClr val="569CD6"/>
                </a:solidFill>
                <a:latin typeface="Menlo" panose="020B0609030804020204" pitchFamily="49" charset="0"/>
              </a:rPr>
              <a:t>}</a:t>
            </a:r>
            <a:endParaRPr lang="en-CA" sz="1400" dirty="0">
              <a:solidFill>
                <a:srgbClr val="D4D4D4"/>
              </a:solidFill>
              <a:latin typeface="Menlo" panose="020B0609030804020204" pitchFamily="49" charset="0"/>
            </a:endParaRPr>
          </a:p>
          <a:p>
            <a:r>
              <a:rPr lang="en-CA" sz="1400" dirty="0">
                <a:solidFill>
                  <a:srgbClr val="569CD6"/>
                </a:solidFill>
                <a:latin typeface="Menlo" panose="020B0609030804020204" pitchFamily="49" charset="0"/>
              </a:rPr>
              <a:t>      {</a:t>
            </a:r>
            <a:r>
              <a:rPr lang="en-CA" sz="1400" dirty="0">
                <a:solidFill>
                  <a:srgbClr val="6A9955"/>
                </a:solidFill>
                <a:latin typeface="Menlo" panose="020B0609030804020204" pitchFamily="49" charset="0"/>
              </a:rPr>
              <a:t>/* Using a function call to conditionally render elements</a:t>
            </a:r>
            <a:endParaRPr lang="en-CA" sz="1400" dirty="0">
              <a:solidFill>
                <a:srgbClr val="D4D4D4"/>
              </a:solidFill>
              <a:latin typeface="Menlo" panose="020B0609030804020204" pitchFamily="49" charset="0"/>
            </a:endParaRPr>
          </a:p>
          <a:p>
            <a:r>
              <a:rPr lang="en-CA" sz="1400" dirty="0">
                <a:solidFill>
                  <a:srgbClr val="6A9955"/>
                </a:solidFill>
                <a:latin typeface="Menlo" panose="020B0609030804020204" pitchFamily="49" charset="0"/>
              </a:rPr>
              <a:t>        * Line below will only render if location exists and the </a:t>
            </a:r>
            <a:endParaRPr lang="en-CA" sz="1400" dirty="0">
              <a:solidFill>
                <a:srgbClr val="D4D4D4"/>
              </a:solidFill>
              <a:latin typeface="Menlo" panose="020B0609030804020204" pitchFamily="49" charset="0"/>
            </a:endParaRPr>
          </a:p>
          <a:p>
            <a:r>
              <a:rPr lang="en-CA" sz="1400" dirty="0">
                <a:solidFill>
                  <a:srgbClr val="6A9955"/>
                </a:solidFill>
                <a:latin typeface="Menlo" panose="020B0609030804020204" pitchFamily="49" charset="0"/>
              </a:rPr>
              <a:t>        * the location is not listed as unknown */</a:t>
            </a:r>
            <a:r>
              <a:rPr lang="en-CA" sz="1400" dirty="0">
                <a:solidFill>
                  <a:srgbClr val="569CD6"/>
                </a:solidFill>
                <a:latin typeface="Menlo" panose="020B0609030804020204" pitchFamily="49" charset="0"/>
              </a:rPr>
              <a:t>}</a:t>
            </a:r>
            <a:endParaRPr lang="en-CA" sz="1400" dirty="0">
              <a:solidFill>
                <a:srgbClr val="D4D4D4"/>
              </a:solidFill>
              <a:latin typeface="Menlo" panose="020B0609030804020204" pitchFamily="49" charset="0"/>
            </a:endParaRPr>
          </a:p>
          <a:p>
            <a:r>
              <a:rPr lang="en-CA" sz="1400" dirty="0">
                <a:solidFill>
                  <a:srgbClr val="569CD6"/>
                </a:solidFill>
                <a:latin typeface="Menlo" panose="020B0609030804020204" pitchFamily="49" charset="0"/>
              </a:rPr>
              <a:t>      {</a:t>
            </a:r>
            <a:r>
              <a:rPr lang="en-CA" sz="1400" dirty="0" err="1">
                <a:solidFill>
                  <a:srgbClr val="DCDCAA"/>
                </a:solidFill>
                <a:latin typeface="Menlo" panose="020B0609030804020204" pitchFamily="49" charset="0"/>
              </a:rPr>
              <a:t>getLocation</a:t>
            </a:r>
            <a:r>
              <a:rPr lang="en-CA" sz="1400" dirty="0">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user</a:t>
            </a:r>
            <a:r>
              <a:rPr lang="en-CA" sz="1400" dirty="0" err="1">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location</a:t>
            </a:r>
            <a:r>
              <a:rPr lang="en-CA" sz="1400" dirty="0">
                <a:solidFill>
                  <a:srgbClr val="D4D4D4"/>
                </a:solidFill>
                <a:latin typeface="Menlo" panose="020B0609030804020204" pitchFamily="49" charset="0"/>
              </a:rPr>
              <a:t>)</a:t>
            </a:r>
            <a:r>
              <a:rPr lang="en-CA" sz="1400" dirty="0">
                <a:solidFill>
                  <a:srgbClr val="569CD6"/>
                </a:solidFill>
                <a:latin typeface="Menlo" panose="020B0609030804020204" pitchFamily="49" charset="0"/>
              </a:rPr>
              <a: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div</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D4D4D4"/>
                </a:solidFill>
                <a:latin typeface="Menlo" panose="020B0609030804020204" pitchFamily="49" charset="0"/>
              </a:rPr>
              <a:t>);</a:t>
            </a:r>
            <a:endParaRPr lang="en-CA"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147185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B3F8-6CBD-A345-A42E-EA56474A0F51}"/>
              </a:ext>
            </a:extLst>
          </p:cNvPr>
          <p:cNvSpPr>
            <a:spLocks noGrp="1"/>
          </p:cNvSpPr>
          <p:nvPr>
            <p:ph type="title"/>
          </p:nvPr>
        </p:nvSpPr>
        <p:spPr/>
        <p:txBody>
          <a:bodyPr/>
          <a:lstStyle/>
          <a:p>
            <a:r>
              <a:rPr lang="en-US" dirty="0"/>
              <a:t>Arrays in JSX</a:t>
            </a:r>
          </a:p>
        </p:txBody>
      </p:sp>
      <p:sp>
        <p:nvSpPr>
          <p:cNvPr id="3" name="Content Placeholder 2">
            <a:extLst>
              <a:ext uri="{FF2B5EF4-FFF2-40B4-BE49-F238E27FC236}">
                <a16:creationId xmlns:a16="http://schemas.microsoft.com/office/drawing/2014/main" id="{860602D8-0DA0-6D45-92B7-0D7305718EB4}"/>
              </a:ext>
            </a:extLst>
          </p:cNvPr>
          <p:cNvSpPr>
            <a:spLocks noGrp="1"/>
          </p:cNvSpPr>
          <p:nvPr>
            <p:ph idx="1"/>
          </p:nvPr>
        </p:nvSpPr>
        <p:spPr/>
        <p:txBody>
          <a:bodyPr/>
          <a:lstStyle/>
          <a:p>
            <a:r>
              <a:rPr lang="en-US" dirty="0"/>
              <a:t>You can use regular array methods to parse arrays and render values as JSX</a:t>
            </a:r>
          </a:p>
          <a:p>
            <a:r>
              <a:rPr lang="en-US" dirty="0"/>
              <a:t>One common error is forgetting to output a unique key for each list item</a:t>
            </a:r>
          </a:p>
          <a:p>
            <a:pPr lvl="1"/>
            <a:r>
              <a:rPr lang="en-US" dirty="0"/>
              <a:t>The key attribute is how React keeps track of elements for rendering and updating the virtual DOM</a:t>
            </a:r>
          </a:p>
          <a:p>
            <a:pPr lvl="1"/>
            <a:r>
              <a:rPr lang="en-US" dirty="0"/>
              <a:t>Each key attribute must be unique for each list item</a:t>
            </a:r>
          </a:p>
          <a:p>
            <a:pPr lvl="1"/>
            <a:r>
              <a:rPr lang="en-US" dirty="0"/>
              <a:t>Usually we obtain the "key" value from a database key, for our early examples we will just use the array index value</a:t>
            </a:r>
          </a:p>
          <a:p>
            <a:pPr lvl="2"/>
            <a:r>
              <a:rPr lang="en-US" dirty="0"/>
              <a:t>Using array index values can have side effects, so it is preferable to use a key from a database entry when working on real applications</a:t>
            </a:r>
          </a:p>
        </p:txBody>
      </p:sp>
    </p:spTree>
    <p:extLst>
      <p:ext uri="{BB962C8B-B14F-4D97-AF65-F5344CB8AC3E}">
        <p14:creationId xmlns:p14="http://schemas.microsoft.com/office/powerpoint/2010/main" val="631841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255C3-3228-0840-BADF-0850EF8B0916}"/>
              </a:ext>
            </a:extLst>
          </p:cNvPr>
          <p:cNvSpPr>
            <a:spLocks noGrp="1"/>
          </p:cNvSpPr>
          <p:nvPr>
            <p:ph type="title"/>
          </p:nvPr>
        </p:nvSpPr>
        <p:spPr/>
        <p:txBody>
          <a:bodyPr/>
          <a:lstStyle/>
          <a:p>
            <a:r>
              <a:rPr lang="en-US" dirty="0"/>
              <a:t>Arrays in JSX</a:t>
            </a:r>
          </a:p>
        </p:txBody>
      </p:sp>
      <p:sp>
        <p:nvSpPr>
          <p:cNvPr id="3" name="Content Placeholder 2">
            <a:extLst>
              <a:ext uri="{FF2B5EF4-FFF2-40B4-BE49-F238E27FC236}">
                <a16:creationId xmlns:a16="http://schemas.microsoft.com/office/drawing/2014/main" id="{12EE30AF-7443-2A44-98BE-90BF944AE982}"/>
              </a:ext>
            </a:extLst>
          </p:cNvPr>
          <p:cNvSpPr>
            <a:spLocks noGrp="1"/>
          </p:cNvSpPr>
          <p:nvPr>
            <p:ph idx="1"/>
          </p:nvPr>
        </p:nvSpPr>
        <p:spPr>
          <a:xfrm>
            <a:off x="838200" y="1825625"/>
            <a:ext cx="10515600" cy="1035141"/>
          </a:xfrm>
        </p:spPr>
        <p:txBody>
          <a:bodyPr/>
          <a:lstStyle/>
          <a:p>
            <a:r>
              <a:rPr lang="en-US" dirty="0"/>
              <a:t>A JavaScript function that returns an unordered list using JSX from an array  </a:t>
            </a:r>
          </a:p>
        </p:txBody>
      </p:sp>
      <p:sp>
        <p:nvSpPr>
          <p:cNvPr id="4" name="Rectangle 3">
            <a:extLst>
              <a:ext uri="{FF2B5EF4-FFF2-40B4-BE49-F238E27FC236}">
                <a16:creationId xmlns:a16="http://schemas.microsoft.com/office/drawing/2014/main" id="{B0A706A8-66BC-294B-94A2-4CD727F18AD0}"/>
              </a:ext>
            </a:extLst>
          </p:cNvPr>
          <p:cNvSpPr/>
          <p:nvPr/>
        </p:nvSpPr>
        <p:spPr>
          <a:xfrm>
            <a:off x="971737" y="4650620"/>
            <a:ext cx="9845040" cy="1754326"/>
          </a:xfrm>
          <a:prstGeom prst="rect">
            <a:avLst/>
          </a:prstGeom>
          <a:solidFill>
            <a:schemeClr val="tx1"/>
          </a:solidFill>
        </p:spPr>
        <p:txBody>
          <a:bodyPr wrap="square">
            <a:spAutoFit/>
          </a:bodyPr>
          <a:lstStyle/>
          <a:p>
            <a:endParaRPr lang="en-CA" dirty="0">
              <a:solidFill>
                <a:srgbClr val="569CD6"/>
              </a:solidFill>
              <a:latin typeface="Menlo" panose="020B0609030804020204" pitchFamily="49" charset="0"/>
            </a:endParaRPr>
          </a:p>
          <a:p>
            <a:r>
              <a:rPr lang="en-CA" dirty="0">
                <a:solidFill>
                  <a:srgbClr val="569CD6"/>
                </a:solidFill>
                <a:latin typeface="Menlo" panose="020B0609030804020204" pitchFamily="49" charset="0"/>
              </a:rPr>
              <a:t>function</a:t>
            </a:r>
            <a:r>
              <a:rPr lang="en-CA" dirty="0">
                <a:solidFill>
                  <a:srgbClr val="D4D4D4"/>
                </a:solidFill>
                <a:latin typeface="Menlo" panose="020B0609030804020204" pitchFamily="49" charset="0"/>
              </a:rPr>
              <a:t> </a:t>
            </a:r>
            <a:r>
              <a:rPr lang="en-CA" dirty="0" err="1">
                <a:solidFill>
                  <a:srgbClr val="DCDCAA"/>
                </a:solidFill>
                <a:latin typeface="Menlo" panose="020B0609030804020204" pitchFamily="49" charset="0"/>
              </a:rPr>
              <a:t>makeList</a:t>
            </a:r>
            <a:r>
              <a:rPr lang="en-CA" dirty="0">
                <a:solidFill>
                  <a:srgbClr val="D4D4D4"/>
                </a:solidFill>
                <a:latin typeface="Menlo" panose="020B0609030804020204" pitchFamily="49" charset="0"/>
              </a:rPr>
              <a:t>(</a:t>
            </a:r>
            <a:r>
              <a:rPr lang="en-CA" dirty="0" err="1">
                <a:solidFill>
                  <a:srgbClr val="9CDCFE"/>
                </a:solidFill>
                <a:latin typeface="Menlo" panose="020B0609030804020204" pitchFamily="49" charset="0"/>
              </a:rPr>
              <a:t>arr</a:t>
            </a:r>
            <a:r>
              <a:rPr lang="en-CA" dirty="0">
                <a:solidFill>
                  <a:srgbClr val="D4D4D4"/>
                </a:solidFill>
                <a:latin typeface="Menlo" panose="020B0609030804020204" pitchFamily="49" charset="0"/>
              </a:rPr>
              <a:t>) {</a:t>
            </a:r>
          </a:p>
          <a:p>
            <a:r>
              <a:rPr lang="en-CA" dirty="0">
                <a:solidFill>
                  <a:srgbClr val="569CD6"/>
                </a:solidFill>
                <a:latin typeface="Menlo" panose="020B0609030804020204" pitchFamily="49" charset="0"/>
              </a:rPr>
              <a:t>   const</a:t>
            </a:r>
            <a:r>
              <a:rPr lang="en-CA" dirty="0">
                <a:solidFill>
                  <a:srgbClr val="9CDCFE"/>
                </a:solidFill>
                <a:latin typeface="Menlo" panose="020B0609030804020204" pitchFamily="49" charset="0"/>
              </a:rPr>
              <a:t> </a:t>
            </a:r>
            <a:r>
              <a:rPr lang="en-CA" dirty="0" err="1">
                <a:solidFill>
                  <a:srgbClr val="9CDCFE"/>
                </a:solidFill>
                <a:latin typeface="Menlo" panose="020B0609030804020204" pitchFamily="49" charset="0"/>
              </a:rPr>
              <a:t>listItems</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 </a:t>
            </a:r>
            <a:r>
              <a:rPr lang="en-CA" dirty="0" err="1">
                <a:solidFill>
                  <a:srgbClr val="9CDCFE"/>
                </a:solidFill>
                <a:latin typeface="Menlo" panose="020B0609030804020204" pitchFamily="49" charset="0"/>
              </a:rPr>
              <a:t>arr</a:t>
            </a:r>
            <a:r>
              <a:rPr lang="en-CA" dirty="0" err="1">
                <a:solidFill>
                  <a:srgbClr val="D4D4D4"/>
                </a:solidFill>
                <a:latin typeface="Menlo" panose="020B0609030804020204" pitchFamily="49" charset="0"/>
              </a:rPr>
              <a:t>.</a:t>
            </a:r>
            <a:r>
              <a:rPr lang="en-CA" dirty="0" err="1">
                <a:solidFill>
                  <a:srgbClr val="DCDCAA"/>
                </a:solidFill>
                <a:latin typeface="Menlo" panose="020B0609030804020204" pitchFamily="49" charset="0"/>
              </a:rPr>
              <a:t>map</a:t>
            </a:r>
            <a:r>
              <a:rPr lang="en-CA" dirty="0">
                <a:solidFill>
                  <a:srgbClr val="D4D4D4"/>
                </a:solidFill>
                <a:latin typeface="Menlo" panose="020B0609030804020204" pitchFamily="49" charset="0"/>
              </a:rPr>
              <a:t>((</a:t>
            </a:r>
            <a:r>
              <a:rPr lang="en-CA" dirty="0">
                <a:solidFill>
                  <a:srgbClr val="9CDCFE"/>
                </a:solidFill>
                <a:latin typeface="Menlo" panose="020B0609030804020204" pitchFamily="49" charset="0"/>
              </a:rPr>
              <a:t>item</a:t>
            </a:r>
            <a:r>
              <a:rPr lang="en-CA" dirty="0">
                <a:solidFill>
                  <a:srgbClr val="D4D4D4"/>
                </a:solidFill>
                <a:latin typeface="Menlo" panose="020B0609030804020204" pitchFamily="49" charset="0"/>
              </a:rPr>
              <a:t>,</a:t>
            </a:r>
            <a:r>
              <a:rPr lang="en-CA" dirty="0">
                <a:solidFill>
                  <a:srgbClr val="9CDCFE"/>
                </a:solidFill>
                <a:latin typeface="Menlo" panose="020B0609030804020204" pitchFamily="49" charset="0"/>
              </a:rPr>
              <a:t> </a:t>
            </a:r>
            <a:r>
              <a:rPr lang="en-CA" dirty="0" err="1">
                <a:solidFill>
                  <a:srgbClr val="9CDCFE"/>
                </a:solidFill>
                <a:latin typeface="Menlo" panose="020B0609030804020204" pitchFamily="49" charset="0"/>
              </a:rPr>
              <a:t>i</a:t>
            </a:r>
            <a:r>
              <a:rPr lang="en-CA" dirty="0">
                <a:solidFill>
                  <a:srgbClr val="D4D4D4"/>
                </a:solidFill>
                <a:latin typeface="Menlo" panose="020B0609030804020204" pitchFamily="49" charset="0"/>
              </a:rPr>
              <a:t>) </a:t>
            </a:r>
            <a:r>
              <a:rPr lang="en-CA" dirty="0">
                <a:solidFill>
                  <a:srgbClr val="569CD6"/>
                </a:solidFill>
                <a:latin typeface="Menlo" panose="020B0609030804020204" pitchFamily="49" charset="0"/>
              </a:rPr>
              <a:t>=&gt;</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li</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key</a:t>
            </a:r>
            <a:r>
              <a:rPr lang="en-CA" dirty="0">
                <a:solidFill>
                  <a:srgbClr val="D4D4D4"/>
                </a:solidFill>
                <a:latin typeface="Menlo" panose="020B0609030804020204" pitchFamily="49" charset="0"/>
              </a:rPr>
              <a:t>=</a:t>
            </a:r>
            <a:r>
              <a:rPr lang="en-CA" dirty="0">
                <a:solidFill>
                  <a:srgbClr val="569CD6"/>
                </a:solidFill>
                <a:latin typeface="Menlo" panose="020B0609030804020204" pitchFamily="49" charset="0"/>
              </a:rPr>
              <a:t>{</a:t>
            </a:r>
            <a:r>
              <a:rPr lang="en-CA" dirty="0" err="1">
                <a:solidFill>
                  <a:srgbClr val="9CDCFE"/>
                </a:solidFill>
                <a:latin typeface="Menlo" panose="020B0609030804020204" pitchFamily="49" charset="0"/>
              </a:rPr>
              <a:t>i</a:t>
            </a:r>
            <a:r>
              <a:rPr lang="en-CA" dirty="0">
                <a:solidFill>
                  <a:srgbClr val="569CD6"/>
                </a:solidFill>
                <a:latin typeface="Menlo" panose="020B0609030804020204" pitchFamily="49" charset="0"/>
              </a:rPr>
              <a:t>}</a:t>
            </a:r>
            <a:r>
              <a:rPr lang="en-CA" dirty="0">
                <a:solidFill>
                  <a:srgbClr val="808080"/>
                </a:solidFill>
                <a:latin typeface="Menlo" panose="020B0609030804020204" pitchFamily="49" charset="0"/>
              </a:rPr>
              <a:t>&gt;</a:t>
            </a:r>
            <a:r>
              <a:rPr lang="en-CA" dirty="0">
                <a:solidFill>
                  <a:srgbClr val="569CD6"/>
                </a:solidFill>
                <a:latin typeface="Menlo" panose="020B0609030804020204" pitchFamily="49" charset="0"/>
              </a:rPr>
              <a:t>{</a:t>
            </a:r>
            <a:r>
              <a:rPr lang="en-CA" dirty="0">
                <a:solidFill>
                  <a:srgbClr val="9CDCFE"/>
                </a:solidFill>
                <a:latin typeface="Menlo" panose="020B0609030804020204" pitchFamily="49" charset="0"/>
              </a:rPr>
              <a:t>item</a:t>
            </a:r>
            <a:r>
              <a:rPr lang="en-CA" dirty="0">
                <a:solidFill>
                  <a:srgbClr val="569CD6"/>
                </a:solidFill>
                <a:latin typeface="Menlo" panose="020B0609030804020204" pitchFamily="49" charset="0"/>
              </a:rPr>
              <a:t>}</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li</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a:t>
            </a:r>
          </a:p>
          <a:p>
            <a:r>
              <a:rPr lang="en-CA" dirty="0">
                <a:solidFill>
                  <a:srgbClr val="C586C0"/>
                </a:solidFill>
                <a:latin typeface="Menlo" panose="020B0609030804020204" pitchFamily="49" charset="0"/>
              </a:rPr>
              <a:t>   return</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ul</a:t>
            </a:r>
            <a:r>
              <a:rPr lang="en-CA" dirty="0">
                <a:solidFill>
                  <a:srgbClr val="808080"/>
                </a:solidFill>
                <a:latin typeface="Menlo" panose="020B0609030804020204" pitchFamily="49" charset="0"/>
              </a:rPr>
              <a:t>&gt;</a:t>
            </a:r>
            <a:r>
              <a:rPr lang="en-CA" dirty="0">
                <a:solidFill>
                  <a:srgbClr val="569CD6"/>
                </a:solidFill>
                <a:latin typeface="Menlo" panose="020B0609030804020204" pitchFamily="49" charset="0"/>
              </a:rPr>
              <a:t>{</a:t>
            </a:r>
            <a:r>
              <a:rPr lang="en-CA" dirty="0" err="1">
                <a:solidFill>
                  <a:srgbClr val="9CDCFE"/>
                </a:solidFill>
                <a:latin typeface="Menlo" panose="020B0609030804020204" pitchFamily="49" charset="0"/>
              </a:rPr>
              <a:t>listItems</a:t>
            </a:r>
            <a:r>
              <a:rPr lang="en-CA" dirty="0">
                <a:solidFill>
                  <a:srgbClr val="569CD6"/>
                </a:solidFill>
                <a:latin typeface="Menlo" panose="020B0609030804020204" pitchFamily="49" charset="0"/>
              </a:rPr>
              <a:t>}</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ul</a:t>
            </a:r>
            <a:r>
              <a:rPr lang="en-CA" dirty="0">
                <a:solidFill>
                  <a:srgbClr val="808080"/>
                </a:solidFill>
                <a:latin typeface="Menlo" panose="020B0609030804020204" pitchFamily="49" charset="0"/>
              </a:rPr>
              <a:t>&gt;</a:t>
            </a:r>
            <a:r>
              <a:rPr lang="en-CA" dirty="0">
                <a:solidFill>
                  <a:srgbClr val="D4D4D4"/>
                </a:solidFill>
                <a:latin typeface="Menlo" panose="020B0609030804020204" pitchFamily="49" charset="0"/>
              </a:rPr>
              <a:t>;</a:t>
            </a:r>
          </a:p>
          <a:p>
            <a:r>
              <a:rPr lang="en-CA" dirty="0">
                <a:solidFill>
                  <a:srgbClr val="D4D4D4"/>
                </a:solidFill>
                <a:latin typeface="Menlo" panose="020B0609030804020204" pitchFamily="49" charset="0"/>
              </a:rPr>
              <a:t>}</a:t>
            </a:r>
          </a:p>
          <a:p>
            <a:endParaRPr lang="en-CA" b="0" dirty="0">
              <a:solidFill>
                <a:srgbClr val="D4D4D4"/>
              </a:solidFill>
              <a:effectLst/>
              <a:latin typeface="Menlo" panose="020B0609030804020204" pitchFamily="49" charset="0"/>
            </a:endParaRPr>
          </a:p>
        </p:txBody>
      </p:sp>
      <p:sp>
        <p:nvSpPr>
          <p:cNvPr id="5" name="TextBox 4">
            <a:extLst>
              <a:ext uri="{FF2B5EF4-FFF2-40B4-BE49-F238E27FC236}">
                <a16:creationId xmlns:a16="http://schemas.microsoft.com/office/drawing/2014/main" id="{23F800F8-E51E-DA4F-A7DA-0DBC09333200}"/>
              </a:ext>
            </a:extLst>
          </p:cNvPr>
          <p:cNvSpPr txBox="1"/>
          <p:nvPr/>
        </p:nvSpPr>
        <p:spPr>
          <a:xfrm>
            <a:off x="5855069" y="2860766"/>
            <a:ext cx="5143857" cy="1200329"/>
          </a:xfrm>
          <a:prstGeom prst="rect">
            <a:avLst/>
          </a:prstGeom>
          <a:noFill/>
        </p:spPr>
        <p:txBody>
          <a:bodyPr wrap="square" rtlCol="0">
            <a:spAutoFit/>
          </a:bodyPr>
          <a:lstStyle/>
          <a:p>
            <a:r>
              <a:rPr lang="en-US" dirty="0"/>
              <a:t>You must set a key attribute for each list item for React to keep track of each list item. Each key value must be unique. The key value is normally obtained from the "key" value of data coming from a database</a:t>
            </a:r>
          </a:p>
        </p:txBody>
      </p:sp>
      <p:sp>
        <p:nvSpPr>
          <p:cNvPr id="6" name="Arrow: Right 4">
            <a:extLst>
              <a:ext uri="{FF2B5EF4-FFF2-40B4-BE49-F238E27FC236}">
                <a16:creationId xmlns:a16="http://schemas.microsoft.com/office/drawing/2014/main" id="{166B01F0-C07D-2E44-AB07-A4088CD04850}"/>
              </a:ext>
            </a:extLst>
          </p:cNvPr>
          <p:cNvSpPr/>
          <p:nvPr/>
        </p:nvSpPr>
        <p:spPr>
          <a:xfrm rot="4392131">
            <a:off x="7489019" y="4555239"/>
            <a:ext cx="933065" cy="19076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77374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B674-57A0-E74A-B23B-58FEAF26C15B}"/>
              </a:ext>
            </a:extLst>
          </p:cNvPr>
          <p:cNvSpPr>
            <a:spLocks noGrp="1"/>
          </p:cNvSpPr>
          <p:nvPr>
            <p:ph type="ctrTitle"/>
          </p:nvPr>
        </p:nvSpPr>
        <p:spPr>
          <a:xfrm>
            <a:off x="1524000" y="1501185"/>
            <a:ext cx="9144000" cy="2387600"/>
          </a:xfrm>
        </p:spPr>
        <p:txBody>
          <a:bodyPr/>
          <a:lstStyle/>
          <a:p>
            <a:r>
              <a:rPr lang="en-US" dirty="0"/>
              <a:t>Events in React</a:t>
            </a:r>
          </a:p>
        </p:txBody>
      </p:sp>
    </p:spTree>
    <p:extLst>
      <p:ext uri="{BB962C8B-B14F-4D97-AF65-F5344CB8AC3E}">
        <p14:creationId xmlns:p14="http://schemas.microsoft.com/office/powerpoint/2010/main" val="2530326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B65-A1CA-2C4E-9595-17C6EA656BD0}"/>
              </a:ext>
            </a:extLst>
          </p:cNvPr>
          <p:cNvSpPr>
            <a:spLocks noGrp="1"/>
          </p:cNvSpPr>
          <p:nvPr>
            <p:ph type="title"/>
          </p:nvPr>
        </p:nvSpPr>
        <p:spPr/>
        <p:txBody>
          <a:bodyPr/>
          <a:lstStyle/>
          <a:p>
            <a:r>
              <a:rPr lang="en-US" dirty="0"/>
              <a:t>React Component Events</a:t>
            </a:r>
          </a:p>
        </p:txBody>
      </p:sp>
      <p:sp>
        <p:nvSpPr>
          <p:cNvPr id="3" name="Content Placeholder 2">
            <a:extLst>
              <a:ext uri="{FF2B5EF4-FFF2-40B4-BE49-F238E27FC236}">
                <a16:creationId xmlns:a16="http://schemas.microsoft.com/office/drawing/2014/main" id="{C386D6C8-BFCE-B847-B5B0-42CD77CA9191}"/>
              </a:ext>
            </a:extLst>
          </p:cNvPr>
          <p:cNvSpPr>
            <a:spLocks noGrp="1"/>
          </p:cNvSpPr>
          <p:nvPr>
            <p:ph idx="1"/>
          </p:nvPr>
        </p:nvSpPr>
        <p:spPr/>
        <p:txBody>
          <a:bodyPr/>
          <a:lstStyle/>
          <a:p>
            <a:r>
              <a:rPr lang="en-US" dirty="0"/>
              <a:t>You can call events via an on+[The Event] attribute on the JSX component element</a:t>
            </a:r>
          </a:p>
          <a:p>
            <a:r>
              <a:rPr lang="en-US" dirty="0"/>
              <a:t>See syntax on the next page</a:t>
            </a:r>
          </a:p>
        </p:txBody>
      </p:sp>
    </p:spTree>
    <p:extLst>
      <p:ext uri="{BB962C8B-B14F-4D97-AF65-F5344CB8AC3E}">
        <p14:creationId xmlns:p14="http://schemas.microsoft.com/office/powerpoint/2010/main" val="3086950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6B1F-184B-3B4B-B525-2B7B1C63DF56}"/>
              </a:ext>
            </a:extLst>
          </p:cNvPr>
          <p:cNvSpPr>
            <a:spLocks noGrp="1"/>
          </p:cNvSpPr>
          <p:nvPr>
            <p:ph type="title"/>
          </p:nvPr>
        </p:nvSpPr>
        <p:spPr/>
        <p:txBody>
          <a:bodyPr/>
          <a:lstStyle/>
          <a:p>
            <a:r>
              <a:rPr lang="en-US" dirty="0"/>
              <a:t>React Component Events Syntax</a:t>
            </a:r>
          </a:p>
        </p:txBody>
      </p:sp>
      <p:sp>
        <p:nvSpPr>
          <p:cNvPr id="5" name="TextBox 4">
            <a:extLst>
              <a:ext uri="{FF2B5EF4-FFF2-40B4-BE49-F238E27FC236}">
                <a16:creationId xmlns:a16="http://schemas.microsoft.com/office/drawing/2014/main" id="{D00603C6-B96F-BA4A-B699-4F432B720347}"/>
              </a:ext>
            </a:extLst>
          </p:cNvPr>
          <p:cNvSpPr txBox="1"/>
          <p:nvPr/>
        </p:nvSpPr>
        <p:spPr>
          <a:xfrm>
            <a:off x="8940223" y="5007118"/>
            <a:ext cx="2607887" cy="1200329"/>
          </a:xfrm>
          <a:prstGeom prst="rect">
            <a:avLst/>
          </a:prstGeom>
          <a:noFill/>
        </p:spPr>
        <p:txBody>
          <a:bodyPr wrap="square" rtlCol="0">
            <a:spAutoFit/>
          </a:bodyPr>
          <a:lstStyle/>
          <a:p>
            <a:r>
              <a:rPr lang="en-US" dirty="0"/>
              <a:t>Call the event handler function via an “on+[The event type] attribute on the component</a:t>
            </a:r>
          </a:p>
        </p:txBody>
      </p:sp>
      <p:sp>
        <p:nvSpPr>
          <p:cNvPr id="7" name="Rectangle 6">
            <a:extLst>
              <a:ext uri="{FF2B5EF4-FFF2-40B4-BE49-F238E27FC236}">
                <a16:creationId xmlns:a16="http://schemas.microsoft.com/office/drawing/2014/main" id="{F87FB6D5-B0E3-7647-AB8C-C8918D831132}"/>
              </a:ext>
            </a:extLst>
          </p:cNvPr>
          <p:cNvSpPr/>
          <p:nvPr/>
        </p:nvSpPr>
        <p:spPr>
          <a:xfrm>
            <a:off x="838200" y="1872824"/>
            <a:ext cx="7766743" cy="3539430"/>
          </a:xfrm>
          <a:prstGeom prst="rect">
            <a:avLst/>
          </a:prstGeom>
          <a:solidFill>
            <a:schemeClr val="tx1"/>
          </a:solidFill>
        </p:spPr>
        <p:txBody>
          <a:bodyPr wrap="square">
            <a:spAutoFit/>
          </a:bodyPr>
          <a:lstStyle/>
          <a:p>
            <a:r>
              <a:rPr lang="en-CA" sz="1400" dirty="0">
                <a:solidFill>
                  <a:srgbClr val="569CD6"/>
                </a:solidFill>
                <a:latin typeface="Menlo" panose="020B0609030804020204" pitchFamily="49" charset="0"/>
              </a:rPr>
              <a:t>function</a:t>
            </a:r>
            <a:r>
              <a:rPr lang="en-CA" sz="1400" dirty="0">
                <a:solidFill>
                  <a:srgbClr val="D4D4D4"/>
                </a:solidFill>
                <a:latin typeface="Menlo" panose="020B0609030804020204" pitchFamily="49" charset="0"/>
              </a:rPr>
              <a:t> </a:t>
            </a:r>
            <a:r>
              <a:rPr lang="en-CA" sz="1400" dirty="0">
                <a:solidFill>
                  <a:srgbClr val="DCDCAA"/>
                </a:solidFill>
                <a:latin typeface="Menlo" panose="020B0609030804020204" pitchFamily="49" charset="0"/>
              </a:rPr>
              <a:t>Main</a:t>
            </a:r>
            <a:r>
              <a:rPr lang="en-CA" sz="1400" dirty="0">
                <a:solidFill>
                  <a:srgbClr val="D4D4D4"/>
                </a:solidFill>
                <a:latin typeface="Menlo" panose="020B0609030804020204" pitchFamily="49" charset="0"/>
              </a:rPr>
              <a:t>() {</a:t>
            </a:r>
          </a:p>
          <a:p>
            <a:br>
              <a:rPr lang="en-CA" sz="1400" dirty="0">
                <a:solidFill>
                  <a:srgbClr val="D4D4D4"/>
                </a:solidFill>
                <a:latin typeface="Menlo" panose="020B0609030804020204" pitchFamily="49" charset="0"/>
              </a:rPr>
            </a:br>
            <a:r>
              <a:rPr lang="en-CA" sz="1400" dirty="0">
                <a:solidFill>
                  <a:srgbClr val="D4D4D4"/>
                </a:solidFill>
                <a:latin typeface="Menlo" panose="020B0609030804020204" pitchFamily="49" charset="0"/>
              </a:rPr>
              <a:t>   </a:t>
            </a:r>
            <a:r>
              <a:rPr lang="en-CA" sz="1400" dirty="0">
                <a:solidFill>
                  <a:srgbClr val="569CD6"/>
                </a:solidFill>
                <a:latin typeface="Menlo" panose="020B0609030804020204" pitchFamily="49" charset="0"/>
              </a:rPr>
              <a:t>function</a:t>
            </a:r>
            <a:r>
              <a:rPr lang="en-CA" sz="1400" dirty="0">
                <a:solidFill>
                  <a:srgbClr val="D4D4D4"/>
                </a:solidFill>
                <a:latin typeface="Menlo" panose="020B0609030804020204" pitchFamily="49" charset="0"/>
              </a:rPr>
              <a:t> </a:t>
            </a:r>
            <a:r>
              <a:rPr lang="en-CA" sz="1400" dirty="0" err="1">
                <a:solidFill>
                  <a:srgbClr val="DCDCAA"/>
                </a:solidFill>
                <a:latin typeface="Menlo" panose="020B0609030804020204" pitchFamily="49" charset="0"/>
              </a:rPr>
              <a:t>sayRandomNumber</a:t>
            </a:r>
            <a:r>
              <a:rPr lang="en-CA" sz="1400" dirty="0">
                <a:solidFill>
                  <a:srgbClr val="D4D4D4"/>
                </a:solidFill>
                <a:latin typeface="Menlo" panose="020B0609030804020204" pitchFamily="49" charset="0"/>
              </a:rPr>
              <a:t>(){</a:t>
            </a:r>
          </a:p>
          <a:p>
            <a:r>
              <a:rPr lang="en-CA" sz="1400" dirty="0">
                <a:solidFill>
                  <a:srgbClr val="569CD6"/>
                </a:solidFill>
                <a:latin typeface="Menlo" panose="020B0609030804020204" pitchFamily="49" charset="0"/>
              </a:rPr>
              <a:t>      const</a:t>
            </a:r>
            <a:r>
              <a:rPr lang="en-CA" sz="1400" dirty="0">
                <a:solidFill>
                  <a:srgbClr val="D4D4D4"/>
                </a:solidFill>
                <a:latin typeface="Menlo" panose="020B0609030804020204" pitchFamily="49" charset="0"/>
              </a:rPr>
              <a:t> </a:t>
            </a:r>
            <a:r>
              <a:rPr lang="en-CA" sz="1400" dirty="0" err="1">
                <a:solidFill>
                  <a:srgbClr val="4FC1FF"/>
                </a:solidFill>
                <a:latin typeface="Menlo" panose="020B0609030804020204" pitchFamily="49" charset="0"/>
              </a:rPr>
              <a:t>ranNum</a:t>
            </a:r>
            <a:r>
              <a:rPr lang="en-CA" sz="1400" dirty="0">
                <a:solidFill>
                  <a:srgbClr val="D4D4D4"/>
                </a:solidFill>
                <a:latin typeface="Menlo" panose="020B0609030804020204" pitchFamily="49" charset="0"/>
              </a:rPr>
              <a:t> = </a:t>
            </a:r>
            <a:r>
              <a:rPr lang="en-CA" sz="1400" dirty="0" err="1">
                <a:solidFill>
                  <a:srgbClr val="9CDCFE"/>
                </a:solidFill>
                <a:latin typeface="Menlo" panose="020B0609030804020204" pitchFamily="49" charset="0"/>
              </a:rPr>
              <a:t>Math</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floor</a:t>
            </a:r>
            <a:r>
              <a:rPr lang="en-CA" sz="1400" dirty="0">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Math</a:t>
            </a:r>
            <a:r>
              <a:rPr lang="en-CA" sz="1400" dirty="0" err="1">
                <a:solidFill>
                  <a:srgbClr val="D4D4D4"/>
                </a:solidFill>
                <a:latin typeface="Menlo" panose="020B0609030804020204" pitchFamily="49" charset="0"/>
              </a:rPr>
              <a:t>.</a:t>
            </a:r>
            <a:r>
              <a:rPr lang="en-CA" sz="1400" dirty="0" err="1">
                <a:solidFill>
                  <a:srgbClr val="DCDCAA"/>
                </a:solidFill>
                <a:latin typeface="Menlo" panose="020B0609030804020204" pitchFamily="49" charset="0"/>
              </a:rPr>
              <a:t>random</a:t>
            </a:r>
            <a:r>
              <a:rPr lang="en-CA" sz="1400" dirty="0">
                <a:solidFill>
                  <a:srgbClr val="D4D4D4"/>
                </a:solidFill>
                <a:latin typeface="Menlo" panose="020B0609030804020204" pitchFamily="49" charset="0"/>
              </a:rPr>
              <a:t>() * </a:t>
            </a:r>
            <a:r>
              <a:rPr lang="en-CA" sz="1400" dirty="0">
                <a:solidFill>
                  <a:srgbClr val="B5CEA8"/>
                </a:solidFill>
                <a:latin typeface="Menlo" panose="020B0609030804020204" pitchFamily="49" charset="0"/>
              </a:rPr>
              <a:t>1000</a:t>
            </a:r>
            <a:r>
              <a:rPr lang="en-CA" sz="1400" dirty="0">
                <a:solidFill>
                  <a:srgbClr val="D4D4D4"/>
                </a:solidFill>
                <a:latin typeface="Menlo" panose="020B0609030804020204" pitchFamily="49" charset="0"/>
              </a:rPr>
              <a:t>) + </a:t>
            </a:r>
            <a:r>
              <a:rPr lang="en-CA" sz="1400" dirty="0">
                <a:solidFill>
                  <a:srgbClr val="B5CEA8"/>
                </a:solidFill>
                <a:latin typeface="Menlo" panose="020B0609030804020204" pitchFamily="49" charset="0"/>
              </a:rPr>
              <a:t>1</a:t>
            </a:r>
            <a:r>
              <a:rPr lang="en-CA" sz="1400" dirty="0">
                <a:solidFill>
                  <a:srgbClr val="D4D4D4"/>
                </a:solidFill>
                <a:latin typeface="Menlo" panose="020B0609030804020204" pitchFamily="49" charset="0"/>
              </a:rPr>
              <a:t>;</a:t>
            </a:r>
          </a:p>
          <a:p>
            <a:r>
              <a:rPr lang="en-CA" sz="1400" dirty="0">
                <a:solidFill>
                  <a:srgbClr val="DCDCAA"/>
                </a:solidFill>
                <a:latin typeface="Menlo" panose="020B0609030804020204" pitchFamily="49" charset="0"/>
              </a:rPr>
              <a:t>      alert</a:t>
            </a:r>
            <a:r>
              <a:rPr lang="en-CA" sz="1400" dirty="0">
                <a:solidFill>
                  <a:srgbClr val="D4D4D4"/>
                </a:solidFill>
                <a:latin typeface="Menlo" panose="020B0609030804020204" pitchFamily="49" charset="0"/>
              </a:rPr>
              <a:t>(</a:t>
            </a:r>
            <a:r>
              <a:rPr lang="en-CA" sz="1400" dirty="0" err="1">
                <a:solidFill>
                  <a:srgbClr val="4FC1FF"/>
                </a:solidFill>
                <a:latin typeface="Menlo" panose="020B0609030804020204" pitchFamily="49" charset="0"/>
              </a:rPr>
              <a:t>ranNum</a:t>
            </a:r>
            <a:r>
              <a:rPr lang="en-CA" sz="1400" dirty="0">
                <a:solidFill>
                  <a:srgbClr val="D4D4D4"/>
                </a:solidFill>
                <a:latin typeface="Menlo" panose="020B0609030804020204" pitchFamily="49" charset="0"/>
              </a:rPr>
              <a:t>);</a:t>
            </a:r>
          </a:p>
          <a:p>
            <a:r>
              <a:rPr lang="en-CA" sz="1400" dirty="0">
                <a:solidFill>
                  <a:srgbClr val="D4D4D4"/>
                </a:solidFill>
                <a:latin typeface="Menlo" panose="020B0609030804020204" pitchFamily="49" charset="0"/>
              </a:rPr>
              <a:t>   }</a:t>
            </a:r>
          </a:p>
          <a:p>
            <a:br>
              <a:rPr lang="en-CA" sz="1400" dirty="0">
                <a:solidFill>
                  <a:srgbClr val="D4D4D4"/>
                </a:solidFill>
                <a:latin typeface="Menlo" panose="020B0609030804020204" pitchFamily="49" charset="0"/>
              </a:rPr>
            </a:br>
            <a:r>
              <a:rPr lang="en-CA" sz="1400" dirty="0">
                <a:solidFill>
                  <a:srgbClr val="D4D4D4"/>
                </a:solidFill>
                <a:latin typeface="Menlo" panose="020B0609030804020204" pitchFamily="49" charset="0"/>
              </a:rPr>
              <a:t>   </a:t>
            </a:r>
            <a:r>
              <a:rPr lang="en-CA" sz="1400" dirty="0">
                <a:solidFill>
                  <a:srgbClr val="C586C0"/>
                </a:solidFill>
                <a:latin typeface="Menlo" panose="020B0609030804020204" pitchFamily="49" charset="0"/>
              </a:rPr>
              <a:t>return</a:t>
            </a:r>
            <a:r>
              <a:rPr lang="en-CA" sz="1400" dirty="0">
                <a:solidFill>
                  <a:srgbClr val="D4D4D4"/>
                </a:solidFill>
                <a:latin typeface="Menlo" panose="020B0609030804020204" pitchFamily="49" charset="0"/>
              </a:rPr>
              <a:t> (</a:t>
            </a: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main</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div</a:t>
            </a:r>
            <a:r>
              <a:rPr lang="en-CA" sz="1400" dirty="0">
                <a:solidFill>
                  <a:srgbClr val="D4D4D4"/>
                </a:solidFill>
                <a:latin typeface="Menlo" panose="020B0609030804020204" pitchFamily="49" charset="0"/>
              </a:rPr>
              <a:t> </a:t>
            </a:r>
            <a:r>
              <a:rPr lang="en-CA" sz="1400" dirty="0" err="1">
                <a:solidFill>
                  <a:srgbClr val="9CDCFE"/>
                </a:solidFill>
                <a:latin typeface="Menlo" panose="020B0609030804020204" pitchFamily="49" charset="0"/>
              </a:rPr>
              <a:t>className</a:t>
            </a:r>
            <a:r>
              <a:rPr lang="en-CA" sz="1400" dirty="0">
                <a:solidFill>
                  <a:srgbClr val="D4D4D4"/>
                </a:solidFill>
                <a:latin typeface="Menlo" panose="020B0609030804020204" pitchFamily="49" charset="0"/>
              </a:rPr>
              <a:t>=</a:t>
            </a:r>
            <a:r>
              <a:rPr lang="en-CA" sz="1400" dirty="0">
                <a:solidFill>
                  <a:srgbClr val="CE9178"/>
                </a:solidFill>
                <a:latin typeface="Menlo" panose="020B0609030804020204" pitchFamily="49" charset="0"/>
              </a:rPr>
              <a:t>"button-container"</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button</a:t>
            </a:r>
            <a:r>
              <a:rPr lang="en-CA" sz="1400" dirty="0">
                <a:solidFill>
                  <a:srgbClr val="D4D4D4"/>
                </a:solidFill>
                <a:latin typeface="Menlo" panose="020B0609030804020204" pitchFamily="49" charset="0"/>
              </a:rPr>
              <a:t> </a:t>
            </a:r>
            <a:r>
              <a:rPr lang="en-CA" sz="1400" dirty="0" err="1">
                <a:solidFill>
                  <a:srgbClr val="9CDCFE"/>
                </a:solidFill>
                <a:latin typeface="Menlo" panose="020B0609030804020204" pitchFamily="49" charset="0"/>
              </a:rPr>
              <a:t>onClick</a:t>
            </a:r>
            <a:r>
              <a:rPr lang="en-CA" sz="1400" dirty="0">
                <a:solidFill>
                  <a:srgbClr val="D4D4D4"/>
                </a:solidFill>
                <a:latin typeface="Menlo" panose="020B0609030804020204" pitchFamily="49" charset="0"/>
              </a:rPr>
              <a:t>=</a:t>
            </a:r>
            <a:r>
              <a:rPr lang="en-CA" sz="1400" dirty="0">
                <a:solidFill>
                  <a:srgbClr val="569CD6"/>
                </a:solidFill>
                <a:latin typeface="Menlo" panose="020B0609030804020204" pitchFamily="49" charset="0"/>
              </a:rPr>
              <a:t>{</a:t>
            </a:r>
            <a:r>
              <a:rPr lang="en-CA" sz="1400" dirty="0" err="1">
                <a:solidFill>
                  <a:srgbClr val="DCDCAA"/>
                </a:solidFill>
                <a:latin typeface="Menlo" panose="020B0609030804020204" pitchFamily="49" charset="0"/>
              </a:rPr>
              <a:t>sayRandomNumber</a:t>
            </a:r>
            <a:r>
              <a:rPr lang="en-CA" sz="1400" dirty="0">
                <a:solidFill>
                  <a:srgbClr val="569CD6"/>
                </a:solidFill>
                <a:latin typeface="Menlo" panose="020B0609030804020204" pitchFamily="49" charset="0"/>
              </a:rPr>
              <a:t>}</a:t>
            </a:r>
            <a:r>
              <a:rPr lang="en-CA" sz="1400" dirty="0">
                <a:solidFill>
                  <a:srgbClr val="808080"/>
                </a:solidFill>
                <a:latin typeface="Menlo" panose="020B0609030804020204" pitchFamily="49" charset="0"/>
              </a:rPr>
              <a:t>&gt;</a:t>
            </a:r>
            <a:r>
              <a:rPr lang="en-CA" sz="1400" dirty="0">
                <a:solidFill>
                  <a:srgbClr val="D4D4D4"/>
                </a:solidFill>
                <a:latin typeface="Menlo" panose="020B0609030804020204" pitchFamily="49" charset="0"/>
              </a:rPr>
              <a:t>Random Number</a:t>
            </a:r>
            <a:r>
              <a:rPr lang="en-CA" sz="1400" dirty="0">
                <a:solidFill>
                  <a:srgbClr val="808080"/>
                </a:solidFill>
                <a:latin typeface="Menlo" panose="020B0609030804020204" pitchFamily="49" charset="0"/>
              </a:rPr>
              <a:t>&lt;/</a:t>
            </a:r>
            <a:r>
              <a:rPr lang="en-CA" sz="1400" dirty="0">
                <a:solidFill>
                  <a:srgbClr val="569CD6"/>
                </a:solidFill>
                <a:latin typeface="Menlo" panose="020B0609030804020204" pitchFamily="49" charset="0"/>
              </a:rPr>
              <a:t>button</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div</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main</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D4D4D4"/>
                </a:solidFill>
                <a:latin typeface="Menlo" panose="020B0609030804020204" pitchFamily="49" charset="0"/>
              </a:rPr>
              <a:t>   );</a:t>
            </a:r>
          </a:p>
          <a:p>
            <a:br>
              <a:rPr lang="en-CA" sz="1400" dirty="0">
                <a:solidFill>
                  <a:srgbClr val="D4D4D4"/>
                </a:solidFill>
                <a:latin typeface="Menlo" panose="020B0609030804020204" pitchFamily="49" charset="0"/>
              </a:rPr>
            </a:br>
            <a:r>
              <a:rPr lang="en-CA" sz="1400" dirty="0">
                <a:solidFill>
                  <a:srgbClr val="D4D4D4"/>
                </a:solidFill>
                <a:latin typeface="Menlo" panose="020B0609030804020204" pitchFamily="49" charset="0"/>
              </a:rPr>
              <a:t>}</a:t>
            </a:r>
            <a:endParaRPr lang="en-CA" sz="1400" b="0" dirty="0">
              <a:solidFill>
                <a:srgbClr val="D4D4D4"/>
              </a:solidFill>
              <a:effectLst/>
              <a:latin typeface="Menlo" panose="020B0609030804020204" pitchFamily="49" charset="0"/>
            </a:endParaRPr>
          </a:p>
        </p:txBody>
      </p:sp>
      <p:sp>
        <p:nvSpPr>
          <p:cNvPr id="6" name="Arrow: Right 4">
            <a:extLst>
              <a:ext uri="{FF2B5EF4-FFF2-40B4-BE49-F238E27FC236}">
                <a16:creationId xmlns:a16="http://schemas.microsoft.com/office/drawing/2014/main" id="{B4D25680-F7CB-C049-A34F-C4BA4AF4DF11}"/>
              </a:ext>
            </a:extLst>
          </p:cNvPr>
          <p:cNvSpPr/>
          <p:nvPr/>
        </p:nvSpPr>
        <p:spPr>
          <a:xfrm rot="11575725">
            <a:off x="3432467" y="4937094"/>
            <a:ext cx="5314503" cy="14004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97029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6B1F-184B-3B4B-B525-2B7B1C63DF56}"/>
              </a:ext>
            </a:extLst>
          </p:cNvPr>
          <p:cNvSpPr>
            <a:spLocks noGrp="1"/>
          </p:cNvSpPr>
          <p:nvPr>
            <p:ph type="title"/>
          </p:nvPr>
        </p:nvSpPr>
        <p:spPr>
          <a:xfrm>
            <a:off x="838200" y="365125"/>
            <a:ext cx="10843260" cy="1325563"/>
          </a:xfrm>
        </p:spPr>
        <p:txBody>
          <a:bodyPr/>
          <a:lstStyle/>
          <a:p>
            <a:r>
              <a:rPr lang="en-US" dirty="0"/>
              <a:t>Calling a React Event Handler with a Parameter</a:t>
            </a:r>
          </a:p>
        </p:txBody>
      </p:sp>
      <p:sp>
        <p:nvSpPr>
          <p:cNvPr id="5" name="TextBox 4">
            <a:extLst>
              <a:ext uri="{FF2B5EF4-FFF2-40B4-BE49-F238E27FC236}">
                <a16:creationId xmlns:a16="http://schemas.microsoft.com/office/drawing/2014/main" id="{D00603C6-B96F-BA4A-B699-4F432B720347}"/>
              </a:ext>
            </a:extLst>
          </p:cNvPr>
          <p:cNvSpPr txBox="1"/>
          <p:nvPr/>
        </p:nvSpPr>
        <p:spPr>
          <a:xfrm>
            <a:off x="9235994" y="2271712"/>
            <a:ext cx="2445465" cy="1754326"/>
          </a:xfrm>
          <a:prstGeom prst="rect">
            <a:avLst/>
          </a:prstGeom>
          <a:noFill/>
        </p:spPr>
        <p:txBody>
          <a:bodyPr wrap="square" rtlCol="0">
            <a:spAutoFit/>
          </a:bodyPr>
          <a:lstStyle/>
          <a:p>
            <a:r>
              <a:rPr lang="en-US" dirty="0"/>
              <a:t>To call an event handler that has a parameter, simply wrap the event handler function in an anonymous arrow function</a:t>
            </a:r>
          </a:p>
        </p:txBody>
      </p:sp>
      <p:sp>
        <p:nvSpPr>
          <p:cNvPr id="3" name="Rectangle 2">
            <a:extLst>
              <a:ext uri="{FF2B5EF4-FFF2-40B4-BE49-F238E27FC236}">
                <a16:creationId xmlns:a16="http://schemas.microsoft.com/office/drawing/2014/main" id="{5AC9F311-F907-844A-818A-EA5F8408E05B}"/>
              </a:ext>
            </a:extLst>
          </p:cNvPr>
          <p:cNvSpPr/>
          <p:nvPr/>
        </p:nvSpPr>
        <p:spPr>
          <a:xfrm>
            <a:off x="838200" y="2215848"/>
            <a:ext cx="8050530" cy="3323987"/>
          </a:xfrm>
          <a:prstGeom prst="rect">
            <a:avLst/>
          </a:prstGeom>
          <a:solidFill>
            <a:schemeClr val="tx1"/>
          </a:solidFill>
        </p:spPr>
        <p:txBody>
          <a:bodyPr wrap="square">
            <a:spAutoFit/>
          </a:bodyPr>
          <a:lstStyle/>
          <a:p>
            <a:r>
              <a:rPr lang="en-CA" sz="1400" dirty="0">
                <a:solidFill>
                  <a:srgbClr val="569CD6"/>
                </a:solidFill>
                <a:latin typeface="Menlo" panose="020B0609030804020204" pitchFamily="49" charset="0"/>
              </a:rPr>
              <a:t>function</a:t>
            </a:r>
            <a:r>
              <a:rPr lang="en-CA" sz="1400" dirty="0">
                <a:solidFill>
                  <a:srgbClr val="D4D4D4"/>
                </a:solidFill>
                <a:latin typeface="Menlo" panose="020B0609030804020204" pitchFamily="49" charset="0"/>
              </a:rPr>
              <a:t> </a:t>
            </a:r>
            <a:r>
              <a:rPr lang="en-CA" sz="1400" dirty="0">
                <a:solidFill>
                  <a:srgbClr val="DCDCAA"/>
                </a:solidFill>
                <a:latin typeface="Menlo" panose="020B0609030804020204" pitchFamily="49" charset="0"/>
              </a:rPr>
              <a:t>Main</a:t>
            </a:r>
            <a:r>
              <a:rPr lang="en-CA" sz="1400" dirty="0">
                <a:solidFill>
                  <a:srgbClr val="D4D4D4"/>
                </a:solidFill>
                <a:latin typeface="Menlo" panose="020B0609030804020204" pitchFamily="49" charset="0"/>
              </a:rPr>
              <a:t>({ </a:t>
            </a:r>
            <a:r>
              <a:rPr lang="en-CA" sz="1400" dirty="0">
                <a:solidFill>
                  <a:srgbClr val="9CDCFE"/>
                </a:solidFill>
                <a:latin typeface="Menlo" panose="020B0609030804020204" pitchFamily="49" charset="0"/>
              </a:rPr>
              <a:t>user</a:t>
            </a:r>
            <a:r>
              <a:rPr lang="en-CA" sz="1400" dirty="0">
                <a:solidFill>
                  <a:srgbClr val="D4D4D4"/>
                </a:solidFill>
                <a:latin typeface="Menlo" panose="020B0609030804020204" pitchFamily="49" charset="0"/>
              </a:rPr>
              <a:t> }) {</a:t>
            </a:r>
          </a:p>
          <a:p>
            <a:br>
              <a:rPr lang="en-CA" sz="1400" dirty="0">
                <a:solidFill>
                  <a:srgbClr val="D4D4D4"/>
                </a:solidFill>
                <a:latin typeface="Menlo" panose="020B0609030804020204" pitchFamily="49" charset="0"/>
              </a:rPr>
            </a:br>
            <a:r>
              <a:rPr lang="en-CA" sz="1400" dirty="0">
                <a:solidFill>
                  <a:srgbClr val="D4D4D4"/>
                </a:solidFill>
                <a:latin typeface="Menlo" panose="020B0609030804020204" pitchFamily="49" charset="0"/>
              </a:rPr>
              <a:t>   </a:t>
            </a:r>
            <a:r>
              <a:rPr lang="en-CA" sz="1400" dirty="0">
                <a:solidFill>
                  <a:srgbClr val="569CD6"/>
                </a:solidFill>
                <a:latin typeface="Menlo" panose="020B0609030804020204" pitchFamily="49" charset="0"/>
              </a:rPr>
              <a:t>function</a:t>
            </a:r>
            <a:r>
              <a:rPr lang="en-CA" sz="1400" dirty="0">
                <a:solidFill>
                  <a:srgbClr val="D4D4D4"/>
                </a:solidFill>
                <a:latin typeface="Menlo" panose="020B0609030804020204" pitchFamily="49" charset="0"/>
              </a:rPr>
              <a:t> </a:t>
            </a:r>
            <a:r>
              <a:rPr lang="en-CA" sz="1400" dirty="0" err="1">
                <a:solidFill>
                  <a:srgbClr val="DCDCAA"/>
                </a:solidFill>
                <a:latin typeface="Menlo" panose="020B0609030804020204" pitchFamily="49" charset="0"/>
              </a:rPr>
              <a:t>sayHello</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username</a:t>
            </a:r>
            <a:r>
              <a:rPr lang="en-CA" sz="1400" dirty="0">
                <a:solidFill>
                  <a:srgbClr val="D4D4D4"/>
                </a:solidFill>
                <a:latin typeface="Menlo" panose="020B0609030804020204" pitchFamily="49" charset="0"/>
              </a:rPr>
              <a:t>){</a:t>
            </a:r>
          </a:p>
          <a:p>
            <a:r>
              <a:rPr lang="en-CA" sz="1400" dirty="0">
                <a:solidFill>
                  <a:srgbClr val="DCDCAA"/>
                </a:solidFill>
                <a:latin typeface="Menlo" panose="020B0609030804020204" pitchFamily="49" charset="0"/>
              </a:rPr>
              <a:t>      alert</a:t>
            </a:r>
            <a:r>
              <a:rPr lang="en-CA" sz="1400" dirty="0">
                <a:solidFill>
                  <a:srgbClr val="D4D4D4"/>
                </a:solidFill>
                <a:latin typeface="Menlo" panose="020B0609030804020204" pitchFamily="49" charset="0"/>
              </a:rPr>
              <a:t>(</a:t>
            </a:r>
            <a:r>
              <a:rPr lang="en-CA" sz="1400" dirty="0">
                <a:solidFill>
                  <a:srgbClr val="CE9178"/>
                </a:solidFill>
                <a:latin typeface="Menlo" panose="020B0609030804020204" pitchFamily="49" charset="0"/>
              </a:rPr>
              <a:t>`Hello </a:t>
            </a:r>
            <a:r>
              <a:rPr lang="en-CA" sz="1400" dirty="0">
                <a:solidFill>
                  <a:srgbClr val="569CD6"/>
                </a:solidFill>
                <a:latin typeface="Menlo" panose="020B0609030804020204" pitchFamily="49" charset="0"/>
              </a:rPr>
              <a:t>${</a:t>
            </a:r>
            <a:r>
              <a:rPr lang="en-CA" sz="1400" dirty="0">
                <a:solidFill>
                  <a:srgbClr val="9CDCFE"/>
                </a:solidFill>
                <a:latin typeface="Menlo" panose="020B0609030804020204" pitchFamily="49" charset="0"/>
              </a:rPr>
              <a:t>username</a:t>
            </a:r>
            <a:r>
              <a:rPr lang="en-CA" sz="1400" dirty="0">
                <a:solidFill>
                  <a:srgbClr val="569CD6"/>
                </a:solidFill>
                <a:latin typeface="Menlo" panose="020B0609030804020204" pitchFamily="49" charset="0"/>
              </a:rPr>
              <a:t>}</a:t>
            </a:r>
            <a:r>
              <a:rPr lang="en-CA" sz="1400" dirty="0">
                <a:solidFill>
                  <a:srgbClr val="CE9178"/>
                </a:solidFill>
                <a:latin typeface="Menlo" panose="020B0609030804020204" pitchFamily="49" charset="0"/>
              </a:rPr>
              <a:t>!`</a:t>
            </a:r>
            <a:r>
              <a:rPr lang="en-CA" sz="1400" dirty="0">
                <a:solidFill>
                  <a:srgbClr val="D4D4D4"/>
                </a:solidFill>
                <a:latin typeface="Menlo" panose="020B0609030804020204" pitchFamily="49" charset="0"/>
              </a:rPr>
              <a:t>);</a:t>
            </a:r>
          </a:p>
          <a:p>
            <a:r>
              <a:rPr lang="en-CA" sz="1400" dirty="0">
                <a:solidFill>
                  <a:srgbClr val="D4D4D4"/>
                </a:solidFill>
                <a:latin typeface="Menlo" panose="020B0609030804020204" pitchFamily="49" charset="0"/>
              </a:rPr>
              <a:t>   }</a:t>
            </a:r>
          </a:p>
          <a:p>
            <a:br>
              <a:rPr lang="en-CA" sz="1400" dirty="0">
                <a:solidFill>
                  <a:srgbClr val="D4D4D4"/>
                </a:solidFill>
                <a:latin typeface="Menlo" panose="020B0609030804020204" pitchFamily="49" charset="0"/>
              </a:rPr>
            </a:br>
            <a:r>
              <a:rPr lang="en-CA" sz="1400" dirty="0">
                <a:solidFill>
                  <a:srgbClr val="D4D4D4"/>
                </a:solidFill>
                <a:latin typeface="Menlo" panose="020B0609030804020204" pitchFamily="49" charset="0"/>
              </a:rPr>
              <a:t>   </a:t>
            </a:r>
            <a:r>
              <a:rPr lang="en-CA" sz="1400" dirty="0">
                <a:solidFill>
                  <a:srgbClr val="C586C0"/>
                </a:solidFill>
                <a:latin typeface="Menlo" panose="020B0609030804020204" pitchFamily="49" charset="0"/>
              </a:rPr>
              <a:t>return</a:t>
            </a:r>
            <a:r>
              <a:rPr lang="en-CA" sz="1400" dirty="0">
                <a:solidFill>
                  <a:srgbClr val="D4D4D4"/>
                </a:solidFill>
                <a:latin typeface="Menlo" panose="020B0609030804020204" pitchFamily="49" charset="0"/>
              </a:rPr>
              <a:t> (</a:t>
            </a: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main</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div</a:t>
            </a:r>
            <a:r>
              <a:rPr lang="en-CA" sz="1400" dirty="0">
                <a:solidFill>
                  <a:srgbClr val="D4D4D4"/>
                </a:solidFill>
                <a:latin typeface="Menlo" panose="020B0609030804020204" pitchFamily="49" charset="0"/>
              </a:rPr>
              <a:t> </a:t>
            </a:r>
            <a:r>
              <a:rPr lang="en-CA" sz="1400" dirty="0" err="1">
                <a:solidFill>
                  <a:srgbClr val="9CDCFE"/>
                </a:solidFill>
                <a:latin typeface="Menlo" panose="020B0609030804020204" pitchFamily="49" charset="0"/>
              </a:rPr>
              <a:t>className</a:t>
            </a:r>
            <a:r>
              <a:rPr lang="en-CA" sz="1400" dirty="0">
                <a:solidFill>
                  <a:srgbClr val="D4D4D4"/>
                </a:solidFill>
                <a:latin typeface="Menlo" panose="020B0609030804020204" pitchFamily="49" charset="0"/>
              </a:rPr>
              <a:t>=</a:t>
            </a:r>
            <a:r>
              <a:rPr lang="en-CA" sz="1400" dirty="0">
                <a:solidFill>
                  <a:srgbClr val="CE9178"/>
                </a:solidFill>
                <a:latin typeface="Menlo" panose="020B0609030804020204" pitchFamily="49" charset="0"/>
              </a:rPr>
              <a:t>"button-container"</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button</a:t>
            </a:r>
            <a:r>
              <a:rPr lang="en-CA" sz="1400" dirty="0">
                <a:solidFill>
                  <a:srgbClr val="D4D4D4"/>
                </a:solidFill>
                <a:latin typeface="Menlo" panose="020B0609030804020204" pitchFamily="49" charset="0"/>
              </a:rPr>
              <a:t> </a:t>
            </a:r>
            <a:r>
              <a:rPr lang="en-CA" sz="1400" dirty="0" err="1">
                <a:solidFill>
                  <a:srgbClr val="9CDCFE"/>
                </a:solidFill>
                <a:latin typeface="Menlo" panose="020B0609030804020204" pitchFamily="49" charset="0"/>
              </a:rPr>
              <a:t>onClick</a:t>
            </a:r>
            <a:r>
              <a:rPr lang="en-CA" sz="1400" dirty="0">
                <a:solidFill>
                  <a:srgbClr val="D4D4D4"/>
                </a:solidFill>
                <a:latin typeface="Menlo" panose="020B0609030804020204" pitchFamily="49" charset="0"/>
              </a:rPr>
              <a:t>=</a:t>
            </a:r>
            <a:r>
              <a:rPr lang="en-CA" sz="1400" dirty="0">
                <a:solidFill>
                  <a:srgbClr val="569CD6"/>
                </a:solidFill>
                <a:latin typeface="Menlo" panose="020B0609030804020204" pitchFamily="49" charset="0"/>
              </a:rPr>
              <a:t>{</a:t>
            </a:r>
            <a:r>
              <a:rPr lang="en-CA" sz="1400" dirty="0">
                <a:solidFill>
                  <a:srgbClr val="D4D4D4"/>
                </a:solidFill>
                <a:latin typeface="Menlo" panose="020B0609030804020204" pitchFamily="49" charset="0"/>
              </a:rPr>
              <a:t>() </a:t>
            </a:r>
            <a:r>
              <a:rPr lang="en-CA" sz="1400" dirty="0">
                <a:solidFill>
                  <a:srgbClr val="569CD6"/>
                </a:solidFill>
                <a:latin typeface="Menlo" panose="020B0609030804020204" pitchFamily="49" charset="0"/>
              </a:rPr>
              <a:t>=&gt;</a:t>
            </a:r>
            <a:r>
              <a:rPr lang="en-CA" sz="1400" dirty="0">
                <a:solidFill>
                  <a:srgbClr val="D4D4D4"/>
                </a:solidFill>
                <a:latin typeface="Menlo" panose="020B0609030804020204" pitchFamily="49" charset="0"/>
              </a:rPr>
              <a:t> </a:t>
            </a:r>
            <a:r>
              <a:rPr lang="en-CA" sz="1400" dirty="0" err="1">
                <a:solidFill>
                  <a:srgbClr val="DCDCAA"/>
                </a:solidFill>
                <a:latin typeface="Menlo" panose="020B0609030804020204" pitchFamily="49" charset="0"/>
              </a:rPr>
              <a:t>sayHello</a:t>
            </a:r>
            <a:r>
              <a:rPr lang="en-CA" sz="1400" dirty="0">
                <a:solidFill>
                  <a:srgbClr val="D4D4D4"/>
                </a:solidFill>
                <a:latin typeface="Menlo" panose="020B0609030804020204" pitchFamily="49" charset="0"/>
              </a:rPr>
              <a:t>(</a:t>
            </a:r>
            <a:r>
              <a:rPr lang="en-CA" sz="1400" dirty="0">
                <a:solidFill>
                  <a:srgbClr val="9CDCFE"/>
                </a:solidFill>
                <a:latin typeface="Menlo" panose="020B0609030804020204" pitchFamily="49" charset="0"/>
              </a:rPr>
              <a:t>user</a:t>
            </a:r>
            <a:r>
              <a:rPr lang="en-CA" sz="1400" dirty="0">
                <a:solidFill>
                  <a:srgbClr val="D4D4D4"/>
                </a:solidFill>
                <a:latin typeface="Menlo" panose="020B0609030804020204" pitchFamily="49" charset="0"/>
              </a:rPr>
              <a:t>)</a:t>
            </a:r>
            <a:r>
              <a:rPr lang="en-CA" sz="1400" dirty="0">
                <a:solidFill>
                  <a:srgbClr val="569CD6"/>
                </a:solidFill>
                <a:latin typeface="Menlo" panose="020B0609030804020204" pitchFamily="49" charset="0"/>
              </a:rPr>
              <a:t>}</a:t>
            </a:r>
            <a:r>
              <a:rPr lang="en-CA" sz="1400" dirty="0">
                <a:solidFill>
                  <a:srgbClr val="808080"/>
                </a:solidFill>
                <a:latin typeface="Menlo" panose="020B0609030804020204" pitchFamily="49" charset="0"/>
              </a:rPr>
              <a:t>&gt;</a:t>
            </a:r>
            <a:r>
              <a:rPr lang="en-CA" sz="1400" dirty="0">
                <a:solidFill>
                  <a:srgbClr val="D4D4D4"/>
                </a:solidFill>
                <a:latin typeface="Menlo" panose="020B0609030804020204" pitchFamily="49" charset="0"/>
              </a:rPr>
              <a:t>Say Hello</a:t>
            </a:r>
            <a:r>
              <a:rPr lang="en-CA" sz="1400" dirty="0">
                <a:solidFill>
                  <a:srgbClr val="808080"/>
                </a:solidFill>
                <a:latin typeface="Menlo" panose="020B0609030804020204" pitchFamily="49" charset="0"/>
              </a:rPr>
              <a:t>&lt;/</a:t>
            </a:r>
            <a:r>
              <a:rPr lang="en-CA" sz="1400" dirty="0">
                <a:solidFill>
                  <a:srgbClr val="569CD6"/>
                </a:solidFill>
                <a:latin typeface="Menlo" panose="020B0609030804020204" pitchFamily="49" charset="0"/>
              </a:rPr>
              <a:t>button</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div</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main</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D4D4D4"/>
                </a:solidFill>
                <a:latin typeface="Menlo" panose="020B0609030804020204" pitchFamily="49" charset="0"/>
              </a:rPr>
              <a:t>   );</a:t>
            </a:r>
          </a:p>
          <a:p>
            <a:br>
              <a:rPr lang="en-CA" sz="1400" dirty="0">
                <a:solidFill>
                  <a:srgbClr val="D4D4D4"/>
                </a:solidFill>
                <a:latin typeface="Menlo" panose="020B0609030804020204" pitchFamily="49" charset="0"/>
              </a:rPr>
            </a:br>
            <a:r>
              <a:rPr lang="en-CA" sz="1400" dirty="0">
                <a:solidFill>
                  <a:srgbClr val="D4D4D4"/>
                </a:solidFill>
                <a:latin typeface="Menlo" panose="020B0609030804020204" pitchFamily="49" charset="0"/>
              </a:rPr>
              <a:t>}</a:t>
            </a:r>
            <a:endParaRPr lang="en-CA" sz="1400" b="0" dirty="0">
              <a:solidFill>
                <a:srgbClr val="D4D4D4"/>
              </a:solidFill>
              <a:effectLst/>
              <a:latin typeface="Menlo" panose="020B0609030804020204" pitchFamily="49" charset="0"/>
            </a:endParaRPr>
          </a:p>
        </p:txBody>
      </p:sp>
      <p:sp>
        <p:nvSpPr>
          <p:cNvPr id="6" name="Arrow: Right 4">
            <a:extLst>
              <a:ext uri="{FF2B5EF4-FFF2-40B4-BE49-F238E27FC236}">
                <a16:creationId xmlns:a16="http://schemas.microsoft.com/office/drawing/2014/main" id="{B4D25680-F7CB-C049-A34F-C4BA4AF4DF11}"/>
              </a:ext>
            </a:extLst>
          </p:cNvPr>
          <p:cNvSpPr/>
          <p:nvPr/>
        </p:nvSpPr>
        <p:spPr>
          <a:xfrm rot="9608831">
            <a:off x="5938795" y="3429319"/>
            <a:ext cx="3275824" cy="1606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16845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F4AF-7701-4146-861E-8431432ADB35}"/>
              </a:ext>
            </a:extLst>
          </p:cNvPr>
          <p:cNvSpPr>
            <a:spLocks noGrp="1"/>
          </p:cNvSpPr>
          <p:nvPr>
            <p:ph type="ctrTitle"/>
          </p:nvPr>
        </p:nvSpPr>
        <p:spPr>
          <a:xfrm>
            <a:off x="1524000" y="1488123"/>
            <a:ext cx="9144000" cy="2387600"/>
          </a:xfrm>
        </p:spPr>
        <p:txBody>
          <a:bodyPr/>
          <a:lstStyle/>
          <a:p>
            <a:r>
              <a:rPr lang="en-US" dirty="0"/>
              <a:t>Data Binding &amp; State</a:t>
            </a:r>
          </a:p>
        </p:txBody>
      </p:sp>
    </p:spTree>
    <p:extLst>
      <p:ext uri="{BB962C8B-B14F-4D97-AF65-F5344CB8AC3E}">
        <p14:creationId xmlns:p14="http://schemas.microsoft.com/office/powerpoint/2010/main" val="788147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83DF-7B51-DF46-A6A6-E82429D5293E}"/>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DFE287E2-B644-0A4C-B659-B4F3EA08D0D2}"/>
              </a:ext>
            </a:extLst>
          </p:cNvPr>
          <p:cNvSpPr>
            <a:spLocks noGrp="1"/>
          </p:cNvSpPr>
          <p:nvPr>
            <p:ph idx="1"/>
          </p:nvPr>
        </p:nvSpPr>
        <p:spPr/>
        <p:txBody>
          <a:bodyPr/>
          <a:lstStyle/>
          <a:p>
            <a:r>
              <a:rPr lang="en-US" dirty="0"/>
              <a:t>JSX does not have built in data binding</a:t>
            </a:r>
          </a:p>
          <a:p>
            <a:r>
              <a:rPr lang="en-US" dirty="0"/>
              <a:t>Data binding means connecting our templates to our data, so that when our data changes our template changes</a:t>
            </a:r>
          </a:p>
          <a:p>
            <a:r>
              <a:rPr lang="en-US" dirty="0"/>
              <a:t>In React we can use the “</a:t>
            </a:r>
            <a:r>
              <a:rPr lang="en-US" dirty="0" err="1"/>
              <a:t>useState</a:t>
            </a:r>
            <a:r>
              <a:rPr lang="en-US" dirty="0"/>
              <a:t>” hook to sync our data to our template’s output</a:t>
            </a:r>
          </a:p>
          <a:p>
            <a:pPr marL="0" indent="0">
              <a:buNone/>
            </a:pPr>
            <a:endParaRPr lang="en-US" dirty="0"/>
          </a:p>
        </p:txBody>
      </p:sp>
    </p:spTree>
    <p:extLst>
      <p:ext uri="{BB962C8B-B14F-4D97-AF65-F5344CB8AC3E}">
        <p14:creationId xmlns:p14="http://schemas.microsoft.com/office/powerpoint/2010/main" val="3844147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16AA-0FDA-3449-92EA-7DD8870362A1}"/>
              </a:ext>
            </a:extLst>
          </p:cNvPr>
          <p:cNvSpPr>
            <a:spLocks noGrp="1"/>
          </p:cNvSpPr>
          <p:nvPr>
            <p:ph type="title"/>
          </p:nvPr>
        </p:nvSpPr>
        <p:spPr/>
        <p:txBody>
          <a:bodyPr/>
          <a:lstStyle/>
          <a:p>
            <a:r>
              <a:rPr lang="en-US" dirty="0"/>
              <a:t>React State</a:t>
            </a:r>
          </a:p>
        </p:txBody>
      </p:sp>
      <p:sp>
        <p:nvSpPr>
          <p:cNvPr id="3" name="Content Placeholder 2">
            <a:extLst>
              <a:ext uri="{FF2B5EF4-FFF2-40B4-BE49-F238E27FC236}">
                <a16:creationId xmlns:a16="http://schemas.microsoft.com/office/drawing/2014/main" id="{CC0D99BB-FB8D-7241-8C5B-BD8381AA17B4}"/>
              </a:ext>
            </a:extLst>
          </p:cNvPr>
          <p:cNvSpPr>
            <a:spLocks noGrp="1"/>
          </p:cNvSpPr>
          <p:nvPr>
            <p:ph idx="1"/>
          </p:nvPr>
        </p:nvSpPr>
        <p:spPr/>
        <p:txBody>
          <a:bodyPr>
            <a:normAutofit/>
          </a:bodyPr>
          <a:lstStyle/>
          <a:p>
            <a:r>
              <a:rPr lang="en-US" dirty="0"/>
              <a:t>State in a react component is data that when changes causes the component to update with the new data </a:t>
            </a:r>
          </a:p>
          <a:p>
            <a:r>
              <a:rPr lang="en-US" dirty="0"/>
              <a:t>React keeps track of a components state through one or more state objects set on the functional component</a:t>
            </a:r>
          </a:p>
          <a:p>
            <a:r>
              <a:rPr lang="en-US" dirty="0"/>
              <a:t>You create a state objects via a React </a:t>
            </a:r>
            <a:r>
              <a:rPr lang="en-US" dirty="0" err="1"/>
              <a:t>useState</a:t>
            </a:r>
            <a:r>
              <a:rPr lang="en-US" dirty="0"/>
              <a:t>() hook</a:t>
            </a:r>
          </a:p>
          <a:p>
            <a:pPr lvl="1"/>
            <a:r>
              <a:rPr lang="en-US" dirty="0"/>
              <a:t>More on React hooks in a future lesson</a:t>
            </a:r>
          </a:p>
          <a:p>
            <a:r>
              <a:rPr lang="en-US" dirty="0"/>
              <a:t>Never change a state variable directly, always use a state setting function to change state</a:t>
            </a:r>
          </a:p>
        </p:txBody>
      </p:sp>
    </p:spTree>
    <p:extLst>
      <p:ext uri="{BB962C8B-B14F-4D97-AF65-F5344CB8AC3E}">
        <p14:creationId xmlns:p14="http://schemas.microsoft.com/office/powerpoint/2010/main" val="96585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F8D-9C3C-954F-933C-72DC860D79D6}"/>
              </a:ext>
            </a:extLst>
          </p:cNvPr>
          <p:cNvSpPr>
            <a:spLocks noGrp="1"/>
          </p:cNvSpPr>
          <p:nvPr>
            <p:ph type="title"/>
          </p:nvPr>
        </p:nvSpPr>
        <p:spPr/>
        <p:txBody>
          <a:bodyPr/>
          <a:lstStyle/>
          <a:p>
            <a:r>
              <a:rPr lang="en-CA" dirty="0"/>
              <a:t>React Developer Tools for Chrome</a:t>
            </a:r>
          </a:p>
        </p:txBody>
      </p:sp>
      <p:sp>
        <p:nvSpPr>
          <p:cNvPr id="3" name="Content Placeholder 2">
            <a:extLst>
              <a:ext uri="{FF2B5EF4-FFF2-40B4-BE49-F238E27FC236}">
                <a16:creationId xmlns:a16="http://schemas.microsoft.com/office/drawing/2014/main" id="{C4DF3138-655D-AD4C-935F-F92D6C5EC42C}"/>
              </a:ext>
            </a:extLst>
          </p:cNvPr>
          <p:cNvSpPr>
            <a:spLocks noGrp="1"/>
          </p:cNvSpPr>
          <p:nvPr>
            <p:ph idx="1"/>
          </p:nvPr>
        </p:nvSpPr>
        <p:spPr/>
        <p:txBody>
          <a:bodyPr/>
          <a:lstStyle/>
          <a:p>
            <a:r>
              <a:rPr lang="en-CA" dirty="0"/>
              <a:t>To help with developing and troubleshooting your React apps, the people behind React have created a Chrome extension called React Developer Tools</a:t>
            </a:r>
          </a:p>
          <a:p>
            <a:r>
              <a:rPr lang="en-CA" dirty="0"/>
              <a:t>Navigate to the URL below from within Chrome to install the extension</a:t>
            </a:r>
          </a:p>
          <a:p>
            <a:pPr lvl="1"/>
            <a:r>
              <a:rPr lang="en-CA" dirty="0">
                <a:hlinkClick r:id="rId2"/>
              </a:rPr>
              <a:t>https://chrome.google.com/webstore/detail/react-developer-tools/fmkadmapgofadopljbjfkapdkoienihi?hl=en</a:t>
            </a:r>
            <a:endParaRPr lang="en-CA" dirty="0"/>
          </a:p>
          <a:p>
            <a:pPr marL="457200" lvl="1" indent="0">
              <a:buNone/>
            </a:pPr>
            <a:endParaRPr lang="en-CA" dirty="0"/>
          </a:p>
        </p:txBody>
      </p:sp>
    </p:spTree>
    <p:extLst>
      <p:ext uri="{BB962C8B-B14F-4D97-AF65-F5344CB8AC3E}">
        <p14:creationId xmlns:p14="http://schemas.microsoft.com/office/powerpoint/2010/main" val="2437120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CED-C977-754C-80DB-8C1DF96C4D29}"/>
              </a:ext>
            </a:extLst>
          </p:cNvPr>
          <p:cNvSpPr>
            <a:spLocks noGrp="1"/>
          </p:cNvSpPr>
          <p:nvPr>
            <p:ph type="title"/>
          </p:nvPr>
        </p:nvSpPr>
        <p:spPr/>
        <p:txBody>
          <a:bodyPr/>
          <a:lstStyle/>
          <a:p>
            <a:r>
              <a:rPr lang="en-US" dirty="0"/>
              <a:t>Creating state in a React Component</a:t>
            </a:r>
          </a:p>
        </p:txBody>
      </p:sp>
      <p:sp>
        <p:nvSpPr>
          <p:cNvPr id="5" name="TextBox 4">
            <a:extLst>
              <a:ext uri="{FF2B5EF4-FFF2-40B4-BE49-F238E27FC236}">
                <a16:creationId xmlns:a16="http://schemas.microsoft.com/office/drawing/2014/main" id="{FE1A81AA-5164-5F43-9371-B0022DAE4885}"/>
              </a:ext>
            </a:extLst>
          </p:cNvPr>
          <p:cNvSpPr txBox="1"/>
          <p:nvPr/>
        </p:nvSpPr>
        <p:spPr>
          <a:xfrm>
            <a:off x="8124883" y="2091512"/>
            <a:ext cx="3228917" cy="1200329"/>
          </a:xfrm>
          <a:prstGeom prst="rect">
            <a:avLst/>
          </a:prstGeom>
          <a:noFill/>
        </p:spPr>
        <p:txBody>
          <a:bodyPr wrap="square" rtlCol="0">
            <a:spAutoFit/>
          </a:bodyPr>
          <a:lstStyle/>
          <a:p>
            <a:r>
              <a:rPr lang="en-US" dirty="0"/>
              <a:t>In order to use the “</a:t>
            </a:r>
            <a:r>
              <a:rPr lang="en-US" dirty="0" err="1"/>
              <a:t>useState</a:t>
            </a:r>
            <a:r>
              <a:rPr lang="en-US" dirty="0"/>
              <a:t>” hook in our component we have to make sure we import the “</a:t>
            </a:r>
            <a:r>
              <a:rPr lang="en-US" dirty="0" err="1"/>
              <a:t>useState</a:t>
            </a:r>
            <a:r>
              <a:rPr lang="en-US" dirty="0"/>
              <a:t>” function from React</a:t>
            </a:r>
          </a:p>
        </p:txBody>
      </p:sp>
      <p:sp>
        <p:nvSpPr>
          <p:cNvPr id="3" name="Rectangle 2">
            <a:extLst>
              <a:ext uri="{FF2B5EF4-FFF2-40B4-BE49-F238E27FC236}">
                <a16:creationId xmlns:a16="http://schemas.microsoft.com/office/drawing/2014/main" id="{4464F850-B055-C74A-8DEF-5907BB07B049}"/>
              </a:ext>
            </a:extLst>
          </p:cNvPr>
          <p:cNvSpPr/>
          <p:nvPr/>
        </p:nvSpPr>
        <p:spPr>
          <a:xfrm>
            <a:off x="838200" y="1824884"/>
            <a:ext cx="6096000" cy="4524315"/>
          </a:xfrm>
          <a:prstGeom prst="rect">
            <a:avLst/>
          </a:prstGeom>
          <a:solidFill>
            <a:schemeClr val="tx1"/>
          </a:solidFill>
        </p:spPr>
        <p:txBody>
          <a:bodyPr>
            <a:spAutoFit/>
          </a:bodyPr>
          <a:lstStyle/>
          <a:p>
            <a:endParaRPr lang="en-CA" sz="1200" dirty="0">
              <a:solidFill>
                <a:srgbClr val="C586C0"/>
              </a:solidFill>
              <a:latin typeface="Menlo" panose="020B0609030804020204" pitchFamily="49" charset="0"/>
            </a:endParaRPr>
          </a:p>
          <a:p>
            <a:r>
              <a:rPr lang="en-CA" sz="1200" dirty="0">
                <a:solidFill>
                  <a:srgbClr val="C586C0"/>
                </a:solidFill>
                <a:latin typeface="Menlo" panose="020B0609030804020204" pitchFamily="49" charset="0"/>
              </a:rPr>
              <a:t>import</a:t>
            </a:r>
            <a:r>
              <a:rPr lang="en-CA" sz="1200" dirty="0">
                <a:solidFill>
                  <a:srgbClr val="D4D4D4"/>
                </a:solidFill>
                <a:latin typeface="Menlo" panose="020B0609030804020204" pitchFamily="49" charset="0"/>
              </a:rPr>
              <a:t> { </a:t>
            </a:r>
            <a:r>
              <a:rPr lang="en-CA" sz="1200" dirty="0" err="1">
                <a:solidFill>
                  <a:srgbClr val="9CDCFE"/>
                </a:solidFill>
                <a:latin typeface="Menlo" panose="020B0609030804020204" pitchFamily="49" charset="0"/>
              </a:rPr>
              <a:t>useState</a:t>
            </a:r>
            <a:r>
              <a:rPr lang="en-CA" sz="1200" dirty="0">
                <a:solidFill>
                  <a:srgbClr val="D4D4D4"/>
                </a:solidFill>
                <a:latin typeface="Menlo" panose="020B0609030804020204" pitchFamily="49" charset="0"/>
              </a:rPr>
              <a:t> } </a:t>
            </a:r>
            <a:r>
              <a:rPr lang="en-CA" sz="1200" dirty="0">
                <a:solidFill>
                  <a:srgbClr val="C586C0"/>
                </a:solidFill>
                <a:latin typeface="Menlo" panose="020B0609030804020204" pitchFamily="49" charset="0"/>
              </a:rPr>
              <a:t>from</a:t>
            </a:r>
            <a:r>
              <a:rPr lang="en-CA" sz="1200" dirty="0">
                <a:solidFill>
                  <a:srgbClr val="D4D4D4"/>
                </a:solidFill>
                <a:latin typeface="Menlo" panose="020B0609030804020204" pitchFamily="49" charset="0"/>
              </a:rPr>
              <a:t> </a:t>
            </a:r>
            <a:r>
              <a:rPr lang="en-CA" sz="1200" dirty="0">
                <a:solidFill>
                  <a:srgbClr val="CE9178"/>
                </a:solidFill>
                <a:latin typeface="Menlo" panose="020B0609030804020204" pitchFamily="49" charset="0"/>
              </a:rPr>
              <a:t>'react'</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Main</a:t>
            </a:r>
            <a:r>
              <a:rPr lang="en-CA" sz="1200" dirty="0">
                <a:solidFill>
                  <a:srgbClr val="D4D4D4"/>
                </a:solidFill>
                <a:latin typeface="Menlo" panose="020B0609030804020204" pitchFamily="49" charset="0"/>
              </a:rPr>
              <a:t> = () </a:t>
            </a:r>
            <a:r>
              <a:rPr lang="en-CA" sz="1200" dirty="0">
                <a:solidFill>
                  <a:srgbClr val="569CD6"/>
                </a:solidFill>
                <a:latin typeface="Menlo" panose="020B0609030804020204" pitchFamily="49" charset="0"/>
              </a:rPr>
              <a:t>=&gt;</a:t>
            </a:r>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 = </a:t>
            </a:r>
            <a:r>
              <a:rPr lang="en-CA" sz="1200" dirty="0" err="1">
                <a:solidFill>
                  <a:srgbClr val="DCDCAA"/>
                </a:solidFill>
                <a:latin typeface="Menlo" panose="020B0609030804020204" pitchFamily="49" charset="0"/>
              </a:rPr>
              <a:t>useState</a:t>
            </a:r>
            <a:r>
              <a:rPr lang="en-CA" sz="1200" dirty="0">
                <a:solidFill>
                  <a:srgbClr val="D4D4D4"/>
                </a:solidFill>
                <a:latin typeface="Menlo" panose="020B0609030804020204" pitchFamily="49" charset="0"/>
              </a:rPr>
              <a:t>(</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function</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add</a:t>
            </a:r>
            <a:r>
              <a:rPr lang="en-CA" sz="1200" dirty="0">
                <a:solidFill>
                  <a:srgbClr val="D4D4D4"/>
                </a:solidFill>
                <a:latin typeface="Menlo" panose="020B0609030804020204" pitchFamily="49" charset="0"/>
              </a:rPr>
              <a:t>(){</a:t>
            </a:r>
          </a:p>
          <a:p>
            <a:r>
              <a:rPr lang="en-CA" sz="1200" dirty="0">
                <a:solidFill>
                  <a:srgbClr val="DCDCAA"/>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 </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C586C0"/>
                </a:solidFill>
                <a:latin typeface="Menlo" panose="020B0609030804020204" pitchFamily="49" charset="0"/>
              </a:rPr>
              <a:t>return</a:t>
            </a:r>
            <a:r>
              <a:rPr lang="en-CA" sz="1200" dirty="0">
                <a:solidFill>
                  <a:srgbClr val="D4D4D4"/>
                </a:solidFill>
                <a:latin typeface="Menlo" panose="020B0609030804020204" pitchFamily="49" charset="0"/>
              </a:rPr>
              <a:t> (</a:t>
            </a: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"messages-container"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The current number is: </a:t>
            </a:r>
            <a:r>
              <a:rPr lang="en-CA" sz="1200" dirty="0">
                <a:solidFill>
                  <a:srgbClr val="569CD6"/>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"button-container"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button</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onClick</a:t>
            </a:r>
            <a:r>
              <a:rPr lang="en-CA" sz="1200" dirty="0">
                <a:solidFill>
                  <a:srgbClr val="D4D4D4"/>
                </a:solidFill>
                <a:latin typeface="Menlo" panose="020B0609030804020204" pitchFamily="49" charset="0"/>
              </a:rPr>
              <a:t>=</a:t>
            </a:r>
            <a:r>
              <a:rPr lang="en-CA" sz="1200" dirty="0">
                <a:solidFill>
                  <a:srgbClr val="569CD6"/>
                </a:solidFill>
                <a:latin typeface="Menlo" panose="020B0609030804020204" pitchFamily="49" charset="0"/>
              </a:rPr>
              <a:t>{</a:t>
            </a:r>
            <a:r>
              <a:rPr lang="en-CA" sz="1200" dirty="0">
                <a:solidFill>
                  <a:srgbClr val="DCDCAA"/>
                </a:solidFill>
                <a:latin typeface="Menlo" panose="020B0609030804020204" pitchFamily="49" charset="0"/>
              </a:rPr>
              <a:t>add</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Add to Number</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button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a:t>
            </a:r>
          </a:p>
          <a:p>
            <a:endParaRPr lang="en-CA" sz="1200" dirty="0">
              <a:solidFill>
                <a:srgbClr val="D4D4D4"/>
              </a:solidFill>
              <a:latin typeface="Menlo" panose="020B0609030804020204" pitchFamily="49" charset="0"/>
            </a:endParaRPr>
          </a:p>
        </p:txBody>
      </p:sp>
      <p:sp>
        <p:nvSpPr>
          <p:cNvPr id="7" name="Arrow: Right 4">
            <a:extLst>
              <a:ext uri="{FF2B5EF4-FFF2-40B4-BE49-F238E27FC236}">
                <a16:creationId xmlns:a16="http://schemas.microsoft.com/office/drawing/2014/main" id="{C59C4715-5ABF-784D-A914-2C80B374C183}"/>
              </a:ext>
            </a:extLst>
          </p:cNvPr>
          <p:cNvSpPr/>
          <p:nvPr/>
        </p:nvSpPr>
        <p:spPr>
          <a:xfrm rot="11176811">
            <a:off x="4114022" y="2284560"/>
            <a:ext cx="3850599" cy="1685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5291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CED-C977-754C-80DB-8C1DF96C4D29}"/>
              </a:ext>
            </a:extLst>
          </p:cNvPr>
          <p:cNvSpPr>
            <a:spLocks noGrp="1"/>
          </p:cNvSpPr>
          <p:nvPr>
            <p:ph type="title"/>
          </p:nvPr>
        </p:nvSpPr>
        <p:spPr/>
        <p:txBody>
          <a:bodyPr/>
          <a:lstStyle/>
          <a:p>
            <a:r>
              <a:rPr lang="en-US" dirty="0"/>
              <a:t>Creating state in a React Component</a:t>
            </a:r>
          </a:p>
        </p:txBody>
      </p:sp>
      <p:sp>
        <p:nvSpPr>
          <p:cNvPr id="5" name="TextBox 4">
            <a:extLst>
              <a:ext uri="{FF2B5EF4-FFF2-40B4-BE49-F238E27FC236}">
                <a16:creationId xmlns:a16="http://schemas.microsoft.com/office/drawing/2014/main" id="{FE1A81AA-5164-5F43-9371-B0022DAE4885}"/>
              </a:ext>
            </a:extLst>
          </p:cNvPr>
          <p:cNvSpPr txBox="1"/>
          <p:nvPr/>
        </p:nvSpPr>
        <p:spPr>
          <a:xfrm>
            <a:off x="7713403" y="2546051"/>
            <a:ext cx="3228917" cy="1200329"/>
          </a:xfrm>
          <a:prstGeom prst="rect">
            <a:avLst/>
          </a:prstGeom>
          <a:noFill/>
        </p:spPr>
        <p:txBody>
          <a:bodyPr wrap="square" rtlCol="0">
            <a:spAutoFit/>
          </a:bodyPr>
          <a:lstStyle/>
          <a:p>
            <a:r>
              <a:rPr lang="en-US" dirty="0"/>
              <a:t>We set state by calling the React “</a:t>
            </a:r>
            <a:r>
              <a:rPr lang="en-US" dirty="0" err="1"/>
              <a:t>useState</a:t>
            </a:r>
            <a:r>
              <a:rPr lang="en-US" dirty="0"/>
              <a:t>” method. The value we pass into “</a:t>
            </a:r>
            <a:r>
              <a:rPr lang="en-US" dirty="0" err="1"/>
              <a:t>useState</a:t>
            </a:r>
            <a:r>
              <a:rPr lang="en-US" dirty="0"/>
              <a:t>” sets the initial value of this state object</a:t>
            </a:r>
          </a:p>
        </p:txBody>
      </p:sp>
      <p:sp>
        <p:nvSpPr>
          <p:cNvPr id="3" name="Rectangle 2">
            <a:extLst>
              <a:ext uri="{FF2B5EF4-FFF2-40B4-BE49-F238E27FC236}">
                <a16:creationId xmlns:a16="http://schemas.microsoft.com/office/drawing/2014/main" id="{4464F850-B055-C74A-8DEF-5907BB07B049}"/>
              </a:ext>
            </a:extLst>
          </p:cNvPr>
          <p:cNvSpPr/>
          <p:nvPr/>
        </p:nvSpPr>
        <p:spPr>
          <a:xfrm>
            <a:off x="838200" y="1824884"/>
            <a:ext cx="6096000" cy="4524315"/>
          </a:xfrm>
          <a:prstGeom prst="rect">
            <a:avLst/>
          </a:prstGeom>
          <a:solidFill>
            <a:schemeClr val="tx1"/>
          </a:solidFill>
        </p:spPr>
        <p:txBody>
          <a:bodyPr>
            <a:spAutoFit/>
          </a:bodyPr>
          <a:lstStyle/>
          <a:p>
            <a:endParaRPr lang="en-CA" sz="1200" dirty="0">
              <a:solidFill>
                <a:srgbClr val="C586C0"/>
              </a:solidFill>
              <a:latin typeface="Menlo" panose="020B0609030804020204" pitchFamily="49" charset="0"/>
            </a:endParaRPr>
          </a:p>
          <a:p>
            <a:r>
              <a:rPr lang="en-CA" sz="1200" dirty="0">
                <a:solidFill>
                  <a:srgbClr val="C586C0"/>
                </a:solidFill>
                <a:latin typeface="Menlo" panose="020B0609030804020204" pitchFamily="49" charset="0"/>
              </a:rPr>
              <a:t>import</a:t>
            </a:r>
            <a:r>
              <a:rPr lang="en-CA" sz="1200" dirty="0">
                <a:solidFill>
                  <a:srgbClr val="D4D4D4"/>
                </a:solidFill>
                <a:latin typeface="Menlo" panose="020B0609030804020204" pitchFamily="49" charset="0"/>
              </a:rPr>
              <a:t> { </a:t>
            </a:r>
            <a:r>
              <a:rPr lang="en-CA" sz="1200" dirty="0" err="1">
                <a:solidFill>
                  <a:srgbClr val="9CDCFE"/>
                </a:solidFill>
                <a:latin typeface="Menlo" panose="020B0609030804020204" pitchFamily="49" charset="0"/>
              </a:rPr>
              <a:t>useState</a:t>
            </a:r>
            <a:r>
              <a:rPr lang="en-CA" sz="1200" dirty="0">
                <a:solidFill>
                  <a:srgbClr val="D4D4D4"/>
                </a:solidFill>
                <a:latin typeface="Menlo" panose="020B0609030804020204" pitchFamily="49" charset="0"/>
              </a:rPr>
              <a:t> } </a:t>
            </a:r>
            <a:r>
              <a:rPr lang="en-CA" sz="1200" dirty="0">
                <a:solidFill>
                  <a:srgbClr val="C586C0"/>
                </a:solidFill>
                <a:latin typeface="Menlo" panose="020B0609030804020204" pitchFamily="49" charset="0"/>
              </a:rPr>
              <a:t>from</a:t>
            </a:r>
            <a:r>
              <a:rPr lang="en-CA" sz="1200" dirty="0">
                <a:solidFill>
                  <a:srgbClr val="D4D4D4"/>
                </a:solidFill>
                <a:latin typeface="Menlo" panose="020B0609030804020204" pitchFamily="49" charset="0"/>
              </a:rPr>
              <a:t> </a:t>
            </a:r>
            <a:r>
              <a:rPr lang="en-CA" sz="1200" dirty="0">
                <a:solidFill>
                  <a:srgbClr val="CE9178"/>
                </a:solidFill>
                <a:latin typeface="Menlo" panose="020B0609030804020204" pitchFamily="49" charset="0"/>
              </a:rPr>
              <a:t>'react'</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Main</a:t>
            </a:r>
            <a:r>
              <a:rPr lang="en-CA" sz="1200" dirty="0">
                <a:solidFill>
                  <a:srgbClr val="D4D4D4"/>
                </a:solidFill>
                <a:latin typeface="Menlo" panose="020B0609030804020204" pitchFamily="49" charset="0"/>
              </a:rPr>
              <a:t> = () </a:t>
            </a:r>
            <a:r>
              <a:rPr lang="en-CA" sz="1200" dirty="0">
                <a:solidFill>
                  <a:srgbClr val="569CD6"/>
                </a:solidFill>
                <a:latin typeface="Menlo" panose="020B0609030804020204" pitchFamily="49" charset="0"/>
              </a:rPr>
              <a:t>=&gt;</a:t>
            </a:r>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 = </a:t>
            </a:r>
            <a:r>
              <a:rPr lang="en-CA" sz="1200" dirty="0" err="1">
                <a:solidFill>
                  <a:srgbClr val="DCDCAA"/>
                </a:solidFill>
                <a:latin typeface="Menlo" panose="020B0609030804020204" pitchFamily="49" charset="0"/>
              </a:rPr>
              <a:t>useState</a:t>
            </a:r>
            <a:r>
              <a:rPr lang="en-CA" sz="1200" dirty="0">
                <a:solidFill>
                  <a:srgbClr val="D4D4D4"/>
                </a:solidFill>
                <a:latin typeface="Menlo" panose="020B0609030804020204" pitchFamily="49" charset="0"/>
              </a:rPr>
              <a:t>(</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function</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add</a:t>
            </a:r>
            <a:r>
              <a:rPr lang="en-CA" sz="1200" dirty="0">
                <a:solidFill>
                  <a:srgbClr val="D4D4D4"/>
                </a:solidFill>
                <a:latin typeface="Menlo" panose="020B0609030804020204" pitchFamily="49" charset="0"/>
              </a:rPr>
              <a:t>(){</a:t>
            </a:r>
          </a:p>
          <a:p>
            <a:r>
              <a:rPr lang="en-CA" sz="1200" dirty="0">
                <a:solidFill>
                  <a:srgbClr val="DCDCAA"/>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 </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C586C0"/>
                </a:solidFill>
                <a:latin typeface="Menlo" panose="020B0609030804020204" pitchFamily="49" charset="0"/>
              </a:rPr>
              <a:t>return</a:t>
            </a:r>
            <a:r>
              <a:rPr lang="en-CA" sz="1200" dirty="0">
                <a:solidFill>
                  <a:srgbClr val="D4D4D4"/>
                </a:solidFill>
                <a:latin typeface="Menlo" panose="020B0609030804020204" pitchFamily="49" charset="0"/>
              </a:rPr>
              <a:t> (</a:t>
            </a: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"messages-container"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The current number is: </a:t>
            </a:r>
            <a:r>
              <a:rPr lang="en-CA" sz="1200" dirty="0">
                <a:solidFill>
                  <a:srgbClr val="569CD6"/>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"button-container"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button</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onClick</a:t>
            </a:r>
            <a:r>
              <a:rPr lang="en-CA" sz="1200" dirty="0">
                <a:solidFill>
                  <a:srgbClr val="D4D4D4"/>
                </a:solidFill>
                <a:latin typeface="Menlo" panose="020B0609030804020204" pitchFamily="49" charset="0"/>
              </a:rPr>
              <a:t>=</a:t>
            </a:r>
            <a:r>
              <a:rPr lang="en-CA" sz="1200" dirty="0">
                <a:solidFill>
                  <a:srgbClr val="569CD6"/>
                </a:solidFill>
                <a:latin typeface="Menlo" panose="020B0609030804020204" pitchFamily="49" charset="0"/>
              </a:rPr>
              <a:t>{</a:t>
            </a:r>
            <a:r>
              <a:rPr lang="en-CA" sz="1200" dirty="0">
                <a:solidFill>
                  <a:srgbClr val="DCDCAA"/>
                </a:solidFill>
                <a:latin typeface="Menlo" panose="020B0609030804020204" pitchFamily="49" charset="0"/>
              </a:rPr>
              <a:t>add</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Add to Number</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button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a:t>
            </a:r>
          </a:p>
          <a:p>
            <a:endParaRPr lang="en-CA" sz="1200" dirty="0">
              <a:solidFill>
                <a:srgbClr val="D4D4D4"/>
              </a:solidFill>
              <a:latin typeface="Menlo" panose="020B0609030804020204" pitchFamily="49" charset="0"/>
            </a:endParaRPr>
          </a:p>
        </p:txBody>
      </p:sp>
      <p:sp>
        <p:nvSpPr>
          <p:cNvPr id="7" name="Arrow: Right 4">
            <a:extLst>
              <a:ext uri="{FF2B5EF4-FFF2-40B4-BE49-F238E27FC236}">
                <a16:creationId xmlns:a16="http://schemas.microsoft.com/office/drawing/2014/main" id="{C59C4715-5ABF-784D-A914-2C80B374C183}"/>
              </a:ext>
            </a:extLst>
          </p:cNvPr>
          <p:cNvSpPr/>
          <p:nvPr/>
        </p:nvSpPr>
        <p:spPr>
          <a:xfrm rot="11176811">
            <a:off x="4439173" y="3006368"/>
            <a:ext cx="3097428" cy="11640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46410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CED-C977-754C-80DB-8C1DF96C4D29}"/>
              </a:ext>
            </a:extLst>
          </p:cNvPr>
          <p:cNvSpPr>
            <a:spLocks noGrp="1"/>
          </p:cNvSpPr>
          <p:nvPr>
            <p:ph type="title"/>
          </p:nvPr>
        </p:nvSpPr>
        <p:spPr/>
        <p:txBody>
          <a:bodyPr/>
          <a:lstStyle/>
          <a:p>
            <a:r>
              <a:rPr lang="en-US" dirty="0"/>
              <a:t>Creating state in a React Component</a:t>
            </a:r>
          </a:p>
        </p:txBody>
      </p:sp>
      <p:sp>
        <p:nvSpPr>
          <p:cNvPr id="5" name="TextBox 4">
            <a:extLst>
              <a:ext uri="{FF2B5EF4-FFF2-40B4-BE49-F238E27FC236}">
                <a16:creationId xmlns:a16="http://schemas.microsoft.com/office/drawing/2014/main" id="{FE1A81AA-5164-5F43-9371-B0022DAE4885}"/>
              </a:ext>
            </a:extLst>
          </p:cNvPr>
          <p:cNvSpPr txBox="1"/>
          <p:nvPr/>
        </p:nvSpPr>
        <p:spPr>
          <a:xfrm>
            <a:off x="7770553" y="3209878"/>
            <a:ext cx="3228917" cy="1754326"/>
          </a:xfrm>
          <a:prstGeom prst="rect">
            <a:avLst/>
          </a:prstGeom>
          <a:noFill/>
        </p:spPr>
        <p:txBody>
          <a:bodyPr wrap="square" rtlCol="0">
            <a:spAutoFit/>
          </a:bodyPr>
          <a:lstStyle/>
          <a:p>
            <a:r>
              <a:rPr lang="en-US" dirty="0"/>
              <a:t>The “</a:t>
            </a:r>
            <a:r>
              <a:rPr lang="en-US" dirty="0" err="1"/>
              <a:t>useState</a:t>
            </a:r>
            <a:r>
              <a:rPr lang="en-US" dirty="0"/>
              <a:t>” returns an array with two values:</a:t>
            </a:r>
          </a:p>
          <a:p>
            <a:endParaRPr lang="en-US" dirty="0"/>
          </a:p>
          <a:p>
            <a:pPr marL="342900" indent="-342900">
              <a:buAutoNum type="arabicPeriod"/>
            </a:pPr>
            <a:r>
              <a:rPr lang="en-US" dirty="0"/>
              <a:t>The initial state value</a:t>
            </a:r>
          </a:p>
          <a:p>
            <a:pPr marL="342900" indent="-342900">
              <a:buAutoNum type="arabicPeriod"/>
            </a:pPr>
            <a:r>
              <a:rPr lang="en-US" dirty="0"/>
              <a:t>A function to update the state’s value</a:t>
            </a:r>
          </a:p>
        </p:txBody>
      </p:sp>
      <p:sp>
        <p:nvSpPr>
          <p:cNvPr id="3" name="Rectangle 2">
            <a:extLst>
              <a:ext uri="{FF2B5EF4-FFF2-40B4-BE49-F238E27FC236}">
                <a16:creationId xmlns:a16="http://schemas.microsoft.com/office/drawing/2014/main" id="{4464F850-B055-C74A-8DEF-5907BB07B049}"/>
              </a:ext>
            </a:extLst>
          </p:cNvPr>
          <p:cNvSpPr/>
          <p:nvPr/>
        </p:nvSpPr>
        <p:spPr>
          <a:xfrm>
            <a:off x="838200" y="1824884"/>
            <a:ext cx="6096000" cy="4524315"/>
          </a:xfrm>
          <a:prstGeom prst="rect">
            <a:avLst/>
          </a:prstGeom>
          <a:solidFill>
            <a:schemeClr val="tx1"/>
          </a:solidFill>
        </p:spPr>
        <p:txBody>
          <a:bodyPr>
            <a:spAutoFit/>
          </a:bodyPr>
          <a:lstStyle/>
          <a:p>
            <a:endParaRPr lang="en-CA" sz="1200" dirty="0">
              <a:solidFill>
                <a:srgbClr val="C586C0"/>
              </a:solidFill>
              <a:latin typeface="Menlo" panose="020B0609030804020204" pitchFamily="49" charset="0"/>
            </a:endParaRPr>
          </a:p>
          <a:p>
            <a:r>
              <a:rPr lang="en-CA" sz="1200" dirty="0">
                <a:solidFill>
                  <a:srgbClr val="C586C0"/>
                </a:solidFill>
                <a:latin typeface="Menlo" panose="020B0609030804020204" pitchFamily="49" charset="0"/>
              </a:rPr>
              <a:t>import</a:t>
            </a:r>
            <a:r>
              <a:rPr lang="en-CA" sz="1200" dirty="0">
                <a:solidFill>
                  <a:srgbClr val="D4D4D4"/>
                </a:solidFill>
                <a:latin typeface="Menlo" panose="020B0609030804020204" pitchFamily="49" charset="0"/>
              </a:rPr>
              <a:t> { </a:t>
            </a:r>
            <a:r>
              <a:rPr lang="en-CA" sz="1200" dirty="0" err="1">
                <a:solidFill>
                  <a:srgbClr val="9CDCFE"/>
                </a:solidFill>
                <a:latin typeface="Menlo" panose="020B0609030804020204" pitchFamily="49" charset="0"/>
              </a:rPr>
              <a:t>useState</a:t>
            </a:r>
            <a:r>
              <a:rPr lang="en-CA" sz="1200" dirty="0">
                <a:solidFill>
                  <a:srgbClr val="D4D4D4"/>
                </a:solidFill>
                <a:latin typeface="Menlo" panose="020B0609030804020204" pitchFamily="49" charset="0"/>
              </a:rPr>
              <a:t> } </a:t>
            </a:r>
            <a:r>
              <a:rPr lang="en-CA" sz="1200" dirty="0">
                <a:solidFill>
                  <a:srgbClr val="C586C0"/>
                </a:solidFill>
                <a:latin typeface="Menlo" panose="020B0609030804020204" pitchFamily="49" charset="0"/>
              </a:rPr>
              <a:t>from</a:t>
            </a:r>
            <a:r>
              <a:rPr lang="en-CA" sz="1200" dirty="0">
                <a:solidFill>
                  <a:srgbClr val="D4D4D4"/>
                </a:solidFill>
                <a:latin typeface="Menlo" panose="020B0609030804020204" pitchFamily="49" charset="0"/>
              </a:rPr>
              <a:t> </a:t>
            </a:r>
            <a:r>
              <a:rPr lang="en-CA" sz="1200" dirty="0">
                <a:solidFill>
                  <a:srgbClr val="CE9178"/>
                </a:solidFill>
                <a:latin typeface="Menlo" panose="020B0609030804020204" pitchFamily="49" charset="0"/>
              </a:rPr>
              <a:t>'react'</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Main</a:t>
            </a:r>
            <a:r>
              <a:rPr lang="en-CA" sz="1200" dirty="0">
                <a:solidFill>
                  <a:srgbClr val="D4D4D4"/>
                </a:solidFill>
                <a:latin typeface="Menlo" panose="020B0609030804020204" pitchFamily="49" charset="0"/>
              </a:rPr>
              <a:t> = () </a:t>
            </a:r>
            <a:r>
              <a:rPr lang="en-CA" sz="1200" dirty="0">
                <a:solidFill>
                  <a:srgbClr val="569CD6"/>
                </a:solidFill>
                <a:latin typeface="Menlo" panose="020B0609030804020204" pitchFamily="49" charset="0"/>
              </a:rPr>
              <a:t>=&gt;</a:t>
            </a:r>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 = </a:t>
            </a:r>
            <a:r>
              <a:rPr lang="en-CA" sz="1200" dirty="0" err="1">
                <a:solidFill>
                  <a:srgbClr val="DCDCAA"/>
                </a:solidFill>
                <a:latin typeface="Menlo" panose="020B0609030804020204" pitchFamily="49" charset="0"/>
              </a:rPr>
              <a:t>useState</a:t>
            </a:r>
            <a:r>
              <a:rPr lang="en-CA" sz="1200" dirty="0">
                <a:solidFill>
                  <a:srgbClr val="D4D4D4"/>
                </a:solidFill>
                <a:latin typeface="Menlo" panose="020B0609030804020204" pitchFamily="49" charset="0"/>
              </a:rPr>
              <a:t>(</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function</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add</a:t>
            </a:r>
            <a:r>
              <a:rPr lang="en-CA" sz="1200" dirty="0">
                <a:solidFill>
                  <a:srgbClr val="D4D4D4"/>
                </a:solidFill>
                <a:latin typeface="Menlo" panose="020B0609030804020204" pitchFamily="49" charset="0"/>
              </a:rPr>
              <a:t>(){</a:t>
            </a:r>
          </a:p>
          <a:p>
            <a:r>
              <a:rPr lang="en-CA" sz="1200" dirty="0">
                <a:solidFill>
                  <a:srgbClr val="DCDCAA"/>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 </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C586C0"/>
                </a:solidFill>
                <a:latin typeface="Menlo" panose="020B0609030804020204" pitchFamily="49" charset="0"/>
              </a:rPr>
              <a:t>return</a:t>
            </a:r>
            <a:r>
              <a:rPr lang="en-CA" sz="1200" dirty="0">
                <a:solidFill>
                  <a:srgbClr val="D4D4D4"/>
                </a:solidFill>
                <a:latin typeface="Menlo" panose="020B0609030804020204" pitchFamily="49" charset="0"/>
              </a:rPr>
              <a:t> (</a:t>
            </a: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"messages-container"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The current number is: </a:t>
            </a:r>
            <a:r>
              <a:rPr lang="en-CA" sz="1200" dirty="0">
                <a:solidFill>
                  <a:srgbClr val="569CD6"/>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"button-container"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button</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onClick</a:t>
            </a:r>
            <a:r>
              <a:rPr lang="en-CA" sz="1200" dirty="0">
                <a:solidFill>
                  <a:srgbClr val="D4D4D4"/>
                </a:solidFill>
                <a:latin typeface="Menlo" panose="020B0609030804020204" pitchFamily="49" charset="0"/>
              </a:rPr>
              <a:t>=</a:t>
            </a:r>
            <a:r>
              <a:rPr lang="en-CA" sz="1200" dirty="0">
                <a:solidFill>
                  <a:srgbClr val="569CD6"/>
                </a:solidFill>
                <a:latin typeface="Menlo" panose="020B0609030804020204" pitchFamily="49" charset="0"/>
              </a:rPr>
              <a:t>{</a:t>
            </a:r>
            <a:r>
              <a:rPr lang="en-CA" sz="1200" dirty="0">
                <a:solidFill>
                  <a:srgbClr val="DCDCAA"/>
                </a:solidFill>
                <a:latin typeface="Menlo" panose="020B0609030804020204" pitchFamily="49" charset="0"/>
              </a:rPr>
              <a:t>add</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Add to Number</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button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a:t>
            </a:r>
          </a:p>
          <a:p>
            <a:endParaRPr lang="en-CA" sz="1200" dirty="0">
              <a:solidFill>
                <a:srgbClr val="D4D4D4"/>
              </a:solidFill>
              <a:latin typeface="Menlo" panose="020B0609030804020204" pitchFamily="49" charset="0"/>
            </a:endParaRPr>
          </a:p>
        </p:txBody>
      </p:sp>
      <p:sp>
        <p:nvSpPr>
          <p:cNvPr id="7" name="Arrow: Right 4">
            <a:extLst>
              <a:ext uri="{FF2B5EF4-FFF2-40B4-BE49-F238E27FC236}">
                <a16:creationId xmlns:a16="http://schemas.microsoft.com/office/drawing/2014/main" id="{C59C4715-5ABF-784D-A914-2C80B374C183}"/>
              </a:ext>
            </a:extLst>
          </p:cNvPr>
          <p:cNvSpPr/>
          <p:nvPr/>
        </p:nvSpPr>
        <p:spPr>
          <a:xfrm rot="11176811">
            <a:off x="2926745" y="3219457"/>
            <a:ext cx="4698095" cy="1790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018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CED-C977-754C-80DB-8C1DF96C4D29}"/>
              </a:ext>
            </a:extLst>
          </p:cNvPr>
          <p:cNvSpPr>
            <a:spLocks noGrp="1"/>
          </p:cNvSpPr>
          <p:nvPr>
            <p:ph type="title"/>
          </p:nvPr>
        </p:nvSpPr>
        <p:spPr/>
        <p:txBody>
          <a:bodyPr/>
          <a:lstStyle/>
          <a:p>
            <a:r>
              <a:rPr lang="en-US" dirty="0"/>
              <a:t>Creating state in a React Component</a:t>
            </a:r>
          </a:p>
        </p:txBody>
      </p:sp>
      <p:sp>
        <p:nvSpPr>
          <p:cNvPr id="5" name="TextBox 4">
            <a:extLst>
              <a:ext uri="{FF2B5EF4-FFF2-40B4-BE49-F238E27FC236}">
                <a16:creationId xmlns:a16="http://schemas.microsoft.com/office/drawing/2014/main" id="{FE1A81AA-5164-5F43-9371-B0022DAE4885}"/>
              </a:ext>
            </a:extLst>
          </p:cNvPr>
          <p:cNvSpPr txBox="1"/>
          <p:nvPr/>
        </p:nvSpPr>
        <p:spPr>
          <a:xfrm>
            <a:off x="7836783" y="2413337"/>
            <a:ext cx="3228917" cy="2031325"/>
          </a:xfrm>
          <a:prstGeom prst="rect">
            <a:avLst/>
          </a:prstGeom>
          <a:noFill/>
        </p:spPr>
        <p:txBody>
          <a:bodyPr wrap="square" rtlCol="0">
            <a:spAutoFit/>
          </a:bodyPr>
          <a:lstStyle/>
          <a:p>
            <a:r>
              <a:rPr lang="en-US" dirty="0"/>
              <a:t>We use </a:t>
            </a:r>
            <a:r>
              <a:rPr lang="en-US" dirty="0" err="1"/>
              <a:t>destructuring</a:t>
            </a:r>
            <a:r>
              <a:rPr lang="en-US" dirty="0"/>
              <a:t>* to create two variables:</a:t>
            </a:r>
          </a:p>
          <a:p>
            <a:endParaRPr lang="en-US" dirty="0"/>
          </a:p>
          <a:p>
            <a:pPr marL="342900" indent="-342900">
              <a:buAutoNum type="arabicPeriod"/>
            </a:pPr>
            <a:r>
              <a:rPr lang="en-US" dirty="0"/>
              <a:t>The state’s value</a:t>
            </a:r>
          </a:p>
          <a:p>
            <a:pPr marL="342900" indent="-342900">
              <a:buAutoNum type="arabicPeriod"/>
            </a:pPr>
            <a:r>
              <a:rPr lang="en-US" dirty="0"/>
              <a:t>The update function that we use to update this state’s value</a:t>
            </a:r>
          </a:p>
        </p:txBody>
      </p:sp>
      <p:sp>
        <p:nvSpPr>
          <p:cNvPr id="3" name="Rectangle 2">
            <a:extLst>
              <a:ext uri="{FF2B5EF4-FFF2-40B4-BE49-F238E27FC236}">
                <a16:creationId xmlns:a16="http://schemas.microsoft.com/office/drawing/2014/main" id="{4464F850-B055-C74A-8DEF-5907BB07B049}"/>
              </a:ext>
            </a:extLst>
          </p:cNvPr>
          <p:cNvSpPr/>
          <p:nvPr/>
        </p:nvSpPr>
        <p:spPr>
          <a:xfrm>
            <a:off x="838200" y="1824884"/>
            <a:ext cx="6096000" cy="4524315"/>
          </a:xfrm>
          <a:prstGeom prst="rect">
            <a:avLst/>
          </a:prstGeom>
          <a:solidFill>
            <a:schemeClr val="tx1"/>
          </a:solidFill>
        </p:spPr>
        <p:txBody>
          <a:bodyPr>
            <a:spAutoFit/>
          </a:bodyPr>
          <a:lstStyle/>
          <a:p>
            <a:endParaRPr lang="en-CA" sz="1200" dirty="0">
              <a:solidFill>
                <a:srgbClr val="C586C0"/>
              </a:solidFill>
              <a:latin typeface="Menlo" panose="020B0609030804020204" pitchFamily="49" charset="0"/>
            </a:endParaRPr>
          </a:p>
          <a:p>
            <a:r>
              <a:rPr lang="en-CA" sz="1200" dirty="0">
                <a:solidFill>
                  <a:srgbClr val="C586C0"/>
                </a:solidFill>
                <a:latin typeface="Menlo" panose="020B0609030804020204" pitchFamily="49" charset="0"/>
              </a:rPr>
              <a:t>import</a:t>
            </a:r>
            <a:r>
              <a:rPr lang="en-CA" sz="1200" dirty="0">
                <a:solidFill>
                  <a:srgbClr val="D4D4D4"/>
                </a:solidFill>
                <a:latin typeface="Menlo" panose="020B0609030804020204" pitchFamily="49" charset="0"/>
              </a:rPr>
              <a:t> { </a:t>
            </a:r>
            <a:r>
              <a:rPr lang="en-CA" sz="1200" dirty="0" err="1">
                <a:solidFill>
                  <a:srgbClr val="9CDCFE"/>
                </a:solidFill>
                <a:latin typeface="Menlo" panose="020B0609030804020204" pitchFamily="49" charset="0"/>
              </a:rPr>
              <a:t>useState</a:t>
            </a:r>
            <a:r>
              <a:rPr lang="en-CA" sz="1200" dirty="0">
                <a:solidFill>
                  <a:srgbClr val="D4D4D4"/>
                </a:solidFill>
                <a:latin typeface="Menlo" panose="020B0609030804020204" pitchFamily="49" charset="0"/>
              </a:rPr>
              <a:t> } </a:t>
            </a:r>
            <a:r>
              <a:rPr lang="en-CA" sz="1200" dirty="0">
                <a:solidFill>
                  <a:srgbClr val="C586C0"/>
                </a:solidFill>
                <a:latin typeface="Menlo" panose="020B0609030804020204" pitchFamily="49" charset="0"/>
              </a:rPr>
              <a:t>from</a:t>
            </a:r>
            <a:r>
              <a:rPr lang="en-CA" sz="1200" dirty="0">
                <a:solidFill>
                  <a:srgbClr val="D4D4D4"/>
                </a:solidFill>
                <a:latin typeface="Menlo" panose="020B0609030804020204" pitchFamily="49" charset="0"/>
              </a:rPr>
              <a:t> </a:t>
            </a:r>
            <a:r>
              <a:rPr lang="en-CA" sz="1200" dirty="0">
                <a:solidFill>
                  <a:srgbClr val="CE9178"/>
                </a:solidFill>
                <a:latin typeface="Menlo" panose="020B0609030804020204" pitchFamily="49" charset="0"/>
              </a:rPr>
              <a:t>'react'</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Main</a:t>
            </a:r>
            <a:r>
              <a:rPr lang="en-CA" sz="1200" dirty="0">
                <a:solidFill>
                  <a:srgbClr val="D4D4D4"/>
                </a:solidFill>
                <a:latin typeface="Menlo" panose="020B0609030804020204" pitchFamily="49" charset="0"/>
              </a:rPr>
              <a:t> = () </a:t>
            </a:r>
            <a:r>
              <a:rPr lang="en-CA" sz="1200" dirty="0">
                <a:solidFill>
                  <a:srgbClr val="569CD6"/>
                </a:solidFill>
                <a:latin typeface="Menlo" panose="020B0609030804020204" pitchFamily="49" charset="0"/>
              </a:rPr>
              <a:t>=&gt;</a:t>
            </a:r>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 = </a:t>
            </a:r>
            <a:r>
              <a:rPr lang="en-CA" sz="1200" dirty="0" err="1">
                <a:solidFill>
                  <a:srgbClr val="DCDCAA"/>
                </a:solidFill>
                <a:latin typeface="Menlo" panose="020B0609030804020204" pitchFamily="49" charset="0"/>
              </a:rPr>
              <a:t>useState</a:t>
            </a:r>
            <a:r>
              <a:rPr lang="en-CA" sz="1200" dirty="0">
                <a:solidFill>
                  <a:srgbClr val="D4D4D4"/>
                </a:solidFill>
                <a:latin typeface="Menlo" panose="020B0609030804020204" pitchFamily="49" charset="0"/>
              </a:rPr>
              <a:t>(</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function</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add</a:t>
            </a:r>
            <a:r>
              <a:rPr lang="en-CA" sz="1200" dirty="0">
                <a:solidFill>
                  <a:srgbClr val="D4D4D4"/>
                </a:solidFill>
                <a:latin typeface="Menlo" panose="020B0609030804020204" pitchFamily="49" charset="0"/>
              </a:rPr>
              <a:t>(){</a:t>
            </a:r>
          </a:p>
          <a:p>
            <a:r>
              <a:rPr lang="en-CA" sz="1200" dirty="0">
                <a:solidFill>
                  <a:srgbClr val="DCDCAA"/>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 </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C586C0"/>
                </a:solidFill>
                <a:latin typeface="Menlo" panose="020B0609030804020204" pitchFamily="49" charset="0"/>
              </a:rPr>
              <a:t>return</a:t>
            </a:r>
            <a:r>
              <a:rPr lang="en-CA" sz="1200" dirty="0">
                <a:solidFill>
                  <a:srgbClr val="D4D4D4"/>
                </a:solidFill>
                <a:latin typeface="Menlo" panose="020B0609030804020204" pitchFamily="49" charset="0"/>
              </a:rPr>
              <a:t> (</a:t>
            </a: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"messages-container"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The current number is: </a:t>
            </a:r>
            <a:r>
              <a:rPr lang="en-CA" sz="1200" dirty="0">
                <a:solidFill>
                  <a:srgbClr val="569CD6"/>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"button-container"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button</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onClick</a:t>
            </a:r>
            <a:r>
              <a:rPr lang="en-CA" sz="1200" dirty="0">
                <a:solidFill>
                  <a:srgbClr val="D4D4D4"/>
                </a:solidFill>
                <a:latin typeface="Menlo" panose="020B0609030804020204" pitchFamily="49" charset="0"/>
              </a:rPr>
              <a:t>=</a:t>
            </a:r>
            <a:r>
              <a:rPr lang="en-CA" sz="1200" dirty="0">
                <a:solidFill>
                  <a:srgbClr val="569CD6"/>
                </a:solidFill>
                <a:latin typeface="Menlo" panose="020B0609030804020204" pitchFamily="49" charset="0"/>
              </a:rPr>
              <a:t>{</a:t>
            </a:r>
            <a:r>
              <a:rPr lang="en-CA" sz="1200" dirty="0">
                <a:solidFill>
                  <a:srgbClr val="DCDCAA"/>
                </a:solidFill>
                <a:latin typeface="Menlo" panose="020B0609030804020204" pitchFamily="49" charset="0"/>
              </a:rPr>
              <a:t>add</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Add to Number</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button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a:t>
            </a:r>
          </a:p>
          <a:p>
            <a:endParaRPr lang="en-CA" sz="1200" dirty="0">
              <a:solidFill>
                <a:srgbClr val="D4D4D4"/>
              </a:solidFill>
              <a:latin typeface="Menlo" panose="020B0609030804020204" pitchFamily="49" charset="0"/>
            </a:endParaRPr>
          </a:p>
        </p:txBody>
      </p:sp>
      <p:sp>
        <p:nvSpPr>
          <p:cNvPr id="7" name="Arrow: Right 4">
            <a:extLst>
              <a:ext uri="{FF2B5EF4-FFF2-40B4-BE49-F238E27FC236}">
                <a16:creationId xmlns:a16="http://schemas.microsoft.com/office/drawing/2014/main" id="{C59C4715-5ABF-784D-A914-2C80B374C183}"/>
              </a:ext>
            </a:extLst>
          </p:cNvPr>
          <p:cNvSpPr/>
          <p:nvPr/>
        </p:nvSpPr>
        <p:spPr>
          <a:xfrm rot="11176811">
            <a:off x="2926745" y="3219457"/>
            <a:ext cx="4698095" cy="1790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678DA46A-69F3-1440-9F92-CA600E3EBB06}"/>
              </a:ext>
            </a:extLst>
          </p:cNvPr>
          <p:cNvSpPr txBox="1"/>
          <p:nvPr/>
        </p:nvSpPr>
        <p:spPr>
          <a:xfrm>
            <a:off x="7411524" y="5081352"/>
            <a:ext cx="3805116" cy="830997"/>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CA" sz="1200" dirty="0"/>
              <a:t>* Give this MDN doc a read for more information on how </a:t>
            </a:r>
            <a:r>
              <a:rPr lang="en-CA" sz="1200" dirty="0" err="1"/>
              <a:t>destructuring</a:t>
            </a:r>
            <a:r>
              <a:rPr lang="en-CA" sz="1200" dirty="0"/>
              <a:t> works: </a:t>
            </a:r>
            <a:r>
              <a:rPr lang="en-CA" sz="1200" dirty="0">
                <a:hlinkClick r:id="rId2"/>
              </a:rPr>
              <a:t>https://developer.mozilla.org/en-US/docs/Web/JavaScript/Reference/Operators/Destructuring_assignment</a:t>
            </a:r>
            <a:endParaRPr lang="en-CA" sz="1200" dirty="0"/>
          </a:p>
        </p:txBody>
      </p:sp>
    </p:spTree>
    <p:extLst>
      <p:ext uri="{BB962C8B-B14F-4D97-AF65-F5344CB8AC3E}">
        <p14:creationId xmlns:p14="http://schemas.microsoft.com/office/powerpoint/2010/main" val="3320545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CED-C977-754C-80DB-8C1DF96C4D29}"/>
              </a:ext>
            </a:extLst>
          </p:cNvPr>
          <p:cNvSpPr>
            <a:spLocks noGrp="1"/>
          </p:cNvSpPr>
          <p:nvPr>
            <p:ph type="title"/>
          </p:nvPr>
        </p:nvSpPr>
        <p:spPr/>
        <p:txBody>
          <a:bodyPr/>
          <a:lstStyle/>
          <a:p>
            <a:r>
              <a:rPr lang="en-US" dirty="0"/>
              <a:t>Creating state in a React Component</a:t>
            </a:r>
          </a:p>
        </p:txBody>
      </p:sp>
      <p:sp>
        <p:nvSpPr>
          <p:cNvPr id="5" name="TextBox 4">
            <a:extLst>
              <a:ext uri="{FF2B5EF4-FFF2-40B4-BE49-F238E27FC236}">
                <a16:creationId xmlns:a16="http://schemas.microsoft.com/office/drawing/2014/main" id="{FE1A81AA-5164-5F43-9371-B0022DAE4885}"/>
              </a:ext>
            </a:extLst>
          </p:cNvPr>
          <p:cNvSpPr txBox="1"/>
          <p:nvPr/>
        </p:nvSpPr>
        <p:spPr>
          <a:xfrm>
            <a:off x="7893933" y="3360843"/>
            <a:ext cx="3228917" cy="923330"/>
          </a:xfrm>
          <a:prstGeom prst="rect">
            <a:avLst/>
          </a:prstGeom>
          <a:noFill/>
        </p:spPr>
        <p:txBody>
          <a:bodyPr wrap="square" rtlCol="0">
            <a:spAutoFit/>
          </a:bodyPr>
          <a:lstStyle/>
          <a:p>
            <a:r>
              <a:rPr lang="en-US" dirty="0"/>
              <a:t>We use our state updater function to update the value of the corresponding state value</a:t>
            </a:r>
          </a:p>
        </p:txBody>
      </p:sp>
      <p:sp>
        <p:nvSpPr>
          <p:cNvPr id="3" name="Rectangle 2">
            <a:extLst>
              <a:ext uri="{FF2B5EF4-FFF2-40B4-BE49-F238E27FC236}">
                <a16:creationId xmlns:a16="http://schemas.microsoft.com/office/drawing/2014/main" id="{4464F850-B055-C74A-8DEF-5907BB07B049}"/>
              </a:ext>
            </a:extLst>
          </p:cNvPr>
          <p:cNvSpPr/>
          <p:nvPr/>
        </p:nvSpPr>
        <p:spPr>
          <a:xfrm>
            <a:off x="838200" y="1824884"/>
            <a:ext cx="6096000" cy="4524315"/>
          </a:xfrm>
          <a:prstGeom prst="rect">
            <a:avLst/>
          </a:prstGeom>
          <a:solidFill>
            <a:schemeClr val="tx1"/>
          </a:solidFill>
        </p:spPr>
        <p:txBody>
          <a:bodyPr>
            <a:spAutoFit/>
          </a:bodyPr>
          <a:lstStyle/>
          <a:p>
            <a:endParaRPr lang="en-CA" sz="1200" dirty="0">
              <a:solidFill>
                <a:srgbClr val="C586C0"/>
              </a:solidFill>
              <a:latin typeface="Menlo" panose="020B0609030804020204" pitchFamily="49" charset="0"/>
            </a:endParaRPr>
          </a:p>
          <a:p>
            <a:r>
              <a:rPr lang="en-CA" sz="1200" dirty="0">
                <a:solidFill>
                  <a:srgbClr val="C586C0"/>
                </a:solidFill>
                <a:latin typeface="Menlo" panose="020B0609030804020204" pitchFamily="49" charset="0"/>
              </a:rPr>
              <a:t>import</a:t>
            </a:r>
            <a:r>
              <a:rPr lang="en-CA" sz="1200" dirty="0">
                <a:solidFill>
                  <a:srgbClr val="D4D4D4"/>
                </a:solidFill>
                <a:latin typeface="Menlo" panose="020B0609030804020204" pitchFamily="49" charset="0"/>
              </a:rPr>
              <a:t> { </a:t>
            </a:r>
            <a:r>
              <a:rPr lang="en-CA" sz="1200" dirty="0" err="1">
                <a:solidFill>
                  <a:srgbClr val="9CDCFE"/>
                </a:solidFill>
                <a:latin typeface="Menlo" panose="020B0609030804020204" pitchFamily="49" charset="0"/>
              </a:rPr>
              <a:t>useState</a:t>
            </a:r>
            <a:r>
              <a:rPr lang="en-CA" sz="1200" dirty="0">
                <a:solidFill>
                  <a:srgbClr val="D4D4D4"/>
                </a:solidFill>
                <a:latin typeface="Menlo" panose="020B0609030804020204" pitchFamily="49" charset="0"/>
              </a:rPr>
              <a:t> } </a:t>
            </a:r>
            <a:r>
              <a:rPr lang="en-CA" sz="1200" dirty="0">
                <a:solidFill>
                  <a:srgbClr val="C586C0"/>
                </a:solidFill>
                <a:latin typeface="Menlo" panose="020B0609030804020204" pitchFamily="49" charset="0"/>
              </a:rPr>
              <a:t>from</a:t>
            </a:r>
            <a:r>
              <a:rPr lang="en-CA" sz="1200" dirty="0">
                <a:solidFill>
                  <a:srgbClr val="D4D4D4"/>
                </a:solidFill>
                <a:latin typeface="Menlo" panose="020B0609030804020204" pitchFamily="49" charset="0"/>
              </a:rPr>
              <a:t> </a:t>
            </a:r>
            <a:r>
              <a:rPr lang="en-CA" sz="1200" dirty="0">
                <a:solidFill>
                  <a:srgbClr val="CE9178"/>
                </a:solidFill>
                <a:latin typeface="Menlo" panose="020B0609030804020204" pitchFamily="49" charset="0"/>
              </a:rPr>
              <a:t>'react'</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Main</a:t>
            </a:r>
            <a:r>
              <a:rPr lang="en-CA" sz="1200" dirty="0">
                <a:solidFill>
                  <a:srgbClr val="D4D4D4"/>
                </a:solidFill>
                <a:latin typeface="Menlo" panose="020B0609030804020204" pitchFamily="49" charset="0"/>
              </a:rPr>
              <a:t> = () </a:t>
            </a:r>
            <a:r>
              <a:rPr lang="en-CA" sz="1200" dirty="0">
                <a:solidFill>
                  <a:srgbClr val="569CD6"/>
                </a:solidFill>
                <a:latin typeface="Menlo" panose="020B0609030804020204" pitchFamily="49" charset="0"/>
              </a:rPr>
              <a:t>=&gt;</a:t>
            </a:r>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const</a:t>
            </a:r>
            <a:r>
              <a:rPr lang="en-CA" sz="1200" dirty="0">
                <a:solidFill>
                  <a:srgbClr val="D4D4D4"/>
                </a:solidFill>
                <a:latin typeface="Menlo" panose="020B0609030804020204" pitchFamily="49" charset="0"/>
              </a:rPr>
              <a:t> [</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 = </a:t>
            </a:r>
            <a:r>
              <a:rPr lang="en-CA" sz="1200" dirty="0" err="1">
                <a:solidFill>
                  <a:srgbClr val="DCDCAA"/>
                </a:solidFill>
                <a:latin typeface="Menlo" panose="020B0609030804020204" pitchFamily="49" charset="0"/>
              </a:rPr>
              <a:t>useState</a:t>
            </a:r>
            <a:r>
              <a:rPr lang="en-CA" sz="1200" dirty="0">
                <a:solidFill>
                  <a:srgbClr val="D4D4D4"/>
                </a:solidFill>
                <a:latin typeface="Menlo" panose="020B0609030804020204" pitchFamily="49" charset="0"/>
              </a:rPr>
              <a:t>(</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569CD6"/>
                </a:solidFill>
                <a:latin typeface="Menlo" panose="020B0609030804020204" pitchFamily="49" charset="0"/>
              </a:rPr>
              <a:t>function</a:t>
            </a:r>
            <a:r>
              <a:rPr lang="en-CA" sz="1200" dirty="0">
                <a:solidFill>
                  <a:srgbClr val="D4D4D4"/>
                </a:solidFill>
                <a:latin typeface="Menlo" panose="020B0609030804020204" pitchFamily="49" charset="0"/>
              </a:rPr>
              <a:t> </a:t>
            </a:r>
            <a:r>
              <a:rPr lang="en-CA" sz="1200" dirty="0">
                <a:solidFill>
                  <a:srgbClr val="DCDCAA"/>
                </a:solidFill>
                <a:latin typeface="Menlo" panose="020B0609030804020204" pitchFamily="49" charset="0"/>
              </a:rPr>
              <a:t>add</a:t>
            </a:r>
            <a:r>
              <a:rPr lang="en-CA" sz="1200" dirty="0">
                <a:solidFill>
                  <a:srgbClr val="D4D4D4"/>
                </a:solidFill>
                <a:latin typeface="Menlo" panose="020B0609030804020204" pitchFamily="49" charset="0"/>
              </a:rPr>
              <a:t>(){</a:t>
            </a:r>
          </a:p>
          <a:p>
            <a:r>
              <a:rPr lang="en-CA" sz="1200" dirty="0">
                <a:solidFill>
                  <a:srgbClr val="DCDCAA"/>
                </a:solidFill>
                <a:latin typeface="Menlo" panose="020B0609030804020204" pitchFamily="49" charset="0"/>
              </a:rPr>
              <a:t>      </a:t>
            </a:r>
            <a:r>
              <a:rPr lang="en-CA" sz="1200" dirty="0" err="1">
                <a:solidFill>
                  <a:srgbClr val="DCDCAA"/>
                </a:solidFill>
                <a:latin typeface="Menlo" panose="020B0609030804020204" pitchFamily="49" charset="0"/>
              </a:rPr>
              <a:t>setNum</a:t>
            </a:r>
            <a:r>
              <a:rPr lang="en-CA" sz="1200" dirty="0">
                <a:solidFill>
                  <a:srgbClr val="D4D4D4"/>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D4D4D4"/>
                </a:solidFill>
                <a:latin typeface="Menlo" panose="020B0609030804020204" pitchFamily="49" charset="0"/>
              </a:rPr>
              <a:t> + </a:t>
            </a:r>
            <a:r>
              <a:rPr lang="en-CA" sz="1200" dirty="0">
                <a:solidFill>
                  <a:srgbClr val="B5CEA8"/>
                </a:solidFill>
                <a:latin typeface="Menlo" panose="020B0609030804020204" pitchFamily="49" charset="0"/>
              </a:rPr>
              <a:t>1</a:t>
            </a:r>
            <a:r>
              <a:rPr lang="en-CA" sz="1200" dirty="0">
                <a:solidFill>
                  <a:srgbClr val="D4D4D4"/>
                </a:solidFill>
                <a:latin typeface="Menlo" panose="020B0609030804020204" pitchFamily="49" charset="0"/>
              </a:rPr>
              <a:t>);</a:t>
            </a: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   </a:t>
            </a:r>
            <a:r>
              <a:rPr lang="en-CA" sz="1200" dirty="0">
                <a:solidFill>
                  <a:srgbClr val="C586C0"/>
                </a:solidFill>
                <a:latin typeface="Menlo" panose="020B0609030804020204" pitchFamily="49" charset="0"/>
              </a:rPr>
              <a:t>return</a:t>
            </a:r>
            <a:r>
              <a:rPr lang="en-CA" sz="1200" dirty="0">
                <a:solidFill>
                  <a:srgbClr val="D4D4D4"/>
                </a:solidFill>
                <a:latin typeface="Menlo" panose="020B0609030804020204" pitchFamily="49" charset="0"/>
              </a:rPr>
              <a:t> (</a:t>
            </a: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"messages-container"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The current number is: </a:t>
            </a:r>
            <a:r>
              <a:rPr lang="en-CA" sz="1200" dirty="0">
                <a:solidFill>
                  <a:srgbClr val="569CD6"/>
                </a:solidFill>
                <a:latin typeface="Menlo" panose="020B0609030804020204" pitchFamily="49" charset="0"/>
              </a:rPr>
              <a:t>{</a:t>
            </a:r>
            <a:r>
              <a:rPr lang="en-CA" sz="1200" dirty="0">
                <a:solidFill>
                  <a:srgbClr val="4FC1FF"/>
                </a:solidFill>
                <a:latin typeface="Menlo" panose="020B0609030804020204" pitchFamily="49" charset="0"/>
              </a:rPr>
              <a:t>num</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p</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className</a:t>
            </a:r>
            <a:r>
              <a:rPr lang="en-CA" sz="1200" dirty="0">
                <a:solidFill>
                  <a:srgbClr val="D4D4D4"/>
                </a:solidFill>
                <a:latin typeface="Menlo" panose="020B0609030804020204" pitchFamily="49" charset="0"/>
              </a:rPr>
              <a:t>=</a:t>
            </a:r>
            <a:r>
              <a:rPr lang="en-CA" sz="1200" dirty="0">
                <a:solidFill>
                  <a:srgbClr val="CE9178"/>
                </a:solidFill>
                <a:latin typeface="Menlo" panose="020B0609030804020204" pitchFamily="49" charset="0"/>
              </a:rPr>
              <a:t>"button-container"</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button</a:t>
            </a:r>
            <a:r>
              <a:rPr lang="en-CA" sz="1200" dirty="0">
                <a:solidFill>
                  <a:srgbClr val="D4D4D4"/>
                </a:solidFill>
                <a:latin typeface="Menlo" panose="020B0609030804020204" pitchFamily="49" charset="0"/>
              </a:rPr>
              <a:t> </a:t>
            </a:r>
            <a:r>
              <a:rPr lang="en-CA" sz="1200" dirty="0" err="1">
                <a:solidFill>
                  <a:srgbClr val="9CDCFE"/>
                </a:solidFill>
                <a:latin typeface="Menlo" panose="020B0609030804020204" pitchFamily="49" charset="0"/>
              </a:rPr>
              <a:t>onClick</a:t>
            </a:r>
            <a:r>
              <a:rPr lang="en-CA" sz="1200" dirty="0">
                <a:solidFill>
                  <a:srgbClr val="D4D4D4"/>
                </a:solidFill>
                <a:latin typeface="Menlo" panose="020B0609030804020204" pitchFamily="49" charset="0"/>
              </a:rPr>
              <a:t>=</a:t>
            </a:r>
            <a:r>
              <a:rPr lang="en-CA" sz="1200" dirty="0">
                <a:solidFill>
                  <a:srgbClr val="569CD6"/>
                </a:solidFill>
                <a:latin typeface="Menlo" panose="020B0609030804020204" pitchFamily="49" charset="0"/>
              </a:rPr>
              <a:t>{</a:t>
            </a:r>
            <a:r>
              <a:rPr lang="en-CA" sz="1200" dirty="0">
                <a:solidFill>
                  <a:srgbClr val="DCDCAA"/>
                </a:solidFill>
                <a:latin typeface="Menlo" panose="020B0609030804020204" pitchFamily="49" charset="0"/>
              </a:rPr>
              <a:t>add</a:t>
            </a:r>
            <a:r>
              <a:rPr lang="en-CA" sz="1200" dirty="0">
                <a:solidFill>
                  <a:srgbClr val="569CD6"/>
                </a:solidFill>
                <a:latin typeface="Menlo" panose="020B0609030804020204" pitchFamily="49" charset="0"/>
              </a:rPr>
              <a:t>}</a:t>
            </a:r>
            <a:r>
              <a:rPr lang="en-CA" sz="1200" dirty="0">
                <a:solidFill>
                  <a:srgbClr val="808080"/>
                </a:solidFill>
                <a:latin typeface="Menlo" panose="020B0609030804020204" pitchFamily="49" charset="0"/>
              </a:rPr>
              <a:t>&gt;</a:t>
            </a:r>
            <a:r>
              <a:rPr lang="en-CA" sz="1200" dirty="0">
                <a:solidFill>
                  <a:srgbClr val="D4D4D4"/>
                </a:solidFill>
                <a:latin typeface="Menlo" panose="020B0609030804020204" pitchFamily="49" charset="0"/>
              </a:rPr>
              <a:t>Add to Number</a:t>
            </a:r>
            <a:r>
              <a:rPr lang="en-CA" sz="1200" dirty="0">
                <a:solidFill>
                  <a:srgbClr val="808080"/>
                </a:solidFill>
                <a:latin typeface="Menlo" panose="020B0609030804020204" pitchFamily="49" charset="0"/>
              </a:rPr>
              <a:t>&lt;/</a:t>
            </a:r>
            <a:r>
              <a:rPr lang="en-CA" sz="1200" dirty="0">
                <a:solidFill>
                  <a:srgbClr val="569CD6"/>
                </a:solidFill>
                <a:latin typeface="Menlo" panose="020B0609030804020204" pitchFamily="49" charset="0"/>
              </a:rPr>
              <a:t>button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div</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808080"/>
                </a:solidFill>
                <a:latin typeface="Menlo" panose="020B0609030804020204" pitchFamily="49" charset="0"/>
              </a:rPr>
              <a:t>      &lt;/</a:t>
            </a:r>
            <a:r>
              <a:rPr lang="en-CA" sz="1200" dirty="0">
                <a:solidFill>
                  <a:srgbClr val="569CD6"/>
                </a:solidFill>
                <a:latin typeface="Menlo" panose="020B0609030804020204" pitchFamily="49" charset="0"/>
              </a:rPr>
              <a:t>main</a:t>
            </a:r>
            <a:r>
              <a:rPr lang="en-CA" sz="1200" dirty="0">
                <a:solidFill>
                  <a:srgbClr val="808080"/>
                </a:solidFill>
                <a:latin typeface="Menlo" panose="020B0609030804020204" pitchFamily="49" charset="0"/>
              </a:rPr>
              <a:t>&gt;</a:t>
            </a:r>
            <a:endParaRPr lang="en-CA" sz="1200" dirty="0">
              <a:solidFill>
                <a:srgbClr val="D4D4D4"/>
              </a:solidFill>
              <a:latin typeface="Menlo" panose="020B0609030804020204" pitchFamily="49" charset="0"/>
            </a:endParaRPr>
          </a:p>
          <a:p>
            <a:r>
              <a:rPr lang="en-CA" sz="1200" dirty="0">
                <a:solidFill>
                  <a:srgbClr val="D4D4D4"/>
                </a:solidFill>
                <a:latin typeface="Menlo" panose="020B0609030804020204" pitchFamily="49" charset="0"/>
              </a:rPr>
              <a:t>   );</a:t>
            </a:r>
          </a:p>
          <a:p>
            <a:br>
              <a:rPr lang="en-CA" sz="1200" dirty="0">
                <a:solidFill>
                  <a:srgbClr val="D4D4D4"/>
                </a:solidFill>
                <a:latin typeface="Menlo" panose="020B0609030804020204" pitchFamily="49" charset="0"/>
              </a:rPr>
            </a:br>
            <a:r>
              <a:rPr lang="en-CA" sz="1200" dirty="0">
                <a:solidFill>
                  <a:srgbClr val="D4D4D4"/>
                </a:solidFill>
                <a:latin typeface="Menlo" panose="020B0609030804020204" pitchFamily="49" charset="0"/>
              </a:rPr>
              <a:t>}</a:t>
            </a:r>
          </a:p>
          <a:p>
            <a:endParaRPr lang="en-CA" sz="1200" dirty="0">
              <a:solidFill>
                <a:srgbClr val="D4D4D4"/>
              </a:solidFill>
              <a:latin typeface="Menlo" panose="020B0609030804020204" pitchFamily="49" charset="0"/>
            </a:endParaRPr>
          </a:p>
        </p:txBody>
      </p:sp>
      <p:sp>
        <p:nvSpPr>
          <p:cNvPr id="7" name="Arrow: Right 4">
            <a:extLst>
              <a:ext uri="{FF2B5EF4-FFF2-40B4-BE49-F238E27FC236}">
                <a16:creationId xmlns:a16="http://schemas.microsoft.com/office/drawing/2014/main" id="{C59C4715-5ABF-784D-A914-2C80B374C183}"/>
              </a:ext>
            </a:extLst>
          </p:cNvPr>
          <p:cNvSpPr/>
          <p:nvPr/>
        </p:nvSpPr>
        <p:spPr>
          <a:xfrm rot="11176811">
            <a:off x="3018185" y="3617270"/>
            <a:ext cx="4698095" cy="1790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2AE18D-F694-8F46-AFF9-4D4B70ADFA0C}"/>
              </a:ext>
            </a:extLst>
          </p:cNvPr>
          <p:cNvSpPr txBox="1"/>
          <p:nvPr/>
        </p:nvSpPr>
        <p:spPr>
          <a:xfrm>
            <a:off x="7893933" y="4849133"/>
            <a:ext cx="3805116" cy="1077218"/>
          </a:xfrm>
          <a:prstGeom prst="rect">
            <a:avLst/>
          </a:prstGeom>
          <a:noFill/>
          <a:ln>
            <a:noFill/>
          </a:ln>
        </p:spPr>
        <p:txBody>
          <a:bodyPr wrap="square" rtlCol="0">
            <a:spAutoFit/>
          </a:bodyPr>
          <a:lstStyle/>
          <a:p>
            <a:r>
              <a:rPr lang="en-CA" sz="1600" dirty="0"/>
              <a:t>When we update the value of state and our component uses that state in its returned JSX, React will automatically update the component with the new state value</a:t>
            </a:r>
          </a:p>
        </p:txBody>
      </p:sp>
      <p:sp>
        <p:nvSpPr>
          <p:cNvPr id="9" name="Arrow: Right 4">
            <a:extLst>
              <a:ext uri="{FF2B5EF4-FFF2-40B4-BE49-F238E27FC236}">
                <a16:creationId xmlns:a16="http://schemas.microsoft.com/office/drawing/2014/main" id="{C5078031-92CF-5F46-B996-C7B269DD31AE}"/>
              </a:ext>
            </a:extLst>
          </p:cNvPr>
          <p:cNvSpPr/>
          <p:nvPr/>
        </p:nvSpPr>
        <p:spPr>
          <a:xfrm rot="11676175">
            <a:off x="4870574" y="4948999"/>
            <a:ext cx="2868972" cy="14889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79986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8CED-C977-754C-80DB-8C1DF96C4D29}"/>
              </a:ext>
            </a:extLst>
          </p:cNvPr>
          <p:cNvSpPr>
            <a:spLocks noGrp="1"/>
          </p:cNvSpPr>
          <p:nvPr>
            <p:ph type="title"/>
          </p:nvPr>
        </p:nvSpPr>
        <p:spPr/>
        <p:txBody>
          <a:bodyPr/>
          <a:lstStyle/>
          <a:p>
            <a:r>
              <a:rPr lang="en-US" dirty="0"/>
              <a:t>Thou Shalt Never Update State Directly</a:t>
            </a:r>
          </a:p>
        </p:txBody>
      </p:sp>
      <p:sp>
        <p:nvSpPr>
          <p:cNvPr id="4" name="TextBox 3">
            <a:extLst>
              <a:ext uri="{FF2B5EF4-FFF2-40B4-BE49-F238E27FC236}">
                <a16:creationId xmlns:a16="http://schemas.microsoft.com/office/drawing/2014/main" id="{07DD50CB-2DE1-CB44-BC7F-A5A60412D15C}"/>
              </a:ext>
            </a:extLst>
          </p:cNvPr>
          <p:cNvSpPr txBox="1"/>
          <p:nvPr/>
        </p:nvSpPr>
        <p:spPr>
          <a:xfrm>
            <a:off x="838200" y="2470934"/>
            <a:ext cx="10515600" cy="2462213"/>
          </a:xfrm>
          <a:prstGeom prst="rect">
            <a:avLst/>
          </a:prstGeom>
          <a:solidFill>
            <a:srgbClr val="FFDAD8"/>
          </a:solidFill>
          <a:ln w="57150">
            <a:solidFill>
              <a:srgbClr val="C00000"/>
            </a:solidFill>
          </a:ln>
        </p:spPr>
        <p:txBody>
          <a:bodyPr wrap="square" rtlCol="0">
            <a:spAutoFit/>
          </a:bodyPr>
          <a:lstStyle/>
          <a:p>
            <a:pPr algn="ctr"/>
            <a:r>
              <a:rPr lang="en-CA" sz="7200" b="1" dirty="0">
                <a:solidFill>
                  <a:srgbClr val="C00000"/>
                </a:solidFill>
              </a:rPr>
              <a:t>*** WARNING ***</a:t>
            </a:r>
          </a:p>
          <a:p>
            <a:endParaRPr lang="en-CA" dirty="0"/>
          </a:p>
          <a:p>
            <a:r>
              <a:rPr lang="en-CA" sz="3200" dirty="0"/>
              <a:t>NEVER, EVER update the value of state directly. ALWAYS use your defined  state updater function for updating state</a:t>
            </a:r>
          </a:p>
        </p:txBody>
      </p:sp>
    </p:spTree>
    <p:extLst>
      <p:ext uri="{BB962C8B-B14F-4D97-AF65-F5344CB8AC3E}">
        <p14:creationId xmlns:p14="http://schemas.microsoft.com/office/powerpoint/2010/main" val="74114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F342-0151-CB40-B572-5A447F33A475}"/>
              </a:ext>
            </a:extLst>
          </p:cNvPr>
          <p:cNvSpPr>
            <a:spLocks noGrp="1"/>
          </p:cNvSpPr>
          <p:nvPr>
            <p:ph type="title"/>
          </p:nvPr>
        </p:nvSpPr>
        <p:spPr/>
        <p:txBody>
          <a:bodyPr/>
          <a:lstStyle/>
          <a:p>
            <a:r>
              <a:rPr lang="en-CA" dirty="0"/>
              <a:t>React Documentation</a:t>
            </a:r>
          </a:p>
        </p:txBody>
      </p:sp>
      <p:sp>
        <p:nvSpPr>
          <p:cNvPr id="3" name="Content Placeholder 2">
            <a:extLst>
              <a:ext uri="{FF2B5EF4-FFF2-40B4-BE49-F238E27FC236}">
                <a16:creationId xmlns:a16="http://schemas.microsoft.com/office/drawing/2014/main" id="{445D665D-53ED-F44B-8989-F80E7A1A2700}"/>
              </a:ext>
            </a:extLst>
          </p:cNvPr>
          <p:cNvSpPr>
            <a:spLocks noGrp="1"/>
          </p:cNvSpPr>
          <p:nvPr>
            <p:ph idx="1"/>
          </p:nvPr>
        </p:nvSpPr>
        <p:spPr/>
        <p:txBody>
          <a:bodyPr/>
          <a:lstStyle/>
          <a:p>
            <a:r>
              <a:rPr lang="en-CA" dirty="0"/>
              <a:t>Visit the official React JS web page for documentation on React and for some tutorials on how to use React</a:t>
            </a:r>
          </a:p>
          <a:p>
            <a:pPr lvl="1"/>
            <a:r>
              <a:rPr lang="en-CA" dirty="0">
                <a:hlinkClick r:id="rId2"/>
              </a:rPr>
              <a:t>https://reactjs.org/</a:t>
            </a:r>
            <a:endParaRPr lang="en-CA" dirty="0"/>
          </a:p>
        </p:txBody>
      </p:sp>
    </p:spTree>
    <p:extLst>
      <p:ext uri="{BB962C8B-B14F-4D97-AF65-F5344CB8AC3E}">
        <p14:creationId xmlns:p14="http://schemas.microsoft.com/office/powerpoint/2010/main" val="371684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4F54-004C-764F-9B2B-92174229CA5A}"/>
              </a:ext>
            </a:extLst>
          </p:cNvPr>
          <p:cNvSpPr>
            <a:spLocks noGrp="1"/>
          </p:cNvSpPr>
          <p:nvPr>
            <p:ph type="title"/>
          </p:nvPr>
        </p:nvSpPr>
        <p:spPr/>
        <p:txBody>
          <a:bodyPr/>
          <a:lstStyle/>
          <a:p>
            <a:r>
              <a:rPr lang="en-CA" dirty="0"/>
              <a:t>Lesson Demos</a:t>
            </a:r>
          </a:p>
        </p:txBody>
      </p:sp>
      <p:sp>
        <p:nvSpPr>
          <p:cNvPr id="3" name="Content Placeholder 2">
            <a:extLst>
              <a:ext uri="{FF2B5EF4-FFF2-40B4-BE49-F238E27FC236}">
                <a16:creationId xmlns:a16="http://schemas.microsoft.com/office/drawing/2014/main" id="{9805626F-C651-4F40-A761-C73D2B3B5102}"/>
              </a:ext>
            </a:extLst>
          </p:cNvPr>
          <p:cNvSpPr>
            <a:spLocks noGrp="1"/>
          </p:cNvSpPr>
          <p:nvPr>
            <p:ph idx="1"/>
          </p:nvPr>
        </p:nvSpPr>
        <p:spPr/>
        <p:txBody>
          <a:bodyPr>
            <a:normAutofit/>
          </a:bodyPr>
          <a:lstStyle/>
          <a:p>
            <a:r>
              <a:rPr lang="en-CA" dirty="0"/>
              <a:t>For each day of the course you will be provided with lesson demo files</a:t>
            </a:r>
          </a:p>
          <a:p>
            <a:r>
              <a:rPr lang="en-CA" dirty="0"/>
              <a:t>Since React application development requires many Node dependencies, it is not practical to share demos with all the Node dependencies downloaded</a:t>
            </a:r>
          </a:p>
          <a:p>
            <a:r>
              <a:rPr lang="en-CA" dirty="0"/>
              <a:t>In order to run the code demos you will need to run “</a:t>
            </a:r>
            <a:r>
              <a:rPr lang="en-CA" dirty="0" err="1"/>
              <a:t>npm</a:t>
            </a:r>
            <a:r>
              <a:rPr lang="en-CA" dirty="0"/>
              <a:t> install” on any code demo folder that uses React</a:t>
            </a:r>
          </a:p>
          <a:p>
            <a:pPr lvl="1"/>
            <a:r>
              <a:rPr lang="en-CA" dirty="0"/>
              <a:t>The command “</a:t>
            </a:r>
            <a:r>
              <a:rPr lang="en-CA" dirty="0" err="1"/>
              <a:t>npm</a:t>
            </a:r>
            <a:r>
              <a:rPr lang="en-CA" dirty="0"/>
              <a:t> install” tells the terminal to go to the internet and download and install all the Node dependencies that are required for the application</a:t>
            </a:r>
          </a:p>
          <a:p>
            <a:r>
              <a:rPr lang="en-CA" dirty="0"/>
              <a:t>We walk you through the process of how to do this together in class </a:t>
            </a:r>
          </a:p>
        </p:txBody>
      </p:sp>
    </p:spTree>
    <p:extLst>
      <p:ext uri="{BB962C8B-B14F-4D97-AF65-F5344CB8AC3E}">
        <p14:creationId xmlns:p14="http://schemas.microsoft.com/office/powerpoint/2010/main" val="232366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eact JS logo">
            <a:extLst>
              <a:ext uri="{FF2B5EF4-FFF2-40B4-BE49-F238E27FC236}">
                <a16:creationId xmlns:a16="http://schemas.microsoft.com/office/drawing/2014/main" id="{620BB200-C008-EA49-8865-2D31A58CA82B}"/>
              </a:ext>
            </a:extLst>
          </p:cNvPr>
          <p:cNvPicPr>
            <a:picLocks noChangeAspect="1"/>
          </p:cNvPicPr>
          <p:nvPr/>
        </p:nvPicPr>
        <p:blipFill>
          <a:blip r:embed="rId2"/>
          <a:stretch>
            <a:fillRect/>
          </a:stretch>
        </p:blipFill>
        <p:spPr>
          <a:xfrm>
            <a:off x="2921000" y="1785261"/>
            <a:ext cx="6350000" cy="4483100"/>
          </a:xfrm>
          <a:prstGeom prst="rect">
            <a:avLst/>
          </a:prstGeom>
        </p:spPr>
      </p:pic>
      <p:sp>
        <p:nvSpPr>
          <p:cNvPr id="2" name="Title 1">
            <a:extLst>
              <a:ext uri="{FF2B5EF4-FFF2-40B4-BE49-F238E27FC236}">
                <a16:creationId xmlns:a16="http://schemas.microsoft.com/office/drawing/2014/main" id="{4F02C766-014F-4346-9697-5F5F79EBACC9}"/>
              </a:ext>
            </a:extLst>
          </p:cNvPr>
          <p:cNvSpPr>
            <a:spLocks noGrp="1"/>
          </p:cNvSpPr>
          <p:nvPr>
            <p:ph type="ctrTitle"/>
          </p:nvPr>
        </p:nvSpPr>
        <p:spPr>
          <a:xfrm>
            <a:off x="1524000" y="873845"/>
            <a:ext cx="9144000" cy="1088039"/>
          </a:xfrm>
        </p:spPr>
        <p:txBody>
          <a:bodyPr/>
          <a:lstStyle/>
          <a:p>
            <a:r>
              <a:rPr lang="en-US" dirty="0"/>
              <a:t>Introduction to React</a:t>
            </a:r>
          </a:p>
        </p:txBody>
      </p:sp>
      <p:sp>
        <p:nvSpPr>
          <p:cNvPr id="4" name="TextBox 3">
            <a:extLst>
              <a:ext uri="{FF2B5EF4-FFF2-40B4-BE49-F238E27FC236}">
                <a16:creationId xmlns:a16="http://schemas.microsoft.com/office/drawing/2014/main" id="{3322621A-5B1A-E04C-B593-B9032EF72B56}"/>
              </a:ext>
            </a:extLst>
          </p:cNvPr>
          <p:cNvSpPr txBox="1"/>
          <p:nvPr/>
        </p:nvSpPr>
        <p:spPr>
          <a:xfrm>
            <a:off x="357352" y="6484883"/>
            <a:ext cx="7052441" cy="261610"/>
          </a:xfrm>
          <a:prstGeom prst="rect">
            <a:avLst/>
          </a:prstGeom>
          <a:noFill/>
        </p:spPr>
        <p:txBody>
          <a:bodyPr wrap="square" rtlCol="0">
            <a:spAutoFit/>
          </a:bodyPr>
          <a:lstStyle/>
          <a:p>
            <a:r>
              <a:rPr lang="en-US" sz="1100" dirty="0"/>
              <a:t>React logo from: </a:t>
            </a:r>
            <a:r>
              <a:rPr lang="en-CA" sz="1100" dirty="0">
                <a:hlinkClick r:id="rId3"/>
              </a:rPr>
              <a:t>https://en.wikipedia.org/wiki/React_(web_framework)</a:t>
            </a:r>
            <a:endParaRPr lang="en-US" sz="1100" dirty="0"/>
          </a:p>
        </p:txBody>
      </p:sp>
    </p:spTree>
    <p:extLst>
      <p:ext uri="{BB962C8B-B14F-4D97-AF65-F5344CB8AC3E}">
        <p14:creationId xmlns:p14="http://schemas.microsoft.com/office/powerpoint/2010/main" val="388263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AED2-AE4F-114E-B59A-BD9A1AFD5557}"/>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66E75506-A4A7-E341-A027-178C34436FC3}"/>
              </a:ext>
            </a:extLst>
          </p:cNvPr>
          <p:cNvSpPr>
            <a:spLocks noGrp="1"/>
          </p:cNvSpPr>
          <p:nvPr>
            <p:ph idx="1"/>
          </p:nvPr>
        </p:nvSpPr>
        <p:spPr/>
        <p:txBody>
          <a:bodyPr/>
          <a:lstStyle/>
          <a:p>
            <a:r>
              <a:rPr lang="en-US" dirty="0"/>
              <a:t>React is a JavaScript library</a:t>
            </a:r>
          </a:p>
          <a:p>
            <a:r>
              <a:rPr lang="en-US" dirty="0"/>
              <a:t>Developed by Facebook</a:t>
            </a:r>
          </a:p>
          <a:p>
            <a:r>
              <a:rPr lang="en-US" dirty="0"/>
              <a:t>MIT licensed (free to use)</a:t>
            </a:r>
          </a:p>
          <a:p>
            <a:r>
              <a:rPr lang="en-US" dirty="0"/>
              <a:t>Designed to facilitate easier development of interactive user interfaces</a:t>
            </a:r>
          </a:p>
          <a:p>
            <a:r>
              <a:rPr lang="en-US" dirty="0"/>
              <a:t>React creates a virtual DOM that compares the states of elements and will only update the part or parts of the DOM that need updating</a:t>
            </a:r>
          </a:p>
          <a:p>
            <a:pPr lvl="1"/>
            <a:r>
              <a:rPr lang="en-US" dirty="0"/>
              <a:t>This makes DOM manipulation very performant when using React</a:t>
            </a:r>
          </a:p>
        </p:txBody>
      </p:sp>
    </p:spTree>
    <p:extLst>
      <p:ext uri="{BB962C8B-B14F-4D97-AF65-F5344CB8AC3E}">
        <p14:creationId xmlns:p14="http://schemas.microsoft.com/office/powerpoint/2010/main" val="3738864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TotalTime>
  <Words>4138</Words>
  <Application>Microsoft Macintosh PowerPoint</Application>
  <PresentationFormat>Widescreen</PresentationFormat>
  <Paragraphs>464</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-apple-system</vt:lpstr>
      <vt:lpstr>Arial</vt:lpstr>
      <vt:lpstr>Calibri</vt:lpstr>
      <vt:lpstr>Calibri Light</vt:lpstr>
      <vt:lpstr>Menlo</vt:lpstr>
      <vt:lpstr>Office Theme</vt:lpstr>
      <vt:lpstr>JavaScript Frameworks</vt:lpstr>
      <vt:lpstr>What you will learn</vt:lpstr>
      <vt:lpstr>Emmet with React Components in VS Code</vt:lpstr>
      <vt:lpstr>Access the settings.json File in VS Code</vt:lpstr>
      <vt:lpstr>React Developer Tools for Chrome</vt:lpstr>
      <vt:lpstr>React Documentation</vt:lpstr>
      <vt:lpstr>Lesson Demos</vt:lpstr>
      <vt:lpstr>Introduction to React</vt:lpstr>
      <vt:lpstr>What is React</vt:lpstr>
      <vt:lpstr>Why use React?</vt:lpstr>
      <vt:lpstr>Why use React?</vt:lpstr>
      <vt:lpstr>Why use React?</vt:lpstr>
      <vt:lpstr>How React Views the World</vt:lpstr>
      <vt:lpstr>Everything is a Component</vt:lpstr>
      <vt:lpstr>Think in Components</vt:lpstr>
      <vt:lpstr>Think in Components</vt:lpstr>
      <vt:lpstr>Create React App</vt:lpstr>
      <vt:lpstr>Create React App – How to Setup</vt:lpstr>
      <vt:lpstr>Create React App – Terminal Install</vt:lpstr>
      <vt:lpstr>Create React App Install Error</vt:lpstr>
      <vt:lpstr>Create React App – Initial Page Load</vt:lpstr>
      <vt:lpstr>Create React App – Folder Structure</vt:lpstr>
      <vt:lpstr>Modern Alternatives to Create React App</vt:lpstr>
      <vt:lpstr>Alternative React Tooling System</vt:lpstr>
      <vt:lpstr>Why Are We Still Learning Create React App?</vt:lpstr>
      <vt:lpstr>JSX 101</vt:lpstr>
      <vt:lpstr>What is JSX</vt:lpstr>
      <vt:lpstr>Template String vs JSX</vt:lpstr>
      <vt:lpstr>One Minor Downside to JSX</vt:lpstr>
      <vt:lpstr>What is a transpiler?</vt:lpstr>
      <vt:lpstr>How a Transpiler Works?</vt:lpstr>
      <vt:lpstr>Create React App Includes a JSX Transpiler</vt:lpstr>
      <vt:lpstr>JSX Syntax Rules and Best Practices</vt:lpstr>
      <vt:lpstr>JSX Syntax Rules and Best Practices</vt:lpstr>
      <vt:lpstr>JSX Syntax Rules and Best Practices</vt:lpstr>
      <vt:lpstr>Commenting in JSX</vt:lpstr>
      <vt:lpstr>JSX Expressions</vt:lpstr>
      <vt:lpstr>JSX Expressions</vt:lpstr>
      <vt:lpstr>Conditional Rendering with JSX</vt:lpstr>
      <vt:lpstr>Conditional Rendering with JSX</vt:lpstr>
      <vt:lpstr>Arrays in JSX</vt:lpstr>
      <vt:lpstr>Arrays in JSX</vt:lpstr>
      <vt:lpstr>Events in React</vt:lpstr>
      <vt:lpstr>React Component Events</vt:lpstr>
      <vt:lpstr>React Component Events Syntax</vt:lpstr>
      <vt:lpstr>Calling a React Event Handler with a Parameter</vt:lpstr>
      <vt:lpstr>Data Binding &amp; State</vt:lpstr>
      <vt:lpstr>Data Binding</vt:lpstr>
      <vt:lpstr>React State</vt:lpstr>
      <vt:lpstr>Creating state in a React Component</vt:lpstr>
      <vt:lpstr>Creating state in a React Component</vt:lpstr>
      <vt:lpstr>Creating state in a React Component</vt:lpstr>
      <vt:lpstr>Creating state in a React Component</vt:lpstr>
      <vt:lpstr>Creating state in a React Component</vt:lpstr>
      <vt:lpstr>Thou Shalt Never Update State Directly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Michael Whyte</dc:creator>
  <cp:lastModifiedBy>Michael Whyte</cp:lastModifiedBy>
  <cp:revision>78</cp:revision>
  <cp:lastPrinted>2021-03-10T21:54:36Z</cp:lastPrinted>
  <dcterms:created xsi:type="dcterms:W3CDTF">2019-11-21T17:43:51Z</dcterms:created>
  <dcterms:modified xsi:type="dcterms:W3CDTF">2023-04-04T19:25:54Z</dcterms:modified>
</cp:coreProperties>
</file>