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1" r:id="rId3"/>
    <p:sldId id="317" r:id="rId4"/>
    <p:sldId id="318" r:id="rId5"/>
    <p:sldId id="319" r:id="rId6"/>
    <p:sldId id="346" r:id="rId7"/>
    <p:sldId id="348" r:id="rId8"/>
    <p:sldId id="347" r:id="rId9"/>
    <p:sldId id="349" r:id="rId10"/>
    <p:sldId id="334" r:id="rId11"/>
    <p:sldId id="350" r:id="rId12"/>
    <p:sldId id="351" r:id="rId13"/>
    <p:sldId id="352" r:id="rId14"/>
    <p:sldId id="359" r:id="rId15"/>
    <p:sldId id="336" r:id="rId16"/>
    <p:sldId id="335" r:id="rId17"/>
    <p:sldId id="337" r:id="rId18"/>
    <p:sldId id="338" r:id="rId19"/>
    <p:sldId id="361" r:id="rId20"/>
    <p:sldId id="3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D8"/>
    <a:srgbClr val="F1CCC9"/>
    <a:srgbClr val="A180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6"/>
    <p:restoredTop sz="94830"/>
  </p:normalViewPr>
  <p:slideViewPr>
    <p:cSldViewPr snapToGrid="0" snapToObjects="1">
      <p:cViewPr varScale="1">
        <p:scale>
          <a:sx n="118" d="100"/>
          <a:sy n="118" d="100"/>
        </p:scale>
        <p:origin x="24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D714-A400-1E46-88F3-0232A7CB9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487C4-2354-854E-B15F-C40A14090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DA6F8A-FBAE-A141-B6D0-48F5D9C51413}"/>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DC46B398-9FCE-A745-AC23-FA05957E6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66112-ECEC-034A-81C0-C10D786E6196}"/>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306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CB77-45A3-BF49-82AA-7362BF8042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2947F-DE7B-D84F-B5A1-7A0C379A7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31816-FAB1-874A-928C-50EF7836C6B7}"/>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DC6EEFFB-7312-7447-A064-EA2AA1B1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34F22-754D-EF4A-9AE6-CFEE43E595A4}"/>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22534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29A9E-3033-4545-81E6-6D84E985E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15349-4BE3-9A49-9978-B0C891F539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4CCFD-F626-F748-8E9E-78EC2D67EB27}"/>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1D88411E-3A09-AF4C-8E03-6CA471E8B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4C856-87CC-034E-B129-00BE2A489D42}"/>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44117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69AA-DEA0-2245-927C-87CBF38BD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6EB9EA-A05E-FD43-B6B3-1A3C36CCC4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93CD2-41C0-E24F-BE55-2B495663B31C}"/>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6B64AF45-8DF8-694E-93F5-CD039C07D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410E7-1674-DC48-A7A1-D35A06AD017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49661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B370-E302-8E4D-8CAC-CFE6986B1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3F11E-5016-8F4E-B7AE-3947846FD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579E3-1845-D442-904A-1807096BD49F}"/>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28AF02C6-D5A0-B743-AFE4-0F02B2828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59ACB-BE8D-A842-A413-3007DCB69E14}"/>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43202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A26D-3D0B-B54A-A4DB-FEDBE5711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C78D5-DE41-C949-B95E-BAFA02FE4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0C378C-D7AD-C942-A384-21C55AC85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4FFE8-DB0F-9140-AFD1-9DED5B1250AC}"/>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6" name="Footer Placeholder 5">
            <a:extLst>
              <a:ext uri="{FF2B5EF4-FFF2-40B4-BE49-F238E27FC236}">
                <a16:creationId xmlns:a16="http://schemas.microsoft.com/office/drawing/2014/main" id="{F522BDAF-63DC-864A-8C2E-EE2F31A60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8C8FC-ACB8-6645-9AC3-04DA841201A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26795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1089-843F-0243-B004-6FFC056598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B92B2-CA97-2C45-AEA6-555BF2E89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21A81-3C87-064E-A3BF-58A13C989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F75C2-3396-1A47-B657-618B06EF7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F0F1E9-51F0-1942-8319-8F0080C36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76BD0B-4719-8E4C-83DA-BCB7C938D5A0}"/>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8" name="Footer Placeholder 7">
            <a:extLst>
              <a:ext uri="{FF2B5EF4-FFF2-40B4-BE49-F238E27FC236}">
                <a16:creationId xmlns:a16="http://schemas.microsoft.com/office/drawing/2014/main" id="{00B37CA1-9D0E-CB4A-A2BA-0E6467D31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FE497-EE32-394D-87B2-37ACB473417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196032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C9D2-45AF-3B40-A08F-93A34B71C1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2ECA9-DF96-294A-ABDE-CE43E855DD25}"/>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4" name="Footer Placeholder 3">
            <a:extLst>
              <a:ext uri="{FF2B5EF4-FFF2-40B4-BE49-F238E27FC236}">
                <a16:creationId xmlns:a16="http://schemas.microsoft.com/office/drawing/2014/main" id="{CC088CBB-9CE0-254B-B2F0-41E14EF56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B805D-B165-454F-9B3E-D91851DA9D7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14583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54793-4CAF-074B-B0EB-58268B8FBF9B}"/>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3" name="Footer Placeholder 2">
            <a:extLst>
              <a:ext uri="{FF2B5EF4-FFF2-40B4-BE49-F238E27FC236}">
                <a16:creationId xmlns:a16="http://schemas.microsoft.com/office/drawing/2014/main" id="{4422CC54-B799-BF42-A865-A2D30966B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B3870-3659-D84E-859C-B15AC656593B}"/>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210145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7C67-512E-404F-A69A-44471AC68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90787-48AD-6D43-B8D8-F6BFD196F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6F439C-B635-F340-AF61-C1AB7EA71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DC71-BFA6-2C4F-B270-F3E68A29C3DB}"/>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6" name="Footer Placeholder 5">
            <a:extLst>
              <a:ext uri="{FF2B5EF4-FFF2-40B4-BE49-F238E27FC236}">
                <a16:creationId xmlns:a16="http://schemas.microsoft.com/office/drawing/2014/main" id="{412BF840-9B80-4646-A833-02AA5BA4B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C8CDD-8B29-9541-930B-8559465B9C37}"/>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52165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95EE-0226-334B-81CF-852E60933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1F573-EC8B-C04E-88C6-97BF2AF00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0A561-44FE-4F4A-AE37-9E67B5B2B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B3147-1CBD-2F4E-9DE5-0DA917F6D165}"/>
              </a:ext>
            </a:extLst>
          </p:cNvPr>
          <p:cNvSpPr>
            <a:spLocks noGrp="1"/>
          </p:cNvSpPr>
          <p:nvPr>
            <p:ph type="dt" sz="half" idx="10"/>
          </p:nvPr>
        </p:nvSpPr>
        <p:spPr/>
        <p:txBody>
          <a:bodyPr/>
          <a:lstStyle/>
          <a:p>
            <a:fld id="{716D0319-3481-7242-9F9E-3C94C6BA8846}" type="datetimeFigureOut">
              <a:rPr lang="en-US" smtClean="0"/>
              <a:t>4/5/23</a:t>
            </a:fld>
            <a:endParaRPr lang="en-US"/>
          </a:p>
        </p:txBody>
      </p:sp>
      <p:sp>
        <p:nvSpPr>
          <p:cNvPr id="6" name="Footer Placeholder 5">
            <a:extLst>
              <a:ext uri="{FF2B5EF4-FFF2-40B4-BE49-F238E27FC236}">
                <a16:creationId xmlns:a16="http://schemas.microsoft.com/office/drawing/2014/main" id="{A0CE9D3A-D723-5345-8970-1A0ED567B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F45F0-D673-8746-B2A5-BAE2A8AB442D}"/>
              </a:ext>
            </a:extLst>
          </p:cNvPr>
          <p:cNvSpPr>
            <a:spLocks noGrp="1"/>
          </p:cNvSpPr>
          <p:nvPr>
            <p:ph type="sldNum" sz="quarter" idx="12"/>
          </p:nvPr>
        </p:nvSpPr>
        <p:spPr/>
        <p:txBody>
          <a:bodyPr/>
          <a:lstStyle/>
          <a:p>
            <a:fld id="{90482F2A-6F81-C140-9DC7-66D6EEC3CC22}" type="slidenum">
              <a:rPr lang="en-US" smtClean="0"/>
              <a:t>‹#›</a:t>
            </a:fld>
            <a:endParaRPr lang="en-US"/>
          </a:p>
        </p:txBody>
      </p:sp>
    </p:spTree>
    <p:extLst>
      <p:ext uri="{BB962C8B-B14F-4D97-AF65-F5344CB8AC3E}">
        <p14:creationId xmlns:p14="http://schemas.microsoft.com/office/powerpoint/2010/main" val="388951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8441B-31AD-0041-BC26-FE6DFD92E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BCF932-4F55-8C4E-9D49-70F5AFDDD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9014D-B241-2D4F-A137-8F6CBD726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D0319-3481-7242-9F9E-3C94C6BA8846}" type="datetimeFigureOut">
              <a:rPr lang="en-US" smtClean="0"/>
              <a:t>4/5/23</a:t>
            </a:fld>
            <a:endParaRPr lang="en-US"/>
          </a:p>
        </p:txBody>
      </p:sp>
      <p:sp>
        <p:nvSpPr>
          <p:cNvPr id="5" name="Footer Placeholder 4">
            <a:extLst>
              <a:ext uri="{FF2B5EF4-FFF2-40B4-BE49-F238E27FC236}">
                <a16:creationId xmlns:a16="http://schemas.microsoft.com/office/drawing/2014/main" id="{07124F5F-9602-3A4D-9AA4-369F57B3E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767A0-8DAA-F843-B0AE-6F17E13E8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82F2A-6F81-C140-9DC7-66D6EEC3CC22}" type="slidenum">
              <a:rPr lang="en-US" smtClean="0"/>
              <a:t>‹#›</a:t>
            </a:fld>
            <a:endParaRPr lang="en-US"/>
          </a:p>
        </p:txBody>
      </p:sp>
    </p:spTree>
    <p:extLst>
      <p:ext uri="{BB962C8B-B14F-4D97-AF65-F5344CB8AC3E}">
        <p14:creationId xmlns:p14="http://schemas.microsoft.com/office/powerpoint/2010/main" val="289167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dsznajder.es7-react-js-snipp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wilio.com/blog/react-choose-functional-compon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1988-ED03-1444-9C6F-0F33AAFE54B5}"/>
              </a:ext>
            </a:extLst>
          </p:cNvPr>
          <p:cNvSpPr>
            <a:spLocks noGrp="1"/>
          </p:cNvSpPr>
          <p:nvPr>
            <p:ph type="ctrTitle"/>
          </p:nvPr>
        </p:nvSpPr>
        <p:spPr/>
        <p:txBody>
          <a:bodyPr/>
          <a:lstStyle/>
          <a:p>
            <a:r>
              <a:rPr lang="en-US" dirty="0"/>
              <a:t>JavaScript Frameworks</a:t>
            </a:r>
          </a:p>
        </p:txBody>
      </p:sp>
      <p:sp>
        <p:nvSpPr>
          <p:cNvPr id="3" name="Subtitle 2">
            <a:extLst>
              <a:ext uri="{FF2B5EF4-FFF2-40B4-BE49-F238E27FC236}">
                <a16:creationId xmlns:a16="http://schemas.microsoft.com/office/drawing/2014/main" id="{56B5E4C6-FEDE-5142-9C16-120065C0803C}"/>
              </a:ext>
            </a:extLst>
          </p:cNvPr>
          <p:cNvSpPr>
            <a:spLocks noGrp="1"/>
          </p:cNvSpPr>
          <p:nvPr>
            <p:ph type="subTitle" idx="1"/>
          </p:nvPr>
        </p:nvSpPr>
        <p:spPr/>
        <p:txBody>
          <a:bodyPr/>
          <a:lstStyle/>
          <a:p>
            <a:r>
              <a:rPr lang="en-US" dirty="0"/>
              <a:t>Day 2</a:t>
            </a:r>
          </a:p>
        </p:txBody>
      </p:sp>
    </p:spTree>
    <p:extLst>
      <p:ext uri="{BB962C8B-B14F-4D97-AF65-F5344CB8AC3E}">
        <p14:creationId xmlns:p14="http://schemas.microsoft.com/office/powerpoint/2010/main" val="37550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0D5-63B6-B04C-A2E9-4C2C081A25EC}"/>
              </a:ext>
            </a:extLst>
          </p:cNvPr>
          <p:cNvSpPr>
            <a:spLocks noGrp="1"/>
          </p:cNvSpPr>
          <p:nvPr>
            <p:ph type="title"/>
          </p:nvPr>
        </p:nvSpPr>
        <p:spPr/>
        <p:txBody>
          <a:bodyPr/>
          <a:lstStyle/>
          <a:p>
            <a:r>
              <a:rPr lang="en-US" dirty="0"/>
              <a:t>React Component Files</a:t>
            </a:r>
          </a:p>
        </p:txBody>
      </p:sp>
      <p:sp>
        <p:nvSpPr>
          <p:cNvPr id="3" name="Content Placeholder 2">
            <a:extLst>
              <a:ext uri="{FF2B5EF4-FFF2-40B4-BE49-F238E27FC236}">
                <a16:creationId xmlns:a16="http://schemas.microsoft.com/office/drawing/2014/main" id="{A11A1882-B189-8B4B-834B-754ED37D08E6}"/>
              </a:ext>
            </a:extLst>
          </p:cNvPr>
          <p:cNvSpPr>
            <a:spLocks noGrp="1"/>
          </p:cNvSpPr>
          <p:nvPr>
            <p:ph idx="1"/>
          </p:nvPr>
        </p:nvSpPr>
        <p:spPr/>
        <p:txBody>
          <a:bodyPr/>
          <a:lstStyle/>
          <a:p>
            <a:r>
              <a:rPr lang="en-US" dirty="0"/>
              <a:t>It is usually preferable to break up your React application into smaller component files</a:t>
            </a:r>
          </a:p>
          <a:p>
            <a:r>
              <a:rPr lang="en-US" dirty="0"/>
              <a:t>Use export statements to “export” your components, variables or functions</a:t>
            </a:r>
          </a:p>
          <a:p>
            <a:r>
              <a:rPr lang="en-US" dirty="0"/>
              <a:t>Use import statements to “import” a component  file (or any JS file) into another component file (or even just a JS file)</a:t>
            </a:r>
          </a:p>
        </p:txBody>
      </p:sp>
    </p:spTree>
    <p:extLst>
      <p:ext uri="{BB962C8B-B14F-4D97-AF65-F5344CB8AC3E}">
        <p14:creationId xmlns:p14="http://schemas.microsoft.com/office/powerpoint/2010/main" val="111019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0D5-63B6-B04C-A2E9-4C2C081A25EC}"/>
              </a:ext>
            </a:extLst>
          </p:cNvPr>
          <p:cNvSpPr>
            <a:spLocks noGrp="1"/>
          </p:cNvSpPr>
          <p:nvPr>
            <p:ph type="title"/>
          </p:nvPr>
        </p:nvSpPr>
        <p:spPr/>
        <p:txBody>
          <a:bodyPr/>
          <a:lstStyle/>
          <a:p>
            <a:r>
              <a:rPr lang="en-US" dirty="0"/>
              <a:t>Exporting a React Component</a:t>
            </a:r>
          </a:p>
        </p:txBody>
      </p:sp>
      <p:sp>
        <p:nvSpPr>
          <p:cNvPr id="6" name="TextBox 5">
            <a:extLst>
              <a:ext uri="{FF2B5EF4-FFF2-40B4-BE49-F238E27FC236}">
                <a16:creationId xmlns:a16="http://schemas.microsoft.com/office/drawing/2014/main" id="{D503FD5A-8C50-CD4E-BC09-DF8D8540E3B7}"/>
              </a:ext>
            </a:extLst>
          </p:cNvPr>
          <p:cNvSpPr txBox="1"/>
          <p:nvPr/>
        </p:nvSpPr>
        <p:spPr>
          <a:xfrm>
            <a:off x="7919899" y="2704039"/>
            <a:ext cx="3521531" cy="2031325"/>
          </a:xfrm>
          <a:prstGeom prst="rect">
            <a:avLst/>
          </a:prstGeom>
          <a:noFill/>
        </p:spPr>
        <p:txBody>
          <a:bodyPr wrap="square" rtlCol="0">
            <a:spAutoFit/>
          </a:bodyPr>
          <a:lstStyle/>
          <a:p>
            <a:r>
              <a:rPr lang="en-US" dirty="0"/>
              <a:t>This statement exports our Header component. The “default” part of the statement makes importing our component a bit easier as we do not have to specify the Header function when importing this component</a:t>
            </a:r>
          </a:p>
        </p:txBody>
      </p:sp>
      <p:sp>
        <p:nvSpPr>
          <p:cNvPr id="8" name="Rectangle 7">
            <a:extLst>
              <a:ext uri="{FF2B5EF4-FFF2-40B4-BE49-F238E27FC236}">
                <a16:creationId xmlns:a16="http://schemas.microsoft.com/office/drawing/2014/main" id="{459A179D-9F63-5C44-8C48-D6045ECA843E}"/>
              </a:ext>
            </a:extLst>
          </p:cNvPr>
          <p:cNvSpPr/>
          <p:nvPr/>
        </p:nvSpPr>
        <p:spPr>
          <a:xfrm>
            <a:off x="956310" y="2093298"/>
            <a:ext cx="6118860" cy="3970318"/>
          </a:xfrm>
          <a:prstGeom prst="rect">
            <a:avLst/>
          </a:prstGeom>
          <a:solidFill>
            <a:schemeClr val="tx1"/>
          </a:solidFill>
        </p:spPr>
        <p:txBody>
          <a:bodyPr wrap="square">
            <a:spAutoFit/>
          </a:bodyPr>
          <a:lstStyle/>
          <a:p>
            <a:endParaRPr lang="en-CA" sz="2800" dirty="0">
              <a:solidFill>
                <a:srgbClr val="569CD6"/>
              </a:solidFill>
              <a:latin typeface="Menlo" panose="020B0609030804020204" pitchFamily="49" charset="0"/>
            </a:endParaRPr>
          </a:p>
          <a:p>
            <a:r>
              <a:rPr lang="en-CA" sz="2800" dirty="0">
                <a:solidFill>
                  <a:srgbClr val="569CD6"/>
                </a:solidFill>
                <a:latin typeface="Menlo" panose="020B0609030804020204" pitchFamily="49" charset="0"/>
              </a:rPr>
              <a:t>const</a:t>
            </a:r>
            <a:r>
              <a:rPr lang="en-CA" sz="2800" dirty="0">
                <a:solidFill>
                  <a:srgbClr val="D4D4D4"/>
                </a:solidFill>
                <a:latin typeface="Menlo" panose="020B0609030804020204" pitchFamily="49" charset="0"/>
              </a:rPr>
              <a:t> </a:t>
            </a:r>
            <a:r>
              <a:rPr lang="en-CA" sz="2800" dirty="0">
                <a:solidFill>
                  <a:srgbClr val="DCDCAA"/>
                </a:solidFill>
                <a:latin typeface="Menlo" panose="020B0609030804020204" pitchFamily="49" charset="0"/>
              </a:rPr>
              <a:t>Header</a:t>
            </a:r>
            <a:r>
              <a:rPr lang="en-CA" sz="2800" dirty="0">
                <a:solidFill>
                  <a:srgbClr val="D4D4D4"/>
                </a:solidFill>
                <a:latin typeface="Menlo" panose="020B0609030804020204" pitchFamily="49" charset="0"/>
              </a:rPr>
              <a:t> = () </a:t>
            </a:r>
            <a:r>
              <a:rPr lang="en-CA" sz="2800" dirty="0">
                <a:solidFill>
                  <a:srgbClr val="569CD6"/>
                </a:solidFill>
                <a:latin typeface="Menlo" panose="020B0609030804020204" pitchFamily="49" charset="0"/>
              </a:rPr>
              <a:t>=&gt;</a:t>
            </a:r>
            <a:r>
              <a:rPr lang="en-CA" sz="2800" dirty="0">
                <a:solidFill>
                  <a:srgbClr val="D4D4D4"/>
                </a:solidFill>
                <a:latin typeface="Menlo" panose="020B0609030804020204" pitchFamily="49" charset="0"/>
              </a:rPr>
              <a:t> (</a:t>
            </a: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r>
              <a:rPr lang="en-CA" sz="2800" dirty="0" err="1">
                <a:solidFill>
                  <a:srgbClr val="D4D4D4"/>
                </a:solidFill>
                <a:latin typeface="Menlo" panose="020B0609030804020204" pitchFamily="49" charset="0"/>
              </a:rPr>
              <a:t>ThingsTo</a:t>
            </a:r>
            <a:r>
              <a:rPr lang="en-CA" sz="2800" dirty="0">
                <a:solidFill>
                  <a:srgbClr val="D4D4D4"/>
                </a:solidFill>
                <a:latin typeface="Menlo" panose="020B0609030804020204" pitchFamily="49" charset="0"/>
              </a:rPr>
              <a:t> Do</a:t>
            </a:r>
            <a:r>
              <a:rPr lang="en-CA" sz="2800" dirty="0">
                <a:solidFill>
                  <a:srgbClr val="808080"/>
                </a:solidFill>
                <a:latin typeface="Menlo" panose="020B0609030804020204" pitchFamily="49" charset="0"/>
              </a:rPr>
              <a:t>&lt;/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p>
          <a:p>
            <a:r>
              <a:rPr lang="en-CA" sz="2800" dirty="0">
                <a:solidFill>
                  <a:srgbClr val="D4D4D4"/>
                </a:solidFill>
                <a:latin typeface="Menlo" panose="020B0609030804020204" pitchFamily="49" charset="0"/>
              </a:rPr>
              <a:t>);</a:t>
            </a:r>
          </a:p>
          <a:p>
            <a:br>
              <a:rPr lang="en-CA" sz="2800" dirty="0">
                <a:solidFill>
                  <a:srgbClr val="D4D4D4"/>
                </a:solidFill>
                <a:latin typeface="Menlo" panose="020B0609030804020204" pitchFamily="49" charset="0"/>
              </a:rPr>
            </a:br>
            <a:r>
              <a:rPr lang="en-CA" sz="2800" dirty="0">
                <a:solidFill>
                  <a:srgbClr val="C586C0"/>
                </a:solidFill>
                <a:latin typeface="Menlo" panose="020B0609030804020204" pitchFamily="49" charset="0"/>
              </a:rPr>
              <a:t>export</a:t>
            </a:r>
            <a:r>
              <a:rPr lang="en-CA" sz="2800" dirty="0">
                <a:solidFill>
                  <a:srgbClr val="D4D4D4"/>
                </a:solidFill>
                <a:latin typeface="Menlo" panose="020B0609030804020204" pitchFamily="49" charset="0"/>
              </a:rPr>
              <a:t> </a:t>
            </a:r>
            <a:r>
              <a:rPr lang="en-CA" sz="2800" dirty="0">
                <a:solidFill>
                  <a:srgbClr val="C586C0"/>
                </a:solidFill>
                <a:latin typeface="Menlo" panose="020B0609030804020204" pitchFamily="49" charset="0"/>
              </a:rPr>
              <a:t>default</a:t>
            </a:r>
            <a:r>
              <a:rPr lang="en-CA" sz="2800" dirty="0">
                <a:solidFill>
                  <a:srgbClr val="D4D4D4"/>
                </a:solidFill>
                <a:latin typeface="Menlo" panose="020B0609030804020204" pitchFamily="49" charset="0"/>
              </a:rPr>
              <a:t> </a:t>
            </a:r>
            <a:r>
              <a:rPr lang="en-CA" sz="2800" dirty="0">
                <a:solidFill>
                  <a:srgbClr val="DCDCAA"/>
                </a:solidFill>
                <a:latin typeface="Menlo" panose="020B0609030804020204" pitchFamily="49" charset="0"/>
              </a:rPr>
              <a:t>Header</a:t>
            </a:r>
            <a:r>
              <a:rPr lang="en-CA" sz="2800" dirty="0">
                <a:solidFill>
                  <a:srgbClr val="D4D4D4"/>
                </a:solidFill>
                <a:latin typeface="Menlo" panose="020B0609030804020204" pitchFamily="49" charset="0"/>
              </a:rPr>
              <a:t>;</a:t>
            </a:r>
          </a:p>
          <a:p>
            <a:endParaRPr lang="en-CA" sz="2800" b="0" dirty="0">
              <a:solidFill>
                <a:srgbClr val="D4D4D4"/>
              </a:solidFill>
              <a:effectLst/>
              <a:latin typeface="Menlo" panose="020B0609030804020204" pitchFamily="49" charset="0"/>
            </a:endParaRPr>
          </a:p>
        </p:txBody>
      </p:sp>
      <p:sp>
        <p:nvSpPr>
          <p:cNvPr id="7" name="Arrow: Right 4">
            <a:extLst>
              <a:ext uri="{FF2B5EF4-FFF2-40B4-BE49-F238E27FC236}">
                <a16:creationId xmlns:a16="http://schemas.microsoft.com/office/drawing/2014/main" id="{223A1D99-065A-A041-96CC-A70394187450}"/>
              </a:ext>
            </a:extLst>
          </p:cNvPr>
          <p:cNvSpPr/>
          <p:nvPr/>
        </p:nvSpPr>
        <p:spPr>
          <a:xfrm rot="9748977" flipV="1">
            <a:off x="3440608" y="4258413"/>
            <a:ext cx="4312824" cy="1911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11046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0D5-63B6-B04C-A2E9-4C2C081A25EC}"/>
              </a:ext>
            </a:extLst>
          </p:cNvPr>
          <p:cNvSpPr>
            <a:spLocks noGrp="1"/>
          </p:cNvSpPr>
          <p:nvPr>
            <p:ph type="title"/>
          </p:nvPr>
        </p:nvSpPr>
        <p:spPr/>
        <p:txBody>
          <a:bodyPr/>
          <a:lstStyle/>
          <a:p>
            <a:r>
              <a:rPr lang="en-US" dirty="0"/>
              <a:t>Exporting General functions or other values</a:t>
            </a:r>
          </a:p>
        </p:txBody>
      </p:sp>
      <p:sp>
        <p:nvSpPr>
          <p:cNvPr id="6" name="TextBox 5">
            <a:extLst>
              <a:ext uri="{FF2B5EF4-FFF2-40B4-BE49-F238E27FC236}">
                <a16:creationId xmlns:a16="http://schemas.microsoft.com/office/drawing/2014/main" id="{D503FD5A-8C50-CD4E-BC09-DF8D8540E3B7}"/>
              </a:ext>
            </a:extLst>
          </p:cNvPr>
          <p:cNvSpPr txBox="1"/>
          <p:nvPr/>
        </p:nvSpPr>
        <p:spPr>
          <a:xfrm>
            <a:off x="7597215" y="1837372"/>
            <a:ext cx="3521531" cy="147732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dirty="0"/>
              <a:t>Import and export statements are part of the JavaScript language. This means you can use export and import statements with regular functions and variables</a:t>
            </a:r>
          </a:p>
        </p:txBody>
      </p:sp>
      <p:sp>
        <p:nvSpPr>
          <p:cNvPr id="3" name="Rectangle 2">
            <a:extLst>
              <a:ext uri="{FF2B5EF4-FFF2-40B4-BE49-F238E27FC236}">
                <a16:creationId xmlns:a16="http://schemas.microsoft.com/office/drawing/2014/main" id="{87BB0AB9-9229-604E-B96A-6002B832D4E4}"/>
              </a:ext>
            </a:extLst>
          </p:cNvPr>
          <p:cNvSpPr/>
          <p:nvPr/>
        </p:nvSpPr>
        <p:spPr>
          <a:xfrm>
            <a:off x="838200" y="2029450"/>
            <a:ext cx="6096000" cy="3970318"/>
          </a:xfrm>
          <a:prstGeom prst="rect">
            <a:avLst/>
          </a:prstGeom>
          <a:solidFill>
            <a:schemeClr val="tx1"/>
          </a:solidFill>
        </p:spPr>
        <p:txBody>
          <a:bodyPr>
            <a:spAutoFit/>
          </a:bodyPr>
          <a:lstStyle/>
          <a:p>
            <a:endParaRPr lang="en-CA" dirty="0">
              <a:solidFill>
                <a:srgbClr val="569CD6"/>
              </a:solidFill>
              <a:latin typeface="Menlo" panose="020B0609030804020204" pitchFamily="49" charset="0"/>
            </a:endParaRPr>
          </a:p>
          <a:p>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err="1">
                <a:solidFill>
                  <a:srgbClr val="DCDCAA"/>
                </a:solidFill>
                <a:latin typeface="Menlo" panose="020B0609030804020204" pitchFamily="49" charset="0"/>
              </a:rPr>
              <a:t>getYear</a:t>
            </a:r>
            <a:r>
              <a:rPr lang="en-CA" dirty="0">
                <a:solidFill>
                  <a:srgbClr val="D4D4D4"/>
                </a:solidFill>
                <a:latin typeface="Menlo" panose="020B0609030804020204" pitchFamily="49" charset="0"/>
              </a:rPr>
              <a:t>(){</a:t>
            </a:r>
          </a:p>
          <a:p>
            <a:r>
              <a:rPr lang="en-CA" dirty="0">
                <a:solidFill>
                  <a:srgbClr val="569CD6"/>
                </a:solidFill>
                <a:latin typeface="Menlo" panose="020B0609030804020204" pitchFamily="49" charset="0"/>
              </a:rPr>
              <a:t>   const</a:t>
            </a:r>
            <a:r>
              <a:rPr lang="en-CA" dirty="0">
                <a:solidFill>
                  <a:srgbClr val="D4D4D4"/>
                </a:solidFill>
                <a:latin typeface="Menlo" panose="020B0609030804020204" pitchFamily="49" charset="0"/>
              </a:rPr>
              <a:t> </a:t>
            </a:r>
            <a:r>
              <a:rPr lang="en-CA" dirty="0">
                <a:solidFill>
                  <a:srgbClr val="4FC1FF"/>
                </a:solidFill>
                <a:latin typeface="Menlo" panose="020B0609030804020204" pitchFamily="49" charset="0"/>
              </a:rPr>
              <a:t>d</a:t>
            </a:r>
            <a:r>
              <a:rPr lang="en-CA" dirty="0">
                <a:solidFill>
                  <a:srgbClr val="D4D4D4"/>
                </a:solidFill>
                <a:latin typeface="Menlo" panose="020B0609030804020204" pitchFamily="49" charset="0"/>
              </a:rPr>
              <a:t> = </a:t>
            </a:r>
            <a:r>
              <a:rPr lang="en-CA" dirty="0">
                <a:solidFill>
                  <a:srgbClr val="569CD6"/>
                </a:solidFill>
                <a:latin typeface="Menlo" panose="020B0609030804020204" pitchFamily="49" charset="0"/>
              </a:rPr>
              <a:t>new</a:t>
            </a:r>
            <a:r>
              <a:rPr lang="en-CA" dirty="0">
                <a:solidFill>
                  <a:srgbClr val="D4D4D4"/>
                </a:solidFill>
                <a:latin typeface="Menlo" panose="020B0609030804020204" pitchFamily="49" charset="0"/>
              </a:rPr>
              <a:t> </a:t>
            </a:r>
            <a:r>
              <a:rPr lang="en-CA" dirty="0">
                <a:solidFill>
                  <a:srgbClr val="4EC9B0"/>
                </a:solidFill>
                <a:latin typeface="Menlo" panose="020B0609030804020204" pitchFamily="49" charset="0"/>
              </a:rPr>
              <a:t>Date</a:t>
            </a:r>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   return</a:t>
            </a:r>
            <a:r>
              <a:rPr lang="en-CA" dirty="0">
                <a:solidFill>
                  <a:srgbClr val="D4D4D4"/>
                </a:solidFill>
                <a:latin typeface="Menlo" panose="020B0609030804020204" pitchFamily="49" charset="0"/>
              </a:rPr>
              <a:t> </a:t>
            </a:r>
            <a:r>
              <a:rPr lang="en-CA" dirty="0" err="1">
                <a:solidFill>
                  <a:srgbClr val="4FC1FF"/>
                </a:solidFill>
                <a:latin typeface="Menlo" panose="020B0609030804020204" pitchFamily="49" charset="0"/>
              </a:rPr>
              <a:t>d</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getFullYear</a:t>
            </a:r>
            <a:r>
              <a:rPr lang="en-CA" dirty="0">
                <a:solidFill>
                  <a:srgbClr val="D4D4D4"/>
                </a:solidFill>
                <a:latin typeface="Menlo" panose="020B0609030804020204" pitchFamily="49" charset="0"/>
              </a:rPr>
              <a:t>();</a:t>
            </a:r>
          </a:p>
          <a:p>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err="1">
                <a:solidFill>
                  <a:srgbClr val="DCDCAA"/>
                </a:solidFill>
                <a:latin typeface="Menlo" panose="020B0609030804020204" pitchFamily="49" charset="0"/>
              </a:rPr>
              <a:t>makeDollar</a:t>
            </a:r>
            <a:r>
              <a:rPr lang="en-CA" dirty="0">
                <a:solidFill>
                  <a:srgbClr val="D4D4D4"/>
                </a:solidFill>
                <a:latin typeface="Menlo" panose="020B0609030804020204" pitchFamily="49" charset="0"/>
              </a:rPr>
              <a:t>(</a:t>
            </a:r>
            <a:r>
              <a:rPr lang="en-CA" dirty="0">
                <a:solidFill>
                  <a:srgbClr val="9CDCFE"/>
                </a:solidFill>
                <a:latin typeface="Menlo" panose="020B0609030804020204" pitchFamily="49" charset="0"/>
              </a:rPr>
              <a:t>num</a:t>
            </a:r>
            <a:r>
              <a:rPr lang="en-CA" dirty="0">
                <a:solidFill>
                  <a:srgbClr val="D4D4D4"/>
                </a:solidFill>
                <a:latin typeface="Menlo" panose="020B0609030804020204" pitchFamily="49" charset="0"/>
              </a:rPr>
              <a:t>){ </a:t>
            </a:r>
          </a:p>
          <a:p>
            <a:r>
              <a:rPr lang="en-CA" dirty="0">
                <a:solidFill>
                  <a:srgbClr val="9CDCFE"/>
                </a:solidFill>
                <a:latin typeface="Menlo" panose="020B0609030804020204" pitchFamily="49" charset="0"/>
              </a:rPr>
              <a:t>   num</a:t>
            </a:r>
            <a:r>
              <a:rPr lang="en-CA" dirty="0">
                <a:solidFill>
                  <a:srgbClr val="D4D4D4"/>
                </a:solidFill>
                <a:latin typeface="Menlo" panose="020B0609030804020204" pitchFamily="49" charset="0"/>
              </a:rPr>
              <a:t> = </a:t>
            </a:r>
            <a:r>
              <a:rPr lang="en-CA" dirty="0" err="1">
                <a:solidFill>
                  <a:srgbClr val="9CDCFE"/>
                </a:solidFill>
                <a:latin typeface="Menlo" panose="020B0609030804020204" pitchFamily="49" charset="0"/>
              </a:rPr>
              <a:t>num</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toFixed</a:t>
            </a:r>
            <a:r>
              <a:rPr lang="en-CA" dirty="0">
                <a:solidFill>
                  <a:srgbClr val="D4D4D4"/>
                </a:solidFill>
                <a:latin typeface="Menlo" panose="020B0609030804020204" pitchFamily="49" charset="0"/>
              </a:rPr>
              <a:t>(</a:t>
            </a:r>
            <a:r>
              <a:rPr lang="en-CA" dirty="0">
                <a:solidFill>
                  <a:srgbClr val="B5CEA8"/>
                </a:solidFill>
                <a:latin typeface="Menlo" panose="020B0609030804020204" pitchFamily="49" charset="0"/>
              </a:rPr>
              <a:t>2</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   num</a:t>
            </a:r>
            <a:r>
              <a:rPr lang="en-CA" dirty="0">
                <a:solidFill>
                  <a:srgbClr val="D4D4D4"/>
                </a:solidFill>
                <a:latin typeface="Menlo" panose="020B0609030804020204" pitchFamily="49" charset="0"/>
              </a:rPr>
              <a:t> = </a:t>
            </a:r>
            <a:r>
              <a:rPr lang="en-CA" dirty="0">
                <a:solidFill>
                  <a:srgbClr val="CE9178"/>
                </a:solidFill>
                <a:latin typeface="Menlo" panose="020B0609030804020204" pitchFamily="49" charset="0"/>
              </a:rPr>
              <a:t>`$</a:t>
            </a:r>
            <a:r>
              <a:rPr lang="en-CA" dirty="0">
                <a:solidFill>
                  <a:srgbClr val="569CD6"/>
                </a:solidFill>
                <a:latin typeface="Menlo" panose="020B0609030804020204" pitchFamily="49" charset="0"/>
              </a:rPr>
              <a:t>${</a:t>
            </a:r>
            <a:r>
              <a:rPr lang="en-CA" dirty="0" err="1">
                <a:solidFill>
                  <a:srgbClr val="9CDCFE"/>
                </a:solidFill>
                <a:latin typeface="Menlo" panose="020B0609030804020204" pitchFamily="49" charset="0"/>
              </a:rPr>
              <a:t>num</a:t>
            </a:r>
            <a:r>
              <a:rPr lang="en-CA" dirty="0" err="1">
                <a:solidFill>
                  <a:srgbClr val="D4D4D4"/>
                </a:solidFill>
                <a:latin typeface="Menlo" panose="020B0609030804020204" pitchFamily="49" charset="0"/>
              </a:rPr>
              <a:t>.</a:t>
            </a:r>
            <a:r>
              <a:rPr lang="en-CA" dirty="0" err="1">
                <a:solidFill>
                  <a:srgbClr val="DCDCAA"/>
                </a:solidFill>
                <a:latin typeface="Menlo" panose="020B0609030804020204" pitchFamily="49" charset="0"/>
              </a:rPr>
              <a:t>toLocaleString</a:t>
            </a:r>
            <a:r>
              <a:rPr lang="en-CA" dirty="0">
                <a:solidFill>
                  <a:srgbClr val="D4D4D4"/>
                </a:solidFill>
                <a:latin typeface="Menlo" panose="020B0609030804020204" pitchFamily="49" charset="0"/>
              </a:rPr>
              <a:t>()</a:t>
            </a:r>
            <a:r>
              <a:rPr lang="en-CA" dirty="0">
                <a:solidFill>
                  <a:srgbClr val="569CD6"/>
                </a:solidFill>
                <a:latin typeface="Menlo" panose="020B0609030804020204" pitchFamily="49" charset="0"/>
              </a:rPr>
              <a:t>}</a:t>
            </a:r>
            <a:r>
              <a:rPr lang="en-CA" dirty="0">
                <a:solidFill>
                  <a:srgbClr val="CE9178"/>
                </a:solidFill>
                <a:latin typeface="Menlo" panose="020B0609030804020204" pitchFamily="49" charset="0"/>
              </a:rPr>
              <a:t>`</a:t>
            </a:r>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   return</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num</a:t>
            </a:r>
            <a:r>
              <a:rPr lang="en-CA" dirty="0">
                <a:solidFill>
                  <a:srgbClr val="D4D4D4"/>
                </a:solidFill>
                <a:latin typeface="Menlo" panose="020B0609030804020204" pitchFamily="49" charset="0"/>
              </a:rPr>
              <a:t>;</a:t>
            </a:r>
          </a:p>
          <a:p>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C586C0"/>
                </a:solidFill>
                <a:latin typeface="Menlo" panose="020B0609030804020204" pitchFamily="49" charset="0"/>
              </a:rPr>
              <a:t>export</a:t>
            </a:r>
            <a:r>
              <a:rPr lang="en-CA" dirty="0">
                <a:solidFill>
                  <a:srgbClr val="D4D4D4"/>
                </a:solidFill>
                <a:latin typeface="Menlo" panose="020B0609030804020204" pitchFamily="49" charset="0"/>
              </a:rPr>
              <a:t> { </a:t>
            </a:r>
            <a:r>
              <a:rPr lang="en-CA" dirty="0" err="1">
                <a:solidFill>
                  <a:srgbClr val="DCDCAA"/>
                </a:solidFill>
                <a:latin typeface="Menlo" panose="020B0609030804020204" pitchFamily="49" charset="0"/>
              </a:rPr>
              <a:t>getYear</a:t>
            </a:r>
            <a:r>
              <a:rPr lang="en-CA" dirty="0">
                <a:solidFill>
                  <a:srgbClr val="D4D4D4"/>
                </a:solidFill>
                <a:latin typeface="Menlo" panose="020B0609030804020204" pitchFamily="49" charset="0"/>
              </a:rPr>
              <a:t>, </a:t>
            </a:r>
            <a:r>
              <a:rPr lang="en-CA" dirty="0" err="1">
                <a:solidFill>
                  <a:srgbClr val="DCDCAA"/>
                </a:solidFill>
                <a:latin typeface="Menlo" panose="020B0609030804020204" pitchFamily="49" charset="0"/>
              </a:rPr>
              <a:t>makeDollar</a:t>
            </a:r>
            <a:r>
              <a:rPr lang="en-CA" dirty="0">
                <a:solidFill>
                  <a:srgbClr val="D4D4D4"/>
                </a:solidFill>
                <a:latin typeface="Menlo" panose="020B0609030804020204" pitchFamily="49" charset="0"/>
              </a:rPr>
              <a:t> };</a:t>
            </a:r>
          </a:p>
          <a:p>
            <a:endParaRPr lang="en-CA" b="0" dirty="0">
              <a:solidFill>
                <a:srgbClr val="D4D4D4"/>
              </a:solidFill>
              <a:effectLst/>
              <a:latin typeface="Menlo" panose="020B0609030804020204" pitchFamily="49" charset="0"/>
            </a:endParaRPr>
          </a:p>
        </p:txBody>
      </p:sp>
      <p:sp>
        <p:nvSpPr>
          <p:cNvPr id="9" name="TextBox 8">
            <a:extLst>
              <a:ext uri="{FF2B5EF4-FFF2-40B4-BE49-F238E27FC236}">
                <a16:creationId xmlns:a16="http://schemas.microsoft.com/office/drawing/2014/main" id="{E785DE8C-93E4-9B42-8D34-3BE35E24EAF3}"/>
              </a:ext>
            </a:extLst>
          </p:cNvPr>
          <p:cNvSpPr txBox="1"/>
          <p:nvPr/>
        </p:nvSpPr>
        <p:spPr>
          <a:xfrm>
            <a:off x="7740829" y="3637419"/>
            <a:ext cx="3521531" cy="1754326"/>
          </a:xfrm>
          <a:prstGeom prst="rect">
            <a:avLst/>
          </a:prstGeom>
          <a:noFill/>
        </p:spPr>
        <p:txBody>
          <a:bodyPr wrap="square" rtlCol="0">
            <a:spAutoFit/>
          </a:bodyPr>
          <a:lstStyle/>
          <a:p>
            <a:r>
              <a:rPr lang="en-US" dirty="0"/>
              <a:t>In this example we are exporting the “</a:t>
            </a:r>
            <a:r>
              <a:rPr lang="en-US" dirty="0" err="1"/>
              <a:t>getYear</a:t>
            </a:r>
            <a:r>
              <a:rPr lang="en-US" dirty="0"/>
              <a:t>” and the “</a:t>
            </a:r>
            <a:r>
              <a:rPr lang="en-US" dirty="0" err="1"/>
              <a:t>makeDollar</a:t>
            </a:r>
            <a:r>
              <a:rPr lang="en-US" dirty="0"/>
              <a:t>” function. Since we do not have a default export, we will have to add these function names in our import statement</a:t>
            </a:r>
          </a:p>
        </p:txBody>
      </p:sp>
      <p:sp>
        <p:nvSpPr>
          <p:cNvPr id="7" name="Arrow: Right 4">
            <a:extLst>
              <a:ext uri="{FF2B5EF4-FFF2-40B4-BE49-F238E27FC236}">
                <a16:creationId xmlns:a16="http://schemas.microsoft.com/office/drawing/2014/main" id="{223A1D99-065A-A041-96CC-A70394187450}"/>
              </a:ext>
            </a:extLst>
          </p:cNvPr>
          <p:cNvSpPr/>
          <p:nvPr/>
        </p:nvSpPr>
        <p:spPr>
          <a:xfrm rot="11417911" flipV="1">
            <a:off x="6222212" y="4006470"/>
            <a:ext cx="1365836" cy="2256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07380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20D5-63B6-B04C-A2E9-4C2C081A25EC}"/>
              </a:ext>
            </a:extLst>
          </p:cNvPr>
          <p:cNvSpPr>
            <a:spLocks noGrp="1"/>
          </p:cNvSpPr>
          <p:nvPr>
            <p:ph type="title"/>
          </p:nvPr>
        </p:nvSpPr>
        <p:spPr/>
        <p:txBody>
          <a:bodyPr/>
          <a:lstStyle/>
          <a:p>
            <a:r>
              <a:rPr lang="en-US" dirty="0"/>
              <a:t>Importing a React Component</a:t>
            </a:r>
          </a:p>
        </p:txBody>
      </p:sp>
      <p:sp>
        <p:nvSpPr>
          <p:cNvPr id="6" name="TextBox 5">
            <a:extLst>
              <a:ext uri="{FF2B5EF4-FFF2-40B4-BE49-F238E27FC236}">
                <a16:creationId xmlns:a16="http://schemas.microsoft.com/office/drawing/2014/main" id="{D503FD5A-8C50-CD4E-BC09-DF8D8540E3B7}"/>
              </a:ext>
            </a:extLst>
          </p:cNvPr>
          <p:cNvSpPr txBox="1"/>
          <p:nvPr/>
        </p:nvSpPr>
        <p:spPr>
          <a:xfrm>
            <a:off x="7625050" y="2233167"/>
            <a:ext cx="3521531" cy="646331"/>
          </a:xfrm>
          <a:prstGeom prst="rect">
            <a:avLst/>
          </a:prstGeom>
          <a:noFill/>
        </p:spPr>
        <p:txBody>
          <a:bodyPr wrap="square" rtlCol="0">
            <a:spAutoFit/>
          </a:bodyPr>
          <a:lstStyle/>
          <a:p>
            <a:r>
              <a:rPr lang="en-US" dirty="0"/>
              <a:t>Use an import statement to import a component. </a:t>
            </a:r>
          </a:p>
        </p:txBody>
      </p:sp>
      <p:sp>
        <p:nvSpPr>
          <p:cNvPr id="3" name="Rectangle 2">
            <a:extLst>
              <a:ext uri="{FF2B5EF4-FFF2-40B4-BE49-F238E27FC236}">
                <a16:creationId xmlns:a16="http://schemas.microsoft.com/office/drawing/2014/main" id="{6636DCC2-F051-7B40-8DA8-62463EEFFAA3}"/>
              </a:ext>
            </a:extLst>
          </p:cNvPr>
          <p:cNvSpPr/>
          <p:nvPr/>
        </p:nvSpPr>
        <p:spPr>
          <a:xfrm>
            <a:off x="838200" y="1758316"/>
            <a:ext cx="6096000" cy="4801314"/>
          </a:xfrm>
          <a:prstGeom prst="rect">
            <a:avLst/>
          </a:prstGeom>
          <a:solidFill>
            <a:schemeClr val="tx1"/>
          </a:solidFill>
        </p:spPr>
        <p:txBody>
          <a:bodyPr>
            <a:spAutoFit/>
          </a:bodyPr>
          <a:lstStyle/>
          <a:p>
            <a:endParaRPr lang="en-CA" dirty="0">
              <a:solidFill>
                <a:srgbClr val="C586C0"/>
              </a:solidFill>
              <a:latin typeface="Menlo" panose="020B0609030804020204" pitchFamily="49" charset="0"/>
            </a:endParaRPr>
          </a:p>
          <a:p>
            <a:r>
              <a:rPr lang="en-CA" dirty="0">
                <a:solidFill>
                  <a:srgbClr val="C586C0"/>
                </a:solidFill>
                <a:latin typeface="Menlo" panose="020B0609030804020204" pitchFamily="49" charset="0"/>
              </a:rPr>
              <a:t>import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Header</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from</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'./Header'</a:t>
            </a:r>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import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Main</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from</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'./Main'</a:t>
            </a:r>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import</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Footer</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from</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'./Footer'</a:t>
            </a:r>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App</a:t>
            </a:r>
            <a:r>
              <a:rPr lang="en-CA" dirty="0">
                <a:solidFill>
                  <a:srgbClr val="D4D4D4"/>
                </a:solidFill>
                <a:latin typeface="Menlo" panose="020B0609030804020204" pitchFamily="49" charset="0"/>
              </a:rPr>
              <a:t>() {</a:t>
            </a:r>
          </a:p>
          <a:p>
            <a:r>
              <a:rPr lang="en-CA" dirty="0">
                <a:solidFill>
                  <a:srgbClr val="C586C0"/>
                </a:solidFill>
                <a:latin typeface="Menlo" panose="020B0609030804020204" pitchFamily="49" charset="0"/>
              </a:rPr>
              <a:t>   return</a:t>
            </a:r>
            <a:r>
              <a:rPr lang="en-CA" dirty="0">
                <a:solidFill>
                  <a:srgbClr val="D4D4D4"/>
                </a:solidFill>
                <a:latin typeface="Menlo" panose="020B0609030804020204" pitchFamily="49" charset="0"/>
              </a:rPr>
              <a:t> (</a:t>
            </a: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D4D4D4"/>
                </a:solidFill>
                <a:latin typeface="Menlo" panose="020B0609030804020204" pitchFamily="49" charset="0"/>
              </a:rPr>
              <a:t> </a:t>
            </a:r>
            <a:r>
              <a:rPr lang="en-CA" dirty="0" err="1">
                <a:solidFill>
                  <a:srgbClr val="9CDCFE"/>
                </a:solidFill>
                <a:latin typeface="Menlo" panose="020B0609030804020204" pitchFamily="49" charset="0"/>
              </a:rPr>
              <a:t>className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"App"</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4EC9B0"/>
                </a:solidFill>
                <a:latin typeface="Menlo" panose="020B0609030804020204" pitchFamily="49" charset="0"/>
              </a:rPr>
              <a:t>Header</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4EC9B0"/>
                </a:solidFill>
                <a:latin typeface="Menlo" panose="020B0609030804020204" pitchFamily="49" charset="0"/>
              </a:rPr>
              <a:t>Main</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4EC9B0"/>
                </a:solidFill>
                <a:latin typeface="Menlo" panose="020B0609030804020204" pitchFamily="49" charset="0"/>
              </a:rPr>
              <a:t>Footer</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   );</a:t>
            </a:r>
          </a:p>
          <a:p>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C586C0"/>
                </a:solidFill>
                <a:latin typeface="Menlo" panose="020B0609030804020204" pitchFamily="49" charset="0"/>
              </a:rPr>
              <a:t>export</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default</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App</a:t>
            </a:r>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7" name="Arrow: Right 4">
            <a:extLst>
              <a:ext uri="{FF2B5EF4-FFF2-40B4-BE49-F238E27FC236}">
                <a16:creationId xmlns:a16="http://schemas.microsoft.com/office/drawing/2014/main" id="{223A1D99-065A-A041-96CC-A70394187450}"/>
              </a:ext>
            </a:extLst>
          </p:cNvPr>
          <p:cNvSpPr/>
          <p:nvPr/>
        </p:nvSpPr>
        <p:spPr>
          <a:xfrm rot="11264658" flipV="1">
            <a:off x="5354826" y="2272273"/>
            <a:ext cx="2059691" cy="1745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A2DC1FA1-3FC2-3445-814E-634C8E06844D}"/>
              </a:ext>
            </a:extLst>
          </p:cNvPr>
          <p:cNvSpPr txBox="1"/>
          <p:nvPr/>
        </p:nvSpPr>
        <p:spPr>
          <a:xfrm>
            <a:off x="7699275" y="3693344"/>
            <a:ext cx="3521531" cy="1200329"/>
          </a:xfrm>
          <a:prstGeom prst="rect">
            <a:avLst/>
          </a:prstGeom>
          <a:noFill/>
        </p:spPr>
        <p:txBody>
          <a:bodyPr wrap="square" rtlCol="0">
            <a:spAutoFit/>
          </a:bodyPr>
          <a:lstStyle/>
          <a:p>
            <a:r>
              <a:rPr lang="en-US" dirty="0"/>
              <a:t>The “from” part of the statement tells the compiler where to load the component from. The file path is relative to the importing file</a:t>
            </a:r>
          </a:p>
        </p:txBody>
      </p:sp>
      <p:sp>
        <p:nvSpPr>
          <p:cNvPr id="10" name="Arrow: Right 4">
            <a:extLst>
              <a:ext uri="{FF2B5EF4-FFF2-40B4-BE49-F238E27FC236}">
                <a16:creationId xmlns:a16="http://schemas.microsoft.com/office/drawing/2014/main" id="{527604DD-51BD-A548-A215-C06E424EC84F}"/>
              </a:ext>
            </a:extLst>
          </p:cNvPr>
          <p:cNvSpPr/>
          <p:nvPr/>
        </p:nvSpPr>
        <p:spPr>
          <a:xfrm rot="12122111" flipV="1">
            <a:off x="4281309" y="3596323"/>
            <a:ext cx="3425495" cy="1940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 name="TextBox 10">
            <a:extLst>
              <a:ext uri="{FF2B5EF4-FFF2-40B4-BE49-F238E27FC236}">
                <a16:creationId xmlns:a16="http://schemas.microsoft.com/office/drawing/2014/main" id="{A6DBDE0D-EB44-D648-BFDC-FFB8D646F048}"/>
              </a:ext>
            </a:extLst>
          </p:cNvPr>
          <p:cNvSpPr txBox="1"/>
          <p:nvPr/>
        </p:nvSpPr>
        <p:spPr>
          <a:xfrm>
            <a:off x="7793809" y="5196187"/>
            <a:ext cx="3521531" cy="923330"/>
          </a:xfrm>
          <a:prstGeom prst="rect">
            <a:avLst/>
          </a:prstGeom>
          <a:noFill/>
        </p:spPr>
        <p:txBody>
          <a:bodyPr wrap="square" rtlCol="0">
            <a:spAutoFit/>
          </a:bodyPr>
          <a:lstStyle/>
          <a:p>
            <a:r>
              <a:rPr lang="en-US" dirty="0"/>
              <a:t>You can add the imported components to your component by writing them as JSX elements</a:t>
            </a:r>
          </a:p>
        </p:txBody>
      </p:sp>
      <p:sp>
        <p:nvSpPr>
          <p:cNvPr id="12" name="Arrow: Right 4">
            <a:extLst>
              <a:ext uri="{FF2B5EF4-FFF2-40B4-BE49-F238E27FC236}">
                <a16:creationId xmlns:a16="http://schemas.microsoft.com/office/drawing/2014/main" id="{262B39D4-1193-8E45-BE8A-194421973757}"/>
              </a:ext>
            </a:extLst>
          </p:cNvPr>
          <p:cNvSpPr/>
          <p:nvPr/>
        </p:nvSpPr>
        <p:spPr>
          <a:xfrm rot="11800549" flipV="1">
            <a:off x="3545473" y="4885262"/>
            <a:ext cx="4132091" cy="1911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82665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ABE-D531-5C45-8178-649807E17443}"/>
              </a:ext>
            </a:extLst>
          </p:cNvPr>
          <p:cNvSpPr>
            <a:spLocks noGrp="1"/>
          </p:cNvSpPr>
          <p:nvPr>
            <p:ph type="title"/>
          </p:nvPr>
        </p:nvSpPr>
        <p:spPr/>
        <p:txBody>
          <a:bodyPr/>
          <a:lstStyle/>
          <a:p>
            <a:r>
              <a:rPr lang="en-CA" dirty="0"/>
              <a:t>VS Code ES7 React Snippets Extension</a:t>
            </a:r>
          </a:p>
        </p:txBody>
      </p:sp>
      <p:sp>
        <p:nvSpPr>
          <p:cNvPr id="3" name="Content Placeholder 2">
            <a:extLst>
              <a:ext uri="{FF2B5EF4-FFF2-40B4-BE49-F238E27FC236}">
                <a16:creationId xmlns:a16="http://schemas.microsoft.com/office/drawing/2014/main" id="{FF88154F-90DF-0341-9E6C-4E7E48627DF5}"/>
              </a:ext>
            </a:extLst>
          </p:cNvPr>
          <p:cNvSpPr>
            <a:spLocks noGrp="1"/>
          </p:cNvSpPr>
          <p:nvPr>
            <p:ph idx="1"/>
          </p:nvPr>
        </p:nvSpPr>
        <p:spPr>
          <a:xfrm>
            <a:off x="838200" y="1825625"/>
            <a:ext cx="10515600" cy="4667250"/>
          </a:xfrm>
        </p:spPr>
        <p:txBody>
          <a:bodyPr>
            <a:normAutofit fontScale="92500" lnSpcReduction="10000"/>
          </a:bodyPr>
          <a:lstStyle/>
          <a:p>
            <a:r>
              <a:rPr lang="en-CA" dirty="0"/>
              <a:t>Consider using a React Code Snippet extension to speed your workflow and reduce the amount of repetitive typing of similar code</a:t>
            </a:r>
          </a:p>
          <a:p>
            <a:r>
              <a:rPr lang="en-CA" dirty="0"/>
              <a:t>Snippets work by allow you to type a few short characters that then output a block of standard React Code</a:t>
            </a:r>
          </a:p>
          <a:p>
            <a:r>
              <a:rPr lang="en-CA" dirty="0"/>
              <a:t>There are several React Code Snippet extensions for VS Code</a:t>
            </a:r>
          </a:p>
          <a:p>
            <a:pPr lvl="1"/>
            <a:r>
              <a:rPr lang="en-CA" dirty="0"/>
              <a:t>ES7 React Snippets</a:t>
            </a:r>
          </a:p>
          <a:p>
            <a:pPr lvl="2"/>
            <a:r>
              <a:rPr lang="en-CA" dirty="0">
                <a:hlinkClick r:id="rId2"/>
              </a:rPr>
              <a:t>https://marketplace.visualstudio.com/items?itemName=dsznajder.es7-react-js-snippets</a:t>
            </a:r>
            <a:endParaRPr lang="en-CA" dirty="0"/>
          </a:p>
          <a:p>
            <a:pPr lvl="2"/>
            <a:r>
              <a:rPr lang="en-CA" dirty="0"/>
              <a:t>To create basic React component</a:t>
            </a:r>
          </a:p>
          <a:p>
            <a:pPr lvl="3"/>
            <a:r>
              <a:rPr lang="en-CA" dirty="0"/>
              <a:t>Create a new React component file -&gt; example: </a:t>
            </a:r>
            <a:r>
              <a:rPr lang="en-CA" dirty="0" err="1"/>
              <a:t>Widget.js</a:t>
            </a:r>
            <a:endParaRPr lang="en-CA" dirty="0"/>
          </a:p>
          <a:p>
            <a:pPr lvl="3"/>
            <a:r>
              <a:rPr lang="en-CA" dirty="0"/>
              <a:t>In the </a:t>
            </a:r>
            <a:r>
              <a:rPr lang="en-CA" dirty="0" err="1"/>
              <a:t>Widget.js</a:t>
            </a:r>
            <a:r>
              <a:rPr lang="en-CA" dirty="0"/>
              <a:t> file type “</a:t>
            </a:r>
            <a:r>
              <a:rPr lang="en-CA" dirty="0" err="1"/>
              <a:t>rfce</a:t>
            </a:r>
            <a:r>
              <a:rPr lang="en-CA" dirty="0"/>
              <a:t>” …then the [TAB] key…</a:t>
            </a:r>
          </a:p>
          <a:p>
            <a:pPr lvl="2"/>
            <a:r>
              <a:rPr lang="en-CA" dirty="0"/>
              <a:t>Optional setting:</a:t>
            </a:r>
          </a:p>
          <a:p>
            <a:pPr lvl="3"/>
            <a:r>
              <a:rPr lang="en-CA" dirty="0"/>
              <a:t>If you want the outputted basic react component to omit the “import React…” line then add the following line to your “</a:t>
            </a:r>
            <a:r>
              <a:rPr lang="en-CA" dirty="0" err="1"/>
              <a:t>settings.json</a:t>
            </a:r>
            <a:r>
              <a:rPr lang="en-CA" dirty="0"/>
              <a:t>” file in VS Code</a:t>
            </a:r>
          </a:p>
          <a:p>
            <a:pPr lvl="4"/>
            <a:r>
              <a:rPr lang="en-CA" dirty="0"/>
              <a:t>"</a:t>
            </a:r>
            <a:r>
              <a:rPr lang="en-CA" dirty="0" err="1"/>
              <a:t>reactSnippets.settings.importReactOnTop</a:t>
            </a:r>
            <a:r>
              <a:rPr lang="en-CA" dirty="0"/>
              <a:t>": false</a:t>
            </a:r>
          </a:p>
          <a:p>
            <a:pPr marL="914400" lvl="2" indent="0">
              <a:buNone/>
            </a:pPr>
            <a:endParaRPr lang="en-CA" dirty="0"/>
          </a:p>
        </p:txBody>
      </p:sp>
    </p:spTree>
    <p:extLst>
      <p:ext uri="{BB962C8B-B14F-4D97-AF65-F5344CB8AC3E}">
        <p14:creationId xmlns:p14="http://schemas.microsoft.com/office/powerpoint/2010/main" val="227416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567E-37A2-FD46-8677-D25341BADC5A}"/>
              </a:ext>
            </a:extLst>
          </p:cNvPr>
          <p:cNvSpPr>
            <a:spLocks noGrp="1"/>
          </p:cNvSpPr>
          <p:nvPr>
            <p:ph type="ctrTitle"/>
          </p:nvPr>
        </p:nvSpPr>
        <p:spPr>
          <a:xfrm>
            <a:off x="1524000" y="1522413"/>
            <a:ext cx="9144000" cy="2387600"/>
          </a:xfrm>
        </p:spPr>
        <p:txBody>
          <a:bodyPr/>
          <a:lstStyle/>
          <a:p>
            <a:r>
              <a:rPr lang="en-US" dirty="0"/>
              <a:t>React Props</a:t>
            </a:r>
          </a:p>
        </p:txBody>
      </p:sp>
    </p:spTree>
    <p:extLst>
      <p:ext uri="{BB962C8B-B14F-4D97-AF65-F5344CB8AC3E}">
        <p14:creationId xmlns:p14="http://schemas.microsoft.com/office/powerpoint/2010/main" val="13526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3E46-4DA7-474A-B8B0-FF1C06CA9CBE}"/>
              </a:ext>
            </a:extLst>
          </p:cNvPr>
          <p:cNvSpPr>
            <a:spLocks noGrp="1"/>
          </p:cNvSpPr>
          <p:nvPr>
            <p:ph type="title"/>
          </p:nvPr>
        </p:nvSpPr>
        <p:spPr/>
        <p:txBody>
          <a:bodyPr/>
          <a:lstStyle/>
          <a:p>
            <a:r>
              <a:rPr lang="en-US" dirty="0"/>
              <a:t>React Props</a:t>
            </a:r>
          </a:p>
        </p:txBody>
      </p:sp>
      <p:sp>
        <p:nvSpPr>
          <p:cNvPr id="3" name="Content Placeholder 2">
            <a:extLst>
              <a:ext uri="{FF2B5EF4-FFF2-40B4-BE49-F238E27FC236}">
                <a16:creationId xmlns:a16="http://schemas.microsoft.com/office/drawing/2014/main" id="{8EC8543D-11F2-3546-9B57-F4B43D6E2E72}"/>
              </a:ext>
            </a:extLst>
          </p:cNvPr>
          <p:cNvSpPr>
            <a:spLocks noGrp="1"/>
          </p:cNvSpPr>
          <p:nvPr>
            <p:ph idx="1"/>
          </p:nvPr>
        </p:nvSpPr>
        <p:spPr/>
        <p:txBody>
          <a:bodyPr/>
          <a:lstStyle/>
          <a:p>
            <a:r>
              <a:rPr lang="en-US" dirty="0"/>
              <a:t>Props allow us to pass data from parent components to child components via HTML like attributes</a:t>
            </a:r>
          </a:p>
          <a:p>
            <a:r>
              <a:rPr lang="en-US" dirty="0"/>
              <a:t>See syntax on next page</a:t>
            </a:r>
          </a:p>
        </p:txBody>
      </p:sp>
    </p:spTree>
    <p:extLst>
      <p:ext uri="{BB962C8B-B14F-4D97-AF65-F5344CB8AC3E}">
        <p14:creationId xmlns:p14="http://schemas.microsoft.com/office/powerpoint/2010/main" val="419159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1BE9-1ECB-EE40-BAF7-46CF5D4F9F22}"/>
              </a:ext>
            </a:extLst>
          </p:cNvPr>
          <p:cNvSpPr>
            <a:spLocks noGrp="1"/>
          </p:cNvSpPr>
          <p:nvPr>
            <p:ph type="title"/>
          </p:nvPr>
        </p:nvSpPr>
        <p:spPr/>
        <p:txBody>
          <a:bodyPr/>
          <a:lstStyle/>
          <a:p>
            <a:r>
              <a:rPr lang="en-US" dirty="0"/>
              <a:t>React Props Syntax on the Parent Component</a:t>
            </a:r>
          </a:p>
        </p:txBody>
      </p:sp>
      <p:sp>
        <p:nvSpPr>
          <p:cNvPr id="5" name="TextBox 4">
            <a:extLst>
              <a:ext uri="{FF2B5EF4-FFF2-40B4-BE49-F238E27FC236}">
                <a16:creationId xmlns:a16="http://schemas.microsoft.com/office/drawing/2014/main" id="{3FDDE12E-29CE-1A4D-BA91-A7C609A1D900}"/>
              </a:ext>
            </a:extLst>
          </p:cNvPr>
          <p:cNvSpPr txBox="1"/>
          <p:nvPr/>
        </p:nvSpPr>
        <p:spPr>
          <a:xfrm>
            <a:off x="7765957" y="2551837"/>
            <a:ext cx="3414211" cy="1754326"/>
          </a:xfrm>
          <a:prstGeom prst="rect">
            <a:avLst/>
          </a:prstGeom>
          <a:noFill/>
        </p:spPr>
        <p:txBody>
          <a:bodyPr wrap="square" rtlCol="0">
            <a:spAutoFit/>
          </a:bodyPr>
          <a:lstStyle/>
          <a:p>
            <a:r>
              <a:rPr lang="en-US" dirty="0"/>
              <a:t>Pass data into components using HTML like attributes. You can then access this data in the component via the "props" object which is created for you by React…See the next slide for details</a:t>
            </a:r>
          </a:p>
        </p:txBody>
      </p:sp>
      <p:sp>
        <p:nvSpPr>
          <p:cNvPr id="3" name="Rectangle 2">
            <a:extLst>
              <a:ext uri="{FF2B5EF4-FFF2-40B4-BE49-F238E27FC236}">
                <a16:creationId xmlns:a16="http://schemas.microsoft.com/office/drawing/2014/main" id="{9B1B9F87-8601-DE43-BB11-DDD0991DB358}"/>
              </a:ext>
            </a:extLst>
          </p:cNvPr>
          <p:cNvSpPr/>
          <p:nvPr/>
        </p:nvSpPr>
        <p:spPr>
          <a:xfrm>
            <a:off x="965658" y="1690688"/>
            <a:ext cx="6096000" cy="4616648"/>
          </a:xfrm>
          <a:prstGeom prst="rect">
            <a:avLst/>
          </a:prstGeom>
          <a:solidFill>
            <a:schemeClr val="tx1"/>
          </a:solidFill>
        </p:spPr>
        <p:txBody>
          <a:bodyPr>
            <a:spAutoFit/>
          </a:bodyPr>
          <a:lstStyle/>
          <a:p>
            <a:endParaRPr lang="en-CA" sz="1400" dirty="0">
              <a:solidFill>
                <a:srgbClr val="569CD6"/>
              </a:solidFill>
              <a:latin typeface="Menlo" panose="020B0609030804020204" pitchFamily="49" charset="0"/>
            </a:endParaRPr>
          </a:p>
          <a:p>
            <a:r>
              <a:rPr lang="en-CA" sz="1400" dirty="0">
                <a:solidFill>
                  <a:srgbClr val="569CD6"/>
                </a:solidFill>
                <a:latin typeface="Menlo" panose="020B0609030804020204" pitchFamily="49" charset="0"/>
              </a:rPr>
              <a:t>function</a:t>
            </a:r>
            <a:r>
              <a:rPr lang="en-CA" sz="1400" dirty="0">
                <a:solidFill>
                  <a:srgbClr val="D4D4D4"/>
                </a:solidFill>
                <a:latin typeface="Menlo" panose="020B0609030804020204" pitchFamily="49" charset="0"/>
              </a:rPr>
              <a:t> </a:t>
            </a:r>
            <a:r>
              <a:rPr lang="en-CA" sz="1400" dirty="0">
                <a:solidFill>
                  <a:srgbClr val="DCDCAA"/>
                </a:solidFill>
                <a:latin typeface="Menlo" panose="020B0609030804020204" pitchFamily="49" charset="0"/>
              </a:rPr>
              <a:t>App</a:t>
            </a:r>
            <a:r>
              <a:rPr lang="en-CA" sz="1400" dirty="0">
                <a:solidFill>
                  <a:srgbClr val="D4D4D4"/>
                </a:solidFill>
                <a:latin typeface="Menlo" panose="020B0609030804020204" pitchFamily="49" charset="0"/>
              </a:rPr>
              <a:t>() {</a:t>
            </a:r>
          </a:p>
          <a:p>
            <a:br>
              <a:rPr lang="en-CA" sz="1400" dirty="0">
                <a:solidFill>
                  <a:srgbClr val="D4D4D4"/>
                </a:solidFill>
                <a:latin typeface="Menlo" panose="020B0609030804020204" pitchFamily="49" charset="0"/>
              </a:rPr>
            </a:br>
            <a:r>
              <a:rPr lang="en-CA" sz="1400" dirty="0">
                <a:solidFill>
                  <a:srgbClr val="569CD6"/>
                </a:solidFill>
                <a:latin typeface="Menlo" panose="020B0609030804020204" pitchFamily="49" charset="0"/>
              </a:rPr>
              <a:t>const</a:t>
            </a:r>
            <a:r>
              <a:rPr lang="en-CA" sz="1400" dirty="0">
                <a:solidFill>
                  <a:srgbClr val="D4D4D4"/>
                </a:solidFill>
                <a:latin typeface="Menlo" panose="020B0609030804020204" pitchFamily="49" charset="0"/>
              </a:rPr>
              <a:t> </a:t>
            </a:r>
            <a:r>
              <a:rPr lang="en-CA" sz="1400" dirty="0" err="1">
                <a:solidFill>
                  <a:srgbClr val="4FC1FF"/>
                </a:solidFill>
                <a:latin typeface="Menlo" panose="020B0609030804020204" pitchFamily="49" charset="0"/>
              </a:rPr>
              <a:t>appInfo</a:t>
            </a:r>
            <a:r>
              <a:rPr lang="en-CA" sz="1400" dirty="0">
                <a:solidFill>
                  <a:srgbClr val="D4D4D4"/>
                </a:solidFill>
                <a:latin typeface="Menlo" panose="020B0609030804020204" pitchFamily="49" charset="0"/>
              </a:rPr>
              <a:t> = {</a:t>
            </a:r>
          </a:p>
          <a:p>
            <a:r>
              <a:rPr lang="en-CA" sz="1400" dirty="0">
                <a:solidFill>
                  <a:srgbClr val="9CDCFE"/>
                </a:solidFill>
                <a:latin typeface="Menlo" panose="020B0609030804020204" pitchFamily="49" charset="0"/>
              </a:rPr>
              <a:t>   title:</a:t>
            </a:r>
            <a:r>
              <a:rPr lang="en-CA" sz="1400" dirty="0">
                <a:solidFill>
                  <a:srgbClr val="D4D4D4"/>
                </a:solidFill>
                <a:latin typeface="Menlo" panose="020B0609030804020204" pitchFamily="49" charset="0"/>
              </a:rPr>
              <a:t> </a:t>
            </a:r>
            <a:r>
              <a:rPr lang="en-CA" sz="1400" dirty="0">
                <a:solidFill>
                  <a:srgbClr val="CE9178"/>
                </a:solidFill>
                <a:latin typeface="Menlo" panose="020B0609030804020204" pitchFamily="49" charset="0"/>
              </a:rPr>
              <a:t>'Things To Do’</a:t>
            </a:r>
            <a:r>
              <a:rPr lang="en-CA" sz="1400" dirty="0">
                <a:solidFill>
                  <a:srgbClr val="D4D4D4"/>
                </a:solidFill>
                <a:latin typeface="Menlo" panose="020B0609030804020204" pitchFamily="49" charset="0"/>
              </a:rPr>
              <a:t>,</a:t>
            </a:r>
          </a:p>
          <a:p>
            <a:r>
              <a:rPr lang="en-CA" sz="1400" dirty="0">
                <a:solidFill>
                  <a:srgbClr val="9CDCFE"/>
                </a:solidFill>
                <a:latin typeface="Menlo" panose="020B0609030804020204" pitchFamily="49" charset="0"/>
              </a:rPr>
              <a:t>   tasks:</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'Buy milk’</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'Do the dishes’</a:t>
            </a:r>
            <a:r>
              <a:rPr lang="en-CA" sz="1400" dirty="0">
                <a:solidFill>
                  <a:srgbClr val="D4D4D4"/>
                </a:solidFill>
                <a:latin typeface="Menlo" panose="020B0609030804020204" pitchFamily="49" charset="0"/>
              </a:rPr>
              <a:t>, </a:t>
            </a:r>
          </a:p>
          <a:p>
            <a:r>
              <a:rPr lang="en-CA" sz="1400" dirty="0">
                <a:solidFill>
                  <a:srgbClr val="CE9178"/>
                </a:solidFill>
                <a:latin typeface="Menlo" panose="020B0609030804020204" pitchFamily="49" charset="0"/>
              </a:rPr>
              <a:t>      'Wash the car’</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   ]</a:t>
            </a:r>
          </a:p>
          <a:p>
            <a:r>
              <a:rPr lang="en-CA" sz="1400" dirty="0">
                <a:solidFill>
                  <a:srgbClr val="D4D4D4"/>
                </a:solidFill>
                <a:latin typeface="Menlo" panose="020B0609030804020204" pitchFamily="49" charset="0"/>
              </a:rPr>
              <a:t>}</a:t>
            </a:r>
          </a:p>
          <a:p>
            <a:br>
              <a:rPr lang="en-CA" sz="1400" dirty="0">
                <a:solidFill>
                  <a:srgbClr val="D4D4D4"/>
                </a:solidFill>
                <a:latin typeface="Menlo" panose="020B0609030804020204" pitchFamily="49" charset="0"/>
              </a:rPr>
            </a:br>
            <a:r>
              <a:rPr lang="en-CA" sz="1400" dirty="0">
                <a:solidFill>
                  <a:srgbClr val="D4D4D4"/>
                </a:solidFill>
                <a:latin typeface="Menlo" panose="020B0609030804020204" pitchFamily="49" charset="0"/>
              </a:rPr>
              <a:t>   </a:t>
            </a:r>
            <a:r>
              <a:rPr lang="en-CA" sz="1400" dirty="0">
                <a:solidFill>
                  <a:srgbClr val="C586C0"/>
                </a:solidFill>
                <a:latin typeface="Menlo" panose="020B0609030804020204" pitchFamily="49" charset="0"/>
              </a:rPr>
              <a:t>return</a:t>
            </a:r>
            <a:r>
              <a:rPr lang="en-CA" sz="1400" dirty="0">
                <a:solidFill>
                  <a:srgbClr val="D4D4D4"/>
                </a:solidFill>
                <a:latin typeface="Menlo" panose="020B0609030804020204" pitchFamily="49" charset="0"/>
              </a:rPr>
              <a:t> (</a:t>
            </a: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D4D4D4"/>
                </a:solidFill>
                <a:latin typeface="Menlo" panose="020B0609030804020204" pitchFamily="49" charset="0"/>
              </a:rPr>
              <a:t> </a:t>
            </a:r>
            <a:r>
              <a:rPr lang="en-CA" sz="1400" dirty="0" err="1">
                <a:solidFill>
                  <a:srgbClr val="9CDCFE"/>
                </a:solidFill>
                <a:latin typeface="Menlo" panose="020B0609030804020204" pitchFamily="49" charset="0"/>
              </a:rPr>
              <a:t>className</a:t>
            </a:r>
            <a:r>
              <a:rPr lang="en-CA" sz="1400" dirty="0">
                <a:solidFill>
                  <a:srgbClr val="D4D4D4"/>
                </a:solidFill>
                <a:latin typeface="Menlo" panose="020B0609030804020204" pitchFamily="49" charset="0"/>
              </a:rPr>
              <a:t>=</a:t>
            </a:r>
            <a:r>
              <a:rPr lang="en-CA" sz="1400" dirty="0">
                <a:solidFill>
                  <a:srgbClr val="CE9178"/>
                </a:solidFill>
                <a:latin typeface="Menlo" panose="020B0609030804020204" pitchFamily="49" charset="0"/>
              </a:rPr>
              <a:t>"App"</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4EC9B0"/>
                </a:solidFill>
                <a:latin typeface="Menlo" panose="020B0609030804020204" pitchFamily="49" charset="0"/>
              </a:rPr>
              <a:t>Header</a:t>
            </a:r>
            <a:r>
              <a:rPr lang="en-CA" sz="1400" dirty="0">
                <a:solidFill>
                  <a:srgbClr val="D4D4D4"/>
                </a:solidFill>
                <a:latin typeface="Menlo" panose="020B0609030804020204" pitchFamily="49" charset="0"/>
              </a:rPr>
              <a:t> </a:t>
            </a:r>
            <a:r>
              <a:rPr lang="en-CA" sz="1400" dirty="0">
                <a:solidFill>
                  <a:srgbClr val="9CDCFE"/>
                </a:solidFill>
                <a:latin typeface="Menlo" panose="020B0609030804020204" pitchFamily="49" charset="0"/>
              </a:rPr>
              <a:t>title</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r>
              <a:rPr lang="en-CA" sz="1400" dirty="0" err="1">
                <a:solidFill>
                  <a:srgbClr val="4FC1FF"/>
                </a:solidFill>
                <a:latin typeface="Menlo" panose="020B0609030804020204" pitchFamily="49" charset="0"/>
              </a:rPr>
              <a:t>appInfo</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title</a:t>
            </a:r>
            <a:r>
              <a:rPr lang="en-CA" sz="1400" dirty="0">
                <a:solidFill>
                  <a:srgbClr val="569CD6"/>
                </a:solidFill>
                <a:latin typeface="Menlo" panose="020B0609030804020204" pitchFamily="49" charset="0"/>
              </a:rPr>
              <a:t>}</a:t>
            </a:r>
            <a:r>
              <a:rPr lang="en-CA" sz="1400" dirty="0">
                <a:solidFill>
                  <a:srgbClr val="D4D4D4"/>
                </a:solidFill>
                <a:latin typeface="Menlo" panose="020B0609030804020204" pitchFamily="49" charset="0"/>
              </a:rPr>
              <a:t> </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4EC9B0"/>
                </a:solidFill>
                <a:latin typeface="Menlo" panose="020B0609030804020204" pitchFamily="49" charset="0"/>
              </a:rPr>
              <a:t>Main</a:t>
            </a:r>
            <a:r>
              <a:rPr lang="en-CA" sz="1400" dirty="0">
                <a:solidFill>
                  <a:srgbClr val="D4D4D4"/>
                </a:solidFill>
                <a:latin typeface="Menlo" panose="020B0609030804020204" pitchFamily="49" charset="0"/>
              </a:rPr>
              <a:t> </a:t>
            </a:r>
            <a:r>
              <a:rPr lang="en-CA" sz="1400" dirty="0">
                <a:solidFill>
                  <a:srgbClr val="9CDCFE"/>
                </a:solidFill>
                <a:latin typeface="Menlo" panose="020B0609030804020204" pitchFamily="49" charset="0"/>
              </a:rPr>
              <a:t>tasks</a:t>
            </a:r>
            <a:r>
              <a:rPr lang="en-CA" sz="1400" dirty="0">
                <a:solidFill>
                  <a:srgbClr val="D4D4D4"/>
                </a:solidFill>
                <a:latin typeface="Menlo" panose="020B0609030804020204" pitchFamily="49" charset="0"/>
              </a:rPr>
              <a:t>=</a:t>
            </a:r>
            <a:r>
              <a:rPr lang="en-CA" sz="1400" dirty="0">
                <a:solidFill>
                  <a:srgbClr val="569CD6"/>
                </a:solidFill>
                <a:latin typeface="Menlo" panose="020B0609030804020204" pitchFamily="49" charset="0"/>
              </a:rPr>
              <a:t>{</a:t>
            </a:r>
            <a:r>
              <a:rPr lang="en-CA" sz="1400" dirty="0" err="1">
                <a:solidFill>
                  <a:srgbClr val="4FC1FF"/>
                </a:solidFill>
                <a:latin typeface="Menlo" panose="020B0609030804020204" pitchFamily="49" charset="0"/>
              </a:rPr>
              <a:t>appInfo</a:t>
            </a:r>
            <a:r>
              <a:rPr lang="en-CA" sz="1400" dirty="0" err="1">
                <a:solidFill>
                  <a:srgbClr val="D4D4D4"/>
                </a:solidFill>
                <a:latin typeface="Menlo" panose="020B0609030804020204" pitchFamily="49" charset="0"/>
              </a:rPr>
              <a:t>.</a:t>
            </a:r>
            <a:r>
              <a:rPr lang="en-CA" sz="1400" dirty="0" err="1">
                <a:solidFill>
                  <a:srgbClr val="9CDCFE"/>
                </a:solidFill>
                <a:latin typeface="Menlo" panose="020B0609030804020204" pitchFamily="49" charset="0"/>
              </a:rPr>
              <a:t>tasks</a:t>
            </a:r>
            <a:r>
              <a:rPr lang="en-CA" sz="1400" dirty="0">
                <a:solidFill>
                  <a:srgbClr val="569CD6"/>
                </a:solidFill>
                <a:latin typeface="Menlo" panose="020B0609030804020204" pitchFamily="49" charset="0"/>
              </a:rPr>
              <a:t>}</a:t>
            </a:r>
            <a:r>
              <a:rPr lang="en-CA" sz="1400" dirty="0">
                <a:solidFill>
                  <a:srgbClr val="D4D4D4"/>
                </a:solidFill>
                <a:latin typeface="Menlo" panose="020B0609030804020204" pitchFamily="49" charset="0"/>
              </a:rPr>
              <a:t> </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4EC9B0"/>
                </a:solidFill>
                <a:latin typeface="Menlo" panose="020B0609030804020204" pitchFamily="49" charset="0"/>
              </a:rPr>
              <a:t>Footer</a:t>
            </a:r>
            <a:r>
              <a:rPr lang="en-CA" sz="1400" dirty="0">
                <a:solidFill>
                  <a:srgbClr val="D4D4D4"/>
                </a:solidFill>
                <a:latin typeface="Menlo" panose="020B0609030804020204" pitchFamily="49" charset="0"/>
              </a:rPr>
              <a:t> </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808080"/>
                </a:solidFill>
                <a:latin typeface="Menlo" panose="020B0609030804020204" pitchFamily="49" charset="0"/>
              </a:rPr>
              <a:t>      &lt;/</a:t>
            </a:r>
            <a:r>
              <a:rPr lang="en-CA" sz="1400" dirty="0">
                <a:solidFill>
                  <a:srgbClr val="569CD6"/>
                </a:solidFill>
                <a:latin typeface="Menlo" panose="020B0609030804020204" pitchFamily="49" charset="0"/>
              </a:rPr>
              <a:t>div</a:t>
            </a:r>
            <a:r>
              <a:rPr lang="en-CA" sz="1400" dirty="0">
                <a:solidFill>
                  <a:srgbClr val="808080"/>
                </a:solidFill>
                <a:latin typeface="Menlo" panose="020B0609030804020204" pitchFamily="49" charset="0"/>
              </a:rPr>
              <a:t>&gt;</a:t>
            </a:r>
            <a:endParaRPr lang="en-CA" sz="1400" dirty="0">
              <a:solidFill>
                <a:srgbClr val="D4D4D4"/>
              </a:solidFill>
              <a:latin typeface="Menlo" panose="020B0609030804020204" pitchFamily="49" charset="0"/>
            </a:endParaRPr>
          </a:p>
          <a:p>
            <a:r>
              <a:rPr lang="en-CA" sz="1400" dirty="0">
                <a:solidFill>
                  <a:srgbClr val="D4D4D4"/>
                </a:solidFill>
                <a:latin typeface="Menlo" panose="020B0609030804020204" pitchFamily="49" charset="0"/>
              </a:rPr>
              <a:t>   );</a:t>
            </a:r>
          </a:p>
          <a:p>
            <a:r>
              <a:rPr lang="en-CA" sz="1400" dirty="0">
                <a:solidFill>
                  <a:srgbClr val="D4D4D4"/>
                </a:solidFill>
                <a:latin typeface="Menlo" panose="020B0609030804020204" pitchFamily="49" charset="0"/>
              </a:rPr>
              <a:t>}</a:t>
            </a:r>
          </a:p>
          <a:p>
            <a:endParaRPr lang="en-CA" sz="1400" b="0" dirty="0">
              <a:solidFill>
                <a:srgbClr val="D4D4D4"/>
              </a:solidFill>
              <a:effectLst/>
              <a:latin typeface="Menlo" panose="020B0609030804020204" pitchFamily="49" charset="0"/>
            </a:endParaRPr>
          </a:p>
        </p:txBody>
      </p:sp>
      <p:sp>
        <p:nvSpPr>
          <p:cNvPr id="6" name="Arrow: Right 4">
            <a:extLst>
              <a:ext uri="{FF2B5EF4-FFF2-40B4-BE49-F238E27FC236}">
                <a16:creationId xmlns:a16="http://schemas.microsoft.com/office/drawing/2014/main" id="{9498109C-59E5-A24D-86F6-CBFE84454D94}"/>
              </a:ext>
            </a:extLst>
          </p:cNvPr>
          <p:cNvSpPr/>
          <p:nvPr/>
        </p:nvSpPr>
        <p:spPr>
          <a:xfrm rot="9700535">
            <a:off x="4614264" y="3981783"/>
            <a:ext cx="2917298" cy="1848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855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7945-4EF1-BA46-8F17-A29420C619E9}"/>
              </a:ext>
            </a:extLst>
          </p:cNvPr>
          <p:cNvSpPr>
            <a:spLocks noGrp="1"/>
          </p:cNvSpPr>
          <p:nvPr>
            <p:ph type="title"/>
          </p:nvPr>
        </p:nvSpPr>
        <p:spPr/>
        <p:txBody>
          <a:bodyPr/>
          <a:lstStyle/>
          <a:p>
            <a:r>
              <a:rPr lang="en-US" dirty="0"/>
              <a:t>React Props Syntax on the Child Component</a:t>
            </a:r>
          </a:p>
        </p:txBody>
      </p:sp>
      <p:sp>
        <p:nvSpPr>
          <p:cNvPr id="5" name="TextBox 4">
            <a:extLst>
              <a:ext uri="{FF2B5EF4-FFF2-40B4-BE49-F238E27FC236}">
                <a16:creationId xmlns:a16="http://schemas.microsoft.com/office/drawing/2014/main" id="{0F27EAB8-0683-DD47-94D0-59B0839EADDB}"/>
              </a:ext>
            </a:extLst>
          </p:cNvPr>
          <p:cNvSpPr txBox="1"/>
          <p:nvPr/>
        </p:nvSpPr>
        <p:spPr>
          <a:xfrm>
            <a:off x="8452838" y="1793544"/>
            <a:ext cx="3137477" cy="1200329"/>
          </a:xfrm>
          <a:prstGeom prst="rect">
            <a:avLst/>
          </a:prstGeom>
          <a:noFill/>
        </p:spPr>
        <p:txBody>
          <a:bodyPr wrap="square" rtlCol="0">
            <a:spAutoFit/>
          </a:bodyPr>
          <a:lstStyle/>
          <a:p>
            <a:r>
              <a:rPr lang="en-US" dirty="0"/>
              <a:t>Grab the passed in data from the parent component via the "props" object which is created for you by React</a:t>
            </a:r>
          </a:p>
        </p:txBody>
      </p:sp>
      <p:sp>
        <p:nvSpPr>
          <p:cNvPr id="3" name="Rectangle 2">
            <a:extLst>
              <a:ext uri="{FF2B5EF4-FFF2-40B4-BE49-F238E27FC236}">
                <a16:creationId xmlns:a16="http://schemas.microsoft.com/office/drawing/2014/main" id="{E814CCD8-1DBD-1044-B643-301D345FC2A7}"/>
              </a:ext>
            </a:extLst>
          </p:cNvPr>
          <p:cNvSpPr/>
          <p:nvPr/>
        </p:nvSpPr>
        <p:spPr>
          <a:xfrm>
            <a:off x="701040" y="2634810"/>
            <a:ext cx="7014210" cy="3108543"/>
          </a:xfrm>
          <a:prstGeom prst="rect">
            <a:avLst/>
          </a:prstGeom>
          <a:solidFill>
            <a:schemeClr val="tx1"/>
          </a:solidFill>
        </p:spPr>
        <p:txBody>
          <a:bodyPr wrap="square">
            <a:spAutoFit/>
          </a:bodyPr>
          <a:lstStyle/>
          <a:p>
            <a:endParaRPr lang="en-CA" sz="2800" dirty="0">
              <a:solidFill>
                <a:srgbClr val="569CD6"/>
              </a:solidFill>
              <a:latin typeface="Menlo" panose="020B0609030804020204" pitchFamily="49" charset="0"/>
            </a:endParaRPr>
          </a:p>
          <a:p>
            <a:r>
              <a:rPr lang="en-CA" sz="2800" dirty="0">
                <a:solidFill>
                  <a:srgbClr val="569CD6"/>
                </a:solidFill>
                <a:latin typeface="Menlo" panose="020B0609030804020204" pitchFamily="49" charset="0"/>
              </a:rPr>
              <a:t>const</a:t>
            </a:r>
            <a:r>
              <a:rPr lang="en-CA" sz="2800" dirty="0">
                <a:solidFill>
                  <a:srgbClr val="D4D4D4"/>
                </a:solidFill>
                <a:latin typeface="Menlo" panose="020B0609030804020204" pitchFamily="49" charset="0"/>
              </a:rPr>
              <a:t> </a:t>
            </a:r>
            <a:r>
              <a:rPr lang="en-CA" sz="2800" dirty="0">
                <a:solidFill>
                  <a:srgbClr val="DCDCAA"/>
                </a:solidFill>
                <a:latin typeface="Menlo" panose="020B0609030804020204" pitchFamily="49" charset="0"/>
              </a:rPr>
              <a:t>Header</a:t>
            </a:r>
            <a:r>
              <a:rPr lang="en-CA" sz="2800" dirty="0">
                <a:solidFill>
                  <a:srgbClr val="D4D4D4"/>
                </a:solidFill>
                <a:latin typeface="Menlo" panose="020B0609030804020204" pitchFamily="49" charset="0"/>
              </a:rPr>
              <a:t> = ({ </a:t>
            </a:r>
            <a:r>
              <a:rPr lang="en-CA" sz="2800" dirty="0">
                <a:solidFill>
                  <a:srgbClr val="9CDCFE"/>
                </a:solidFill>
                <a:latin typeface="Menlo" panose="020B0609030804020204" pitchFamily="49" charset="0"/>
              </a:rPr>
              <a:t>title</a:t>
            </a:r>
            <a:r>
              <a:rPr lang="en-CA" sz="2800" dirty="0">
                <a:solidFill>
                  <a:srgbClr val="D4D4D4"/>
                </a:solidFill>
                <a:latin typeface="Menlo" panose="020B0609030804020204" pitchFamily="49" charset="0"/>
              </a:rPr>
              <a:t> }) </a:t>
            </a:r>
            <a:r>
              <a:rPr lang="en-CA" sz="2800" dirty="0">
                <a:solidFill>
                  <a:srgbClr val="569CD6"/>
                </a:solidFill>
                <a:latin typeface="Menlo" panose="020B0609030804020204" pitchFamily="49" charset="0"/>
              </a:rPr>
              <a:t>=&gt;</a:t>
            </a:r>
            <a:r>
              <a:rPr lang="en-CA" sz="2800" dirty="0">
                <a:solidFill>
                  <a:srgbClr val="D4D4D4"/>
                </a:solidFill>
                <a:latin typeface="Menlo" panose="020B0609030804020204" pitchFamily="49" charset="0"/>
              </a:rPr>
              <a:t> (</a:t>
            </a: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r>
              <a:rPr lang="en-CA" sz="2800" dirty="0">
                <a:solidFill>
                  <a:srgbClr val="569CD6"/>
                </a:solidFill>
                <a:latin typeface="Menlo" panose="020B0609030804020204" pitchFamily="49" charset="0"/>
              </a:rPr>
              <a:t>{</a:t>
            </a:r>
            <a:r>
              <a:rPr lang="en-CA" sz="2800" dirty="0">
                <a:solidFill>
                  <a:srgbClr val="9CDCFE"/>
                </a:solidFill>
                <a:latin typeface="Menlo" panose="020B0609030804020204" pitchFamily="49" charset="0"/>
              </a:rPr>
              <a:t>title</a:t>
            </a:r>
            <a:r>
              <a:rPr lang="en-CA" sz="2800" dirty="0">
                <a:solidFill>
                  <a:srgbClr val="569CD6"/>
                </a:solidFill>
                <a:latin typeface="Menlo" panose="020B0609030804020204" pitchFamily="49" charset="0"/>
              </a:rPr>
              <a:t>}</a:t>
            </a:r>
            <a:r>
              <a:rPr lang="en-CA" sz="2800" dirty="0">
                <a:solidFill>
                  <a:srgbClr val="808080"/>
                </a:solidFill>
                <a:latin typeface="Menlo" panose="020B0609030804020204" pitchFamily="49" charset="0"/>
              </a:rPr>
              <a:t>&lt;/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D4D4D4"/>
                </a:solidFill>
                <a:latin typeface="Menlo" panose="020B0609030804020204" pitchFamily="49" charset="0"/>
              </a:rPr>
              <a:t>);</a:t>
            </a:r>
          </a:p>
          <a:p>
            <a:endParaRPr lang="en-CA" sz="2800" b="0" dirty="0">
              <a:solidFill>
                <a:srgbClr val="D4D4D4"/>
              </a:solidFill>
              <a:effectLst/>
              <a:latin typeface="Menlo" panose="020B0609030804020204" pitchFamily="49" charset="0"/>
            </a:endParaRPr>
          </a:p>
        </p:txBody>
      </p:sp>
      <p:sp>
        <p:nvSpPr>
          <p:cNvPr id="6" name="Arrow: Right 4">
            <a:extLst>
              <a:ext uri="{FF2B5EF4-FFF2-40B4-BE49-F238E27FC236}">
                <a16:creationId xmlns:a16="http://schemas.microsoft.com/office/drawing/2014/main" id="{8FF335EC-3C71-2347-B63A-BD5F0100016B}"/>
              </a:ext>
            </a:extLst>
          </p:cNvPr>
          <p:cNvSpPr/>
          <p:nvPr/>
        </p:nvSpPr>
        <p:spPr>
          <a:xfrm rot="10063344">
            <a:off x="5197548" y="2446056"/>
            <a:ext cx="3189303" cy="2111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4F80CF77-0251-1844-9A91-8D53744FE071}"/>
              </a:ext>
            </a:extLst>
          </p:cNvPr>
          <p:cNvSpPr txBox="1"/>
          <p:nvPr/>
        </p:nvSpPr>
        <p:spPr>
          <a:xfrm>
            <a:off x="8426969" y="3429000"/>
            <a:ext cx="3137477" cy="1200329"/>
          </a:xfrm>
          <a:prstGeom prst="rect">
            <a:avLst/>
          </a:prstGeom>
          <a:noFill/>
        </p:spPr>
        <p:txBody>
          <a:bodyPr wrap="square" rtlCol="0">
            <a:spAutoFit/>
          </a:bodyPr>
          <a:lstStyle/>
          <a:p>
            <a:r>
              <a:rPr lang="en-US" dirty="0"/>
              <a:t>The word “title” is equal to the prop name we assigned when we called the component in the parent component</a:t>
            </a:r>
          </a:p>
        </p:txBody>
      </p:sp>
      <p:sp>
        <p:nvSpPr>
          <p:cNvPr id="8" name="Arrow: Right 4">
            <a:extLst>
              <a:ext uri="{FF2B5EF4-FFF2-40B4-BE49-F238E27FC236}">
                <a16:creationId xmlns:a16="http://schemas.microsoft.com/office/drawing/2014/main" id="{EEFE615C-98CB-C44B-8462-0B32BD1A1CDE}"/>
              </a:ext>
            </a:extLst>
          </p:cNvPr>
          <p:cNvSpPr/>
          <p:nvPr/>
        </p:nvSpPr>
        <p:spPr>
          <a:xfrm rot="11298779">
            <a:off x="5432464" y="3731557"/>
            <a:ext cx="2815218" cy="2036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BABA3E2B-AB5C-084F-90EB-57BF5DA82B39}"/>
              </a:ext>
            </a:extLst>
          </p:cNvPr>
          <p:cNvSpPr txBox="1"/>
          <p:nvPr/>
        </p:nvSpPr>
        <p:spPr>
          <a:xfrm>
            <a:off x="8548713" y="5394304"/>
            <a:ext cx="3137477" cy="923330"/>
          </a:xfrm>
          <a:prstGeom prst="rect">
            <a:avLst/>
          </a:prstGeom>
          <a:noFill/>
        </p:spPr>
        <p:txBody>
          <a:bodyPr wrap="square" rtlCol="0">
            <a:spAutoFit/>
          </a:bodyPr>
          <a:lstStyle/>
          <a:p>
            <a:r>
              <a:rPr lang="en-US" dirty="0"/>
              <a:t>In this example we are outputting the value of the prop in our component</a:t>
            </a:r>
          </a:p>
        </p:txBody>
      </p:sp>
      <p:sp>
        <p:nvSpPr>
          <p:cNvPr id="10" name="Arrow: Right 4">
            <a:extLst>
              <a:ext uri="{FF2B5EF4-FFF2-40B4-BE49-F238E27FC236}">
                <a16:creationId xmlns:a16="http://schemas.microsoft.com/office/drawing/2014/main" id="{AB8D010D-7A2E-6C48-8391-1DC3DD627520}"/>
              </a:ext>
            </a:extLst>
          </p:cNvPr>
          <p:cNvSpPr/>
          <p:nvPr/>
        </p:nvSpPr>
        <p:spPr>
          <a:xfrm rot="11807652">
            <a:off x="4008919" y="5052350"/>
            <a:ext cx="4490968" cy="1581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6806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2F81-516E-524E-9109-92DDF50BEE12}"/>
              </a:ext>
            </a:extLst>
          </p:cNvPr>
          <p:cNvSpPr>
            <a:spLocks noGrp="1"/>
          </p:cNvSpPr>
          <p:nvPr>
            <p:ph type="title"/>
          </p:nvPr>
        </p:nvSpPr>
        <p:spPr/>
        <p:txBody>
          <a:bodyPr/>
          <a:lstStyle/>
          <a:p>
            <a:r>
              <a:rPr lang="en-CA" dirty="0"/>
              <a:t>Default Props</a:t>
            </a:r>
          </a:p>
        </p:txBody>
      </p:sp>
      <p:sp>
        <p:nvSpPr>
          <p:cNvPr id="3" name="Content Placeholder 2">
            <a:extLst>
              <a:ext uri="{FF2B5EF4-FFF2-40B4-BE49-F238E27FC236}">
                <a16:creationId xmlns:a16="http://schemas.microsoft.com/office/drawing/2014/main" id="{57DBA3A9-EC33-9146-A650-FDBA40711E5A}"/>
              </a:ext>
            </a:extLst>
          </p:cNvPr>
          <p:cNvSpPr>
            <a:spLocks noGrp="1"/>
          </p:cNvSpPr>
          <p:nvPr>
            <p:ph idx="1"/>
          </p:nvPr>
        </p:nvSpPr>
        <p:spPr/>
        <p:txBody>
          <a:bodyPr/>
          <a:lstStyle/>
          <a:p>
            <a:r>
              <a:rPr lang="en-CA" dirty="0"/>
              <a:t>You can assign prop default values</a:t>
            </a:r>
          </a:p>
          <a:p>
            <a:r>
              <a:rPr lang="en-CA" dirty="0"/>
              <a:t>If a component has props, but they have not been set when the component is called then React will load the default prop values</a:t>
            </a:r>
          </a:p>
          <a:p>
            <a:r>
              <a:rPr lang="en-CA" dirty="0"/>
              <a:t>Props passed into a component will always override the default prop values</a:t>
            </a:r>
          </a:p>
        </p:txBody>
      </p:sp>
    </p:spTree>
    <p:extLst>
      <p:ext uri="{BB962C8B-B14F-4D97-AF65-F5344CB8AC3E}">
        <p14:creationId xmlns:p14="http://schemas.microsoft.com/office/powerpoint/2010/main" val="260878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6B54-E379-C94E-A845-B2A96C58912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79A9B8-9A59-B448-B351-6BFF0F44A754}"/>
              </a:ext>
            </a:extLst>
          </p:cNvPr>
          <p:cNvSpPr>
            <a:spLocks noGrp="1"/>
          </p:cNvSpPr>
          <p:nvPr>
            <p:ph idx="1"/>
          </p:nvPr>
        </p:nvSpPr>
        <p:spPr/>
        <p:txBody>
          <a:bodyPr/>
          <a:lstStyle/>
          <a:p>
            <a:r>
              <a:rPr lang="en-US" dirty="0"/>
              <a:t>Assignment 1 Walkthrough</a:t>
            </a:r>
          </a:p>
          <a:p>
            <a:r>
              <a:rPr lang="en-US" dirty="0"/>
              <a:t>Components</a:t>
            </a:r>
          </a:p>
        </p:txBody>
      </p:sp>
    </p:spTree>
    <p:extLst>
      <p:ext uri="{BB962C8B-B14F-4D97-AF65-F5344CB8AC3E}">
        <p14:creationId xmlns:p14="http://schemas.microsoft.com/office/powerpoint/2010/main" val="2891915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2F81-516E-524E-9109-92DDF50BEE12}"/>
              </a:ext>
            </a:extLst>
          </p:cNvPr>
          <p:cNvSpPr>
            <a:spLocks noGrp="1"/>
          </p:cNvSpPr>
          <p:nvPr>
            <p:ph type="title"/>
          </p:nvPr>
        </p:nvSpPr>
        <p:spPr/>
        <p:txBody>
          <a:bodyPr/>
          <a:lstStyle/>
          <a:p>
            <a:r>
              <a:rPr lang="en-CA" dirty="0"/>
              <a:t>Default Props</a:t>
            </a:r>
          </a:p>
        </p:txBody>
      </p:sp>
      <p:sp>
        <p:nvSpPr>
          <p:cNvPr id="6" name="Rectangle 5">
            <a:extLst>
              <a:ext uri="{FF2B5EF4-FFF2-40B4-BE49-F238E27FC236}">
                <a16:creationId xmlns:a16="http://schemas.microsoft.com/office/drawing/2014/main" id="{0222F1B9-4725-4949-AED3-380EBC004023}"/>
              </a:ext>
            </a:extLst>
          </p:cNvPr>
          <p:cNvSpPr/>
          <p:nvPr/>
        </p:nvSpPr>
        <p:spPr>
          <a:xfrm>
            <a:off x="838200" y="1873965"/>
            <a:ext cx="6096000" cy="4247317"/>
          </a:xfrm>
          <a:prstGeom prst="rect">
            <a:avLst/>
          </a:prstGeom>
          <a:solidFill>
            <a:schemeClr val="tx1"/>
          </a:solidFill>
        </p:spPr>
        <p:txBody>
          <a:bodyPr>
            <a:spAutoFit/>
          </a:bodyPr>
          <a:lstStyle/>
          <a:p>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Header</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title</a:t>
            </a:r>
            <a:r>
              <a:rPr lang="en-CA" dirty="0">
                <a:solidFill>
                  <a:srgbClr val="D4D4D4"/>
                </a:solidFill>
                <a:latin typeface="Menlo" panose="020B0609030804020204" pitchFamily="49" charset="0"/>
              </a:rPr>
              <a:t>, </a:t>
            </a:r>
            <a:r>
              <a:rPr lang="en-CA" dirty="0">
                <a:solidFill>
                  <a:srgbClr val="9CDCFE"/>
                </a:solidFill>
                <a:latin typeface="Menlo" panose="020B0609030804020204" pitchFamily="49" charset="0"/>
              </a:rPr>
              <a:t>slogan</a:t>
            </a:r>
            <a:r>
              <a:rPr lang="en-CA" dirty="0">
                <a:solidFill>
                  <a:srgbClr val="D4D4D4"/>
                </a:solidFill>
                <a:latin typeface="Menlo" panose="020B0609030804020204" pitchFamily="49" charset="0"/>
              </a:rPr>
              <a:t> }) {</a:t>
            </a:r>
          </a:p>
          <a:p>
            <a:r>
              <a:rPr lang="en-CA" dirty="0">
                <a:solidFill>
                  <a:srgbClr val="C586C0"/>
                </a:solidFill>
                <a:latin typeface="Menlo" panose="020B0609030804020204" pitchFamily="49" charset="0"/>
              </a:rPr>
              <a:t>   return</a:t>
            </a:r>
            <a:r>
              <a:rPr lang="en-CA" dirty="0">
                <a:solidFill>
                  <a:srgbClr val="D4D4D4"/>
                </a:solidFill>
                <a:latin typeface="Menlo" panose="020B0609030804020204" pitchFamily="49" charset="0"/>
              </a:rPr>
              <a:t> (</a:t>
            </a: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header</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a:solidFill>
                  <a:srgbClr val="9CDCFE"/>
                </a:solidFill>
                <a:latin typeface="Menlo" panose="020B0609030804020204" pitchFamily="49" charset="0"/>
              </a:rPr>
              <a:t>title</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h1</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h2</a:t>
            </a:r>
            <a:r>
              <a:rPr lang="en-CA" dirty="0">
                <a:solidFill>
                  <a:srgbClr val="808080"/>
                </a:solidFill>
                <a:latin typeface="Menlo" panose="020B0609030804020204" pitchFamily="49" charset="0"/>
              </a:rPr>
              <a:t>&gt;</a:t>
            </a:r>
            <a:r>
              <a:rPr lang="en-CA" dirty="0">
                <a:solidFill>
                  <a:srgbClr val="569CD6"/>
                </a:solidFill>
                <a:latin typeface="Menlo" panose="020B0609030804020204" pitchFamily="49" charset="0"/>
              </a:rPr>
              <a:t>{</a:t>
            </a:r>
            <a:r>
              <a:rPr lang="en-CA" dirty="0">
                <a:solidFill>
                  <a:srgbClr val="9CDCFE"/>
                </a:solidFill>
                <a:latin typeface="Menlo" panose="020B0609030804020204" pitchFamily="49" charset="0"/>
              </a:rPr>
              <a:t>slogan</a:t>
            </a:r>
            <a:r>
              <a:rPr lang="en-CA" dirty="0">
                <a:solidFill>
                  <a:srgbClr val="569CD6"/>
                </a:solidFill>
                <a:latin typeface="Menlo" panose="020B0609030804020204" pitchFamily="49" charset="0"/>
              </a:rPr>
              <a:t>}</a:t>
            </a:r>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h2</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808080"/>
                </a:solidFill>
                <a:latin typeface="Menlo" panose="020B0609030804020204" pitchFamily="49" charset="0"/>
              </a:rPr>
              <a:t>      &lt;/</a:t>
            </a:r>
            <a:r>
              <a:rPr lang="en-CA" dirty="0">
                <a:solidFill>
                  <a:srgbClr val="569CD6"/>
                </a:solidFill>
                <a:latin typeface="Menlo" panose="020B0609030804020204" pitchFamily="49" charset="0"/>
              </a:rPr>
              <a:t>header</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   );</a:t>
            </a:r>
          </a:p>
          <a:p>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err="1">
                <a:solidFill>
                  <a:srgbClr val="DCDCAA"/>
                </a:solidFill>
                <a:latin typeface="Menlo" panose="020B0609030804020204" pitchFamily="49" charset="0"/>
              </a:rPr>
              <a:t>Header</a:t>
            </a:r>
            <a:r>
              <a:rPr lang="en-CA" dirty="0" err="1">
                <a:solidFill>
                  <a:srgbClr val="D4D4D4"/>
                </a:solidFill>
                <a:latin typeface="Menlo" panose="020B0609030804020204" pitchFamily="49" charset="0"/>
              </a:rPr>
              <a:t>.</a:t>
            </a:r>
            <a:r>
              <a:rPr lang="en-CA" dirty="0" err="1">
                <a:solidFill>
                  <a:srgbClr val="9CDCFE"/>
                </a:solidFill>
                <a:latin typeface="Menlo" panose="020B0609030804020204" pitchFamily="49" charset="0"/>
              </a:rPr>
              <a:t>defaultProps</a:t>
            </a:r>
            <a:r>
              <a:rPr lang="en-CA" dirty="0">
                <a:solidFill>
                  <a:srgbClr val="D4D4D4"/>
                </a:solidFill>
                <a:latin typeface="Menlo" panose="020B0609030804020204" pitchFamily="49" charset="0"/>
              </a:rPr>
              <a:t> = {</a:t>
            </a:r>
          </a:p>
          <a:p>
            <a:r>
              <a:rPr lang="en-CA" dirty="0">
                <a:solidFill>
                  <a:srgbClr val="9CDCFE"/>
                </a:solidFill>
                <a:latin typeface="Menlo" panose="020B0609030804020204" pitchFamily="49" charset="0"/>
              </a:rPr>
              <a:t>   title:</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'My First App’</a:t>
            </a:r>
            <a:r>
              <a:rPr lang="en-CA" dirty="0">
                <a:solidFill>
                  <a:srgbClr val="D4D4D4"/>
                </a:solidFill>
                <a:latin typeface="Menlo" panose="020B0609030804020204" pitchFamily="49" charset="0"/>
              </a:rPr>
              <a:t>,</a:t>
            </a:r>
          </a:p>
          <a:p>
            <a:r>
              <a:rPr lang="en-CA" dirty="0">
                <a:solidFill>
                  <a:srgbClr val="9CDCFE"/>
                </a:solidFill>
                <a:latin typeface="Menlo" panose="020B0609030804020204" pitchFamily="49" charset="0"/>
              </a:rPr>
              <a:t>   slogan:</a:t>
            </a:r>
            <a:r>
              <a:rPr lang="en-CA" dirty="0">
                <a:solidFill>
                  <a:srgbClr val="D4D4D4"/>
                </a:solidFill>
                <a:latin typeface="Menlo" panose="020B0609030804020204" pitchFamily="49" charset="0"/>
              </a:rPr>
              <a:t> </a:t>
            </a:r>
            <a:r>
              <a:rPr lang="en-CA" dirty="0">
                <a:solidFill>
                  <a:srgbClr val="CE9178"/>
                </a:solidFill>
                <a:latin typeface="Menlo" panose="020B0609030804020204" pitchFamily="49" charset="0"/>
              </a:rPr>
              <a:t>'The Best App Ever!!!'</a:t>
            </a:r>
            <a:endParaRPr lang="en-CA" dirty="0">
              <a:solidFill>
                <a:srgbClr val="D4D4D4"/>
              </a:solidFill>
              <a:latin typeface="Menlo" panose="020B0609030804020204" pitchFamily="49" charset="0"/>
            </a:endParaRPr>
          </a:p>
          <a:p>
            <a:r>
              <a:rPr lang="en-CA" dirty="0">
                <a:solidFill>
                  <a:srgbClr val="D4D4D4"/>
                </a:solidFill>
                <a:latin typeface="Menlo" panose="020B0609030804020204" pitchFamily="49" charset="0"/>
              </a:rPr>
              <a:t>}</a:t>
            </a:r>
          </a:p>
          <a:p>
            <a:br>
              <a:rPr lang="en-CA" dirty="0">
                <a:solidFill>
                  <a:srgbClr val="D4D4D4"/>
                </a:solidFill>
                <a:latin typeface="Menlo" panose="020B0609030804020204" pitchFamily="49" charset="0"/>
              </a:rPr>
            </a:br>
            <a:r>
              <a:rPr lang="en-CA" dirty="0">
                <a:solidFill>
                  <a:srgbClr val="C586C0"/>
                </a:solidFill>
                <a:latin typeface="Menlo" panose="020B0609030804020204" pitchFamily="49" charset="0"/>
              </a:rPr>
              <a:t>export</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default</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Header</a:t>
            </a:r>
            <a:r>
              <a:rPr lang="en-CA" dirty="0">
                <a:solidFill>
                  <a:srgbClr val="D4D4D4"/>
                </a:solidFill>
                <a:latin typeface="Menlo" panose="020B0609030804020204" pitchFamily="49" charset="0"/>
              </a:rPr>
              <a:t>;</a:t>
            </a:r>
            <a:endParaRPr lang="en-CA" b="0" dirty="0">
              <a:solidFill>
                <a:srgbClr val="D4D4D4"/>
              </a:solidFill>
              <a:effectLst/>
              <a:latin typeface="Menlo" panose="020B0609030804020204" pitchFamily="49" charset="0"/>
            </a:endParaRPr>
          </a:p>
        </p:txBody>
      </p:sp>
      <p:sp>
        <p:nvSpPr>
          <p:cNvPr id="7" name="TextBox 6">
            <a:extLst>
              <a:ext uri="{FF2B5EF4-FFF2-40B4-BE49-F238E27FC236}">
                <a16:creationId xmlns:a16="http://schemas.microsoft.com/office/drawing/2014/main" id="{D3EE2FFD-F138-6347-92EC-AE0FA5B71646}"/>
              </a:ext>
            </a:extLst>
          </p:cNvPr>
          <p:cNvSpPr txBox="1"/>
          <p:nvPr/>
        </p:nvSpPr>
        <p:spPr>
          <a:xfrm>
            <a:off x="7936584" y="4497554"/>
            <a:ext cx="2445465" cy="1200329"/>
          </a:xfrm>
          <a:prstGeom prst="rect">
            <a:avLst/>
          </a:prstGeom>
          <a:noFill/>
        </p:spPr>
        <p:txBody>
          <a:bodyPr wrap="square" rtlCol="0">
            <a:spAutoFit/>
          </a:bodyPr>
          <a:lstStyle/>
          <a:p>
            <a:r>
              <a:rPr lang="en-US" dirty="0"/>
              <a:t>The “</a:t>
            </a:r>
            <a:r>
              <a:rPr lang="en-US" dirty="0" err="1"/>
              <a:t>defaultProps</a:t>
            </a:r>
            <a:r>
              <a:rPr lang="en-US" dirty="0"/>
              <a:t>” object sets the default values for the props of the component.</a:t>
            </a:r>
          </a:p>
        </p:txBody>
      </p:sp>
      <p:sp>
        <p:nvSpPr>
          <p:cNvPr id="8" name="Arrow: Right 4">
            <a:extLst>
              <a:ext uri="{FF2B5EF4-FFF2-40B4-BE49-F238E27FC236}">
                <a16:creationId xmlns:a16="http://schemas.microsoft.com/office/drawing/2014/main" id="{7A5CB582-0535-9240-9BEE-977FA84DFCB1}"/>
              </a:ext>
            </a:extLst>
          </p:cNvPr>
          <p:cNvSpPr/>
          <p:nvPr/>
        </p:nvSpPr>
        <p:spPr>
          <a:xfrm rot="11207946">
            <a:off x="5558807" y="4907287"/>
            <a:ext cx="2223071" cy="1642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B6732D54-F15E-E44E-941E-86A8C3EB6177}"/>
              </a:ext>
            </a:extLst>
          </p:cNvPr>
          <p:cNvSpPr txBox="1"/>
          <p:nvPr/>
        </p:nvSpPr>
        <p:spPr>
          <a:xfrm>
            <a:off x="7944217" y="1774770"/>
            <a:ext cx="3517480" cy="1477328"/>
          </a:xfrm>
          <a:prstGeom prst="rect">
            <a:avLst/>
          </a:prstGeom>
          <a:noFill/>
        </p:spPr>
        <p:txBody>
          <a:bodyPr wrap="square" rtlCol="0">
            <a:spAutoFit/>
          </a:bodyPr>
          <a:lstStyle/>
          <a:p>
            <a:r>
              <a:rPr lang="en-US" dirty="0"/>
              <a:t>If no prop values are passed into the component when it is called, React will assign the props their default values, if the default values have been set.</a:t>
            </a:r>
          </a:p>
        </p:txBody>
      </p:sp>
      <p:sp>
        <p:nvSpPr>
          <p:cNvPr id="10" name="Arrow: Right 4">
            <a:extLst>
              <a:ext uri="{FF2B5EF4-FFF2-40B4-BE49-F238E27FC236}">
                <a16:creationId xmlns:a16="http://schemas.microsoft.com/office/drawing/2014/main" id="{43E35A08-59BF-D944-8263-E7CEBB46DAEC}"/>
              </a:ext>
            </a:extLst>
          </p:cNvPr>
          <p:cNvSpPr/>
          <p:nvPr/>
        </p:nvSpPr>
        <p:spPr>
          <a:xfrm rot="10026804">
            <a:off x="4680650" y="2583516"/>
            <a:ext cx="3121789" cy="18527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913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8B57-DE9C-7D4F-AAAE-DA5FAD7B0003}"/>
              </a:ext>
            </a:extLst>
          </p:cNvPr>
          <p:cNvSpPr>
            <a:spLocks noGrp="1"/>
          </p:cNvSpPr>
          <p:nvPr>
            <p:ph type="ctrTitle"/>
          </p:nvPr>
        </p:nvSpPr>
        <p:spPr>
          <a:xfrm>
            <a:off x="1524000" y="1586597"/>
            <a:ext cx="9144000" cy="2387600"/>
          </a:xfrm>
        </p:spPr>
        <p:txBody>
          <a:bodyPr/>
          <a:lstStyle/>
          <a:p>
            <a:r>
              <a:rPr lang="en-US" dirty="0"/>
              <a:t>React Components</a:t>
            </a:r>
          </a:p>
        </p:txBody>
      </p:sp>
    </p:spTree>
    <p:extLst>
      <p:ext uri="{BB962C8B-B14F-4D97-AF65-F5344CB8AC3E}">
        <p14:creationId xmlns:p14="http://schemas.microsoft.com/office/powerpoint/2010/main" val="199689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F237-C4E3-D841-AD00-454203F79FDD}"/>
              </a:ext>
            </a:extLst>
          </p:cNvPr>
          <p:cNvSpPr>
            <a:spLocks noGrp="1"/>
          </p:cNvSpPr>
          <p:nvPr>
            <p:ph type="title"/>
          </p:nvPr>
        </p:nvSpPr>
        <p:spPr/>
        <p:txBody>
          <a:bodyPr/>
          <a:lstStyle/>
          <a:p>
            <a:r>
              <a:rPr lang="en-US" dirty="0"/>
              <a:t>What is a Component?</a:t>
            </a:r>
          </a:p>
        </p:txBody>
      </p:sp>
      <p:sp>
        <p:nvSpPr>
          <p:cNvPr id="3" name="Content Placeholder 2">
            <a:extLst>
              <a:ext uri="{FF2B5EF4-FFF2-40B4-BE49-F238E27FC236}">
                <a16:creationId xmlns:a16="http://schemas.microsoft.com/office/drawing/2014/main" id="{88953A95-0D97-3E46-B372-6FCF419DD510}"/>
              </a:ext>
            </a:extLst>
          </p:cNvPr>
          <p:cNvSpPr>
            <a:spLocks noGrp="1"/>
          </p:cNvSpPr>
          <p:nvPr>
            <p:ph idx="1"/>
          </p:nvPr>
        </p:nvSpPr>
        <p:spPr/>
        <p:txBody>
          <a:bodyPr/>
          <a:lstStyle/>
          <a:p>
            <a:r>
              <a:rPr lang="en-US" dirty="0"/>
              <a:t>Think of a component as the building blocks for your application</a:t>
            </a:r>
          </a:p>
          <a:p>
            <a:r>
              <a:rPr lang="en-US" dirty="0"/>
              <a:t>Some components can be made up of simple static HTML elements such as a header or footer element</a:t>
            </a:r>
          </a:p>
          <a:p>
            <a:r>
              <a:rPr lang="en-US" dirty="0"/>
              <a:t>Some components will be more dynamic with their template changing with the applications state and properties (props) passed into the component</a:t>
            </a:r>
          </a:p>
        </p:txBody>
      </p:sp>
    </p:spTree>
    <p:extLst>
      <p:ext uri="{BB962C8B-B14F-4D97-AF65-F5344CB8AC3E}">
        <p14:creationId xmlns:p14="http://schemas.microsoft.com/office/powerpoint/2010/main" val="96148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8E8C-7EAF-4C41-B44C-80A6E5F30FF3}"/>
              </a:ext>
            </a:extLst>
          </p:cNvPr>
          <p:cNvSpPr>
            <a:spLocks noGrp="1"/>
          </p:cNvSpPr>
          <p:nvPr>
            <p:ph type="title"/>
          </p:nvPr>
        </p:nvSpPr>
        <p:spPr/>
        <p:txBody>
          <a:bodyPr/>
          <a:lstStyle/>
          <a:p>
            <a:r>
              <a:rPr lang="en-US" dirty="0"/>
              <a:t>Creating a React Component</a:t>
            </a:r>
          </a:p>
        </p:txBody>
      </p:sp>
      <p:sp>
        <p:nvSpPr>
          <p:cNvPr id="3" name="Content Placeholder 2">
            <a:extLst>
              <a:ext uri="{FF2B5EF4-FFF2-40B4-BE49-F238E27FC236}">
                <a16:creationId xmlns:a16="http://schemas.microsoft.com/office/drawing/2014/main" id="{1BC873FE-053E-DA4D-961F-EE4B3120BAD5}"/>
              </a:ext>
            </a:extLst>
          </p:cNvPr>
          <p:cNvSpPr>
            <a:spLocks noGrp="1"/>
          </p:cNvSpPr>
          <p:nvPr>
            <p:ph idx="1"/>
          </p:nvPr>
        </p:nvSpPr>
        <p:spPr>
          <a:xfrm>
            <a:off x="838199" y="1825625"/>
            <a:ext cx="9699172" cy="4667250"/>
          </a:xfrm>
        </p:spPr>
        <p:txBody>
          <a:bodyPr>
            <a:normAutofit/>
          </a:bodyPr>
          <a:lstStyle/>
          <a:p>
            <a:r>
              <a:rPr lang="en-US" dirty="0"/>
              <a:t>Two ways to create a React Component</a:t>
            </a:r>
          </a:p>
          <a:p>
            <a:pPr lvl="1"/>
            <a:r>
              <a:rPr lang="en-US" dirty="0"/>
              <a:t>Class components</a:t>
            </a:r>
          </a:p>
          <a:p>
            <a:pPr lvl="1"/>
            <a:r>
              <a:rPr lang="en-US" dirty="0"/>
              <a:t>Functional components</a:t>
            </a:r>
          </a:p>
          <a:p>
            <a:r>
              <a:rPr lang="en-US" dirty="0"/>
              <a:t>For most components we create in this course we will use functional components</a:t>
            </a:r>
          </a:p>
          <a:p>
            <a:pPr lvl="1"/>
            <a:r>
              <a:rPr lang="en-US" dirty="0"/>
              <a:t>For details on the differences between class components and functional components, see this article:</a:t>
            </a:r>
          </a:p>
          <a:p>
            <a:pPr lvl="2"/>
            <a:r>
              <a:rPr lang="en-US" dirty="0">
                <a:hlinkClick r:id="rId2"/>
              </a:rPr>
              <a:t>https://www.twilio.com/blog/react-choose-functional-components</a:t>
            </a:r>
            <a:endParaRPr lang="en-US" dirty="0"/>
          </a:p>
          <a:p>
            <a:pPr lvl="1"/>
            <a:r>
              <a:rPr lang="en-US" dirty="0"/>
              <a:t>Some older tutorials on React will use Class components</a:t>
            </a:r>
          </a:p>
          <a:p>
            <a:pPr lvl="1"/>
            <a:r>
              <a:rPr lang="en-US" dirty="0"/>
              <a:t>For most situations in a modern React app I would recommend sticking with functional components</a:t>
            </a:r>
          </a:p>
        </p:txBody>
      </p:sp>
    </p:spTree>
    <p:extLst>
      <p:ext uri="{BB962C8B-B14F-4D97-AF65-F5344CB8AC3E}">
        <p14:creationId xmlns:p14="http://schemas.microsoft.com/office/powerpoint/2010/main" val="145077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D6C-3D5A-C64E-9EDC-F8312AB9CEC9}"/>
              </a:ext>
            </a:extLst>
          </p:cNvPr>
          <p:cNvSpPr>
            <a:spLocks noGrp="1"/>
          </p:cNvSpPr>
          <p:nvPr>
            <p:ph type="title"/>
          </p:nvPr>
        </p:nvSpPr>
        <p:spPr/>
        <p:txBody>
          <a:bodyPr/>
          <a:lstStyle/>
          <a:p>
            <a:r>
              <a:rPr lang="en-CA" dirty="0"/>
              <a:t>Creating a React Component</a:t>
            </a:r>
          </a:p>
        </p:txBody>
      </p:sp>
      <p:sp>
        <p:nvSpPr>
          <p:cNvPr id="4" name="Rectangle 3">
            <a:extLst>
              <a:ext uri="{FF2B5EF4-FFF2-40B4-BE49-F238E27FC236}">
                <a16:creationId xmlns:a16="http://schemas.microsoft.com/office/drawing/2014/main" id="{1FD848FD-DA61-6944-9699-95EB53F7D95E}"/>
              </a:ext>
            </a:extLst>
          </p:cNvPr>
          <p:cNvSpPr/>
          <p:nvPr/>
        </p:nvSpPr>
        <p:spPr>
          <a:xfrm>
            <a:off x="1424940" y="2824817"/>
            <a:ext cx="6096000" cy="3416320"/>
          </a:xfrm>
          <a:prstGeom prst="rect">
            <a:avLst/>
          </a:prstGeom>
          <a:solidFill>
            <a:schemeClr val="tx1"/>
          </a:solidFill>
        </p:spPr>
        <p:txBody>
          <a:bodyPr>
            <a:spAutoFit/>
          </a:bodyPr>
          <a:lstStyle/>
          <a:p>
            <a:endParaRPr lang="en-CA" sz="2400" dirty="0">
              <a:solidFill>
                <a:srgbClr val="569CD6"/>
              </a:solidFill>
              <a:latin typeface="Menlo" panose="020B0609030804020204" pitchFamily="49" charset="0"/>
            </a:endParaRPr>
          </a:p>
          <a:p>
            <a:r>
              <a:rPr lang="en-CA" sz="2400" dirty="0">
                <a:solidFill>
                  <a:srgbClr val="569CD6"/>
                </a:solidFill>
                <a:latin typeface="Menlo" panose="020B0609030804020204" pitchFamily="49" charset="0"/>
              </a:rPr>
              <a:t>function</a:t>
            </a:r>
            <a:r>
              <a:rPr lang="en-CA" sz="2400" dirty="0">
                <a:solidFill>
                  <a:srgbClr val="D4D4D4"/>
                </a:solidFill>
                <a:latin typeface="Menlo" panose="020B0609030804020204" pitchFamily="49" charset="0"/>
              </a:rPr>
              <a:t> </a:t>
            </a:r>
            <a:r>
              <a:rPr lang="en-CA" sz="2400" dirty="0">
                <a:solidFill>
                  <a:srgbClr val="DCDCAA"/>
                </a:solidFill>
                <a:latin typeface="Menlo" panose="020B0609030804020204" pitchFamily="49" charset="0"/>
              </a:rPr>
              <a:t>Header</a:t>
            </a:r>
            <a:r>
              <a:rPr lang="en-CA" sz="2400" dirty="0">
                <a:solidFill>
                  <a:srgbClr val="D4D4D4"/>
                </a:solidFill>
                <a:latin typeface="Menlo" panose="020B0609030804020204" pitchFamily="49" charset="0"/>
              </a:rPr>
              <a:t>(){</a:t>
            </a:r>
          </a:p>
          <a:p>
            <a:pPr lvl="1"/>
            <a:r>
              <a:rPr lang="en-CA" sz="2400" dirty="0">
                <a:solidFill>
                  <a:srgbClr val="C586C0"/>
                </a:solidFill>
                <a:latin typeface="Menlo" panose="020B0609030804020204" pitchFamily="49" charset="0"/>
              </a:rPr>
              <a:t>return</a:t>
            </a:r>
            <a:r>
              <a:rPr lang="en-CA" sz="2400" dirty="0">
                <a:solidFill>
                  <a:srgbClr val="D4D4D4"/>
                </a:solidFill>
                <a:latin typeface="Menlo" panose="020B0609030804020204" pitchFamily="49" charset="0"/>
              </a:rPr>
              <a:t> (</a:t>
            </a:r>
          </a:p>
          <a:p>
            <a:pPr lvl="2"/>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header</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2"/>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r>
              <a:rPr lang="en-CA" sz="2400" dirty="0">
                <a:solidFill>
                  <a:srgbClr val="D4D4D4"/>
                </a:solidFill>
                <a:latin typeface="Menlo" panose="020B0609030804020204" pitchFamily="49" charset="0"/>
              </a:rPr>
              <a:t>Things To Do</a:t>
            </a:r>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2"/>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header</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1"/>
            <a:r>
              <a:rPr lang="en-CA" sz="2400" dirty="0">
                <a:solidFill>
                  <a:srgbClr val="D4D4D4"/>
                </a:solidFill>
                <a:latin typeface="Menlo" panose="020B0609030804020204" pitchFamily="49" charset="0"/>
              </a:rPr>
              <a:t>);</a:t>
            </a:r>
          </a:p>
          <a:p>
            <a:r>
              <a:rPr lang="en-CA" sz="2400" dirty="0">
                <a:solidFill>
                  <a:srgbClr val="D4D4D4"/>
                </a:solidFill>
                <a:latin typeface="Menlo" panose="020B0609030804020204" pitchFamily="49" charset="0"/>
              </a:rPr>
              <a:t>}</a:t>
            </a:r>
          </a:p>
          <a:p>
            <a:endParaRPr lang="en-CA" sz="2400" b="0" dirty="0">
              <a:solidFill>
                <a:srgbClr val="D4D4D4"/>
              </a:solidFill>
              <a:effectLst/>
              <a:latin typeface="Menlo" panose="020B0609030804020204" pitchFamily="49" charset="0"/>
            </a:endParaRPr>
          </a:p>
        </p:txBody>
      </p:sp>
      <p:sp>
        <p:nvSpPr>
          <p:cNvPr id="5" name="TextBox 4">
            <a:extLst>
              <a:ext uri="{FF2B5EF4-FFF2-40B4-BE49-F238E27FC236}">
                <a16:creationId xmlns:a16="http://schemas.microsoft.com/office/drawing/2014/main" id="{CA520FA9-3CB1-9E42-A960-24E29B7E2D77}"/>
              </a:ext>
            </a:extLst>
          </p:cNvPr>
          <p:cNvSpPr txBox="1"/>
          <p:nvPr/>
        </p:nvSpPr>
        <p:spPr>
          <a:xfrm>
            <a:off x="7931329" y="1267292"/>
            <a:ext cx="3121481" cy="2308324"/>
          </a:xfrm>
          <a:prstGeom prst="rect">
            <a:avLst/>
          </a:prstGeom>
          <a:noFill/>
        </p:spPr>
        <p:txBody>
          <a:bodyPr wrap="square" rtlCol="0">
            <a:spAutoFit/>
          </a:bodyPr>
          <a:lstStyle/>
          <a:p>
            <a:r>
              <a:rPr lang="en-US" dirty="0"/>
              <a:t>React functional components are just regular JS functions. You can use function declarations or function expressions for React components. The arrow functions syntax also works for React components</a:t>
            </a:r>
          </a:p>
        </p:txBody>
      </p:sp>
      <p:sp>
        <p:nvSpPr>
          <p:cNvPr id="6" name="Arrow: Right 4">
            <a:extLst>
              <a:ext uri="{FF2B5EF4-FFF2-40B4-BE49-F238E27FC236}">
                <a16:creationId xmlns:a16="http://schemas.microsoft.com/office/drawing/2014/main" id="{CF3887B3-CDB3-1C44-B14F-81B673678F05}"/>
              </a:ext>
            </a:extLst>
          </p:cNvPr>
          <p:cNvSpPr/>
          <p:nvPr/>
        </p:nvSpPr>
        <p:spPr>
          <a:xfrm rot="11326967">
            <a:off x="6490702" y="4961970"/>
            <a:ext cx="1463344" cy="18519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7" name="Arrow: Right 4">
            <a:extLst>
              <a:ext uri="{FF2B5EF4-FFF2-40B4-BE49-F238E27FC236}">
                <a16:creationId xmlns:a16="http://schemas.microsoft.com/office/drawing/2014/main" id="{E1C43EEF-F2FC-634F-AE97-E40C7278D910}"/>
              </a:ext>
            </a:extLst>
          </p:cNvPr>
          <p:cNvSpPr/>
          <p:nvPr/>
        </p:nvSpPr>
        <p:spPr>
          <a:xfrm rot="10089640">
            <a:off x="3986207" y="2547348"/>
            <a:ext cx="3852001" cy="20356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8" name="TextBox 7">
            <a:extLst>
              <a:ext uri="{FF2B5EF4-FFF2-40B4-BE49-F238E27FC236}">
                <a16:creationId xmlns:a16="http://schemas.microsoft.com/office/drawing/2014/main" id="{47C7C5F7-0B85-404D-A42C-AE57E102DE68}"/>
              </a:ext>
            </a:extLst>
          </p:cNvPr>
          <p:cNvSpPr txBox="1"/>
          <p:nvPr/>
        </p:nvSpPr>
        <p:spPr>
          <a:xfrm>
            <a:off x="8040459" y="4697998"/>
            <a:ext cx="3121481" cy="923330"/>
          </a:xfrm>
          <a:prstGeom prst="rect">
            <a:avLst/>
          </a:prstGeom>
          <a:noFill/>
        </p:spPr>
        <p:txBody>
          <a:bodyPr wrap="square" rtlCol="0">
            <a:spAutoFit/>
          </a:bodyPr>
          <a:lstStyle/>
          <a:p>
            <a:r>
              <a:rPr lang="en-US" dirty="0"/>
              <a:t>The only requirement for a React functional component is that it must return JSX  </a:t>
            </a:r>
          </a:p>
        </p:txBody>
      </p:sp>
    </p:spTree>
    <p:extLst>
      <p:ext uri="{BB962C8B-B14F-4D97-AF65-F5344CB8AC3E}">
        <p14:creationId xmlns:p14="http://schemas.microsoft.com/office/powerpoint/2010/main" val="340175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D6C-3D5A-C64E-9EDC-F8312AB9CEC9}"/>
              </a:ext>
            </a:extLst>
          </p:cNvPr>
          <p:cNvSpPr>
            <a:spLocks noGrp="1"/>
          </p:cNvSpPr>
          <p:nvPr>
            <p:ph type="title"/>
          </p:nvPr>
        </p:nvSpPr>
        <p:spPr/>
        <p:txBody>
          <a:bodyPr/>
          <a:lstStyle/>
          <a:p>
            <a:r>
              <a:rPr lang="en-CA" dirty="0"/>
              <a:t>Start your component name with a capital letter</a:t>
            </a:r>
          </a:p>
        </p:txBody>
      </p:sp>
      <p:sp>
        <p:nvSpPr>
          <p:cNvPr id="4" name="Rectangle 3">
            <a:extLst>
              <a:ext uri="{FF2B5EF4-FFF2-40B4-BE49-F238E27FC236}">
                <a16:creationId xmlns:a16="http://schemas.microsoft.com/office/drawing/2014/main" id="{1FD848FD-DA61-6944-9699-95EB53F7D95E}"/>
              </a:ext>
            </a:extLst>
          </p:cNvPr>
          <p:cNvSpPr/>
          <p:nvPr/>
        </p:nvSpPr>
        <p:spPr>
          <a:xfrm>
            <a:off x="1413510" y="3076555"/>
            <a:ext cx="6096000" cy="3416320"/>
          </a:xfrm>
          <a:prstGeom prst="rect">
            <a:avLst/>
          </a:prstGeom>
          <a:solidFill>
            <a:schemeClr val="tx1"/>
          </a:solidFill>
        </p:spPr>
        <p:txBody>
          <a:bodyPr>
            <a:spAutoFit/>
          </a:bodyPr>
          <a:lstStyle/>
          <a:p>
            <a:endParaRPr lang="en-CA" sz="2400" dirty="0">
              <a:solidFill>
                <a:srgbClr val="569CD6"/>
              </a:solidFill>
              <a:latin typeface="Menlo" panose="020B0609030804020204" pitchFamily="49" charset="0"/>
            </a:endParaRPr>
          </a:p>
          <a:p>
            <a:r>
              <a:rPr lang="en-CA" sz="2400" dirty="0">
                <a:solidFill>
                  <a:srgbClr val="569CD6"/>
                </a:solidFill>
                <a:latin typeface="Menlo" panose="020B0609030804020204" pitchFamily="49" charset="0"/>
              </a:rPr>
              <a:t>function</a:t>
            </a:r>
            <a:r>
              <a:rPr lang="en-CA" sz="2400" dirty="0">
                <a:solidFill>
                  <a:srgbClr val="D4D4D4"/>
                </a:solidFill>
                <a:latin typeface="Menlo" panose="020B0609030804020204" pitchFamily="49" charset="0"/>
              </a:rPr>
              <a:t> </a:t>
            </a:r>
            <a:r>
              <a:rPr lang="en-CA" sz="2400" dirty="0">
                <a:solidFill>
                  <a:srgbClr val="DCDCAA"/>
                </a:solidFill>
                <a:latin typeface="Menlo" panose="020B0609030804020204" pitchFamily="49" charset="0"/>
              </a:rPr>
              <a:t>Header</a:t>
            </a:r>
            <a:r>
              <a:rPr lang="en-CA" sz="2400" dirty="0">
                <a:solidFill>
                  <a:srgbClr val="D4D4D4"/>
                </a:solidFill>
                <a:latin typeface="Menlo" panose="020B0609030804020204" pitchFamily="49" charset="0"/>
              </a:rPr>
              <a:t>(){</a:t>
            </a:r>
          </a:p>
          <a:p>
            <a:pPr lvl="1"/>
            <a:r>
              <a:rPr lang="en-CA" sz="2400" dirty="0">
                <a:solidFill>
                  <a:srgbClr val="C586C0"/>
                </a:solidFill>
                <a:latin typeface="Menlo" panose="020B0609030804020204" pitchFamily="49" charset="0"/>
              </a:rPr>
              <a:t>return</a:t>
            </a:r>
            <a:r>
              <a:rPr lang="en-CA" sz="2400" dirty="0">
                <a:solidFill>
                  <a:srgbClr val="D4D4D4"/>
                </a:solidFill>
                <a:latin typeface="Menlo" panose="020B0609030804020204" pitchFamily="49" charset="0"/>
              </a:rPr>
              <a:t> (</a:t>
            </a:r>
          </a:p>
          <a:p>
            <a:pPr lvl="2"/>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header</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2"/>
            <a:r>
              <a:rPr lang="en-CA" sz="2400" dirty="0">
                <a:solidFill>
                  <a:srgbClr val="808080"/>
                </a:solidFill>
                <a:latin typeface="Menlo" panose="020B0609030804020204" pitchFamily="49" charset="0"/>
              </a:rPr>
              <a:t>	&lt;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r>
              <a:rPr lang="en-CA" sz="2400" dirty="0">
                <a:solidFill>
                  <a:srgbClr val="D4D4D4"/>
                </a:solidFill>
                <a:latin typeface="Menlo" panose="020B0609030804020204" pitchFamily="49" charset="0"/>
              </a:rPr>
              <a:t>Things To Do</a:t>
            </a:r>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h1</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2"/>
            <a:r>
              <a:rPr lang="en-CA" sz="2400" dirty="0">
                <a:solidFill>
                  <a:srgbClr val="808080"/>
                </a:solidFill>
                <a:latin typeface="Menlo" panose="020B0609030804020204" pitchFamily="49" charset="0"/>
              </a:rPr>
              <a:t>&lt;/</a:t>
            </a:r>
            <a:r>
              <a:rPr lang="en-CA" sz="2400" dirty="0">
                <a:solidFill>
                  <a:srgbClr val="569CD6"/>
                </a:solidFill>
                <a:latin typeface="Menlo" panose="020B0609030804020204" pitchFamily="49" charset="0"/>
              </a:rPr>
              <a:t>header</a:t>
            </a:r>
            <a:r>
              <a:rPr lang="en-CA" sz="2400" dirty="0">
                <a:solidFill>
                  <a:srgbClr val="808080"/>
                </a:solidFill>
                <a:latin typeface="Menlo" panose="020B0609030804020204" pitchFamily="49" charset="0"/>
              </a:rPr>
              <a:t>&gt;</a:t>
            </a:r>
            <a:endParaRPr lang="en-CA" sz="2400" dirty="0">
              <a:solidFill>
                <a:srgbClr val="D4D4D4"/>
              </a:solidFill>
              <a:latin typeface="Menlo" panose="020B0609030804020204" pitchFamily="49" charset="0"/>
            </a:endParaRPr>
          </a:p>
          <a:p>
            <a:pPr lvl="1"/>
            <a:r>
              <a:rPr lang="en-CA" sz="2400" dirty="0">
                <a:solidFill>
                  <a:srgbClr val="D4D4D4"/>
                </a:solidFill>
                <a:latin typeface="Menlo" panose="020B0609030804020204" pitchFamily="49" charset="0"/>
              </a:rPr>
              <a:t>);</a:t>
            </a:r>
          </a:p>
          <a:p>
            <a:r>
              <a:rPr lang="en-CA" sz="2400" dirty="0">
                <a:solidFill>
                  <a:srgbClr val="D4D4D4"/>
                </a:solidFill>
                <a:latin typeface="Menlo" panose="020B0609030804020204" pitchFamily="49" charset="0"/>
              </a:rPr>
              <a:t>}</a:t>
            </a:r>
          </a:p>
          <a:p>
            <a:endParaRPr lang="en-CA" sz="2400" b="0" dirty="0">
              <a:solidFill>
                <a:srgbClr val="D4D4D4"/>
              </a:solidFill>
              <a:effectLst/>
              <a:latin typeface="Menlo" panose="020B0609030804020204" pitchFamily="49" charset="0"/>
            </a:endParaRPr>
          </a:p>
        </p:txBody>
      </p:sp>
      <p:sp>
        <p:nvSpPr>
          <p:cNvPr id="5" name="TextBox 4">
            <a:extLst>
              <a:ext uri="{FF2B5EF4-FFF2-40B4-BE49-F238E27FC236}">
                <a16:creationId xmlns:a16="http://schemas.microsoft.com/office/drawing/2014/main" id="{CA520FA9-3CB1-9E42-A960-24E29B7E2D77}"/>
              </a:ext>
            </a:extLst>
          </p:cNvPr>
          <p:cNvSpPr txBox="1"/>
          <p:nvPr/>
        </p:nvSpPr>
        <p:spPr>
          <a:xfrm>
            <a:off x="7942759" y="1804780"/>
            <a:ext cx="3121481" cy="1477328"/>
          </a:xfrm>
          <a:prstGeom prst="rect">
            <a:avLst/>
          </a:prstGeom>
          <a:noFill/>
        </p:spPr>
        <p:txBody>
          <a:bodyPr wrap="square" rtlCol="0">
            <a:spAutoFit/>
          </a:bodyPr>
          <a:lstStyle/>
          <a:p>
            <a:r>
              <a:rPr lang="en-US" dirty="0"/>
              <a:t>To avoid name collisions with real HTML elements it is recommended that you start your component names with a capital letter</a:t>
            </a:r>
          </a:p>
        </p:txBody>
      </p:sp>
      <p:sp>
        <p:nvSpPr>
          <p:cNvPr id="7" name="Arrow: Right 4">
            <a:extLst>
              <a:ext uri="{FF2B5EF4-FFF2-40B4-BE49-F238E27FC236}">
                <a16:creationId xmlns:a16="http://schemas.microsoft.com/office/drawing/2014/main" id="{E1C43EEF-F2FC-634F-AE97-E40C7278D910}"/>
              </a:ext>
            </a:extLst>
          </p:cNvPr>
          <p:cNvSpPr/>
          <p:nvPr/>
        </p:nvSpPr>
        <p:spPr>
          <a:xfrm rot="10089640">
            <a:off x="3974777" y="2799086"/>
            <a:ext cx="3852001" cy="20356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04380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D6C-3D5A-C64E-9EDC-F8312AB9CEC9}"/>
              </a:ext>
            </a:extLst>
          </p:cNvPr>
          <p:cNvSpPr>
            <a:spLocks noGrp="1"/>
          </p:cNvSpPr>
          <p:nvPr>
            <p:ph type="title"/>
          </p:nvPr>
        </p:nvSpPr>
        <p:spPr/>
        <p:txBody>
          <a:bodyPr/>
          <a:lstStyle/>
          <a:p>
            <a:r>
              <a:rPr lang="en-CA" dirty="0"/>
              <a:t>Adding a Component to your App</a:t>
            </a:r>
          </a:p>
        </p:txBody>
      </p:sp>
      <p:sp>
        <p:nvSpPr>
          <p:cNvPr id="5" name="TextBox 4">
            <a:extLst>
              <a:ext uri="{FF2B5EF4-FFF2-40B4-BE49-F238E27FC236}">
                <a16:creationId xmlns:a16="http://schemas.microsoft.com/office/drawing/2014/main" id="{CA520FA9-3CB1-9E42-A960-24E29B7E2D77}"/>
              </a:ext>
            </a:extLst>
          </p:cNvPr>
          <p:cNvSpPr txBox="1"/>
          <p:nvPr/>
        </p:nvSpPr>
        <p:spPr>
          <a:xfrm>
            <a:off x="7851319" y="2062927"/>
            <a:ext cx="3121481" cy="1200329"/>
          </a:xfrm>
          <a:prstGeom prst="rect">
            <a:avLst/>
          </a:prstGeom>
          <a:noFill/>
        </p:spPr>
        <p:txBody>
          <a:bodyPr wrap="square" rtlCol="0">
            <a:spAutoFit/>
          </a:bodyPr>
          <a:lstStyle/>
          <a:p>
            <a:r>
              <a:rPr lang="en-US" dirty="0"/>
              <a:t>To add your components to your app, simply add them to your main entry component by writing them as JSX elements</a:t>
            </a:r>
          </a:p>
        </p:txBody>
      </p:sp>
      <p:sp>
        <p:nvSpPr>
          <p:cNvPr id="9" name="Rectangle 8">
            <a:extLst>
              <a:ext uri="{FF2B5EF4-FFF2-40B4-BE49-F238E27FC236}">
                <a16:creationId xmlns:a16="http://schemas.microsoft.com/office/drawing/2014/main" id="{63F14BBB-0C97-A74B-BC98-05E757B9D963}"/>
              </a:ext>
            </a:extLst>
          </p:cNvPr>
          <p:cNvSpPr/>
          <p:nvPr/>
        </p:nvSpPr>
        <p:spPr>
          <a:xfrm>
            <a:off x="1219200" y="1966576"/>
            <a:ext cx="6096000" cy="3970318"/>
          </a:xfrm>
          <a:prstGeom prst="rect">
            <a:avLst/>
          </a:prstGeom>
          <a:solidFill>
            <a:schemeClr val="tx1"/>
          </a:solidFill>
        </p:spPr>
        <p:txBody>
          <a:bodyPr>
            <a:spAutoFit/>
          </a:bodyPr>
          <a:lstStyle/>
          <a:p>
            <a:endParaRPr lang="en-CA" dirty="0">
              <a:solidFill>
                <a:srgbClr val="6A9955"/>
              </a:solidFill>
              <a:latin typeface="Menlo" panose="020B0609030804020204" pitchFamily="49" charset="0"/>
            </a:endParaRPr>
          </a:p>
          <a:p>
            <a:r>
              <a:rPr lang="en-CA" dirty="0">
                <a:solidFill>
                  <a:srgbClr val="6A9955"/>
                </a:solidFill>
                <a:latin typeface="Menlo" panose="020B0609030804020204" pitchFamily="49" charset="0"/>
              </a:rPr>
              <a:t>// Exported component</a:t>
            </a:r>
            <a:endParaRPr lang="en-CA" dirty="0">
              <a:solidFill>
                <a:srgbClr val="D4D4D4"/>
              </a:solidFill>
              <a:latin typeface="Menlo" panose="020B0609030804020204" pitchFamily="49" charset="0"/>
            </a:endParaRPr>
          </a:p>
          <a:p>
            <a:r>
              <a:rPr lang="en-CA" dirty="0">
                <a:solidFill>
                  <a:srgbClr val="569CD6"/>
                </a:solidFill>
                <a:latin typeface="Menlo" panose="020B0609030804020204" pitchFamily="49" charset="0"/>
              </a:rPr>
              <a:t>function</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App</a:t>
            </a:r>
            <a:r>
              <a:rPr lang="en-CA" dirty="0">
                <a:solidFill>
                  <a:srgbClr val="D4D4D4"/>
                </a:solidFill>
                <a:latin typeface="Menlo" panose="020B0609030804020204" pitchFamily="49" charset="0"/>
              </a:rPr>
              <a:t>() {</a:t>
            </a:r>
          </a:p>
          <a:p>
            <a:pPr lvl="1"/>
            <a:r>
              <a:rPr lang="en-CA" dirty="0">
                <a:solidFill>
                  <a:srgbClr val="C586C0"/>
                </a:solidFill>
                <a:latin typeface="Menlo" panose="020B0609030804020204" pitchFamily="49" charset="0"/>
              </a:rPr>
              <a:t>return</a:t>
            </a:r>
            <a:r>
              <a:rPr lang="en-CA" dirty="0">
                <a:solidFill>
                  <a:srgbClr val="D4D4D4"/>
                </a:solidFill>
                <a:latin typeface="Menlo" panose="020B0609030804020204" pitchFamily="49" charset="0"/>
              </a:rPr>
              <a:t> (</a:t>
            </a:r>
          </a:p>
          <a:p>
            <a:pPr lvl="1"/>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div</a:t>
            </a:r>
            <a:r>
              <a:rPr lang="en-CA" dirty="0">
                <a:solidFill>
                  <a:srgbClr val="D4D4D4"/>
                </a:solidFill>
                <a:latin typeface="Menlo" panose="020B0609030804020204" pitchFamily="49" charset="0"/>
              </a:rPr>
              <a:t> </a:t>
            </a:r>
            <a:r>
              <a:rPr lang="en-CA" dirty="0" err="1">
                <a:solidFill>
                  <a:srgbClr val="9CDCFE"/>
                </a:solidFill>
                <a:latin typeface="Menlo" panose="020B0609030804020204" pitchFamily="49" charset="0"/>
              </a:rPr>
              <a:t>className</a:t>
            </a:r>
            <a:r>
              <a:rPr lang="en-CA" dirty="0">
                <a:solidFill>
                  <a:srgbClr val="D4D4D4"/>
                </a:solidFill>
                <a:latin typeface="Menlo" panose="020B0609030804020204" pitchFamily="49" charset="0"/>
              </a:rPr>
              <a:t>=</a:t>
            </a:r>
            <a:r>
              <a:rPr lang="en-CA" dirty="0">
                <a:solidFill>
                  <a:srgbClr val="CE9178"/>
                </a:solidFill>
                <a:latin typeface="Menlo" panose="020B0609030804020204" pitchFamily="49" charset="0"/>
              </a:rPr>
              <a:t>"App"</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2"/>
            <a:r>
              <a:rPr lang="en-CA" dirty="0">
                <a:solidFill>
                  <a:srgbClr val="808080"/>
                </a:solidFill>
                <a:latin typeface="Menlo" panose="020B0609030804020204" pitchFamily="49" charset="0"/>
              </a:rPr>
              <a:t>&lt;</a:t>
            </a:r>
            <a:r>
              <a:rPr lang="en-CA" dirty="0">
                <a:solidFill>
                  <a:srgbClr val="4EC9B0"/>
                </a:solidFill>
                <a:latin typeface="Menlo" panose="020B0609030804020204" pitchFamily="49" charset="0"/>
              </a:rPr>
              <a:t>Header</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2"/>
            <a:r>
              <a:rPr lang="en-CA" dirty="0">
                <a:solidFill>
                  <a:srgbClr val="808080"/>
                </a:solidFill>
                <a:latin typeface="Menlo" panose="020B0609030804020204" pitchFamily="49" charset="0"/>
              </a:rPr>
              <a:t>&lt;</a:t>
            </a:r>
            <a:r>
              <a:rPr lang="en-CA" dirty="0" err="1">
                <a:solidFill>
                  <a:srgbClr val="4EC9B0"/>
                </a:solidFill>
                <a:latin typeface="Menlo" panose="020B0609030804020204" pitchFamily="49" charset="0"/>
              </a:rPr>
              <a:t>TopNav</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2"/>
            <a:r>
              <a:rPr lang="en-CA" dirty="0">
                <a:solidFill>
                  <a:srgbClr val="808080"/>
                </a:solidFill>
                <a:latin typeface="Menlo" panose="020B0609030804020204" pitchFamily="49" charset="0"/>
              </a:rPr>
              <a:t>&lt;</a:t>
            </a:r>
            <a:r>
              <a:rPr lang="en-CA" dirty="0">
                <a:solidFill>
                  <a:srgbClr val="4EC9B0"/>
                </a:solidFill>
                <a:latin typeface="Menlo" panose="020B0609030804020204" pitchFamily="49" charset="0"/>
              </a:rPr>
              <a:t>Main</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2"/>
            <a:r>
              <a:rPr lang="en-CA" dirty="0">
                <a:solidFill>
                  <a:srgbClr val="808080"/>
                </a:solidFill>
                <a:latin typeface="Menlo" panose="020B0609030804020204" pitchFamily="49" charset="0"/>
              </a:rPr>
              <a:t>&lt;</a:t>
            </a:r>
            <a:r>
              <a:rPr lang="en-CA" dirty="0">
                <a:solidFill>
                  <a:srgbClr val="4EC9B0"/>
                </a:solidFill>
                <a:latin typeface="Menlo" panose="020B0609030804020204" pitchFamily="49" charset="0"/>
              </a:rPr>
              <a:t>Footer</a:t>
            </a:r>
            <a:r>
              <a:rPr lang="en-CA" dirty="0">
                <a:solidFill>
                  <a:srgbClr val="D4D4D4"/>
                </a:solidFill>
                <a:latin typeface="Menlo" panose="020B0609030804020204" pitchFamily="49" charset="0"/>
              </a:rPr>
              <a:t> </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1"/>
            <a:r>
              <a:rPr lang="en-CA" dirty="0">
                <a:solidFill>
                  <a:srgbClr val="808080"/>
                </a:solidFill>
                <a:latin typeface="Menlo" panose="020B0609030804020204" pitchFamily="49" charset="0"/>
              </a:rPr>
              <a:t>&lt;/</a:t>
            </a:r>
            <a:r>
              <a:rPr lang="en-CA" dirty="0">
                <a:solidFill>
                  <a:srgbClr val="569CD6"/>
                </a:solidFill>
                <a:latin typeface="Menlo" panose="020B0609030804020204" pitchFamily="49" charset="0"/>
              </a:rPr>
              <a:t>div</a:t>
            </a:r>
            <a:r>
              <a:rPr lang="en-CA" dirty="0">
                <a:solidFill>
                  <a:srgbClr val="808080"/>
                </a:solidFill>
                <a:latin typeface="Menlo" panose="020B0609030804020204" pitchFamily="49" charset="0"/>
              </a:rPr>
              <a:t>&gt;</a:t>
            </a:r>
            <a:endParaRPr lang="en-CA" dirty="0">
              <a:solidFill>
                <a:srgbClr val="D4D4D4"/>
              </a:solidFill>
              <a:latin typeface="Menlo" panose="020B0609030804020204" pitchFamily="49" charset="0"/>
            </a:endParaRPr>
          </a:p>
          <a:p>
            <a:pPr lvl="1"/>
            <a:r>
              <a:rPr lang="en-CA" dirty="0">
                <a:solidFill>
                  <a:srgbClr val="D4D4D4"/>
                </a:solidFill>
                <a:latin typeface="Menlo" panose="020B0609030804020204" pitchFamily="49" charset="0"/>
              </a:rPr>
              <a:t>);</a:t>
            </a:r>
          </a:p>
          <a:p>
            <a:r>
              <a:rPr lang="en-CA" dirty="0">
                <a:solidFill>
                  <a:srgbClr val="D4D4D4"/>
                </a:solidFill>
                <a:latin typeface="Menlo" panose="020B0609030804020204" pitchFamily="49" charset="0"/>
              </a:rPr>
              <a:t>}</a:t>
            </a:r>
          </a:p>
          <a:p>
            <a:r>
              <a:rPr lang="en-CA" dirty="0">
                <a:solidFill>
                  <a:srgbClr val="C586C0"/>
                </a:solidFill>
                <a:latin typeface="Menlo" panose="020B0609030804020204" pitchFamily="49" charset="0"/>
              </a:rPr>
              <a:t>export</a:t>
            </a:r>
            <a:r>
              <a:rPr lang="en-CA" dirty="0">
                <a:solidFill>
                  <a:srgbClr val="D4D4D4"/>
                </a:solidFill>
                <a:latin typeface="Menlo" panose="020B0609030804020204" pitchFamily="49" charset="0"/>
              </a:rPr>
              <a:t> </a:t>
            </a:r>
            <a:r>
              <a:rPr lang="en-CA" dirty="0">
                <a:solidFill>
                  <a:srgbClr val="C586C0"/>
                </a:solidFill>
                <a:latin typeface="Menlo" panose="020B0609030804020204" pitchFamily="49" charset="0"/>
              </a:rPr>
              <a:t>default</a:t>
            </a:r>
            <a:r>
              <a:rPr lang="en-CA" dirty="0">
                <a:solidFill>
                  <a:srgbClr val="D4D4D4"/>
                </a:solidFill>
                <a:latin typeface="Menlo" panose="020B0609030804020204" pitchFamily="49" charset="0"/>
              </a:rPr>
              <a:t> </a:t>
            </a:r>
            <a:r>
              <a:rPr lang="en-CA" dirty="0">
                <a:solidFill>
                  <a:srgbClr val="DCDCAA"/>
                </a:solidFill>
                <a:latin typeface="Menlo" panose="020B0609030804020204" pitchFamily="49" charset="0"/>
              </a:rPr>
              <a:t>App</a:t>
            </a:r>
            <a:r>
              <a:rPr lang="en-CA" dirty="0">
                <a:solidFill>
                  <a:srgbClr val="D4D4D4"/>
                </a:solidFill>
                <a:latin typeface="Menlo" panose="020B0609030804020204" pitchFamily="49" charset="0"/>
              </a:rPr>
              <a:t>;</a:t>
            </a:r>
          </a:p>
          <a:p>
            <a:endParaRPr lang="en-CA" b="0" dirty="0">
              <a:solidFill>
                <a:srgbClr val="D4D4D4"/>
              </a:solidFill>
              <a:effectLst/>
              <a:latin typeface="Menlo" panose="020B0609030804020204" pitchFamily="49" charset="0"/>
            </a:endParaRPr>
          </a:p>
        </p:txBody>
      </p:sp>
      <p:sp>
        <p:nvSpPr>
          <p:cNvPr id="7" name="Arrow: Right 4">
            <a:extLst>
              <a:ext uri="{FF2B5EF4-FFF2-40B4-BE49-F238E27FC236}">
                <a16:creationId xmlns:a16="http://schemas.microsoft.com/office/drawing/2014/main" id="{E1C43EEF-F2FC-634F-AE97-E40C7278D910}"/>
              </a:ext>
            </a:extLst>
          </p:cNvPr>
          <p:cNvSpPr/>
          <p:nvPr/>
        </p:nvSpPr>
        <p:spPr>
          <a:xfrm rot="9638381">
            <a:off x="4197959" y="3217704"/>
            <a:ext cx="3586532" cy="19404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0" name="TextBox 9">
            <a:extLst>
              <a:ext uri="{FF2B5EF4-FFF2-40B4-BE49-F238E27FC236}">
                <a16:creationId xmlns:a16="http://schemas.microsoft.com/office/drawing/2014/main" id="{AF457B63-B8A4-9C4B-BCA3-C5A48E2A3182}"/>
              </a:ext>
            </a:extLst>
          </p:cNvPr>
          <p:cNvSpPr txBox="1"/>
          <p:nvPr/>
        </p:nvSpPr>
        <p:spPr>
          <a:xfrm>
            <a:off x="7955280" y="4148522"/>
            <a:ext cx="3121481" cy="1754326"/>
          </a:xfrm>
          <a:prstGeom prst="rect">
            <a:avLst/>
          </a:prstGeom>
          <a:noFill/>
        </p:spPr>
        <p:txBody>
          <a:bodyPr wrap="square" rtlCol="0">
            <a:spAutoFit/>
          </a:bodyPr>
          <a:lstStyle/>
          <a:p>
            <a:r>
              <a:rPr lang="en-US" dirty="0"/>
              <a:t>This main “App” component is being exported and then imported in the “</a:t>
            </a:r>
            <a:r>
              <a:rPr lang="en-US" dirty="0" err="1"/>
              <a:t>index.js</a:t>
            </a:r>
            <a:r>
              <a:rPr lang="en-US" dirty="0"/>
              <a:t>” file where it is outputted by React. More on imports and exports in the upcoming slides</a:t>
            </a:r>
          </a:p>
        </p:txBody>
      </p:sp>
      <p:sp>
        <p:nvSpPr>
          <p:cNvPr id="11" name="Arrow: Right 4">
            <a:extLst>
              <a:ext uri="{FF2B5EF4-FFF2-40B4-BE49-F238E27FC236}">
                <a16:creationId xmlns:a16="http://schemas.microsoft.com/office/drawing/2014/main" id="{CD928BAF-5B04-F14A-8AFB-FD3539861D20}"/>
              </a:ext>
            </a:extLst>
          </p:cNvPr>
          <p:cNvSpPr/>
          <p:nvPr/>
        </p:nvSpPr>
        <p:spPr>
          <a:xfrm rot="10361546">
            <a:off x="4130943" y="5101362"/>
            <a:ext cx="3586532" cy="19404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0381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5D6C-3D5A-C64E-9EDC-F8312AB9CEC9}"/>
              </a:ext>
            </a:extLst>
          </p:cNvPr>
          <p:cNvSpPr>
            <a:spLocks noGrp="1"/>
          </p:cNvSpPr>
          <p:nvPr>
            <p:ph type="title"/>
          </p:nvPr>
        </p:nvSpPr>
        <p:spPr/>
        <p:txBody>
          <a:bodyPr/>
          <a:lstStyle/>
          <a:p>
            <a:r>
              <a:rPr lang="en-CA" dirty="0"/>
              <a:t>React Functional Component Shorthand</a:t>
            </a:r>
          </a:p>
        </p:txBody>
      </p:sp>
      <p:sp>
        <p:nvSpPr>
          <p:cNvPr id="5" name="TextBox 4">
            <a:extLst>
              <a:ext uri="{FF2B5EF4-FFF2-40B4-BE49-F238E27FC236}">
                <a16:creationId xmlns:a16="http://schemas.microsoft.com/office/drawing/2014/main" id="{CA520FA9-3CB1-9E42-A960-24E29B7E2D77}"/>
              </a:ext>
            </a:extLst>
          </p:cNvPr>
          <p:cNvSpPr txBox="1"/>
          <p:nvPr/>
        </p:nvSpPr>
        <p:spPr>
          <a:xfrm>
            <a:off x="8137069" y="1913664"/>
            <a:ext cx="3121481" cy="1477328"/>
          </a:xfrm>
          <a:prstGeom prst="rect">
            <a:avLst/>
          </a:prstGeom>
          <a:noFill/>
        </p:spPr>
        <p:txBody>
          <a:bodyPr wrap="square" rtlCol="0">
            <a:spAutoFit/>
          </a:bodyPr>
          <a:lstStyle/>
          <a:p>
            <a:r>
              <a:rPr lang="en-US" dirty="0"/>
              <a:t>If your component only outputs JSX then you can use arrow function shorthand syntax to create the components </a:t>
            </a:r>
          </a:p>
        </p:txBody>
      </p:sp>
      <p:sp>
        <p:nvSpPr>
          <p:cNvPr id="3" name="Rectangle 2">
            <a:extLst>
              <a:ext uri="{FF2B5EF4-FFF2-40B4-BE49-F238E27FC236}">
                <a16:creationId xmlns:a16="http://schemas.microsoft.com/office/drawing/2014/main" id="{1382A36C-5B2B-2F4E-84D4-D3FE383E36E9}"/>
              </a:ext>
            </a:extLst>
          </p:cNvPr>
          <p:cNvSpPr/>
          <p:nvPr/>
        </p:nvSpPr>
        <p:spPr>
          <a:xfrm>
            <a:off x="1181100" y="2859941"/>
            <a:ext cx="6380659" cy="3108543"/>
          </a:xfrm>
          <a:prstGeom prst="rect">
            <a:avLst/>
          </a:prstGeom>
          <a:solidFill>
            <a:schemeClr val="tx1"/>
          </a:solidFill>
        </p:spPr>
        <p:txBody>
          <a:bodyPr wrap="square">
            <a:spAutoFit/>
          </a:bodyPr>
          <a:lstStyle/>
          <a:p>
            <a:endParaRPr lang="en-CA" sz="2800" dirty="0">
              <a:solidFill>
                <a:srgbClr val="569CD6"/>
              </a:solidFill>
              <a:latin typeface="Menlo" panose="020B0609030804020204" pitchFamily="49" charset="0"/>
            </a:endParaRPr>
          </a:p>
          <a:p>
            <a:r>
              <a:rPr lang="en-CA" sz="2800" dirty="0">
                <a:solidFill>
                  <a:srgbClr val="569CD6"/>
                </a:solidFill>
                <a:latin typeface="Menlo" panose="020B0609030804020204" pitchFamily="49" charset="0"/>
              </a:rPr>
              <a:t>const</a:t>
            </a:r>
            <a:r>
              <a:rPr lang="en-CA" sz="2800" dirty="0">
                <a:solidFill>
                  <a:srgbClr val="D4D4D4"/>
                </a:solidFill>
                <a:latin typeface="Menlo" panose="020B0609030804020204" pitchFamily="49" charset="0"/>
              </a:rPr>
              <a:t> </a:t>
            </a:r>
            <a:r>
              <a:rPr lang="en-CA" sz="2800" dirty="0">
                <a:solidFill>
                  <a:srgbClr val="DCDCAA"/>
                </a:solidFill>
                <a:latin typeface="Menlo" panose="020B0609030804020204" pitchFamily="49" charset="0"/>
              </a:rPr>
              <a:t>Header</a:t>
            </a:r>
            <a:r>
              <a:rPr lang="en-CA" sz="2800" dirty="0">
                <a:solidFill>
                  <a:srgbClr val="D4D4D4"/>
                </a:solidFill>
                <a:latin typeface="Menlo" panose="020B0609030804020204" pitchFamily="49" charset="0"/>
              </a:rPr>
              <a:t> = () </a:t>
            </a:r>
            <a:r>
              <a:rPr lang="en-CA" sz="2800" dirty="0">
                <a:solidFill>
                  <a:srgbClr val="569CD6"/>
                </a:solidFill>
                <a:latin typeface="Menlo" panose="020B0609030804020204" pitchFamily="49" charset="0"/>
              </a:rPr>
              <a:t>=&gt;</a:t>
            </a:r>
            <a:r>
              <a:rPr lang="en-CA" sz="2800" dirty="0">
                <a:solidFill>
                  <a:srgbClr val="D4D4D4"/>
                </a:solidFill>
                <a:latin typeface="Menlo" panose="020B0609030804020204" pitchFamily="49" charset="0"/>
              </a:rPr>
              <a:t> (</a:t>
            </a: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r>
              <a:rPr lang="en-CA" sz="2800" dirty="0">
                <a:solidFill>
                  <a:srgbClr val="D4D4D4"/>
                </a:solidFill>
                <a:latin typeface="Menlo" panose="020B0609030804020204" pitchFamily="49" charset="0"/>
              </a:rPr>
              <a:t>Things To Do</a:t>
            </a:r>
            <a:r>
              <a:rPr lang="en-CA" sz="2800" dirty="0">
                <a:solidFill>
                  <a:srgbClr val="808080"/>
                </a:solidFill>
                <a:latin typeface="Menlo" panose="020B0609030804020204" pitchFamily="49" charset="0"/>
              </a:rPr>
              <a:t>&lt;/</a:t>
            </a:r>
            <a:r>
              <a:rPr lang="en-CA" sz="2800" dirty="0">
                <a:solidFill>
                  <a:srgbClr val="569CD6"/>
                </a:solidFill>
                <a:latin typeface="Menlo" panose="020B0609030804020204" pitchFamily="49" charset="0"/>
              </a:rPr>
              <a:t>h1</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808080"/>
                </a:solidFill>
                <a:latin typeface="Menlo" panose="020B0609030804020204" pitchFamily="49" charset="0"/>
              </a:rPr>
              <a:t>   &lt;/</a:t>
            </a:r>
            <a:r>
              <a:rPr lang="en-CA" sz="2800" dirty="0">
                <a:solidFill>
                  <a:srgbClr val="569CD6"/>
                </a:solidFill>
                <a:latin typeface="Menlo" panose="020B0609030804020204" pitchFamily="49" charset="0"/>
              </a:rPr>
              <a:t>header</a:t>
            </a:r>
            <a:r>
              <a:rPr lang="en-CA" sz="2800" dirty="0">
                <a:solidFill>
                  <a:srgbClr val="808080"/>
                </a:solidFill>
                <a:latin typeface="Menlo" panose="020B0609030804020204" pitchFamily="49" charset="0"/>
              </a:rPr>
              <a:t>&gt;</a:t>
            </a:r>
            <a:endParaRPr lang="en-CA" sz="2800" dirty="0">
              <a:solidFill>
                <a:srgbClr val="D4D4D4"/>
              </a:solidFill>
              <a:latin typeface="Menlo" panose="020B0609030804020204" pitchFamily="49" charset="0"/>
            </a:endParaRPr>
          </a:p>
          <a:p>
            <a:r>
              <a:rPr lang="en-CA" sz="2800" dirty="0">
                <a:solidFill>
                  <a:srgbClr val="D4D4D4"/>
                </a:solidFill>
                <a:latin typeface="Menlo" panose="020B0609030804020204" pitchFamily="49" charset="0"/>
              </a:rPr>
              <a:t>);</a:t>
            </a:r>
          </a:p>
          <a:p>
            <a:endParaRPr lang="en-CA" sz="2800" dirty="0">
              <a:solidFill>
                <a:srgbClr val="D4D4D4"/>
              </a:solidFill>
              <a:latin typeface="Menlo" panose="020B0609030804020204" pitchFamily="49" charset="0"/>
            </a:endParaRPr>
          </a:p>
        </p:txBody>
      </p:sp>
      <p:sp>
        <p:nvSpPr>
          <p:cNvPr id="7" name="Arrow: Right 4">
            <a:extLst>
              <a:ext uri="{FF2B5EF4-FFF2-40B4-BE49-F238E27FC236}">
                <a16:creationId xmlns:a16="http://schemas.microsoft.com/office/drawing/2014/main" id="{E1C43EEF-F2FC-634F-AE97-E40C7278D910}"/>
              </a:ext>
            </a:extLst>
          </p:cNvPr>
          <p:cNvSpPr/>
          <p:nvPr/>
        </p:nvSpPr>
        <p:spPr>
          <a:xfrm rot="10355817" flipV="1">
            <a:off x="3703498" y="2750691"/>
            <a:ext cx="4312824" cy="1911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53715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3481</TotalTime>
  <Words>1328</Words>
  <Application>Microsoft Macintosh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Menlo</vt:lpstr>
      <vt:lpstr>Office Theme</vt:lpstr>
      <vt:lpstr>JavaScript Frameworks</vt:lpstr>
      <vt:lpstr>Agenda</vt:lpstr>
      <vt:lpstr>React Components</vt:lpstr>
      <vt:lpstr>What is a Component?</vt:lpstr>
      <vt:lpstr>Creating a React Component</vt:lpstr>
      <vt:lpstr>Creating a React Component</vt:lpstr>
      <vt:lpstr>Start your component name with a capital letter</vt:lpstr>
      <vt:lpstr>Adding a Component to your App</vt:lpstr>
      <vt:lpstr>React Functional Component Shorthand</vt:lpstr>
      <vt:lpstr>React Component Files</vt:lpstr>
      <vt:lpstr>Exporting a React Component</vt:lpstr>
      <vt:lpstr>Exporting General functions or other values</vt:lpstr>
      <vt:lpstr>Importing a React Component</vt:lpstr>
      <vt:lpstr>VS Code ES7 React Snippets Extension</vt:lpstr>
      <vt:lpstr>React Props</vt:lpstr>
      <vt:lpstr>React Props</vt:lpstr>
      <vt:lpstr>React Props Syntax on the Parent Component</vt:lpstr>
      <vt:lpstr>React Props Syntax on the Child Component</vt:lpstr>
      <vt:lpstr>Default Props</vt:lpstr>
      <vt:lpstr>Default Props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Michael Whyte</dc:creator>
  <cp:lastModifiedBy>Michael Whyte</cp:lastModifiedBy>
  <cp:revision>125</cp:revision>
  <cp:lastPrinted>2019-11-26T17:05:03Z</cp:lastPrinted>
  <dcterms:created xsi:type="dcterms:W3CDTF">2019-11-21T17:43:51Z</dcterms:created>
  <dcterms:modified xsi:type="dcterms:W3CDTF">2023-04-05T16:46:33Z</dcterms:modified>
</cp:coreProperties>
</file>