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88" r:id="rId10"/>
    <p:sldId id="262" r:id="rId11"/>
    <p:sldId id="286" r:id="rId12"/>
    <p:sldId id="263" r:id="rId13"/>
    <p:sldId id="268" r:id="rId14"/>
    <p:sldId id="264" r:id="rId15"/>
    <p:sldId id="26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89" r:id="rId27"/>
    <p:sldId id="284" r:id="rId28"/>
    <p:sldId id="290" r:id="rId29"/>
    <p:sldId id="266" r:id="rId30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46" autoAdjust="0"/>
  </p:normalViewPr>
  <p:slideViewPr>
    <p:cSldViewPr snapToGrid="0">
      <p:cViewPr varScale="1">
        <p:scale>
          <a:sx n="112" d="100"/>
          <a:sy n="112" d="100"/>
        </p:scale>
        <p:origin x="1542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0BB23056-7645-A856-0E77-F09EADC48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9A337736-A4C8-4E5F-E413-DEDA250974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284FE4B0-A73C-47E1-5671-ED2FE11255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2DA20967-FFCA-BAA4-117D-9C27025E88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622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7F4EED98-CB53-7A43-F4F6-1C43BE37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B2E8F8C8-842B-FCE7-AAEE-067D53A044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57920AE6-90E3-C398-1332-B96FFA604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57D2C11-7A68-8702-9D58-98AC502074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130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940A15EA-0342-43F0-7DD5-2770FFA6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ED7DF899-AA1E-D1E5-C243-635B7D806A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E12BB9F3-EA74-9FE6-790C-F05ECC18D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1695DD19-AD1D-6A96-D7AE-5EEEF60C00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830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7CABA2D5-5C52-05D3-B76A-B499C92B7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9F95A5D-9832-F96A-A114-2A6BD9DF7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0D2013C4-C0F0-78BC-6777-1BBDF2CA44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09FDFA2-0F83-DA15-213E-CA51EC50B2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559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57BA14D3-0DE2-1498-E289-D10DC0844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A864C0B9-2B5B-678D-302F-EC0E32D9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99B3C166-99E8-5539-8E89-61E4429B7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5DD0CFAA-31A7-B511-C04C-3F2BE7B091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5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F44D184-D6BB-4C28-5FF5-ED3DE9CB8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78A144C5-EFE8-AC0B-B8E4-E24087707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70FBBB18-B021-E5C3-BF35-7EEF19F61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008AF9D-253E-35D7-E45D-9B64458EB9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604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2D6A3AD5-6554-83BA-B32B-5781D2A6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F4FA37BC-B585-B4B5-2AE3-5BCBEDBF6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E0CDD9FE-BE1F-F162-CA92-51ADE248F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26B0B4CA-1FC2-5246-9043-01A6E9AD6B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1460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3D276CF3-7097-467B-8A19-E3D1C8BF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BB41D17E-3E58-ABD3-30A6-CFB43C518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F1BE64C0-A70A-8809-F5F4-4469614BF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E9E46F8-3B3C-DB51-E9D0-0016CDBFF8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466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E66EA78C-DE09-7E0E-DFE5-141BB7CB6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B85D451D-DB5E-410B-946D-8B0A50B05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EB441DC0-6FA9-7858-2DC8-6B3FFCB54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EA0F34B7-13AF-2C91-CAE7-F43870C7B9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9292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096188B-2987-5B61-EFF6-0FDB48B8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64E9EEE4-05A6-1BD7-6460-42220D947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8DD8298C-6BCC-5378-8E49-B663CD16AD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EED19345-DF4E-FF3E-6FD1-B8791CAFAB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4674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BFD41001-051F-4256-38CB-3C5A72F2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0F71E187-FB6B-E4E2-2033-45DBCDD584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CD06B3EE-4087-DEC6-53D4-7B53B63EB1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B66139AF-AC0A-4D18-2CEB-2FE413C502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772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E047D70-E5A9-170D-891A-0E9939D32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>
            <a:extLst>
              <a:ext uri="{FF2B5EF4-FFF2-40B4-BE49-F238E27FC236}">
                <a16:creationId xmlns:a16="http://schemas.microsoft.com/office/drawing/2014/main" id="{E839A951-ED59-D2C0-25E4-0253C39D9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>
            <a:extLst>
              <a:ext uri="{FF2B5EF4-FFF2-40B4-BE49-F238E27FC236}">
                <a16:creationId xmlns:a16="http://schemas.microsoft.com/office/drawing/2014/main" id="{4516C4B8-1593-27F0-62D8-26FD78B78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>
            <a:extLst>
              <a:ext uri="{FF2B5EF4-FFF2-40B4-BE49-F238E27FC236}">
                <a16:creationId xmlns:a16="http://schemas.microsoft.com/office/drawing/2014/main" id="{94552F14-DF85-6FC7-08C1-CBE862C617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459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portaldodpo.pt/rgp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piqsels.com/fr/search?q=informatiq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Abderrahmane Jordan 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0AF10AC-A264-DD9B-3AB9-2FE3A547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24" y="80105"/>
            <a:ext cx="6249917" cy="860977"/>
          </a:xfrm>
        </p:spPr>
        <p:txBody>
          <a:bodyPr>
            <a:noAutofit/>
          </a:bodyPr>
          <a:lstStyle/>
          <a:p>
            <a:r>
              <a:rPr lang="fr" sz="2400" b="0" dirty="0"/>
              <a:t>Les requêtes ou screenshot qui permettent de démontrer le bon chargement des données</a:t>
            </a:r>
            <a:endParaRPr lang="fr-FR" sz="2400" dirty="0"/>
          </a:p>
        </p:txBody>
      </p:sp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BA2BC34-88D1-82EE-8DAE-215D00FE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329" y="1466432"/>
            <a:ext cx="4796725" cy="7925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A79FCD1-B831-6943-96D0-293F4FA15440}"/>
              </a:ext>
            </a:extLst>
          </p:cNvPr>
          <p:cNvSpPr txBox="1"/>
          <p:nvPr/>
        </p:nvSpPr>
        <p:spPr>
          <a:xfrm>
            <a:off x="2483329" y="1141700"/>
            <a:ext cx="479672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Vérifier que tous les biens ont une commune valide </a:t>
            </a:r>
          </a:p>
        </p:txBody>
      </p:sp>
      <p:pic>
        <p:nvPicPr>
          <p:cNvPr id="13" name="Image 1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6702C19-A997-EE33-B0E6-B87D098AD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8" y="2701698"/>
            <a:ext cx="3463871" cy="82302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FC72FF1-A395-CC93-D8E4-71DE0D23305A}"/>
              </a:ext>
            </a:extLst>
          </p:cNvPr>
          <p:cNvSpPr txBox="1"/>
          <p:nvPr/>
        </p:nvSpPr>
        <p:spPr>
          <a:xfrm>
            <a:off x="2479729" y="2411647"/>
            <a:ext cx="34638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Vérifier que toutes les communes ont une région</a:t>
            </a:r>
            <a:endParaRPr lang="fr-FR" sz="1050" dirty="0"/>
          </a:p>
        </p:txBody>
      </p:sp>
      <p:pic>
        <p:nvPicPr>
          <p:cNvPr id="16" name="Image 15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5CEF0A2B-0EA0-FC15-EA24-2D236BC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729" y="3892196"/>
            <a:ext cx="3990812" cy="106159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F75C1A2-6CEF-2E81-3816-BB125E55C2B1}"/>
              </a:ext>
            </a:extLst>
          </p:cNvPr>
          <p:cNvSpPr txBox="1"/>
          <p:nvPr/>
        </p:nvSpPr>
        <p:spPr>
          <a:xfrm>
            <a:off x="2479728" y="3615197"/>
            <a:ext cx="3990813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/>
              <a:t>Vérifier que chaque vente correspond à un bien existant</a:t>
            </a:r>
            <a:endParaRPr lang="fr-FR" sz="900" dirty="0"/>
          </a:p>
        </p:txBody>
      </p:sp>
      <p:sp>
        <p:nvSpPr>
          <p:cNvPr id="19" name="Organigramme : Décision 18">
            <a:extLst>
              <a:ext uri="{FF2B5EF4-FFF2-40B4-BE49-F238E27FC236}">
                <a16:creationId xmlns:a16="http://schemas.microsoft.com/office/drawing/2014/main" id="{420457A4-6F95-F875-3F12-BB63C374E720}"/>
              </a:ext>
            </a:extLst>
          </p:cNvPr>
          <p:cNvSpPr/>
          <p:nvPr/>
        </p:nvSpPr>
        <p:spPr>
          <a:xfrm>
            <a:off x="1918190" y="1141700"/>
            <a:ext cx="286719" cy="2770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rganigramme : Décision 21">
            <a:extLst>
              <a:ext uri="{FF2B5EF4-FFF2-40B4-BE49-F238E27FC236}">
                <a16:creationId xmlns:a16="http://schemas.microsoft.com/office/drawing/2014/main" id="{B3D82255-5A21-9022-B8FF-7324BB8CBCD1}"/>
              </a:ext>
            </a:extLst>
          </p:cNvPr>
          <p:cNvSpPr/>
          <p:nvPr/>
        </p:nvSpPr>
        <p:spPr>
          <a:xfrm>
            <a:off x="1918190" y="2411646"/>
            <a:ext cx="286719" cy="2770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Organigramme : Décision 22">
            <a:extLst>
              <a:ext uri="{FF2B5EF4-FFF2-40B4-BE49-F238E27FC236}">
                <a16:creationId xmlns:a16="http://schemas.microsoft.com/office/drawing/2014/main" id="{173A709D-A85B-5F5B-2924-72AC484ADA04}"/>
              </a:ext>
            </a:extLst>
          </p:cNvPr>
          <p:cNvSpPr/>
          <p:nvPr/>
        </p:nvSpPr>
        <p:spPr>
          <a:xfrm>
            <a:off x="1918190" y="3620190"/>
            <a:ext cx="286719" cy="2770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1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 dirty="0"/>
              <a:t>La base de données avec les tables créées et les données chargées</a:t>
            </a:r>
            <a:endParaRPr sz="2400" b="0" dirty="0"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 descr="Une image contenant texte, nombre, capture d’écran, Police&#10;&#10;Description générée automatiquement">
            <a:extLst>
              <a:ext uri="{FF2B5EF4-FFF2-40B4-BE49-F238E27FC236}">
                <a16:creationId xmlns:a16="http://schemas.microsoft.com/office/drawing/2014/main" id="{29064FBA-25D3-65A7-0B8D-84239682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6" y="1209859"/>
            <a:ext cx="5149680" cy="377687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9" name="Flèche : droite rayée 8">
            <a:extLst>
              <a:ext uri="{FF2B5EF4-FFF2-40B4-BE49-F238E27FC236}">
                <a16:creationId xmlns:a16="http://schemas.microsoft.com/office/drawing/2014/main" id="{5893D5AF-D82C-3620-2605-87EFCB0C9099}"/>
              </a:ext>
            </a:extLst>
          </p:cNvPr>
          <p:cNvSpPr/>
          <p:nvPr/>
        </p:nvSpPr>
        <p:spPr>
          <a:xfrm>
            <a:off x="5574423" y="2904217"/>
            <a:ext cx="636105" cy="388154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900BB5-40EE-528D-4E25-28789694D1D3}"/>
              </a:ext>
            </a:extLst>
          </p:cNvPr>
          <p:cNvSpPr txBox="1"/>
          <p:nvPr/>
        </p:nvSpPr>
        <p:spPr>
          <a:xfrm>
            <a:off x="6376945" y="2836684"/>
            <a:ext cx="2138901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Extrait de données de la table ‘Bien’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21;p40">
            <a:extLst>
              <a:ext uri="{FF2B5EF4-FFF2-40B4-BE49-F238E27FC236}">
                <a16:creationId xmlns:a16="http://schemas.microsoft.com/office/drawing/2014/main" id="{2814D071-F7FD-776A-1C27-B31354F9F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5477100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800" b="0" dirty="0"/>
              <a:t>La base de données avec les tables créées et les données chargées</a:t>
            </a:r>
            <a:endParaRPr sz="2400" b="0" dirty="0"/>
          </a:p>
        </p:txBody>
      </p:sp>
      <p:pic>
        <p:nvPicPr>
          <p:cNvPr id="7" name="Image 6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80AC3CBA-7DCD-6CD8-CB9E-548DC2F8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4" y="1211824"/>
            <a:ext cx="3975743" cy="386681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Flèche : droite rayée 7">
            <a:extLst>
              <a:ext uri="{FF2B5EF4-FFF2-40B4-BE49-F238E27FC236}">
                <a16:creationId xmlns:a16="http://schemas.microsoft.com/office/drawing/2014/main" id="{2C50D074-A253-E1BA-FAED-3CAEFF828DC3}"/>
              </a:ext>
            </a:extLst>
          </p:cNvPr>
          <p:cNvSpPr/>
          <p:nvPr/>
        </p:nvSpPr>
        <p:spPr>
          <a:xfrm>
            <a:off x="4308560" y="2951156"/>
            <a:ext cx="636105" cy="388154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9C7ECC-CC3B-F2AB-A788-B95EB18295E9}"/>
              </a:ext>
            </a:extLst>
          </p:cNvPr>
          <p:cNvSpPr txBox="1"/>
          <p:nvPr/>
        </p:nvSpPr>
        <p:spPr>
          <a:xfrm>
            <a:off x="5144830" y="2883623"/>
            <a:ext cx="2138901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Extrait de données de la table ‘Commune’</a:t>
            </a:r>
          </a:p>
        </p:txBody>
      </p:sp>
    </p:spTree>
    <p:extLst>
      <p:ext uri="{BB962C8B-B14F-4D97-AF65-F5344CB8AC3E}">
        <p14:creationId xmlns:p14="http://schemas.microsoft.com/office/powerpoint/2010/main" val="300638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 dirty="0"/>
              <a:t>Sous-titre</a:t>
            </a:r>
            <a:endParaRPr dirty="0"/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 : </a:t>
            </a:r>
            <a:endParaRPr dirty="0"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1AFA21-4C69-44A4-9153-50870E0D427B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AE1417-7ADC-4E8D-5645-32C11095326A}"/>
              </a:ext>
            </a:extLst>
          </p:cNvPr>
          <p:cNvSpPr txBox="1"/>
          <p:nvPr/>
        </p:nvSpPr>
        <p:spPr>
          <a:xfrm>
            <a:off x="507295" y="1892374"/>
            <a:ext cx="6013342" cy="27015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COUNT(*) AS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nombre_appartements_vendus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 ‘2020/01/01' 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‘2020/06/30';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DDCF51-AC34-7A6A-3FE4-E467653B98BE}"/>
              </a:ext>
            </a:extLst>
          </p:cNvPr>
          <p:cNvSpPr txBox="1"/>
          <p:nvPr/>
        </p:nvSpPr>
        <p:spPr>
          <a:xfrm>
            <a:off x="604434" y="1201119"/>
            <a:ext cx="595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 total d’appartements vendus au 1er semestre 2020.</a:t>
            </a:r>
            <a:endParaRPr lang="fr-FR" dirty="0"/>
          </a:p>
        </p:txBody>
      </p:sp>
      <p:pic>
        <p:nvPicPr>
          <p:cNvPr id="4" name="Image 3" descr="Une image contenant texte, capture d’écran, Police, logiciel&#10;&#10;Le contenu généré par l’IA peut être incorrect.">
            <a:extLst>
              <a:ext uri="{FF2B5EF4-FFF2-40B4-BE49-F238E27FC236}">
                <a16:creationId xmlns:a16="http://schemas.microsoft.com/office/drawing/2014/main" id="{7E4C084E-B6BE-9DD5-1204-458C9E1B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42453"/>
            <a:ext cx="4210050" cy="1266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18D7B4B1-9E5A-AA41-656F-9C0AF77E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BD0BA634-BCEC-11A9-0A46-57A66263D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7CF7B8C2-B905-B3F7-8A4C-7DCFCC479C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00144A-FCBB-B9ED-43A2-A40057BAF9DB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EDDFB20-06D7-8D08-9A73-05FBA18DD23E}"/>
              </a:ext>
            </a:extLst>
          </p:cNvPr>
          <p:cNvSpPr txBox="1"/>
          <p:nvPr/>
        </p:nvSpPr>
        <p:spPr>
          <a:xfrm>
            <a:off x="389008" y="1652318"/>
            <a:ext cx="5296710" cy="378206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Région,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</a:t>
            </a: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Region r ON </a:t>
            </a:r>
            <a:r>
              <a:rPr lang="en-GB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c.Code_region</a:t>
            </a: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GB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r.Code_region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 ‘2020/01/01'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‘2020/06/30'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9AD2B9-48B5-7642-601C-90DA6B692865}"/>
              </a:ext>
            </a:extLst>
          </p:cNvPr>
          <p:cNvSpPr txBox="1"/>
          <p:nvPr/>
        </p:nvSpPr>
        <p:spPr>
          <a:xfrm>
            <a:off x="389008" y="1042023"/>
            <a:ext cx="5959098" cy="610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 nombre de ventes d’appartement par région pour le 1er semestre 2020</a:t>
            </a:r>
            <a:endParaRPr lang="fr-FR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 descr="Une image contenant texte, capture d’écran, nombre, logiciel&#10;&#10;Le contenu généré par l’IA peut être incorrect.">
            <a:extLst>
              <a:ext uri="{FF2B5EF4-FFF2-40B4-BE49-F238E27FC236}">
                <a16:creationId xmlns:a16="http://schemas.microsoft.com/office/drawing/2014/main" id="{1672F6C8-A045-4DE5-6A86-0FD76BDD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17" y="2107769"/>
            <a:ext cx="2735681" cy="29968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947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8B9B12E-C9E3-F1FE-6A2E-CAE70E93A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DD3305E5-739A-596A-19DE-BAC32405D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D7DE4145-369E-1025-8C58-000D3352D0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E6B56D-9C22-768B-CF73-CC9BB1C20BF3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2E78DA-38F3-22B3-1E0B-AB24A67FEA00}"/>
              </a:ext>
            </a:extLst>
          </p:cNvPr>
          <p:cNvSpPr txBox="1"/>
          <p:nvPr/>
        </p:nvSpPr>
        <p:spPr>
          <a:xfrm>
            <a:off x="212741" y="1786237"/>
            <a:ext cx="2846653" cy="320049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b.Total_piece</a:t>
            </a: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Nombre_Pieces</a:t>
            </a: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</a:t>
            </a: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ROUND(COUNT(*) * 100.0 / Nbre_appartement,2) as </a:t>
            </a: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pourcentage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(SELECT COUNT(*) as </a:t>
            </a: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Nbre_appartement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89E7CC3-C4A8-AAC1-24DB-320B0004A9E2}"/>
              </a:ext>
            </a:extLst>
          </p:cNvPr>
          <p:cNvSpPr txBox="1"/>
          <p:nvPr/>
        </p:nvSpPr>
        <p:spPr>
          <a:xfrm>
            <a:off x="389008" y="960278"/>
            <a:ext cx="472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Proportion des ventes d’appartements par le nombre de pièces.</a:t>
            </a:r>
            <a:endParaRPr lang="fr-FR" dirty="0"/>
          </a:p>
        </p:txBody>
      </p:sp>
      <p:pic>
        <p:nvPicPr>
          <p:cNvPr id="4" name="Image 3" descr="Une image contenant texte, capture d’écran, nombre, logiciel&#10;&#10;Le contenu généré par l’IA peut être incorrect.">
            <a:extLst>
              <a:ext uri="{FF2B5EF4-FFF2-40B4-BE49-F238E27FC236}">
                <a16:creationId xmlns:a16="http://schemas.microsoft.com/office/drawing/2014/main" id="{31AD0078-9CA2-912F-E3AA-2A9143B1C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716" y="495657"/>
            <a:ext cx="3565590" cy="25289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2827E6D-C033-B50A-6459-0A115E158610}"/>
              </a:ext>
            </a:extLst>
          </p:cNvPr>
          <p:cNvSpPr txBox="1"/>
          <p:nvPr/>
        </p:nvSpPr>
        <p:spPr>
          <a:xfrm>
            <a:off x="3139599" y="1786237"/>
            <a:ext cx="2272023" cy="28487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'Appartement')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b.Total_piece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GB" sz="1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Nombre_Pieces</a:t>
            </a:r>
            <a:r>
              <a:rPr lang="en-GB" sz="1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8483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B282230-64CD-67C0-42D5-A1927DE82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6EA7A676-39B3-FE01-A8E6-176A196A3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96F6CCB2-44AC-717C-45C6-EE9046D4B8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357B575-8528-AA9E-CD97-C8CA9DD973B2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18BEE2-5BA9-6DA8-B34E-9378FC1EBEB9}"/>
              </a:ext>
            </a:extLst>
          </p:cNvPr>
          <p:cNvSpPr txBox="1"/>
          <p:nvPr/>
        </p:nvSpPr>
        <p:spPr>
          <a:xfrm>
            <a:off x="507295" y="1892374"/>
            <a:ext cx="6013342" cy="35362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c.Code_departement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ROUND(AVG(CAST(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FLOAT) /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prix_m2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en-GB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0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c.Code_departement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prix_m2 DESC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10;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CFADA7-D440-AFB4-4C96-EA0CF6DFF826}"/>
              </a:ext>
            </a:extLst>
          </p:cNvPr>
          <p:cNvSpPr txBox="1"/>
          <p:nvPr/>
        </p:nvSpPr>
        <p:spPr>
          <a:xfrm>
            <a:off x="604434" y="1201119"/>
            <a:ext cx="595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Liste des 10 départements où le prix du mètre carré est le plus élevé.</a:t>
            </a:r>
            <a:endParaRPr lang="fr-FR" dirty="0"/>
          </a:p>
        </p:txBody>
      </p:sp>
      <p:pic>
        <p:nvPicPr>
          <p:cNvPr id="4" name="Image 3" descr="Une image contenant texte, capture d’écran, nombre, logiciel&#10;&#10;Le contenu généré par l’IA peut être incorrect.">
            <a:extLst>
              <a:ext uri="{FF2B5EF4-FFF2-40B4-BE49-F238E27FC236}">
                <a16:creationId xmlns:a16="http://schemas.microsoft.com/office/drawing/2014/main" id="{68048C35-90BC-32DE-FEA9-DE6ADECD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49" y="2685267"/>
            <a:ext cx="3163964" cy="2387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3628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D4639256-06FB-B3C0-44FF-04C89C0E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0A9C50A9-3827-B19A-AE6F-9C023D51E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 :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B2A18CAD-D29C-B183-42BD-74D8B2BF6F8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C616DD04-79D3-E1A7-016C-3E6907BF97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0B1041-8AD9-24C7-8C3D-74580318B496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779FED-2648-E7F8-2D98-5C6E2315BD63}"/>
              </a:ext>
            </a:extLst>
          </p:cNvPr>
          <p:cNvSpPr txBox="1"/>
          <p:nvPr/>
        </p:nvSpPr>
        <p:spPr>
          <a:xfrm>
            <a:off x="507295" y="1892374"/>
            <a:ext cx="6013342" cy="34336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SELECT ROUND(AVG(CAST(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FLOAT) /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prix_m2_maison_idf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Region r ON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c.Code_region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r.Code_region</a:t>
            </a:r>
            <a:endParaRPr lang="fr-FR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'Maison'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'Ile-de-France'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0;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B948D1D-F03A-5FC0-E4FF-7DA576298981}"/>
              </a:ext>
            </a:extLst>
          </p:cNvPr>
          <p:cNvSpPr txBox="1"/>
          <p:nvPr/>
        </p:nvSpPr>
        <p:spPr>
          <a:xfrm>
            <a:off x="604434" y="1201119"/>
            <a:ext cx="595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Prix moyen du mètre carré d’une maison en Île-de-France.</a:t>
            </a:r>
            <a:endParaRPr lang="fr-FR" dirty="0"/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16854CE7-4D7B-2F60-E209-5352F27E9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48" y="3609190"/>
            <a:ext cx="4171950" cy="1314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715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2BC9B329-EEF3-EF10-9296-AB67E1FF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A228EDF1-1F4E-4A79-58F8-0B0BB3B10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B43FE944-D3DC-2BFF-38C4-76E5FF3B22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85D0DB-9F53-F903-F1D1-376F8BC46A92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5E7E786-3688-B0CA-4EDA-6D2596890C92}"/>
              </a:ext>
            </a:extLst>
          </p:cNvPr>
          <p:cNvSpPr txBox="1"/>
          <p:nvPr/>
        </p:nvSpPr>
        <p:spPr>
          <a:xfrm>
            <a:off x="536766" y="1759125"/>
            <a:ext cx="5823763" cy="35074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ROUND(CAST(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FLOAT) /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2) as prix_m2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Region r ON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c.Code_region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r.Code_region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0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10;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E737BE-6D65-3B7C-2A3F-F2A3FCA3D854}"/>
              </a:ext>
            </a:extLst>
          </p:cNvPr>
          <p:cNvSpPr txBox="1"/>
          <p:nvPr/>
        </p:nvSpPr>
        <p:spPr>
          <a:xfrm>
            <a:off x="469099" y="1065271"/>
            <a:ext cx="595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Liste des 10 appartements les plus chers avec la région et le nombre de mètres carrés.</a:t>
            </a:r>
            <a:endParaRPr lang="fr-FR" dirty="0"/>
          </a:p>
        </p:txBody>
      </p:sp>
      <p:pic>
        <p:nvPicPr>
          <p:cNvPr id="4" name="Image 3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D0C42165-C5CE-41DD-252E-E0CE95C25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524" y="2464553"/>
            <a:ext cx="3475874" cy="252217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2548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253897" y="2180830"/>
            <a:ext cx="3707122" cy="272335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1500" dirty="0"/>
              <a:t>Laplace Immo : </a:t>
            </a:r>
            <a:r>
              <a:rPr lang="fr-FR" sz="1500" b="1" dirty="0"/>
              <a:t>réseau national d'agences immobilières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Projet stratégique DATAImmo : Objectif :                	- </a:t>
            </a:r>
            <a:r>
              <a:rPr lang="fr-FR" sz="1500" b="1" dirty="0"/>
              <a:t>Modélisation prédictive </a:t>
            </a:r>
            <a:r>
              <a:rPr lang="fr-FR" sz="1500" dirty="0"/>
              <a:t>des prix 	-immobiliersPilotage : Clara Daucourt, CTO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Sources de données à intégrer : </a:t>
            </a:r>
          </a:p>
          <a:p>
            <a:pPr marL="114300" indent="0">
              <a:buNone/>
            </a:pPr>
            <a:r>
              <a:rPr lang="fr-FR" sz="1500" dirty="0"/>
              <a:t>	-DVF (Demandes de </a:t>
            </a:r>
            <a:r>
              <a:rPr lang="fr-FR" sz="1500" b="1" dirty="0"/>
              <a:t>valeurs foncières</a:t>
            </a:r>
            <a:r>
              <a:rPr lang="fr-FR" sz="1500" dirty="0"/>
              <a:t>)</a:t>
            </a:r>
          </a:p>
          <a:p>
            <a:pPr marL="114300" indent="0">
              <a:buNone/>
            </a:pPr>
            <a:r>
              <a:rPr lang="fr-FR" sz="1500" dirty="0"/>
              <a:t>	-Données </a:t>
            </a:r>
            <a:r>
              <a:rPr lang="fr-FR" sz="1500" b="1" dirty="0"/>
              <a:t>INSEE</a:t>
            </a:r>
            <a:r>
              <a:rPr lang="fr-FR" sz="1500" dirty="0"/>
              <a:t> (recensements)</a:t>
            </a:r>
          </a:p>
          <a:p>
            <a:pPr marL="114300" indent="0">
              <a:buNone/>
            </a:pPr>
            <a:r>
              <a:rPr lang="fr-FR" sz="1500" dirty="0"/>
              <a:t>	-Référentiel géographique français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DB250CB2-61A3-733B-7763-FFBDD29C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B1C0500-5034-9DDD-9AA3-9636BD0F9F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 :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A397DA54-8EB0-9224-0A64-FB95891360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0EA6289E-7E84-C00B-F346-93A0020D44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A6F768-B9A0-8D8A-F05A-6A2EBA24C828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EA5019-E2C9-93CB-317D-044F27249875}"/>
              </a:ext>
            </a:extLst>
          </p:cNvPr>
          <p:cNvSpPr txBox="1"/>
          <p:nvPr/>
        </p:nvSpPr>
        <p:spPr>
          <a:xfrm>
            <a:off x="383309" y="1906159"/>
            <a:ext cx="2553620" cy="306237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1_Ventes AS (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COUNT(*) AS </a:t>
            </a: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 ‘2020/01/01'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‘2020/03/31'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BAC988-60E6-1768-D7DD-FC9084682F1E}"/>
              </a:ext>
            </a:extLst>
          </p:cNvPr>
          <p:cNvSpPr txBox="1"/>
          <p:nvPr/>
        </p:nvSpPr>
        <p:spPr>
          <a:xfrm>
            <a:off x="383309" y="1138788"/>
            <a:ext cx="595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Taux d’évolution du nombre de ventes entre le premier et le second trimestre de 2020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6EA41E-4E87-EBDB-8F6E-1B8E4096944B}"/>
              </a:ext>
            </a:extLst>
          </p:cNvPr>
          <p:cNvSpPr txBox="1"/>
          <p:nvPr/>
        </p:nvSpPr>
        <p:spPr>
          <a:xfrm>
            <a:off x="3045529" y="1889890"/>
            <a:ext cx="2553620" cy="304250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2_Ventes AS (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COUNT(*) AS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 ‘2020/04/01'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‘2020/06/30'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20224C-CF46-F897-E218-DCE4E5B2E976}"/>
              </a:ext>
            </a:extLst>
          </p:cNvPr>
          <p:cNvSpPr txBox="1"/>
          <p:nvPr/>
        </p:nvSpPr>
        <p:spPr>
          <a:xfrm>
            <a:off x="5806608" y="1889890"/>
            <a:ext cx="2553620" cy="348332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1_Ventes.Nombre_Ventes AS Ventes_T1,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2_Ventes.Nombre_Ventes AS Ventes_T2,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(T2_Ventes.Nombre_Ventes - T1_Ventes.Nombre_Ventes) * 100.0 / T1_Ventes.Nombre_Ventes, 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Taux_Evolution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T1_Ventes, T2_Ventes;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8" name="Image 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7F0683E-BDD9-DD8D-096F-13FC8A5BB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429" y="851531"/>
            <a:ext cx="2807292" cy="9335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345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730FEF2-1E3F-8062-E073-11EAE680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F26A6192-4CCC-16B7-F9BF-DB3DA9EEF3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7F6515D0-BCE6-7C77-DF8B-8043E2BBF5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0E3FB8-9E0C-3771-F5F1-6E619458C837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6D9AE8-EECE-C14B-7007-D9845905731A}"/>
              </a:ext>
            </a:extLst>
          </p:cNvPr>
          <p:cNvSpPr txBox="1"/>
          <p:nvPr/>
        </p:nvSpPr>
        <p:spPr>
          <a:xfrm>
            <a:off x="507295" y="1892374"/>
            <a:ext cx="6013342" cy="356783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Région, 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Prix_M2,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Region r ON </a:t>
            </a:r>
            <a:r>
              <a:rPr lang="en-GB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c.Code_region</a:t>
            </a: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GB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r.Code_region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b.Total_piece</a:t>
            </a: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4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sz="9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Prix_M2 DESC;</a:t>
            </a:r>
            <a:endParaRPr lang="fr-FR" sz="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00900B-C05F-54E9-5A76-CC074FD92A32}"/>
              </a:ext>
            </a:extLst>
          </p:cNvPr>
          <p:cNvSpPr txBox="1"/>
          <p:nvPr/>
        </p:nvSpPr>
        <p:spPr>
          <a:xfrm>
            <a:off x="604434" y="1201119"/>
            <a:ext cx="595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 classement des régions par rapport au prix au mètre carré des appartement de plus de 4 pièces. </a:t>
            </a:r>
            <a:endParaRPr lang="fr-FR" dirty="0"/>
          </a:p>
        </p:txBody>
      </p:sp>
      <p:pic>
        <p:nvPicPr>
          <p:cNvPr id="4" name="Image 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A0D54E89-D3BD-8D74-89D4-D64620207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105" y="1678325"/>
            <a:ext cx="3260998" cy="32907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116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C2D527EF-98B0-8135-7421-16B75E6F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9502B53-2112-F3A3-20FE-E6CDF8252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 : 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E406E46C-7DBF-7DB9-AFCC-53945D1AECF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C8F0D5B4-B12B-8402-B28A-2E8805990B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723DCF-0A38-3D77-F8B0-ADCE2B5558C3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87F5488-8CC7-DBA7-DA69-66D60F653224}"/>
              </a:ext>
            </a:extLst>
          </p:cNvPr>
          <p:cNvSpPr txBox="1"/>
          <p:nvPr/>
        </p:nvSpPr>
        <p:spPr>
          <a:xfrm>
            <a:off x="329064" y="1873849"/>
            <a:ext cx="2553620" cy="330218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c.Nom_commune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Commune,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Région,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Region r ON </a:t>
            </a: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c.Code_region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r.Code_region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FC908A-F008-0A12-092A-A7795E96987D}"/>
              </a:ext>
            </a:extLst>
          </p:cNvPr>
          <p:cNvSpPr txBox="1"/>
          <p:nvPr/>
        </p:nvSpPr>
        <p:spPr>
          <a:xfrm>
            <a:off x="389008" y="1181214"/>
            <a:ext cx="5959098" cy="6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Liste des communes ayant eu au moins 50 ventes au 1er trimestre 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D66C892-6558-473E-535D-F0A4F37CBC73}"/>
              </a:ext>
            </a:extLst>
          </p:cNvPr>
          <p:cNvSpPr txBox="1"/>
          <p:nvPr/>
        </p:nvSpPr>
        <p:spPr>
          <a:xfrm>
            <a:off x="3045529" y="1889890"/>
            <a:ext cx="2553620" cy="280448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 ‘2020-01-01' 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v.Date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‘2020-03-31'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c.Nom_commune</a:t>
            </a:r>
            <a:r>
              <a:rPr lang="en-GB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r.Reg_nom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HAVING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&gt;= 50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7" name="Image 6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99EF4213-8F8D-8E1B-952E-1D5EE9A5A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26" y="837994"/>
            <a:ext cx="2900591" cy="41019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61975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AF68A26-5F45-5323-40D8-47DF5EF4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E63AC31B-D2A5-AD81-D538-378CC127C0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98389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8867DBFC-EE01-1EA0-1334-B828603852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682D68-5123-584F-1E38-59905CD4DD97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B52FD76-08F7-0DAE-8C68-772F2A9784EC}"/>
              </a:ext>
            </a:extLst>
          </p:cNvPr>
          <p:cNvSpPr txBox="1"/>
          <p:nvPr/>
        </p:nvSpPr>
        <p:spPr>
          <a:xfrm>
            <a:off x="329064" y="1873849"/>
            <a:ext cx="2553620" cy="358591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Prix_2_Pieces AS (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Prix_M2_2P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b.Total_piece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2),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5848AA-47B9-802B-E035-FF7C0EE0AB7C}"/>
              </a:ext>
            </a:extLst>
          </p:cNvPr>
          <p:cNvSpPr txBox="1"/>
          <p:nvPr/>
        </p:nvSpPr>
        <p:spPr>
          <a:xfrm>
            <a:off x="329064" y="903648"/>
            <a:ext cx="610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Différence en pourcentage du prix au mètre carré entre un appartement de 2 pièces et un appartement de 3 pièces. 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45180B-3036-2892-E402-659E8FF85016}"/>
              </a:ext>
            </a:extLst>
          </p:cNvPr>
          <p:cNvSpPr txBox="1"/>
          <p:nvPr/>
        </p:nvSpPr>
        <p:spPr>
          <a:xfrm>
            <a:off x="3045529" y="1889890"/>
            <a:ext cx="2553620" cy="358591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Prix_3_Pieces AS (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b.Surface_carrez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Prix_M2_3P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b.Type_local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'Appartement'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b.Total_piece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3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9A402D-D917-3592-D66A-3CA201777389}"/>
              </a:ext>
            </a:extLst>
          </p:cNvPr>
          <p:cNvSpPr txBox="1"/>
          <p:nvPr/>
        </p:nvSpPr>
        <p:spPr>
          <a:xfrm>
            <a:off x="5806608" y="1889890"/>
            <a:ext cx="2553620" cy="358591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Prix_2_Pieces.Prix_M2_2P AS Prix_M2_2_Pieces,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Prix_3_Pieces.Prix_M2_3P AS Prix_M2_3_Pieces,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(Prix_3_Pieces.Prix_M2_3P - Prix_2_Pieces.Prix_M2_2P)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100.0 / Prix_2_Pieces.Prix_M2_2P,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Difference_Pourcentage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Prix_2_Pieces, Prix_3_Pieces;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10" name="Image 9" descr="Une image contenant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141812D-261A-68A6-9A01-28E3405F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60" y="940260"/>
            <a:ext cx="2882374" cy="8225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871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29FBBA29-3009-3EC9-0CBD-A2693009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67DAB45-D168-BDB1-3646-CEDC8143A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50F6F295-73AE-5738-852A-8616DD361F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648060-1801-7593-1AEC-85BDFEBBDB1D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36D812-DB29-0F81-4255-55B7B33EF34D}"/>
              </a:ext>
            </a:extLst>
          </p:cNvPr>
          <p:cNvSpPr txBox="1"/>
          <p:nvPr/>
        </p:nvSpPr>
        <p:spPr>
          <a:xfrm>
            <a:off x="329064" y="1873849"/>
            <a:ext cx="2553620" cy="333867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Communes_Top3 AS (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c.Nom_commune</a:t>
            </a:r>
            <a:r>
              <a:rPr lang="en-GB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c.Code_departement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ROUND(AVG(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2) AS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Moyenne_Valeur_Fonciere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COUNT(*) AS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RANK() OVER (PARTITION BY </a:t>
            </a:r>
            <a:r>
              <a:rPr lang="fr-FR" sz="11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c.Code_departement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328B01-1A88-82E0-113A-863FEA88C785}"/>
              </a:ext>
            </a:extLst>
          </p:cNvPr>
          <p:cNvSpPr txBox="1"/>
          <p:nvPr/>
        </p:nvSpPr>
        <p:spPr>
          <a:xfrm>
            <a:off x="604434" y="1201119"/>
            <a:ext cx="5959098" cy="67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moyennes de valeurs foncières pour le top 3 des communes des départements 6, 13, 33, 59 et 69. </a:t>
            </a:r>
            <a:endParaRPr lang="fr-FR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C30B936-B850-91E9-A0B1-CDC8B52D13AD}"/>
              </a:ext>
            </a:extLst>
          </p:cNvPr>
          <p:cNvSpPr txBox="1"/>
          <p:nvPr/>
        </p:nvSpPr>
        <p:spPr>
          <a:xfrm>
            <a:off x="3022282" y="1873849"/>
            <a:ext cx="2553620" cy="289194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AVG(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v.Valeur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DESC) AS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Classement_Departement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Vente v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Commune c ON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r>
              <a:rPr lang="fr-FR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12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89A508-2698-3B21-0DBB-F427F58F822D}"/>
              </a:ext>
            </a:extLst>
          </p:cNvPr>
          <p:cNvSpPr txBox="1"/>
          <p:nvPr/>
        </p:nvSpPr>
        <p:spPr>
          <a:xfrm>
            <a:off x="5910133" y="1873849"/>
            <a:ext cx="2553620" cy="364612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c.Code_departement</a:t>
            </a:r>
            <a:r>
              <a:rPr lang="en-GB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('6', '13', '33', '59', '69')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en-GB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c.Nom_commune</a:t>
            </a:r>
            <a:r>
              <a:rPr lang="en-GB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c.Code_departement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Code_departement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Département,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Nom_commune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Commune,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Moyenne_Valeur_Fonciere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Moyenne_Valeur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Nombre_Ventes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Communes_Top3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Classement_Departement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&lt;= 3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Code_departement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Moyenne_Valeur_Fonciere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DESC;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009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1;p42">
            <a:extLst>
              <a:ext uri="{FF2B5EF4-FFF2-40B4-BE49-F238E27FC236}">
                <a16:creationId xmlns:a16="http://schemas.microsoft.com/office/drawing/2014/main" id="{E46E6717-3206-1874-0B4D-E786BA73A4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 : </a:t>
            </a:r>
            <a:endParaRPr dirty="0"/>
          </a:p>
        </p:txBody>
      </p:sp>
      <p:pic>
        <p:nvPicPr>
          <p:cNvPr id="8" name="Image 7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2EF51071-8491-7DD8-AB88-B62C1DC9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67" y="1315332"/>
            <a:ext cx="3527066" cy="34788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425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528AF68D-E604-D0EF-00EA-814BCAB87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233B7C7-558E-117C-B54B-BC79CD499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 : </a:t>
            </a:r>
            <a:endParaRPr dirty="0"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A205F9BA-BF51-25D6-0263-868D959472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8232D7-A912-9C78-CDE4-6C64871DC9AE}"/>
              </a:ext>
            </a:extLst>
          </p:cNvPr>
          <p:cNvSpPr txBox="1"/>
          <p:nvPr/>
        </p:nvSpPr>
        <p:spPr>
          <a:xfrm>
            <a:off x="2564969" y="2107769"/>
            <a:ext cx="276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36B1F8-6CF5-7701-0E57-DC371ECA0792}"/>
              </a:ext>
            </a:extLst>
          </p:cNvPr>
          <p:cNvSpPr txBox="1"/>
          <p:nvPr/>
        </p:nvSpPr>
        <p:spPr>
          <a:xfrm>
            <a:off x="329064" y="1873849"/>
            <a:ext cx="2553620" cy="367523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Population_Communes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(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c.Nom_commune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p.Population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Population_Totale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COUNT(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v.Id_vente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Nombre_Transactions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Commune c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Population p ON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p.Id_codedep_codecommune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Bien b ON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b.Id_codedep_codecommune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JOIN Vente v ON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b.Id_bien</a:t>
            </a:r>
            <a:r>
              <a:rPr lang="fr-FR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fr-FR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v.Id_bien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2DDE82-46F3-6014-0D25-BBB87E7191D7}"/>
              </a:ext>
            </a:extLst>
          </p:cNvPr>
          <p:cNvSpPr txBox="1"/>
          <p:nvPr/>
        </p:nvSpPr>
        <p:spPr>
          <a:xfrm>
            <a:off x="604433" y="1201119"/>
            <a:ext cx="734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20 communes avec le plus de transactions pour 1000 habitants pour les communes qui dépassent les 10 000 habitants.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FDB4211-A786-9170-05A1-3B599DBEBF24}"/>
              </a:ext>
            </a:extLst>
          </p:cNvPr>
          <p:cNvSpPr txBox="1"/>
          <p:nvPr/>
        </p:nvSpPr>
        <p:spPr>
          <a:xfrm>
            <a:off x="3115270" y="1873849"/>
            <a:ext cx="3246507" cy="399494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  </a:t>
            </a:r>
            <a:r>
              <a:rPr lang="en-GB" sz="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Population_Totale</a:t>
            </a:r>
            <a:r>
              <a:rPr lang="en-GB" sz="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10000</a:t>
            </a:r>
            <a:endParaRPr lang="fr-FR" sz="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en-GB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Annee</a:t>
            </a:r>
            <a:r>
              <a:rPr lang="en-GB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‘2020’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n-GB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BY </a:t>
            </a:r>
            <a:r>
              <a:rPr lang="en-GB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c.Id_codedep_codecommune</a:t>
            </a:r>
            <a:r>
              <a:rPr lang="en-GB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c.Nom_commune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Ratio_Transactions</a:t>
            </a: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(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Nom_commune</a:t>
            </a: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Population_Totale</a:t>
            </a: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Nombre_Transactions</a:t>
            </a: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ROUND(</a:t>
            </a: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Nombre_Transactions</a:t>
            </a: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1000.0 / </a:t>
            </a: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Population_Totale</a:t>
            </a: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2) AS Transactions_Pour_1000_Habitants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fr-FR" sz="1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Population_Communes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fr-FR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9E0BDD-4DFF-9319-41E0-9C77D53F17DC}"/>
              </a:ext>
            </a:extLst>
          </p:cNvPr>
          <p:cNvSpPr txBox="1"/>
          <p:nvPr/>
        </p:nvSpPr>
        <p:spPr>
          <a:xfrm>
            <a:off x="6488533" y="1831048"/>
            <a:ext cx="2553620" cy="37215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Nom_commune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Commune,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Population_Totale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Population,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Nombre_Transactions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Total_Transactions</a:t>
            </a: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Transactions_Pour_1000_Habitants AS Transactions_Par_1000_Habitants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fr-FR" sz="105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Ratio_Transactions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BY Transactions_Pour_1000_Habitants DESC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5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 20;</a:t>
            </a:r>
            <a:endParaRPr lang="fr-FR" sz="105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421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0695D-A930-2B67-8DB5-9FAC991A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1;p42">
            <a:extLst>
              <a:ext uri="{FF2B5EF4-FFF2-40B4-BE49-F238E27FC236}">
                <a16:creationId xmlns:a16="http://schemas.microsoft.com/office/drawing/2014/main" id="{A8621872-52FD-1800-5C29-DF98DD166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 : </a:t>
            </a:r>
            <a:endParaRPr dirty="0"/>
          </a:p>
        </p:txBody>
      </p:sp>
      <p:pic>
        <p:nvPicPr>
          <p:cNvPr id="3" name="Image 2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C205DAE7-C16E-AFBE-1B7A-B1F05653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18" y="1170907"/>
            <a:ext cx="4211058" cy="3815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2446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164282" y="1723018"/>
            <a:ext cx="6763460" cy="210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 RGPD (Règlement Général sur la Protection des Données) s’applique aux traitements de données permettant d’identifier une personne physique, directement ou indirectement.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notre projet :</a:t>
            </a:r>
            <a:r>
              <a:rPr lang="fr-FR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de données utilisées :</a:t>
            </a:r>
            <a:r>
              <a:rPr lang="fr-F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aucune donnée personnelle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 :</a:t>
            </a:r>
            <a:r>
              <a:rPr lang="fr-F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 RGPD </a:t>
            </a:r>
            <a:r>
              <a:rPr lang="fr-FR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 s’applique pas</a:t>
            </a:r>
            <a:r>
              <a:rPr lang="fr-FR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à notre projet.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logo, symbole, Police, jaune&#10;&#10;Description générée automatiquement">
            <a:extLst>
              <a:ext uri="{FF2B5EF4-FFF2-40B4-BE49-F238E27FC236}">
                <a16:creationId xmlns:a16="http://schemas.microsoft.com/office/drawing/2014/main" id="{00DE735B-1500-5F7E-9ACB-A46CA5B6F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92088" y="2975675"/>
            <a:ext cx="3787630" cy="19844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47E74A-4915-7D94-D57A-79803C0F05A7}"/>
              </a:ext>
            </a:extLst>
          </p:cNvPr>
          <p:cNvSpPr txBox="1"/>
          <p:nvPr/>
        </p:nvSpPr>
        <p:spPr>
          <a:xfrm>
            <a:off x="389008" y="1232228"/>
            <a:ext cx="5796501" cy="3877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Trois fichiers </a:t>
            </a:r>
            <a:r>
              <a:rPr lang="fr-FR" dirty="0"/>
              <a:t>fournis : </a:t>
            </a:r>
          </a:p>
          <a:p>
            <a:endParaRPr lang="fr-FR" dirty="0"/>
          </a:p>
          <a:p>
            <a:r>
              <a:rPr lang="fr-FR" dirty="0"/>
              <a:t> - </a:t>
            </a:r>
            <a:r>
              <a:rPr lang="fr-FR" b="1" dirty="0"/>
              <a:t>Valeurs foncières </a:t>
            </a:r>
            <a:r>
              <a:rPr lang="fr-FR" dirty="0"/>
              <a:t>= contient </a:t>
            </a:r>
            <a:r>
              <a:rPr lang="fr-FR" b="1" dirty="0"/>
              <a:t>l’historique des transactions </a:t>
            </a:r>
            <a:r>
              <a:rPr lang="fr-FR" dirty="0"/>
              <a:t>immobilières : </a:t>
            </a:r>
            <a:r>
              <a:rPr lang="fr-FR" b="1" dirty="0"/>
              <a:t>prix</a:t>
            </a:r>
            <a:r>
              <a:rPr lang="fr-FR" dirty="0"/>
              <a:t> de vente, </a:t>
            </a:r>
            <a:r>
              <a:rPr lang="fr-FR" b="1" dirty="0"/>
              <a:t>caractéristiques</a:t>
            </a:r>
            <a:r>
              <a:rPr lang="fr-FR" dirty="0"/>
              <a:t> des biens (surface, pièces), </a:t>
            </a:r>
            <a:r>
              <a:rPr lang="fr-FR" b="1" dirty="0"/>
              <a:t>localisation</a:t>
            </a:r>
            <a:r>
              <a:rPr lang="fr-FR" dirty="0"/>
              <a:t>, </a:t>
            </a:r>
            <a:r>
              <a:rPr lang="fr-FR" b="1" dirty="0"/>
              <a:t>dates</a:t>
            </a:r>
            <a:r>
              <a:rPr lang="fr-FR" dirty="0"/>
              <a:t>. C’est la Source principale pour </a:t>
            </a:r>
            <a:r>
              <a:rPr lang="fr-FR" b="1" dirty="0"/>
              <a:t>l'analyse des prix du marché</a:t>
            </a:r>
          </a:p>
          <a:p>
            <a:endParaRPr lang="fr-FR" b="1" dirty="0"/>
          </a:p>
          <a:p>
            <a:r>
              <a:rPr lang="fr-FR" b="1" dirty="0"/>
              <a:t>- Référentiel géographique </a:t>
            </a:r>
            <a:r>
              <a:rPr lang="fr-FR" dirty="0"/>
              <a:t>= </a:t>
            </a:r>
            <a:r>
              <a:rPr lang="fr-FR" b="1" dirty="0"/>
              <a:t>structure</a:t>
            </a:r>
            <a:r>
              <a:rPr lang="fr-FR" dirty="0"/>
              <a:t> administrative française complète : </a:t>
            </a:r>
            <a:r>
              <a:rPr lang="fr-FR" b="1" dirty="0"/>
              <a:t>codes</a:t>
            </a:r>
            <a:r>
              <a:rPr lang="fr-FR" dirty="0"/>
              <a:t> et </a:t>
            </a:r>
            <a:r>
              <a:rPr lang="fr-FR" b="1" dirty="0"/>
              <a:t>noms</a:t>
            </a:r>
            <a:r>
              <a:rPr lang="fr-FR" dirty="0"/>
              <a:t> des </a:t>
            </a:r>
            <a:r>
              <a:rPr lang="fr-FR" b="1" dirty="0"/>
              <a:t>régions</a:t>
            </a:r>
            <a:r>
              <a:rPr lang="fr-FR" dirty="0"/>
              <a:t>, </a:t>
            </a:r>
            <a:r>
              <a:rPr lang="fr-FR" b="1" dirty="0"/>
              <a:t>départements</a:t>
            </a:r>
            <a:r>
              <a:rPr lang="fr-FR" dirty="0"/>
              <a:t>, </a:t>
            </a:r>
            <a:r>
              <a:rPr lang="fr-FR" b="1" dirty="0"/>
              <a:t>communes</a:t>
            </a:r>
            <a:r>
              <a:rPr lang="fr-FR" dirty="0"/>
              <a:t>, correspondances géographiques. Il permet de </a:t>
            </a:r>
            <a:r>
              <a:rPr lang="fr-FR" b="1" dirty="0"/>
              <a:t>lier les transactions à leur contexte géographique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- </a:t>
            </a:r>
            <a:r>
              <a:rPr lang="fr-FR" b="1" dirty="0"/>
              <a:t>Communes</a:t>
            </a:r>
            <a:r>
              <a:rPr lang="fr-FR" dirty="0"/>
              <a:t> = Données </a:t>
            </a:r>
            <a:r>
              <a:rPr lang="fr-FR" b="1" dirty="0"/>
              <a:t>démographiques</a:t>
            </a:r>
            <a:r>
              <a:rPr lang="fr-FR" dirty="0"/>
              <a:t> des communes : CODREG (</a:t>
            </a:r>
            <a:r>
              <a:rPr lang="fr-FR" b="1" dirty="0"/>
              <a:t>Code</a:t>
            </a:r>
            <a:r>
              <a:rPr lang="fr-FR" dirty="0"/>
              <a:t> </a:t>
            </a:r>
            <a:r>
              <a:rPr lang="fr-FR" b="1" dirty="0"/>
              <a:t>région</a:t>
            </a:r>
            <a:r>
              <a:rPr lang="fr-FR" dirty="0"/>
              <a:t>), PTOT (</a:t>
            </a:r>
            <a:r>
              <a:rPr lang="fr-FR" b="1" dirty="0"/>
              <a:t>Population total</a:t>
            </a:r>
            <a:r>
              <a:rPr lang="fr-FR" dirty="0"/>
              <a:t>e), PMUN (</a:t>
            </a:r>
            <a:r>
              <a:rPr lang="fr-FR" b="1" dirty="0"/>
              <a:t>Population municipale). Ajoute le contexte démographique aux analyses</a:t>
            </a:r>
          </a:p>
          <a:p>
            <a:endParaRPr lang="fr-FR" sz="1100" dirty="0"/>
          </a:p>
          <a:p>
            <a:endParaRPr lang="fr-FR" sz="1100" dirty="0"/>
          </a:p>
        </p:txBody>
      </p:sp>
      <p:pic>
        <p:nvPicPr>
          <p:cNvPr id="6" name="Image 5" descr="Une image contenant art, capture d’écran, Symétrie, ligne&#10;&#10;Description générée automatiquement">
            <a:extLst>
              <a:ext uri="{FF2B5EF4-FFF2-40B4-BE49-F238E27FC236}">
                <a16:creationId xmlns:a16="http://schemas.microsoft.com/office/drawing/2014/main" id="{82C1B433-793A-F779-D6F2-103C84C0B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84552" y="2328746"/>
            <a:ext cx="2170440" cy="162902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L’extrait du dictionnaire des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Flèche : droite à entaille 3">
            <a:extLst>
              <a:ext uri="{FF2B5EF4-FFF2-40B4-BE49-F238E27FC236}">
                <a16:creationId xmlns:a16="http://schemas.microsoft.com/office/drawing/2014/main" id="{8E6EFD7B-792F-B18A-5911-5AAAA39E3A80}"/>
              </a:ext>
            </a:extLst>
          </p:cNvPr>
          <p:cNvSpPr/>
          <p:nvPr/>
        </p:nvSpPr>
        <p:spPr>
          <a:xfrm>
            <a:off x="146957" y="3988149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91DC7E-C864-2FD9-22A9-E53F97AC34BF}"/>
              </a:ext>
            </a:extLst>
          </p:cNvPr>
          <p:cNvSpPr txBox="1"/>
          <p:nvPr/>
        </p:nvSpPr>
        <p:spPr>
          <a:xfrm>
            <a:off x="1507114" y="4045799"/>
            <a:ext cx="6853113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Facilite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l’analyse et la compréhension des données à notre disposition</a:t>
            </a:r>
            <a:endParaRPr lang="fr-FR" dirty="0"/>
          </a:p>
        </p:txBody>
      </p:sp>
      <p:pic>
        <p:nvPicPr>
          <p:cNvPr id="6" name="Image 5" descr="Une image contenant texte, Police, nombre, capture d’écran&#10;&#10;Description générée automatiquement">
            <a:extLst>
              <a:ext uri="{FF2B5EF4-FFF2-40B4-BE49-F238E27FC236}">
                <a16:creationId xmlns:a16="http://schemas.microsoft.com/office/drawing/2014/main" id="{6CD217CB-13A8-48DA-9DEB-C3082AC7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036"/>
            <a:ext cx="9144000" cy="19654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Le schéma relationnel normalisé</a:t>
            </a:r>
            <a:endParaRPr b="0" dirty="0"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F96C1FB1-0900-7BDF-0012-C52C663F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89" y="1086984"/>
            <a:ext cx="6887626" cy="40565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03;p38">
            <a:extLst>
              <a:ext uri="{FF2B5EF4-FFF2-40B4-BE49-F238E27FC236}">
                <a16:creationId xmlns:a16="http://schemas.microsoft.com/office/drawing/2014/main" id="{69E44A31-C5F0-A10B-EE32-85D690536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Le schéma relationnel normalisé(2)</a:t>
            </a:r>
            <a:endParaRPr b="0" dirty="0"/>
          </a:p>
        </p:txBody>
      </p:sp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B8D27D7B-3457-D274-DB37-91547405E0B6}"/>
              </a:ext>
            </a:extLst>
          </p:cNvPr>
          <p:cNvSpPr/>
          <p:nvPr/>
        </p:nvSpPr>
        <p:spPr>
          <a:xfrm>
            <a:off x="389008" y="4324027"/>
            <a:ext cx="579636" cy="35451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402B304-2116-1B9B-DD38-8FD9FD781956}"/>
              </a:ext>
            </a:extLst>
          </p:cNvPr>
          <p:cNvSpPr txBox="1"/>
          <p:nvPr/>
        </p:nvSpPr>
        <p:spPr>
          <a:xfrm>
            <a:off x="1733384" y="1137541"/>
            <a:ext cx="5788549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Aptos" panose="020B0004020202020204" pitchFamily="34" charset="0"/>
                <a:cs typeface="Times New Roman" panose="02020603050405020304" pitchFamily="18" charset="0"/>
              </a:rPr>
              <a:t>Ce schéma respecte les </a:t>
            </a:r>
            <a:r>
              <a:rPr lang="fr-F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3 Formes normales (FN)</a:t>
            </a:r>
            <a:endParaRPr lang="fr-FR" b="1" dirty="0"/>
          </a:p>
        </p:txBody>
      </p:sp>
      <p:sp>
        <p:nvSpPr>
          <p:cNvPr id="13" name="Est égal à 12">
            <a:extLst>
              <a:ext uri="{FF2B5EF4-FFF2-40B4-BE49-F238E27FC236}">
                <a16:creationId xmlns:a16="http://schemas.microsoft.com/office/drawing/2014/main" id="{DDAA6C17-A216-7D2D-ED84-BFF1F191575F}"/>
              </a:ext>
            </a:extLst>
          </p:cNvPr>
          <p:cNvSpPr/>
          <p:nvPr/>
        </p:nvSpPr>
        <p:spPr>
          <a:xfrm>
            <a:off x="1447137" y="3489258"/>
            <a:ext cx="286247" cy="27829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6099571-402B-08BB-BB67-74224143ED33}"/>
              </a:ext>
            </a:extLst>
          </p:cNvPr>
          <p:cNvSpPr txBox="1"/>
          <p:nvPr/>
        </p:nvSpPr>
        <p:spPr>
          <a:xfrm>
            <a:off x="1829077" y="3381537"/>
            <a:ext cx="5343277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les attributs </a:t>
            </a:r>
            <a:r>
              <a:rPr lang="fr-FR" b="1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non-clés</a:t>
            </a:r>
            <a:r>
              <a:rPr lang="fr-FR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b="1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ne dépendent pas </a:t>
            </a:r>
            <a:r>
              <a:rPr lang="fr-FR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fonctionnellement </a:t>
            </a:r>
            <a:r>
              <a:rPr lang="fr-FR" b="1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d’un autre attribut non-clé</a:t>
            </a:r>
            <a:endParaRPr lang="fr-FR" b="1" dirty="0">
              <a:solidFill>
                <a:schemeClr val="accent3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4394E2-3BDC-0164-15AE-8410EC788476}"/>
              </a:ext>
            </a:extLst>
          </p:cNvPr>
          <p:cNvSpPr txBox="1"/>
          <p:nvPr/>
        </p:nvSpPr>
        <p:spPr>
          <a:xfrm>
            <a:off x="1081774" y="4324027"/>
            <a:ext cx="6392451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relations entre les tables sont </a:t>
            </a:r>
            <a:r>
              <a:rPr lang="fr-FR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optimisées</a:t>
            </a:r>
            <a:r>
              <a:rPr lang="fr-FR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pour permettre des </a:t>
            </a:r>
            <a:r>
              <a:rPr lang="fr-FR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analyses complexes</a:t>
            </a:r>
            <a:endParaRPr lang="fr-FR" sz="1100" b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A829835-3A28-0479-28BB-C493741492C0}"/>
              </a:ext>
            </a:extLst>
          </p:cNvPr>
          <p:cNvSpPr txBox="1"/>
          <p:nvPr/>
        </p:nvSpPr>
        <p:spPr>
          <a:xfrm>
            <a:off x="464941" y="1989986"/>
            <a:ext cx="75166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FN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9E37B3-5FB9-4409-6F38-3F80374FD7C9}"/>
              </a:ext>
            </a:extLst>
          </p:cNvPr>
          <p:cNvSpPr txBox="1"/>
          <p:nvPr/>
        </p:nvSpPr>
        <p:spPr>
          <a:xfrm>
            <a:off x="330106" y="2654489"/>
            <a:ext cx="102133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FN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68044A-3A00-1F9C-D6AA-33B24C1114F6}"/>
              </a:ext>
            </a:extLst>
          </p:cNvPr>
          <p:cNvSpPr txBox="1"/>
          <p:nvPr/>
        </p:nvSpPr>
        <p:spPr>
          <a:xfrm>
            <a:off x="330106" y="3489258"/>
            <a:ext cx="102133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FN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E378F53-C518-7CCF-EA20-21B72EB9E8C5}"/>
              </a:ext>
            </a:extLst>
          </p:cNvPr>
          <p:cNvSpPr txBox="1"/>
          <p:nvPr/>
        </p:nvSpPr>
        <p:spPr>
          <a:xfrm>
            <a:off x="1829077" y="2546767"/>
            <a:ext cx="5343277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T</a:t>
            </a:r>
            <a:r>
              <a:rPr lang="fr-FR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outes les </a:t>
            </a:r>
            <a:r>
              <a:rPr lang="fr-FR" sz="1400" b="1" i="0" dirty="0">
                <a:solidFill>
                  <a:schemeClr val="bg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dépendances fonctionnelles </a:t>
            </a:r>
            <a:r>
              <a:rPr lang="fr-FR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sont </a:t>
            </a:r>
            <a:r>
              <a:rPr lang="fr-FR" sz="1400" b="1" i="0" dirty="0">
                <a:solidFill>
                  <a:schemeClr val="bg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élémentaires</a:t>
            </a:r>
            <a:r>
              <a:rPr lang="fr-FR" sz="1400" b="0" i="0" dirty="0">
                <a:solidFill>
                  <a:schemeClr val="bg2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 par rapport à la clé</a:t>
            </a:r>
            <a:endParaRPr lang="fr-FR" sz="11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Est égal à 5">
            <a:extLst>
              <a:ext uri="{FF2B5EF4-FFF2-40B4-BE49-F238E27FC236}">
                <a16:creationId xmlns:a16="http://schemas.microsoft.com/office/drawing/2014/main" id="{4A6EC9D3-F23C-B417-97E8-DF6B8DB51D36}"/>
              </a:ext>
            </a:extLst>
          </p:cNvPr>
          <p:cNvSpPr/>
          <p:nvPr/>
        </p:nvSpPr>
        <p:spPr>
          <a:xfrm>
            <a:off x="1447136" y="2669229"/>
            <a:ext cx="286247" cy="27829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st égal à 6">
            <a:extLst>
              <a:ext uri="{FF2B5EF4-FFF2-40B4-BE49-F238E27FC236}">
                <a16:creationId xmlns:a16="http://schemas.microsoft.com/office/drawing/2014/main" id="{4F82AE50-BD98-92B9-F7C9-CC4844F542B7}"/>
              </a:ext>
            </a:extLst>
          </p:cNvPr>
          <p:cNvSpPr/>
          <p:nvPr/>
        </p:nvSpPr>
        <p:spPr>
          <a:xfrm>
            <a:off x="1447136" y="2016506"/>
            <a:ext cx="286247" cy="27829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B9304B-2B9D-3AEA-2A18-AF77DEBA465E}"/>
              </a:ext>
            </a:extLst>
          </p:cNvPr>
          <p:cNvSpPr txBox="1"/>
          <p:nvPr/>
        </p:nvSpPr>
        <p:spPr>
          <a:xfrm>
            <a:off x="1829077" y="1908456"/>
            <a:ext cx="5343277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Tous les </a:t>
            </a:r>
            <a:r>
              <a:rPr lang="fr-FR" b="1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attributs sont atomiques </a:t>
            </a:r>
            <a:r>
              <a:rPr lang="fr-FR" i="0" dirty="0">
                <a:solidFill>
                  <a:schemeClr val="accent3">
                    <a:lumMod val="10000"/>
                  </a:schemeClr>
                </a:solidFill>
                <a:effectLst/>
                <a:latin typeface="Aptos" panose="020B0004020202020204" pitchFamily="34" charset="0"/>
              </a:rPr>
              <a:t>(ne contiennent qu’une seule valeur) </a:t>
            </a:r>
            <a:endParaRPr lang="fr-FR" sz="1100" dirty="0">
              <a:solidFill>
                <a:schemeClr val="accent3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65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>
          <a:extLst>
            <a:ext uri="{FF2B5EF4-FFF2-40B4-BE49-F238E27FC236}">
              <a16:creationId xmlns:a16="http://schemas.microsoft.com/office/drawing/2014/main" id="{981DCA0B-4FE5-0736-08EC-9573F159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>
            <a:extLst>
              <a:ext uri="{FF2B5EF4-FFF2-40B4-BE49-F238E27FC236}">
                <a16:creationId xmlns:a16="http://schemas.microsoft.com/office/drawing/2014/main" id="{AA7983A7-886A-A1F5-3538-ACC715EE0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897" y="506629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Préparation des données</a:t>
            </a:r>
            <a:endParaRPr b="0" dirty="0"/>
          </a:p>
        </p:txBody>
      </p:sp>
      <p:sp>
        <p:nvSpPr>
          <p:cNvPr id="314" name="Google Shape;314;p39">
            <a:extLst>
              <a:ext uri="{FF2B5EF4-FFF2-40B4-BE49-F238E27FC236}">
                <a16:creationId xmlns:a16="http://schemas.microsoft.com/office/drawing/2014/main" id="{5787BCBF-33B3-A1D6-ACD6-D9F3B88A5B7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>
            <a:extLst>
              <a:ext uri="{FF2B5EF4-FFF2-40B4-BE49-F238E27FC236}">
                <a16:creationId xmlns:a16="http://schemas.microsoft.com/office/drawing/2014/main" id="{8E4C6D5B-9505-E7BF-C57B-8EE5CB7B9C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370159-5369-E321-29B6-3C802EE2F8FB}"/>
              </a:ext>
            </a:extLst>
          </p:cNvPr>
          <p:cNvSpPr txBox="1"/>
          <p:nvPr/>
        </p:nvSpPr>
        <p:spPr>
          <a:xfrm>
            <a:off x="1431011" y="1640558"/>
            <a:ext cx="599784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Nécessité de contrôler les données présentes dans nos fichiers CSV avant importation </a:t>
            </a:r>
          </a:p>
          <a:p>
            <a:pPr algn="ctr"/>
            <a:r>
              <a:rPr lang="fr-FR" b="1" dirty="0"/>
              <a:t>Voici quelques exemples: </a:t>
            </a:r>
          </a:p>
          <a:p>
            <a:endParaRPr lang="fr-FR" dirty="0"/>
          </a:p>
        </p:txBody>
      </p:sp>
      <p:sp>
        <p:nvSpPr>
          <p:cNvPr id="6" name="Flèche : droite à entaille 5">
            <a:extLst>
              <a:ext uri="{FF2B5EF4-FFF2-40B4-BE49-F238E27FC236}">
                <a16:creationId xmlns:a16="http://schemas.microsoft.com/office/drawing/2014/main" id="{C14AF5DF-F90F-73A1-2E4C-C7DFF9AB88C9}"/>
              </a:ext>
            </a:extLst>
          </p:cNvPr>
          <p:cNvSpPr/>
          <p:nvPr/>
        </p:nvSpPr>
        <p:spPr>
          <a:xfrm>
            <a:off x="426428" y="2946220"/>
            <a:ext cx="395206" cy="27384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3293F7-1B61-7473-C487-A3AD224106B6}"/>
              </a:ext>
            </a:extLst>
          </p:cNvPr>
          <p:cNvSpPr txBox="1"/>
          <p:nvPr/>
        </p:nvSpPr>
        <p:spPr>
          <a:xfrm>
            <a:off x="1123627" y="2821786"/>
            <a:ext cx="6305228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Vérifier la cohérence des données de ventes : supprimer les ventes sans valeurs ou avec une valeur négative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70ACEC-CBDB-2F7B-2911-6C9FF923149E}"/>
              </a:ext>
            </a:extLst>
          </p:cNvPr>
          <p:cNvSpPr txBox="1"/>
          <p:nvPr/>
        </p:nvSpPr>
        <p:spPr>
          <a:xfrm>
            <a:off x="1123627" y="3478265"/>
            <a:ext cx="6305228" cy="52322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Supprimer les surfaces de bien incohérente (en l’occurrence conservée dans le cadre de notre analyse)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CC41E9-DCC1-280D-EA9A-125E2904BB8F}"/>
              </a:ext>
            </a:extLst>
          </p:cNvPr>
          <p:cNvSpPr txBox="1"/>
          <p:nvPr/>
        </p:nvSpPr>
        <p:spPr>
          <a:xfrm>
            <a:off x="1123627" y="4122764"/>
            <a:ext cx="6305228" cy="307777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Uniformiser le format des dates </a:t>
            </a:r>
          </a:p>
        </p:txBody>
      </p:sp>
      <p:sp>
        <p:nvSpPr>
          <p:cNvPr id="11" name="Flèche : droite à entaille 10">
            <a:extLst>
              <a:ext uri="{FF2B5EF4-FFF2-40B4-BE49-F238E27FC236}">
                <a16:creationId xmlns:a16="http://schemas.microsoft.com/office/drawing/2014/main" id="{D204C7D7-B979-2868-A376-113F2EDCB284}"/>
              </a:ext>
            </a:extLst>
          </p:cNvPr>
          <p:cNvSpPr/>
          <p:nvPr/>
        </p:nvSpPr>
        <p:spPr>
          <a:xfrm>
            <a:off x="426428" y="3602953"/>
            <a:ext cx="395206" cy="27384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droite à entaille 11">
            <a:extLst>
              <a:ext uri="{FF2B5EF4-FFF2-40B4-BE49-F238E27FC236}">
                <a16:creationId xmlns:a16="http://schemas.microsoft.com/office/drawing/2014/main" id="{098BE7D6-3E99-AD3A-76D3-413E560462F9}"/>
              </a:ext>
            </a:extLst>
          </p:cNvPr>
          <p:cNvSpPr/>
          <p:nvPr/>
        </p:nvSpPr>
        <p:spPr>
          <a:xfrm>
            <a:off x="426428" y="4141040"/>
            <a:ext cx="395206" cy="27384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1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253897" y="276296"/>
            <a:ext cx="5418483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Structure de la base de données crée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 descr="Une image contenant texte, nombre, Police, ligne&#10;&#10;Description générée automatiquement">
            <a:extLst>
              <a:ext uri="{FF2B5EF4-FFF2-40B4-BE49-F238E27FC236}">
                <a16:creationId xmlns:a16="http://schemas.microsoft.com/office/drawing/2014/main" id="{FB74E475-38BE-92F9-F7E9-BB760196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78" y="1903288"/>
            <a:ext cx="7370859" cy="219292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9876</TotalTime>
  <Words>2414</Words>
  <Application>Microsoft Office PowerPoint</Application>
  <PresentationFormat>Affichage à l'écran (16:9)</PresentationFormat>
  <Paragraphs>324</Paragraphs>
  <Slides>28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Aptos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Le schéma relationnel normalisé(2)</vt:lpstr>
      <vt:lpstr>Préparation des données</vt:lpstr>
      <vt:lpstr>Structure de la base de données crée</vt:lpstr>
      <vt:lpstr>Les requêtes ou screenshot qui permettent de démontrer le bon chargement des données</vt:lpstr>
      <vt:lpstr>La base de données avec les tables créées et les données chargées</vt:lpstr>
      <vt:lpstr>La base de données avec les tables créées et les données chargées</vt:lpstr>
      <vt:lpstr>Requêtes SQL et résultats</vt:lpstr>
      <vt:lpstr>Requête 1 : </vt:lpstr>
      <vt:lpstr>Requête 2 : </vt:lpstr>
      <vt:lpstr>Requête 3 : </vt:lpstr>
      <vt:lpstr>Requête 4 : </vt:lpstr>
      <vt:lpstr>Requête 5 : </vt:lpstr>
      <vt:lpstr>Requête 6 : </vt:lpstr>
      <vt:lpstr>Requête 7 : </vt:lpstr>
      <vt:lpstr>Requête 8 : </vt:lpstr>
      <vt:lpstr>Requête 9 : </vt:lpstr>
      <vt:lpstr>Requête 10 : </vt:lpstr>
      <vt:lpstr>Requête 11 : </vt:lpstr>
      <vt:lpstr>Requête 11 : </vt:lpstr>
      <vt:lpstr>Requête 12 : </vt:lpstr>
      <vt:lpstr>Requête 12 : 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Jordan Abder</dc:creator>
  <cp:lastModifiedBy>Jordan Abder</cp:lastModifiedBy>
  <cp:revision>85</cp:revision>
  <dcterms:modified xsi:type="dcterms:W3CDTF">2025-02-12T14:28:40Z</dcterms:modified>
</cp:coreProperties>
</file>