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1" r:id="rId11"/>
    <p:sldId id="264" r:id="rId12"/>
    <p:sldId id="267" r:id="rId13"/>
    <p:sldId id="268" r:id="rId14"/>
    <p:sldId id="272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8" autoAdjust="0"/>
    <p:restoredTop sz="96247" autoAdjust="0"/>
  </p:normalViewPr>
  <p:slideViewPr>
    <p:cSldViewPr snapToGrid="0">
      <p:cViewPr varScale="1">
        <p:scale>
          <a:sx n="99" d="100"/>
          <a:sy n="99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C3BEE-7182-48DE-B0D4-80138A41DCCF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4A1BD-8DAB-49D4-B899-F12BC2AA8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09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4A1BD-8DAB-49D4-B899-F12BC2AA86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2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00FF8B-C094-4599-1E05-FF71BCB0BCEA}"/>
              </a:ext>
            </a:extLst>
          </p:cNvPr>
          <p:cNvSpPr txBox="1"/>
          <p:nvPr/>
        </p:nvSpPr>
        <p:spPr>
          <a:xfrm>
            <a:off x="3568223" y="185630"/>
            <a:ext cx="552765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Contexte et Objectifs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0FF0CC-37D5-C67A-7316-2C8D310CF317}"/>
              </a:ext>
            </a:extLst>
          </p:cNvPr>
          <p:cNvSpPr txBox="1"/>
          <p:nvPr/>
        </p:nvSpPr>
        <p:spPr>
          <a:xfrm>
            <a:off x="687519" y="1746298"/>
            <a:ext cx="6125792" cy="184665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2400" b="1" dirty="0"/>
              <a:t>Pourquoi ce diagnostic ?</a:t>
            </a:r>
          </a:p>
          <a:p>
            <a:pPr>
              <a:buNone/>
            </a:pP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Obligation légale : 256 collaborateurs = Index de l'égalité F/H à publier avant le 1er mars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Amélioration de notre marque employeur/ attraction talents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C2B2B3-8092-2726-164C-840298512DBD}"/>
              </a:ext>
            </a:extLst>
          </p:cNvPr>
          <p:cNvSpPr txBox="1"/>
          <p:nvPr/>
        </p:nvSpPr>
        <p:spPr>
          <a:xfrm>
            <a:off x="687519" y="4394390"/>
            <a:ext cx="6125792" cy="184665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2400" b="1" dirty="0"/>
              <a:t>Objectifs :</a:t>
            </a:r>
          </a:p>
          <a:p>
            <a:pPr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Analyser les écarts F/H selon 7 indicateurs clés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Établir un score global d'égalité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Formuler des recommandations concrètes d'amélioration</a:t>
            </a:r>
          </a:p>
          <a:p>
            <a:endParaRPr lang="fr-FR" dirty="0"/>
          </a:p>
        </p:txBody>
      </p:sp>
      <p:pic>
        <p:nvPicPr>
          <p:cNvPr id="8" name="Image 7" descr="Concept d’égalité entre les genres">
            <a:extLst>
              <a:ext uri="{FF2B5EF4-FFF2-40B4-BE49-F238E27FC236}">
                <a16:creationId xmlns:a16="http://schemas.microsoft.com/office/drawing/2014/main" id="{B64DB753-F707-AD72-0DF0-047024C9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15" y="2227561"/>
            <a:ext cx="4780764" cy="3187574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48560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2F94D-10DE-30D7-6B88-9AB96CF18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C826B4-3E82-D7F0-F8F1-8F1E5DD4C293}"/>
              </a:ext>
            </a:extLst>
          </p:cNvPr>
          <p:cNvSpPr txBox="1"/>
          <p:nvPr/>
        </p:nvSpPr>
        <p:spPr>
          <a:xfrm>
            <a:off x="2956331" y="330009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TOP 10 salaires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DE6B7D-2A47-EEE1-34FD-92CED0A7A166}"/>
              </a:ext>
            </a:extLst>
          </p:cNvPr>
          <p:cNvSpPr txBox="1"/>
          <p:nvPr/>
        </p:nvSpPr>
        <p:spPr>
          <a:xfrm>
            <a:off x="3222171" y="1395959"/>
            <a:ext cx="5747657" cy="230832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b="1" dirty="0"/>
              <a:t>Analyse du TOP 10 des plus hauts salaires :</a:t>
            </a:r>
          </a:p>
          <a:p>
            <a:pPr>
              <a:buNone/>
            </a:pPr>
            <a:endParaRPr lang="fr-FR" sz="2400" b="1" dirty="0"/>
          </a:p>
          <a:p>
            <a:pPr>
              <a:buNone/>
            </a:pPr>
            <a:r>
              <a:rPr lang="fr-FR" sz="2400" b="1" dirty="0"/>
              <a:t>- </a:t>
            </a:r>
            <a:r>
              <a:rPr lang="fr-FR" sz="2000" dirty="0"/>
              <a:t>Une seule femme présente dans les 10 plus hauts salaires</a:t>
            </a:r>
            <a:endParaRPr lang="fr-FR" sz="1600" dirty="0"/>
          </a:p>
          <a:p>
            <a:pPr>
              <a:buNone/>
            </a:pPr>
            <a:r>
              <a:rPr lang="fr-FR" b="1" dirty="0"/>
              <a:t> = </a:t>
            </a:r>
            <a:r>
              <a:rPr lang="fr-FR" dirty="0"/>
              <a:t>Plafond de verre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: </a:t>
            </a:r>
            <a:r>
              <a:rPr lang="fr-FR" b="1" dirty="0"/>
              <a:t>Score obtenu : 0/10 points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texte, document, reçu&#10;&#10;Le contenu généré par l’IA peut être incorrect.">
            <a:extLst>
              <a:ext uri="{FF2B5EF4-FFF2-40B4-BE49-F238E27FC236}">
                <a16:creationId xmlns:a16="http://schemas.microsoft.com/office/drawing/2014/main" id="{2D150D66-109B-2128-0ADA-FB56C66B7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07655"/>
            <a:ext cx="12192000" cy="1850345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558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F35AE3-2893-277B-9649-D806C709A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EE01B32-2745-138E-3AFD-A6A6BE13EFC2}"/>
              </a:ext>
            </a:extLst>
          </p:cNvPr>
          <p:cNvSpPr txBox="1"/>
          <p:nvPr/>
        </p:nvSpPr>
        <p:spPr>
          <a:xfrm>
            <a:off x="2956331" y="330009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Ancienneté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25A60F-3A08-8874-6F9F-B9E589F03525}"/>
              </a:ext>
            </a:extLst>
          </p:cNvPr>
          <p:cNvSpPr txBox="1"/>
          <p:nvPr/>
        </p:nvSpPr>
        <p:spPr>
          <a:xfrm>
            <a:off x="3222170" y="1769869"/>
            <a:ext cx="5747657" cy="240065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b="1" dirty="0"/>
              <a:t>Analyse de la fidélisation</a:t>
            </a:r>
            <a:endParaRPr lang="fr-FR" sz="2400" dirty="0"/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b="1" dirty="0"/>
              <a:t>Constats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collaborateurs  des 5 dernières années = 7 femmes sur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générations plus anciennes = majorité masculine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Score non pris en compte dans le calcul = score ne reflète pas les directives de l’entreprise</a:t>
            </a:r>
            <a:endParaRPr lang="fr-FR" dirty="0"/>
          </a:p>
        </p:txBody>
      </p:sp>
      <p:pic>
        <p:nvPicPr>
          <p:cNvPr id="6" name="Image 5" descr="Une image contenant texte, Caractère coloré, ligne, Rectangle&#10;&#10;Le contenu généré par l’IA peut être incorrect.">
            <a:extLst>
              <a:ext uri="{FF2B5EF4-FFF2-40B4-BE49-F238E27FC236}">
                <a16:creationId xmlns:a16="http://schemas.microsoft.com/office/drawing/2014/main" id="{6B6C925E-C211-3FA6-4B29-148C5BE0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7343"/>
            <a:ext cx="12192000" cy="24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3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DB90F4-D052-F163-04CE-27517793D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5F854B9-B3F0-F2D8-3C4D-A03DACB44E57}"/>
              </a:ext>
            </a:extLst>
          </p:cNvPr>
          <p:cNvSpPr txBox="1"/>
          <p:nvPr/>
        </p:nvSpPr>
        <p:spPr>
          <a:xfrm>
            <a:off x="2937281" y="415734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Score Global d’égalité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0F76DE-9F74-F725-25F3-B2D7DA11AEF9}"/>
              </a:ext>
            </a:extLst>
          </p:cNvPr>
          <p:cNvSpPr txBox="1"/>
          <p:nvPr/>
        </p:nvSpPr>
        <p:spPr>
          <a:xfrm>
            <a:off x="3222171" y="1751617"/>
            <a:ext cx="5747657" cy="326243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fr-FR" b="1" dirty="0"/>
          </a:p>
          <a:p>
            <a:pPr algn="ctr">
              <a:buNone/>
            </a:pPr>
            <a:r>
              <a:rPr lang="fr-FR" sz="2800" b="1" dirty="0"/>
              <a:t>Score total : 80,6/100 points </a:t>
            </a:r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b="1" dirty="0"/>
              <a:t>Évaluation :</a:t>
            </a:r>
          </a:p>
          <a:p>
            <a:pPr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Forces : </a:t>
            </a:r>
            <a:r>
              <a:rPr lang="fr-FR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 l'âge, les contrats et le temps de travail à 100% ainsi que la rémunération à 90%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Points d'amélioration : 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 répartition des services à améliorer</a:t>
            </a:r>
          </a:p>
          <a:p>
            <a:pPr marL="742950" lvl="1" indent="-285750">
              <a:buFontTx/>
              <a:buChar char="-"/>
            </a:pPr>
            <a:r>
              <a:rPr lang="fr-FR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l'ancienneté </a:t>
            </a:r>
            <a:r>
              <a:rPr lang="fr-FR" dirty="0">
                <a:ea typeface="Aptos" panose="020B0004020202020204" pitchFamily="34" charset="0"/>
                <a:cs typeface="Times New Roman" panose="02020603050405020304" pitchFamily="18" charset="0"/>
              </a:rPr>
              <a:t>: continuer sur la même voie</a:t>
            </a:r>
            <a:endParaRPr lang="fr-FR" sz="1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fr-FR" dirty="0">
                <a:cs typeface="Times New Roman" panose="02020603050405020304" pitchFamily="18" charset="0"/>
              </a:rPr>
              <a:t>L’accès aux hauts salaires comme défi majeur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44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9C4938-B9C1-CA75-8F0F-0C3F820B6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CD404C-B21C-1BE4-C6B2-CE7EA7EC69D2}"/>
              </a:ext>
            </a:extLst>
          </p:cNvPr>
          <p:cNvSpPr txBox="1"/>
          <p:nvPr/>
        </p:nvSpPr>
        <p:spPr>
          <a:xfrm>
            <a:off x="2956330" y="394619"/>
            <a:ext cx="6455801" cy="1323439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Plan d’actions - Recommandations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3829C0-37F9-31F4-E3C2-28CC0B623122}"/>
              </a:ext>
            </a:extLst>
          </p:cNvPr>
          <p:cNvSpPr txBox="1"/>
          <p:nvPr/>
        </p:nvSpPr>
        <p:spPr>
          <a:xfrm>
            <a:off x="3041124" y="2547266"/>
            <a:ext cx="6286214" cy="369331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b="1" dirty="0"/>
              <a:t>4 axes prioritaires d'amélioration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Traiter les disparités d’ancienneté</a:t>
            </a:r>
            <a:r>
              <a:rPr lang="fr-F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Analyse des causes et continuer la politique positive de recrutement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 Développer la mixité dans les services</a:t>
            </a:r>
            <a:r>
              <a:rPr lang="fr-F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Secteur informatique à cibler pour les femmes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Rééquilibrer la répartition des services de manière générale</a:t>
            </a:r>
          </a:p>
          <a:p>
            <a:pPr marL="742950" lvl="1" indent="-285750"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 Agir sur l’accès aux hauts salaires : 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Développement des talents féminins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Créer parcours d’accès aux postes de directions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Fixer des objectifs chiffrés : ex : 3 femmes dans le top 10 salaire d’ici 2026</a:t>
            </a:r>
          </a:p>
        </p:txBody>
      </p:sp>
    </p:spTree>
    <p:extLst>
      <p:ext uri="{BB962C8B-B14F-4D97-AF65-F5344CB8AC3E}">
        <p14:creationId xmlns:p14="http://schemas.microsoft.com/office/powerpoint/2010/main" val="225436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DE786-A901-C931-0A85-624B9389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BA355B9-4A75-AD32-FE86-B07285FCFB18}"/>
              </a:ext>
            </a:extLst>
          </p:cNvPr>
          <p:cNvSpPr txBox="1"/>
          <p:nvPr/>
        </p:nvSpPr>
        <p:spPr>
          <a:xfrm>
            <a:off x="2868099" y="330010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Automatisation et suivi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E4B871-D8ED-745C-AE46-84031161FF4B}"/>
              </a:ext>
            </a:extLst>
          </p:cNvPr>
          <p:cNvSpPr txBox="1"/>
          <p:nvPr/>
        </p:nvSpPr>
        <p:spPr>
          <a:xfrm>
            <a:off x="2868099" y="1720840"/>
            <a:ext cx="6286214" cy="258532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b="1" dirty="0"/>
              <a:t>Outils mis en place :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Workflow KNIME documenté et réutilisable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Tableaux de bord automatisés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Export structuré pour Tableau Software</a:t>
            </a:r>
          </a:p>
          <a:p>
            <a:pPr>
              <a:buNone/>
            </a:pPr>
            <a:r>
              <a:rPr lang="fr-FR" b="1" dirty="0"/>
              <a:t>Proposition de calendrier de suivi :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Tableaux de bord trimestriels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Revue semestrielle des indicateurs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Publication annuelle du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Communication régulière des progrès</a:t>
            </a:r>
          </a:p>
        </p:txBody>
      </p:sp>
    </p:spTree>
    <p:extLst>
      <p:ext uri="{BB962C8B-B14F-4D97-AF65-F5344CB8AC3E}">
        <p14:creationId xmlns:p14="http://schemas.microsoft.com/office/powerpoint/2010/main" val="261265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7A208D-6493-B7A8-93E5-B9EC32EA4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9F9D225-7137-B7EE-40DA-59FD306549CF}"/>
              </a:ext>
            </a:extLst>
          </p:cNvPr>
          <p:cNvSpPr txBox="1"/>
          <p:nvPr/>
        </p:nvSpPr>
        <p:spPr>
          <a:xfrm>
            <a:off x="2868099" y="330010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Conclusion et recommandations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B25906-E385-9C1C-F06F-E95864E2211C}"/>
              </a:ext>
            </a:extLst>
          </p:cNvPr>
          <p:cNvSpPr txBox="1"/>
          <p:nvPr/>
        </p:nvSpPr>
        <p:spPr>
          <a:xfrm>
            <a:off x="3037686" y="1911340"/>
            <a:ext cx="6286214" cy="230832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b="1" dirty="0"/>
              <a:t>Nos recommandations pour l'année prochaine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b="1" dirty="0"/>
              <a:t>Objectifs recommandés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Viser un score global &gt;  85%</a:t>
            </a:r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b="1" dirty="0"/>
              <a:t>Actions suggérées à la direction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Prévoir un budget dédié aux actions correctrices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Former les managers à l'égalité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292728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251141-1378-A00F-FB37-A05AFCB1C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C315EF-7740-B169-53F1-581BC429C751}"/>
              </a:ext>
            </a:extLst>
          </p:cNvPr>
          <p:cNvSpPr txBox="1"/>
          <p:nvPr/>
        </p:nvSpPr>
        <p:spPr>
          <a:xfrm>
            <a:off x="2956331" y="330009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Méthodologie – Vue d’ensemble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EB14F5-2F29-C816-F041-7900A9CBBC0B}"/>
              </a:ext>
            </a:extLst>
          </p:cNvPr>
          <p:cNvSpPr txBox="1"/>
          <p:nvPr/>
        </p:nvSpPr>
        <p:spPr>
          <a:xfrm>
            <a:off x="687519" y="1746298"/>
            <a:ext cx="6125792" cy="129266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2400" b="1" dirty="0"/>
              <a:t>Sources de données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3 fichiers extraits du SIRH (256 salariés)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Données anonymisées (RGPD)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8F74BE-0125-8CA2-D37F-7D607FE19338}"/>
              </a:ext>
            </a:extLst>
          </p:cNvPr>
          <p:cNvSpPr txBox="1"/>
          <p:nvPr/>
        </p:nvSpPr>
        <p:spPr>
          <a:xfrm>
            <a:off x="687519" y="4071257"/>
            <a:ext cx="6125792" cy="212365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2400" b="1" dirty="0"/>
              <a:t>Workflow d'analyse :</a:t>
            </a:r>
          </a:p>
          <a:p>
            <a:pPr>
              <a:buFont typeface="+mj-lt"/>
              <a:buAutoNum type="arabicPeriod"/>
            </a:pPr>
            <a:r>
              <a:rPr lang="fr-FR" dirty="0"/>
              <a:t>Import et préparation des données</a:t>
            </a:r>
          </a:p>
          <a:p>
            <a:pPr>
              <a:buFont typeface="+mj-lt"/>
              <a:buAutoNum type="arabicPeriod"/>
            </a:pPr>
            <a:r>
              <a:rPr lang="fr-FR" dirty="0"/>
              <a:t>Manipulation et transformation</a:t>
            </a:r>
          </a:p>
          <a:p>
            <a:pPr>
              <a:buFont typeface="+mj-lt"/>
              <a:buAutoNum type="arabicPeriod"/>
            </a:pPr>
            <a:r>
              <a:rPr lang="fr-FR" dirty="0"/>
              <a:t>Visualisations par indicateur</a:t>
            </a:r>
          </a:p>
          <a:p>
            <a:pPr>
              <a:buFont typeface="+mj-lt"/>
              <a:buAutoNum type="arabicPeriod"/>
            </a:pPr>
            <a:r>
              <a:rPr lang="fr-FR" dirty="0"/>
              <a:t>Calcul des scores selon barèmes officiels</a:t>
            </a:r>
          </a:p>
          <a:p>
            <a:pPr>
              <a:buFont typeface="+mj-lt"/>
              <a:buAutoNum type="arabicPeriod"/>
            </a:pPr>
            <a:r>
              <a:rPr lang="fr-FR" dirty="0"/>
              <a:t>Recommandations ciblées</a:t>
            </a:r>
          </a:p>
          <a:p>
            <a:endParaRPr lang="fr-FR" dirty="0"/>
          </a:p>
        </p:txBody>
      </p:sp>
      <p:pic>
        <p:nvPicPr>
          <p:cNvPr id="6" name="Image 5" descr="Une image contenant texte, ligne, reçu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187CD58-F5BF-9D73-D695-41216AF42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42" y="1582380"/>
            <a:ext cx="1896115" cy="4612535"/>
          </a:xfrm>
          <a:prstGeom prst="rect">
            <a:avLst/>
          </a:prstGeom>
          <a:ln w="15875">
            <a:solidFill>
              <a:schemeClr val="accent5">
                <a:lumMod val="75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537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D77BD0-3C30-44B7-7D5B-DB0B3F60D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2A69EC1-38DD-A51C-75A4-625B97C93195}"/>
              </a:ext>
            </a:extLst>
          </p:cNvPr>
          <p:cNvSpPr txBox="1"/>
          <p:nvPr/>
        </p:nvSpPr>
        <p:spPr>
          <a:xfrm>
            <a:off x="2956331" y="330009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Indicateurs analysés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7F531F-72B6-5059-FEEC-0D1F46750D5C}"/>
              </a:ext>
            </a:extLst>
          </p:cNvPr>
          <p:cNvSpPr txBox="1"/>
          <p:nvPr/>
        </p:nvSpPr>
        <p:spPr>
          <a:xfrm>
            <a:off x="225635" y="2409495"/>
            <a:ext cx="6125792" cy="387798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2400" b="1" dirty="0"/>
              <a:t>7 dimensions de l'égalité professionnelle</a:t>
            </a:r>
          </a:p>
          <a:p>
            <a:pPr algn="ctr">
              <a:buNone/>
            </a:pPr>
            <a:endParaRPr lang="fr-FR" sz="2400" b="1" dirty="0"/>
          </a:p>
          <a:p>
            <a:pPr>
              <a:buFont typeface="+mj-lt"/>
              <a:buAutoNum type="arabicPeriod"/>
            </a:pPr>
            <a:r>
              <a:rPr lang="fr-FR" b="1" dirty="0"/>
              <a:t>Rémunération</a:t>
            </a:r>
            <a:r>
              <a:rPr lang="fr-FR" dirty="0"/>
              <a:t> (40 points)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 Répartition par service</a:t>
            </a:r>
            <a:r>
              <a:rPr lang="fr-FR" dirty="0"/>
              <a:t> (20 points)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Temps de travail</a:t>
            </a:r>
            <a:r>
              <a:rPr lang="fr-FR" dirty="0"/>
              <a:t> (30 points)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Types de contrat</a:t>
            </a:r>
            <a:r>
              <a:rPr lang="fr-FR" dirty="0"/>
              <a:t> (30 points)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Répartition par tranches d'âge</a:t>
            </a:r>
            <a:r>
              <a:rPr lang="fr-FR" dirty="0"/>
              <a:t> (30 points)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Nombre de Femmes TOP 10 salaire </a:t>
            </a:r>
            <a:r>
              <a:rPr lang="fr-FR" dirty="0"/>
              <a:t>(10 points)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Ancienneté par tranche d’âge</a:t>
            </a:r>
            <a:r>
              <a:rPr lang="fr-FR" dirty="0"/>
              <a:t> (à titre indicatif)</a:t>
            </a:r>
          </a:p>
          <a:p>
            <a:endParaRPr lang="fr-FR" dirty="0"/>
          </a:p>
          <a:p>
            <a:pPr>
              <a:buFont typeface="+mj-lt"/>
              <a:buAutoNum type="arabicPeriod"/>
            </a:pPr>
            <a:endParaRPr lang="fr-FR" dirty="0"/>
          </a:p>
          <a:p>
            <a:r>
              <a:rPr lang="fr-FR" dirty="0"/>
              <a:t>Total : </a:t>
            </a:r>
            <a:r>
              <a:rPr lang="fr-FR" b="1" dirty="0"/>
              <a:t>160 points </a:t>
            </a:r>
          </a:p>
          <a:p>
            <a:endParaRPr lang="fr-FR" dirty="0"/>
          </a:p>
        </p:txBody>
      </p:sp>
      <p:pic>
        <p:nvPicPr>
          <p:cNvPr id="5" name="Image 4" descr="Une image contenant texte, capture d’écran, Police, document&#10;&#10;Le contenu généré par l’IA peut être incorrect.">
            <a:extLst>
              <a:ext uri="{FF2B5EF4-FFF2-40B4-BE49-F238E27FC236}">
                <a16:creationId xmlns:a16="http://schemas.microsoft.com/office/drawing/2014/main" id="{2457FC5B-D87D-AA80-498F-5BBCBD68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98" y="1316598"/>
            <a:ext cx="5108467" cy="5403186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315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2A914F-4751-EAF7-1FCD-506AA5E12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5734CE-E4CF-7AB6-0883-B84BA7192FCB}"/>
              </a:ext>
            </a:extLst>
          </p:cNvPr>
          <p:cNvSpPr txBox="1"/>
          <p:nvPr/>
        </p:nvSpPr>
        <p:spPr>
          <a:xfrm>
            <a:off x="2956331" y="330009"/>
            <a:ext cx="6455801" cy="1323439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Respect du RGPD et gouvernance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5E82DD-A3B3-A1AD-A40C-4CE5D31B36EE}"/>
              </a:ext>
            </a:extLst>
          </p:cNvPr>
          <p:cNvSpPr txBox="1"/>
          <p:nvPr/>
        </p:nvSpPr>
        <p:spPr>
          <a:xfrm>
            <a:off x="501889" y="2098078"/>
            <a:ext cx="6125792" cy="258532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2400" b="1" dirty="0"/>
              <a:t>Protection des données personnelles</a:t>
            </a:r>
            <a:endParaRPr lang="fr-FR" sz="2400" dirty="0"/>
          </a:p>
          <a:p>
            <a:pPr algn="ctr">
              <a:buNone/>
            </a:pPr>
            <a:r>
              <a:rPr lang="fr-FR" sz="2400" b="1" dirty="0"/>
              <a:t>Mesures prises :</a:t>
            </a:r>
          </a:p>
          <a:p>
            <a:pPr algn="ctr">
              <a:buNone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Suppression des données identifiantes (noms, téléphones)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retrait de l'ID salarié codifié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Analyse sur données agrégées (jamais individuelles)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Workflow documenté et traçable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D3440D-2BD2-D290-FA78-19F8CFF37045}"/>
              </a:ext>
            </a:extLst>
          </p:cNvPr>
          <p:cNvSpPr txBox="1"/>
          <p:nvPr/>
        </p:nvSpPr>
        <p:spPr>
          <a:xfrm>
            <a:off x="501889" y="5194078"/>
            <a:ext cx="6125792" cy="156966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2400" b="1" dirty="0"/>
              <a:t>Vérification de la cohérence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Contrôle des jointures (intégrité des données)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Normalisation des temps de travail (ETP)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Identification et traitement des valeurs aberrantes</a:t>
            </a:r>
          </a:p>
          <a:p>
            <a:endParaRPr lang="fr-FR" dirty="0"/>
          </a:p>
        </p:txBody>
      </p:sp>
      <p:pic>
        <p:nvPicPr>
          <p:cNvPr id="6" name="Image 5" descr="Une image contenant texte, reçu, capture d’écran&#10;&#10;Le contenu généré par l’IA peut être incorrect.">
            <a:extLst>
              <a:ext uri="{FF2B5EF4-FFF2-40B4-BE49-F238E27FC236}">
                <a16:creationId xmlns:a16="http://schemas.microsoft.com/office/drawing/2014/main" id="{094902F5-FEB7-1463-FC70-B99B0D5E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74" y="1963618"/>
            <a:ext cx="1438954" cy="480012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Image 7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8AEB5A59-C5A7-735A-4FED-213CB0B96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50" y="1970029"/>
            <a:ext cx="3185899" cy="2032603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12" name="Image 11" descr="Une image contenant texte, capture d’écran, affichage, nombre&#10;&#10;Le contenu généré par l’IA peut être incorrect.">
            <a:extLst>
              <a:ext uri="{FF2B5EF4-FFF2-40B4-BE49-F238E27FC236}">
                <a16:creationId xmlns:a16="http://schemas.microsoft.com/office/drawing/2014/main" id="{3D1CD8EC-1256-40CC-9A3F-F38CE7E87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50" y="4195903"/>
            <a:ext cx="3185899" cy="2567835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292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EE938-9DE4-42F5-88EA-45D3F4872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3348B63-7568-7D53-AD31-BFC429127877}"/>
              </a:ext>
            </a:extLst>
          </p:cNvPr>
          <p:cNvSpPr txBox="1"/>
          <p:nvPr/>
        </p:nvSpPr>
        <p:spPr>
          <a:xfrm>
            <a:off x="2956331" y="330009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Répartition par service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6FA31-99FD-FD10-4091-0786856323F3}"/>
              </a:ext>
            </a:extLst>
          </p:cNvPr>
          <p:cNvSpPr txBox="1"/>
          <p:nvPr/>
        </p:nvSpPr>
        <p:spPr>
          <a:xfrm>
            <a:off x="3310402" y="1179941"/>
            <a:ext cx="5747657" cy="240065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b="1" dirty="0"/>
              <a:t>Analyse de la mixité dans les équipes</a:t>
            </a:r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b="1" dirty="0"/>
              <a:t>Constats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Services à dominante masculine : Informatique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Services à dominante féminine : 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Services équilibrés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Score obtenu : 8/30 points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capture d’écran, texte, ligne, Rectangle&#10;&#10;Le contenu généré par l’IA peut être incorrect.">
            <a:extLst>
              <a:ext uri="{FF2B5EF4-FFF2-40B4-BE49-F238E27FC236}">
                <a16:creationId xmlns:a16="http://schemas.microsoft.com/office/drawing/2014/main" id="{87552C0A-D494-E1E1-573C-F702377A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0598"/>
            <a:ext cx="12192000" cy="34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219DA-1EF9-ACD2-C189-1CC374BB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1B8040E-6D02-8FDA-586B-4D4EF3FCDB65}"/>
              </a:ext>
            </a:extLst>
          </p:cNvPr>
          <p:cNvSpPr txBox="1"/>
          <p:nvPr/>
        </p:nvSpPr>
        <p:spPr>
          <a:xfrm>
            <a:off x="2956331" y="330009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Répartition par tranche d’âge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7C2C2C-3DA1-A1D2-EBC1-D2627883258B}"/>
              </a:ext>
            </a:extLst>
          </p:cNvPr>
          <p:cNvSpPr txBox="1"/>
          <p:nvPr/>
        </p:nvSpPr>
        <p:spPr>
          <a:xfrm>
            <a:off x="3222170" y="1769869"/>
            <a:ext cx="5747657" cy="212365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b="1" dirty="0"/>
              <a:t>Analyse de la pyramide des âges</a:t>
            </a:r>
            <a:endParaRPr lang="fr-FR" sz="2400" dirty="0"/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b="1" dirty="0"/>
              <a:t>Constats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Écart le plus important dans la tranche : 35-44ans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Tendance générationnelle : Majorité H/F entre 35 et 54 ans</a:t>
            </a:r>
          </a:p>
          <a:p>
            <a:r>
              <a:rPr lang="fr-FR" b="1" dirty="0"/>
              <a:t>Score obtenu : 30/30 points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 descr="Une image contenant texte, capture d’écran, ligne, Caractère coloré&#10;&#10;Le contenu généré par l’IA peut être incorrect.">
            <a:extLst>
              <a:ext uri="{FF2B5EF4-FFF2-40B4-BE49-F238E27FC236}">
                <a16:creationId xmlns:a16="http://schemas.microsoft.com/office/drawing/2014/main" id="{3BDF61E1-266B-DA3F-9144-F584C7F78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114800"/>
            <a:ext cx="12192000" cy="2823159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36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8E05D2-889E-2F61-BD4D-1E8654A65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AE0384D-C1FA-2790-8BC1-AD2029F5061C}"/>
              </a:ext>
            </a:extLst>
          </p:cNvPr>
          <p:cNvSpPr txBox="1"/>
          <p:nvPr/>
        </p:nvSpPr>
        <p:spPr>
          <a:xfrm>
            <a:off x="2956331" y="330009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Types de contrat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74CF06-A8C3-4A09-B6A2-E1460A330028}"/>
              </a:ext>
            </a:extLst>
          </p:cNvPr>
          <p:cNvSpPr txBox="1"/>
          <p:nvPr/>
        </p:nvSpPr>
        <p:spPr>
          <a:xfrm>
            <a:off x="3222170" y="1769869"/>
            <a:ext cx="5747657" cy="240065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b="1" dirty="0"/>
              <a:t>Analyse de la stabilité de l'emploi</a:t>
            </a:r>
            <a:endParaRPr lang="fr-FR" sz="2400" dirty="0"/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b="1" dirty="0"/>
              <a:t>Constats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68,7% des femmes en CDI vs 31,3% des hommes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47,5% des femmes en CDD vs 52,5% des hommes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Écart de 37,5% pour CDD</a:t>
            </a:r>
          </a:p>
          <a:p>
            <a:r>
              <a:rPr lang="fr-FR" b="1" dirty="0"/>
              <a:t>Score obtenu : 25/30 points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texte, capture d’écran, ligne, Tracé&#10;&#10;Le contenu généré par l’IA peut être incorrect.">
            <a:extLst>
              <a:ext uri="{FF2B5EF4-FFF2-40B4-BE49-F238E27FC236}">
                <a16:creationId xmlns:a16="http://schemas.microsoft.com/office/drawing/2014/main" id="{929E4169-2180-A55D-C187-6A8260344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0312"/>
            <a:ext cx="12192000" cy="1927688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87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104C23-A9CD-615C-2247-A1D6CA697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37DB299-316E-7D1D-B482-6DF51AED571E}"/>
              </a:ext>
            </a:extLst>
          </p:cNvPr>
          <p:cNvSpPr txBox="1"/>
          <p:nvPr/>
        </p:nvSpPr>
        <p:spPr>
          <a:xfrm>
            <a:off x="2956331" y="330009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Temps de travail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D8B56B0-69AF-094B-38F9-E61FFFEE3660}"/>
              </a:ext>
            </a:extLst>
          </p:cNvPr>
          <p:cNvSpPr txBox="1"/>
          <p:nvPr/>
        </p:nvSpPr>
        <p:spPr>
          <a:xfrm>
            <a:off x="3310402" y="1329857"/>
            <a:ext cx="5747657" cy="212365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b="1" dirty="0"/>
              <a:t>Analyse de la fidélisation</a:t>
            </a:r>
            <a:endParaRPr lang="fr-FR" sz="2400" dirty="0"/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b="1" dirty="0"/>
              <a:t>Constats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Equilibré pour temps partiel et temps plein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Ecart pondéré moyen : 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Score obtenu : 30/30 points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texte, capture d’écran, ligne, Tracé&#10;&#10;Le contenu généré par l’IA peut être incorrect.">
            <a:extLst>
              <a:ext uri="{FF2B5EF4-FFF2-40B4-BE49-F238E27FC236}">
                <a16:creationId xmlns:a16="http://schemas.microsoft.com/office/drawing/2014/main" id="{3A13CB16-9F5C-FCD6-252C-CAC7FDF9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9475"/>
            <a:ext cx="12192000" cy="25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6C60D-268B-EA2D-831C-C8AC92BCD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39337-4174-85B0-FEF5-24432BE1ABDD}"/>
              </a:ext>
            </a:extLst>
          </p:cNvPr>
          <p:cNvSpPr txBox="1"/>
          <p:nvPr/>
        </p:nvSpPr>
        <p:spPr>
          <a:xfrm>
            <a:off x="2956331" y="330009"/>
            <a:ext cx="6455801" cy="707886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Rémunération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DFE142-B26A-A7BB-955D-3BA0D5512DF6}"/>
              </a:ext>
            </a:extLst>
          </p:cNvPr>
          <p:cNvSpPr txBox="1"/>
          <p:nvPr/>
        </p:nvSpPr>
        <p:spPr>
          <a:xfrm>
            <a:off x="82502" y="1203355"/>
            <a:ext cx="5747657" cy="252376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b="1" dirty="0"/>
              <a:t>Analyse des écarts salariaux</a:t>
            </a:r>
            <a:endParaRPr lang="fr-FR" sz="2400" dirty="0"/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sz="1600" b="1" dirty="0"/>
              <a:t>Constats :</a:t>
            </a:r>
            <a:endParaRPr lang="fr-F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Salaire moyen ETP : 42,90€ pour les femmes vs 44,43€ pour les hommes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Écart salarial : 3,43%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1" dirty="0"/>
              <a:t>Score obtenu : 36/40 points</a:t>
            </a:r>
            <a:endParaRPr lang="fr-FR" sz="2000" dirty="0"/>
          </a:p>
          <a:p>
            <a:endParaRPr lang="fr-FR" sz="1600" dirty="0"/>
          </a:p>
          <a:p>
            <a:r>
              <a:rPr lang="fr-FR" sz="1400" dirty="0"/>
              <a:t>NB : </a:t>
            </a:r>
            <a:r>
              <a:rPr lang="fr-F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médiane féminine dépasse la médiane masculine d'environ 8%.</a:t>
            </a:r>
          </a:p>
          <a:p>
            <a:endParaRPr lang="fr-FR" dirty="0"/>
          </a:p>
        </p:txBody>
      </p:sp>
      <p:pic>
        <p:nvPicPr>
          <p:cNvPr id="6" name="Image 5" descr="Une image contenant ligne, texte, capture d’écran, diagramme&#10;&#10;Le contenu généré par l’IA peut être incorrect.">
            <a:extLst>
              <a:ext uri="{FF2B5EF4-FFF2-40B4-BE49-F238E27FC236}">
                <a16:creationId xmlns:a16="http://schemas.microsoft.com/office/drawing/2014/main" id="{627DD273-0A0F-A1C4-0019-EDC0CDE19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3977"/>
            <a:ext cx="12192000" cy="1964023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Image 7" descr="Une image contenant texte, Police, instrument de mesure rigide&#10;&#10;Le contenu généré par l’IA peut être incorrect.">
            <a:extLst>
              <a:ext uri="{FF2B5EF4-FFF2-40B4-BE49-F238E27FC236}">
                <a16:creationId xmlns:a16="http://schemas.microsoft.com/office/drawing/2014/main" id="{B796A5BB-0A25-260E-4E39-A670809F3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47" y="2434461"/>
            <a:ext cx="5153025" cy="1190625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59107DF-9C8D-988D-CA93-9F8B7F777DFC}"/>
              </a:ext>
            </a:extLst>
          </p:cNvPr>
          <p:cNvSpPr txBox="1"/>
          <p:nvPr/>
        </p:nvSpPr>
        <p:spPr>
          <a:xfrm>
            <a:off x="6255203" y="4009678"/>
            <a:ext cx="2320017" cy="36933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Salaire ETP + variable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007A1B-0578-C6D8-C7C2-3865B72795B7}"/>
              </a:ext>
            </a:extLst>
          </p:cNvPr>
          <p:cNvSpPr txBox="1"/>
          <p:nvPr/>
        </p:nvSpPr>
        <p:spPr>
          <a:xfrm>
            <a:off x="7874450" y="2058813"/>
            <a:ext cx="2320017" cy="36933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Salaire ETP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6697536-A759-A4D3-05F8-70037738F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4369000"/>
            <a:ext cx="8658225" cy="390525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870073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716</Words>
  <Application>Microsoft Office PowerPoint</Application>
  <PresentationFormat>Grand écran</PresentationFormat>
  <Paragraphs>143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Aptos</vt:lpstr>
      <vt:lpstr>Arial</vt:lpstr>
      <vt:lpstr>Times New Roman</vt:lpstr>
      <vt:lpstr>Univers Condensed Light</vt:lpstr>
      <vt:lpstr>Walbaum Display Light</vt:lpstr>
      <vt:lpstr>AngleLinesVTI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Abder</dc:creator>
  <cp:lastModifiedBy>Jordan Abder</cp:lastModifiedBy>
  <cp:revision>90</cp:revision>
  <dcterms:created xsi:type="dcterms:W3CDTF">2025-05-21T13:25:32Z</dcterms:created>
  <dcterms:modified xsi:type="dcterms:W3CDTF">2025-05-31T21:12:33Z</dcterms:modified>
</cp:coreProperties>
</file>