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D8A"/>
    <a:srgbClr val="0B55C1"/>
    <a:srgbClr val="84B1E8"/>
    <a:srgbClr val="80C8EC"/>
    <a:srgbClr val="D394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0" d="100"/>
          <a:sy n="20" d="100"/>
        </p:scale>
        <p:origin x="1392"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781315-6F6B-4FAD-8D1A-5161AC6A2A66}"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42720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81315-6F6B-4FAD-8D1A-5161AC6A2A66}"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40982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81315-6F6B-4FAD-8D1A-5161AC6A2A66}"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342672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81315-6F6B-4FAD-8D1A-5161AC6A2A66}"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78245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81315-6F6B-4FAD-8D1A-5161AC6A2A66}"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30664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81315-6F6B-4FAD-8D1A-5161AC6A2A66}"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281076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81315-6F6B-4FAD-8D1A-5161AC6A2A66}" type="datetimeFigureOut">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268180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81315-6F6B-4FAD-8D1A-5161AC6A2A66}" type="datetimeFigureOut">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34530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81315-6F6B-4FAD-8D1A-5161AC6A2A66}" type="datetimeFigureOut">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34050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87781315-6F6B-4FAD-8D1A-5161AC6A2A66}"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30609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87781315-6F6B-4FAD-8D1A-5161AC6A2A66}"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2A0685-CDB4-4CD0-9A99-01B2DB4BA00C}" type="slidenum">
              <a:rPr lang="en-GB" smtClean="0"/>
              <a:t>‹#›</a:t>
            </a:fld>
            <a:endParaRPr lang="en-GB"/>
          </a:p>
        </p:txBody>
      </p:sp>
    </p:spTree>
    <p:extLst>
      <p:ext uri="{BB962C8B-B14F-4D97-AF65-F5344CB8AC3E}">
        <p14:creationId xmlns:p14="http://schemas.microsoft.com/office/powerpoint/2010/main" val="143778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87781315-6F6B-4FAD-8D1A-5161AC6A2A66}" type="datetimeFigureOut">
              <a:rPr lang="en-GB" smtClean="0"/>
              <a:t>28/04/2023</a:t>
            </a:fld>
            <a:endParaRPr lang="en-GB"/>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FE2A0685-CDB4-4CD0-9A99-01B2DB4BA00C}" type="slidenum">
              <a:rPr lang="en-GB" smtClean="0"/>
              <a:t>‹#›</a:t>
            </a:fld>
            <a:endParaRPr lang="en-GB"/>
          </a:p>
        </p:txBody>
      </p:sp>
    </p:spTree>
    <p:extLst>
      <p:ext uri="{BB962C8B-B14F-4D97-AF65-F5344CB8AC3E}">
        <p14:creationId xmlns:p14="http://schemas.microsoft.com/office/powerpoint/2010/main" val="3718062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B1E8">
            <a:alpha val="64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165DD-32E8-1CF1-0E37-F0B5828A9B8E}"/>
              </a:ext>
            </a:extLst>
          </p:cNvPr>
          <p:cNvSpPr/>
          <p:nvPr/>
        </p:nvSpPr>
        <p:spPr>
          <a:xfrm>
            <a:off x="0" y="952500"/>
            <a:ext cx="42803763" cy="3200400"/>
          </a:xfrm>
          <a:prstGeom prst="rect">
            <a:avLst/>
          </a:prstGeom>
          <a:solidFill>
            <a:srgbClr val="083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9C25A1E-4DF5-19B1-8698-E17A036A5784}"/>
              </a:ext>
            </a:extLst>
          </p:cNvPr>
          <p:cNvSpPr txBox="1"/>
          <p:nvPr/>
        </p:nvSpPr>
        <p:spPr>
          <a:xfrm>
            <a:off x="7290196" y="1767870"/>
            <a:ext cx="26623170" cy="1569660"/>
          </a:xfrm>
          <a:prstGeom prst="rect">
            <a:avLst/>
          </a:prstGeom>
          <a:noFill/>
        </p:spPr>
        <p:txBody>
          <a:bodyPr wrap="square" rtlCol="0">
            <a:spAutoFit/>
          </a:bodyPr>
          <a:lstStyle/>
          <a:p>
            <a:r>
              <a:rPr lang="en-GB" sz="9600" dirty="0">
                <a:solidFill>
                  <a:schemeClr val="bg1"/>
                </a:solidFill>
                <a:latin typeface="Abadi" panose="020B0604020104020204" pitchFamily="34" charset="0"/>
              </a:rPr>
              <a:t>Three body simulation using numerical integration</a:t>
            </a:r>
          </a:p>
        </p:txBody>
      </p:sp>
      <p:pic>
        <p:nvPicPr>
          <p:cNvPr id="1026" name="Picture 2">
            <a:extLst>
              <a:ext uri="{FF2B5EF4-FFF2-40B4-BE49-F238E27FC236}">
                <a16:creationId xmlns:a16="http://schemas.microsoft.com/office/drawing/2014/main" id="{9B2D7DF9-E534-F3D1-09B1-42CBA46DA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3567" y="879090"/>
            <a:ext cx="6853633" cy="38533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TextBox 5">
            <a:extLst>
              <a:ext uri="{FF2B5EF4-FFF2-40B4-BE49-F238E27FC236}">
                <a16:creationId xmlns:a16="http://schemas.microsoft.com/office/drawing/2014/main" id="{1A94A182-CFEC-3ADC-6C5E-4F9768E0875F}"/>
              </a:ext>
            </a:extLst>
          </p:cNvPr>
          <p:cNvSpPr txBox="1"/>
          <p:nvPr/>
        </p:nvSpPr>
        <p:spPr>
          <a:xfrm>
            <a:off x="218283" y="1236102"/>
            <a:ext cx="5153817" cy="1569660"/>
          </a:xfrm>
          <a:prstGeom prst="rect">
            <a:avLst/>
          </a:prstGeom>
          <a:noFill/>
        </p:spPr>
        <p:txBody>
          <a:bodyPr wrap="square" rtlCol="0">
            <a:spAutoFit/>
          </a:bodyPr>
          <a:lstStyle/>
          <a:p>
            <a:r>
              <a:rPr lang="en-GB" sz="3200" dirty="0">
                <a:solidFill>
                  <a:schemeClr val="bg1"/>
                </a:solidFill>
              </a:rPr>
              <a:t>Jacob Aniyan </a:t>
            </a:r>
          </a:p>
          <a:p>
            <a:r>
              <a:rPr lang="en-GB" sz="3200" dirty="0">
                <a:solidFill>
                  <a:schemeClr val="bg1"/>
                </a:solidFill>
              </a:rPr>
              <a:t>N0940068@my.ntu.ac.uk</a:t>
            </a:r>
          </a:p>
          <a:p>
            <a:r>
              <a:rPr lang="en-GB" sz="3200" dirty="0">
                <a:solidFill>
                  <a:schemeClr val="bg1"/>
                </a:solidFill>
              </a:rPr>
              <a:t>Supervisor: Ian Shuttleworth</a:t>
            </a:r>
            <a:endParaRPr lang="en-GB" sz="1600" dirty="0">
              <a:solidFill>
                <a:schemeClr val="bg1"/>
              </a:solidFill>
            </a:endParaRPr>
          </a:p>
        </p:txBody>
      </p:sp>
      <p:sp>
        <p:nvSpPr>
          <p:cNvPr id="7" name="TextBox 6">
            <a:extLst>
              <a:ext uri="{FF2B5EF4-FFF2-40B4-BE49-F238E27FC236}">
                <a16:creationId xmlns:a16="http://schemas.microsoft.com/office/drawing/2014/main" id="{DDDDC1EB-5268-7624-2D48-7B343E6A4379}"/>
              </a:ext>
            </a:extLst>
          </p:cNvPr>
          <p:cNvSpPr txBox="1"/>
          <p:nvPr/>
        </p:nvSpPr>
        <p:spPr>
          <a:xfrm>
            <a:off x="876299" y="4732434"/>
            <a:ext cx="40957501" cy="4278094"/>
          </a:xfrm>
          <a:prstGeom prst="rect">
            <a:avLst/>
          </a:prstGeom>
          <a:noFill/>
          <a:ln>
            <a:solidFill>
              <a:schemeClr val="tx1"/>
            </a:solidFill>
          </a:ln>
        </p:spPr>
        <p:txBody>
          <a:bodyPr wrap="square" rtlCol="0">
            <a:spAutoFit/>
          </a:bodyPr>
          <a:lstStyle/>
          <a:p>
            <a:pPr algn="ctr"/>
            <a:r>
              <a:rPr lang="en-GB" sz="6000" dirty="0"/>
              <a:t>Abstract</a:t>
            </a:r>
          </a:p>
          <a:p>
            <a:pPr algn="ctr"/>
            <a:endParaRPr lang="en-GB" sz="2800" dirty="0"/>
          </a:p>
          <a:p>
            <a:r>
              <a:rPr lang="en-GB" sz="4400" dirty="0"/>
              <a:t>A two-body simulation was developed in MATLAB and used to build a three-body simulation. Each were first developed in 2D followed by 3D. An established method was also used in which the distances between the centre of mass (C.O.M.) and each body was plotted over time. This was analysed qualitatively for characteristics of ejection and chaos in three body systems of varying mass. These methods can be used in the field of celestial mechanics to investigate the formation of binary systems further and the relationship between chaos theory and the three-body problem. </a:t>
            </a:r>
          </a:p>
        </p:txBody>
      </p:sp>
      <p:sp>
        <p:nvSpPr>
          <p:cNvPr id="8" name="TextBox 7">
            <a:extLst>
              <a:ext uri="{FF2B5EF4-FFF2-40B4-BE49-F238E27FC236}">
                <a16:creationId xmlns:a16="http://schemas.microsoft.com/office/drawing/2014/main" id="{F1318AC6-EEA7-B402-C4A3-319170FABDC8}"/>
              </a:ext>
            </a:extLst>
          </p:cNvPr>
          <p:cNvSpPr txBox="1"/>
          <p:nvPr/>
        </p:nvSpPr>
        <p:spPr>
          <a:xfrm>
            <a:off x="876299" y="9366523"/>
            <a:ext cx="13220701" cy="8402300"/>
          </a:xfrm>
          <a:prstGeom prst="rect">
            <a:avLst/>
          </a:prstGeom>
          <a:noFill/>
          <a:ln>
            <a:solidFill>
              <a:schemeClr val="tx1"/>
            </a:solidFill>
          </a:ln>
        </p:spPr>
        <p:txBody>
          <a:bodyPr wrap="square" rtlCol="0">
            <a:spAutoFit/>
          </a:bodyPr>
          <a:lstStyle/>
          <a:p>
            <a:pPr algn="ctr"/>
            <a:r>
              <a:rPr lang="en-GB" sz="6000" dirty="0"/>
              <a:t>Background</a:t>
            </a:r>
          </a:p>
          <a:p>
            <a:pPr marL="571500" indent="-571500">
              <a:buFont typeface="Arial" panose="020B0604020202020204" pitchFamily="34" charset="0"/>
              <a:buChar char="•"/>
            </a:pPr>
            <a:r>
              <a:rPr lang="en-GB" sz="4000" dirty="0"/>
              <a:t>The three-body problem has been at the forefront of celestial mechanics ever since Newton devised the laws of motion and the universal law of gravitation. </a:t>
            </a:r>
          </a:p>
          <a:p>
            <a:pPr marL="571500" indent="-571500">
              <a:buFont typeface="Arial" panose="020B0604020202020204" pitchFamily="34" charset="0"/>
              <a:buChar char="•"/>
            </a:pPr>
            <a:r>
              <a:rPr lang="en-GB" sz="4000" dirty="0"/>
              <a:t>An analytical solution can be found concerning an isolated two-body system.</a:t>
            </a:r>
          </a:p>
          <a:p>
            <a:pPr marL="571500" indent="-571500">
              <a:buFont typeface="Arial" panose="020B0604020202020204" pitchFamily="34" charset="0"/>
              <a:buChar char="•"/>
            </a:pPr>
            <a:r>
              <a:rPr lang="en-GB" sz="4000" dirty="0"/>
              <a:t>No such solution exists for the three-body problem, however extremely accurate approximate solutions have been developed especially in the past few decades with the rise of computer simulations. </a:t>
            </a:r>
          </a:p>
          <a:p>
            <a:pPr marL="571500" indent="-571500">
              <a:buFont typeface="Arial" panose="020B0604020202020204" pitchFamily="34" charset="0"/>
              <a:buChar char="•"/>
            </a:pPr>
            <a:r>
              <a:rPr lang="en-GB" sz="4000" dirty="0"/>
              <a:t>This lead on to finding approximate solutions to the n-body problem, which was vital when launching space missions within our solar system. </a:t>
            </a:r>
          </a:p>
        </p:txBody>
      </p:sp>
      <p:sp>
        <p:nvSpPr>
          <p:cNvPr id="9" name="Oval 8">
            <a:extLst>
              <a:ext uri="{FF2B5EF4-FFF2-40B4-BE49-F238E27FC236}">
                <a16:creationId xmlns:a16="http://schemas.microsoft.com/office/drawing/2014/main" id="{43574A19-6697-3D40-DF76-C218042C4C2E}"/>
              </a:ext>
            </a:extLst>
          </p:cNvPr>
          <p:cNvSpPr/>
          <p:nvPr/>
        </p:nvSpPr>
        <p:spPr>
          <a:xfrm>
            <a:off x="4272642" y="17877956"/>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m1</a:t>
            </a:r>
          </a:p>
        </p:txBody>
      </p:sp>
      <p:sp>
        <p:nvSpPr>
          <p:cNvPr id="10" name="Oval 9">
            <a:extLst>
              <a:ext uri="{FF2B5EF4-FFF2-40B4-BE49-F238E27FC236}">
                <a16:creationId xmlns:a16="http://schemas.microsoft.com/office/drawing/2014/main" id="{CF49545A-9BA7-19FE-9116-64385A180C0A}"/>
              </a:ext>
            </a:extLst>
          </p:cNvPr>
          <p:cNvSpPr/>
          <p:nvPr/>
        </p:nvSpPr>
        <p:spPr>
          <a:xfrm>
            <a:off x="8501224" y="18327866"/>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m3</a:t>
            </a:r>
          </a:p>
        </p:txBody>
      </p:sp>
      <p:sp>
        <p:nvSpPr>
          <p:cNvPr id="11" name="Oval 10">
            <a:extLst>
              <a:ext uri="{FF2B5EF4-FFF2-40B4-BE49-F238E27FC236}">
                <a16:creationId xmlns:a16="http://schemas.microsoft.com/office/drawing/2014/main" id="{B2D7F5A0-7854-4947-8EEA-6EED43CD1083}"/>
              </a:ext>
            </a:extLst>
          </p:cNvPr>
          <p:cNvSpPr/>
          <p:nvPr/>
        </p:nvSpPr>
        <p:spPr>
          <a:xfrm>
            <a:off x="5998638" y="21047445"/>
            <a:ext cx="1219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m2</a:t>
            </a:r>
            <a:endParaRPr lang="en-GB" dirty="0"/>
          </a:p>
        </p:txBody>
      </p:sp>
      <p:sp>
        <p:nvSpPr>
          <p:cNvPr id="16" name="Arrow: Right 15">
            <a:extLst>
              <a:ext uri="{FF2B5EF4-FFF2-40B4-BE49-F238E27FC236}">
                <a16:creationId xmlns:a16="http://schemas.microsoft.com/office/drawing/2014/main" id="{44224367-EE09-4042-30CC-9D0FCAF3FD3A}"/>
              </a:ext>
            </a:extLst>
          </p:cNvPr>
          <p:cNvSpPr/>
          <p:nvPr/>
        </p:nvSpPr>
        <p:spPr>
          <a:xfrm rot="4504997">
            <a:off x="4526072" y="19458229"/>
            <a:ext cx="1300335" cy="306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A936226E-8C0A-F430-605C-994F750DF374}"/>
              </a:ext>
            </a:extLst>
          </p:cNvPr>
          <p:cNvPicPr>
            <a:picLocks noChangeAspect="1"/>
          </p:cNvPicPr>
          <p:nvPr/>
        </p:nvPicPr>
        <p:blipFill>
          <a:blip r:embed="rId3"/>
          <a:stretch>
            <a:fillRect/>
          </a:stretch>
        </p:blipFill>
        <p:spPr>
          <a:xfrm rot="16949816">
            <a:off x="5854007" y="17905201"/>
            <a:ext cx="302485" cy="1297758"/>
          </a:xfrm>
          <a:prstGeom prst="rect">
            <a:avLst/>
          </a:prstGeom>
        </p:spPr>
      </p:pic>
      <p:sp>
        <p:nvSpPr>
          <p:cNvPr id="18" name="Arrow: Right 17">
            <a:extLst>
              <a:ext uri="{FF2B5EF4-FFF2-40B4-BE49-F238E27FC236}">
                <a16:creationId xmlns:a16="http://schemas.microsoft.com/office/drawing/2014/main" id="{FBB91520-01EF-F95A-24BD-FCD2078C1F53}"/>
              </a:ext>
            </a:extLst>
          </p:cNvPr>
          <p:cNvSpPr/>
          <p:nvPr/>
        </p:nvSpPr>
        <p:spPr>
          <a:xfrm rot="13992625">
            <a:off x="5294575" y="20728648"/>
            <a:ext cx="1338148" cy="24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A5BA1653-1A9E-A2D9-A006-A7EC57847E75}"/>
              </a:ext>
            </a:extLst>
          </p:cNvPr>
          <p:cNvPicPr>
            <a:picLocks noChangeAspect="1"/>
          </p:cNvPicPr>
          <p:nvPr/>
        </p:nvPicPr>
        <p:blipFill>
          <a:blip r:embed="rId3"/>
          <a:stretch>
            <a:fillRect/>
          </a:stretch>
        </p:blipFill>
        <p:spPr>
          <a:xfrm rot="5864363">
            <a:off x="7816810" y="17967164"/>
            <a:ext cx="390778" cy="1676565"/>
          </a:xfrm>
          <a:prstGeom prst="rect">
            <a:avLst/>
          </a:prstGeom>
        </p:spPr>
      </p:pic>
      <p:pic>
        <p:nvPicPr>
          <p:cNvPr id="20" name="Picture 19">
            <a:extLst>
              <a:ext uri="{FF2B5EF4-FFF2-40B4-BE49-F238E27FC236}">
                <a16:creationId xmlns:a16="http://schemas.microsoft.com/office/drawing/2014/main" id="{24303031-666E-E7A2-08CC-7B4C14220199}"/>
              </a:ext>
            </a:extLst>
          </p:cNvPr>
          <p:cNvPicPr>
            <a:picLocks noChangeAspect="1"/>
          </p:cNvPicPr>
          <p:nvPr/>
        </p:nvPicPr>
        <p:blipFill>
          <a:blip r:embed="rId3"/>
          <a:stretch>
            <a:fillRect/>
          </a:stretch>
        </p:blipFill>
        <p:spPr>
          <a:xfrm rot="2638976">
            <a:off x="8339703" y="19250026"/>
            <a:ext cx="323041" cy="1385951"/>
          </a:xfrm>
          <a:prstGeom prst="rect">
            <a:avLst/>
          </a:prstGeom>
        </p:spPr>
      </p:pic>
      <p:pic>
        <p:nvPicPr>
          <p:cNvPr id="21" name="Picture 20">
            <a:extLst>
              <a:ext uri="{FF2B5EF4-FFF2-40B4-BE49-F238E27FC236}">
                <a16:creationId xmlns:a16="http://schemas.microsoft.com/office/drawing/2014/main" id="{BB288EB6-05F6-D749-82CD-29DFEB190899}"/>
              </a:ext>
            </a:extLst>
          </p:cNvPr>
          <p:cNvPicPr>
            <a:picLocks noChangeAspect="1"/>
          </p:cNvPicPr>
          <p:nvPr/>
        </p:nvPicPr>
        <p:blipFill>
          <a:blip r:embed="rId3"/>
          <a:stretch>
            <a:fillRect/>
          </a:stretch>
        </p:blipFill>
        <p:spPr>
          <a:xfrm rot="12706144">
            <a:off x="7180866" y="20016249"/>
            <a:ext cx="315654" cy="1354259"/>
          </a:xfrm>
          <a:prstGeom prst="rect">
            <a:avLst/>
          </a:prstGeom>
        </p:spPr>
      </p:pic>
      <p:sp>
        <p:nvSpPr>
          <p:cNvPr id="22" name="TextBox 21">
            <a:extLst>
              <a:ext uri="{FF2B5EF4-FFF2-40B4-BE49-F238E27FC236}">
                <a16:creationId xmlns:a16="http://schemas.microsoft.com/office/drawing/2014/main" id="{30DBAD1C-7667-A02E-F86A-20129BD552D3}"/>
              </a:ext>
            </a:extLst>
          </p:cNvPr>
          <p:cNvSpPr txBox="1"/>
          <p:nvPr/>
        </p:nvSpPr>
        <p:spPr>
          <a:xfrm>
            <a:off x="8939892" y="19897256"/>
            <a:ext cx="1244745" cy="1077218"/>
          </a:xfrm>
          <a:prstGeom prst="rect">
            <a:avLst/>
          </a:prstGeom>
          <a:noFill/>
        </p:spPr>
        <p:txBody>
          <a:bodyPr wrap="square" rtlCol="0">
            <a:spAutoFit/>
          </a:bodyPr>
          <a:lstStyle/>
          <a:p>
            <a:r>
              <a:rPr lang="en-GB" sz="3200" dirty="0"/>
              <a:t>F31</a:t>
            </a:r>
          </a:p>
          <a:p>
            <a:r>
              <a:rPr lang="en-GB" sz="3200" dirty="0"/>
              <a:t>F32</a:t>
            </a:r>
          </a:p>
        </p:txBody>
      </p:sp>
      <p:sp>
        <p:nvSpPr>
          <p:cNvPr id="32" name="TextBox 31">
            <a:extLst>
              <a:ext uri="{FF2B5EF4-FFF2-40B4-BE49-F238E27FC236}">
                <a16:creationId xmlns:a16="http://schemas.microsoft.com/office/drawing/2014/main" id="{92C5FA34-0C84-2FC3-0DBA-852B7AAA8DB3}"/>
              </a:ext>
            </a:extLst>
          </p:cNvPr>
          <p:cNvSpPr txBox="1"/>
          <p:nvPr/>
        </p:nvSpPr>
        <p:spPr>
          <a:xfrm>
            <a:off x="3297894" y="18499447"/>
            <a:ext cx="1009650"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F12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F13</a:t>
            </a:r>
          </a:p>
        </p:txBody>
      </p:sp>
      <p:sp>
        <p:nvSpPr>
          <p:cNvPr id="34" name="TextBox 33">
            <a:extLst>
              <a:ext uri="{FF2B5EF4-FFF2-40B4-BE49-F238E27FC236}">
                <a16:creationId xmlns:a16="http://schemas.microsoft.com/office/drawing/2014/main" id="{0517784C-D598-537C-19BE-2A5587CEFA8A}"/>
              </a:ext>
            </a:extLst>
          </p:cNvPr>
          <p:cNvSpPr txBox="1"/>
          <p:nvPr/>
        </p:nvSpPr>
        <p:spPr>
          <a:xfrm>
            <a:off x="4757834" y="21220056"/>
            <a:ext cx="1015275" cy="107721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F21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Calibri" panose="020F0502020204030204"/>
                <a:ea typeface="+mn-ea"/>
                <a:cs typeface="+mn-cs"/>
              </a:rPr>
              <a:t>F23</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F9BA848B-E503-014B-33D7-4C314182C5B5}"/>
                  </a:ext>
                </a:extLst>
              </p:cNvPr>
              <p:cNvSpPr txBox="1"/>
              <p:nvPr/>
            </p:nvSpPr>
            <p:spPr>
              <a:xfrm>
                <a:off x="876299" y="22997079"/>
                <a:ext cx="13220700" cy="6026137"/>
              </a:xfrm>
              <a:prstGeom prst="rect">
                <a:avLst/>
              </a:prstGeom>
              <a:noFill/>
              <a:ln>
                <a:solidFill>
                  <a:schemeClr val="tx1"/>
                </a:solidFill>
              </a:ln>
            </p:spPr>
            <p:txBody>
              <a:bodyPr wrap="square" rtlCol="0">
                <a:spAutoFit/>
              </a:bodyPr>
              <a:lstStyle/>
              <a:p>
                <a:r>
                  <a:rPr lang="en-GB" sz="4000" dirty="0"/>
                  <a:t>Acceleration two-body:</a:t>
                </a:r>
              </a:p>
              <a:p>
                <a14:m>
                  <m:oMathPara xmlns:m="http://schemas.openxmlformats.org/officeDocument/2006/math">
                    <m:oMathParaPr>
                      <m:jc m:val="centerGroup"/>
                    </m:oMathParaPr>
                    <m:oMath xmlns:m="http://schemas.openxmlformats.org/officeDocument/2006/math">
                      <m:sSub>
                        <m:sSubPr>
                          <m:ctrlPr>
                            <a:rPr lang="en-GB" sz="4000" i="1" smtClean="0">
                              <a:effectLst/>
                              <a:latin typeface="Cambria Math" panose="02040503050406030204" pitchFamily="18" charset="0"/>
                            </a:rPr>
                          </m:ctrlPr>
                        </m:sSubPr>
                        <m:e>
                          <m:acc>
                            <m:accPr>
                              <m:chr m:val="̈"/>
                              <m:ctrlPr>
                                <a:rPr lang="en-GB" sz="4000" i="1">
                                  <a:effectLst/>
                                  <a:latin typeface="Cambria Math" panose="02040503050406030204" pitchFamily="18" charset="0"/>
                                </a:rPr>
                              </m:ctrlPr>
                            </m:accPr>
                            <m:e>
                              <m:r>
                                <a:rPr lang="en-GB" sz="4000" i="1">
                                  <a:effectLst/>
                                  <a:latin typeface="Cambria Math" panose="02040503050406030204" pitchFamily="18" charset="0"/>
                                  <a:ea typeface="DengXian" panose="02010600030101010101" pitchFamily="2" charset="-122"/>
                                  <a:cs typeface="Times New Roman" panose="02020603050405020304" pitchFamily="18" charset="0"/>
                                </a:rPr>
                                <m:t>𝑟</m:t>
                              </m:r>
                            </m:e>
                          </m:acc>
                        </m:e>
                        <m:sub>
                          <m:r>
                            <a:rPr lang="en-GB" sz="4000" i="1">
                              <a:effectLst/>
                              <a:latin typeface="Cambria Math" panose="02040503050406030204" pitchFamily="18" charset="0"/>
                              <a:ea typeface="DengXian" panose="02010600030101010101" pitchFamily="2" charset="-122"/>
                              <a:cs typeface="Times New Roman" panose="02020603050405020304" pitchFamily="18" charset="0"/>
                            </a:rPr>
                            <m:t>1</m:t>
                          </m:r>
                        </m:sub>
                      </m:sSub>
                      <m:r>
                        <a:rPr lang="en-GB" sz="4000" i="1">
                          <a:effectLst/>
                          <a:latin typeface="Cambria Math" panose="02040503050406030204" pitchFamily="18" charset="0"/>
                          <a:ea typeface="DengXian" panose="02010600030101010101" pitchFamily="2" charset="-122"/>
                          <a:cs typeface="Times New Roman" panose="02020603050405020304" pitchFamily="18" charset="0"/>
                        </a:rPr>
                        <m:t>= </m:t>
                      </m:r>
                      <m:r>
                        <a:rPr lang="en-GB" sz="4000" i="1">
                          <a:effectLst/>
                          <a:latin typeface="Cambria Math" panose="02040503050406030204" pitchFamily="18" charset="0"/>
                          <a:ea typeface="DengXian" panose="02010600030101010101" pitchFamily="2" charset="-122"/>
                          <a:cs typeface="Times New Roman" panose="02020603050405020304" pitchFamily="18" charset="0"/>
                        </a:rPr>
                        <m:t>𝐺</m:t>
                      </m:r>
                      <m:f>
                        <m:fPr>
                          <m:ctrlPr>
                            <a:rPr lang="en-GB" sz="4000" i="1">
                              <a:effectLst/>
                              <a:latin typeface="Cambria Math" panose="02040503050406030204" pitchFamily="18" charset="0"/>
                            </a:rPr>
                          </m:ctrlPr>
                        </m:fPr>
                        <m:num>
                          <m:sSub>
                            <m:sSubPr>
                              <m:ctrlPr>
                                <a:rPr lang="en-GB" sz="4000" i="1">
                                  <a:effectLst/>
                                  <a:latin typeface="Cambria Math" panose="02040503050406030204" pitchFamily="18" charset="0"/>
                                </a:rPr>
                              </m:ctrlPr>
                            </m:sSubPr>
                            <m:e>
                              <m:r>
                                <a:rPr lang="en-GB" sz="40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en-GB" sz="4000" i="1">
                                  <a:effectLst/>
                                  <a:latin typeface="Cambria Math" panose="02040503050406030204" pitchFamily="18" charset="0"/>
                                  <a:ea typeface="DengXian" panose="02010600030101010101" pitchFamily="2" charset="-122"/>
                                  <a:cs typeface="Times New Roman" panose="02020603050405020304" pitchFamily="18" charset="0"/>
                                </a:rPr>
                                <m:t>2</m:t>
                              </m:r>
                            </m:sub>
                          </m:sSub>
                          <m:acc>
                            <m:accPr>
                              <m:chr m:val="⃗"/>
                              <m:ctrlPr>
                                <a:rPr lang="en-GB" sz="4000" b="1" i="1">
                                  <a:effectLst/>
                                  <a:latin typeface="Cambria Math" panose="02040503050406030204" pitchFamily="18" charset="0"/>
                                </a:rPr>
                              </m:ctrlPr>
                            </m:accPr>
                            <m:e>
                              <m:r>
                                <a:rPr lang="en-GB" sz="4000" b="1" i="1">
                                  <a:effectLst/>
                                  <a:latin typeface="Cambria Math" panose="02040503050406030204" pitchFamily="18" charset="0"/>
                                  <a:ea typeface="DengXian" panose="02010600030101010101" pitchFamily="2" charset="-122"/>
                                  <a:cs typeface="Times New Roman" panose="02020603050405020304" pitchFamily="18" charset="0"/>
                                </a:rPr>
                                <m:t>𝒓</m:t>
                              </m:r>
                            </m:e>
                          </m:acc>
                        </m:num>
                        <m:den>
                          <m:sSup>
                            <m:sSupPr>
                              <m:ctrlPr>
                                <a:rPr lang="en-GB" sz="4000" i="1">
                                  <a:effectLst/>
                                  <a:latin typeface="Cambria Math" panose="02040503050406030204" pitchFamily="18" charset="0"/>
                                </a:rPr>
                              </m:ctrlPr>
                            </m:sSupPr>
                            <m:e>
                              <m:r>
                                <a:rPr lang="en-GB" sz="4000" i="1">
                                  <a:effectLst/>
                                  <a:latin typeface="Cambria Math" panose="02040503050406030204" pitchFamily="18" charset="0"/>
                                  <a:ea typeface="DengXian" panose="02010600030101010101" pitchFamily="2" charset="-122"/>
                                  <a:cs typeface="Times New Roman" panose="02020603050405020304" pitchFamily="18" charset="0"/>
                                </a:rPr>
                                <m:t>𝑟</m:t>
                              </m:r>
                            </m:e>
                            <m:sup>
                              <m:r>
                                <a:rPr lang="en-GB" sz="4000" i="1">
                                  <a:effectLst/>
                                  <a:latin typeface="Cambria Math" panose="02040503050406030204" pitchFamily="18" charset="0"/>
                                  <a:ea typeface="DengXian" panose="02010600030101010101" pitchFamily="2" charset="-122"/>
                                  <a:cs typeface="Times New Roman" panose="02020603050405020304" pitchFamily="18" charset="0"/>
                                </a:rPr>
                                <m:t>3</m:t>
                              </m:r>
                            </m:sup>
                          </m:sSup>
                        </m:den>
                      </m:f>
                    </m:oMath>
                  </m:oMathPara>
                </a14:m>
                <a:endParaRPr lang="en-GB" sz="4400" dirty="0"/>
              </a:p>
              <a:p>
                <a:endParaRPr lang="en-GB" sz="4400" dirty="0"/>
              </a:p>
              <a:p>
                <a:r>
                  <a:rPr lang="en-GB" sz="4000" dirty="0"/>
                  <a:t>Acceleration three-body:</a:t>
                </a:r>
              </a:p>
              <a:p>
                <a:endParaRPr lang="en-GB" sz="4400" dirty="0"/>
              </a:p>
              <a:p>
                <a14:m>
                  <m:oMathPara xmlns:m="http://schemas.openxmlformats.org/officeDocument/2006/math">
                    <m:oMathParaPr>
                      <m:jc m:val="centerGroup"/>
                    </m:oMathParaPr>
                    <m:oMath xmlns:m="http://schemas.openxmlformats.org/officeDocument/2006/math">
                      <m:acc>
                        <m:accPr>
                          <m:chr m:val="̈"/>
                          <m:ctrlPr>
                            <a:rPr lang="en-GB" sz="4000" i="1" smtClean="0">
                              <a:effectLst/>
                              <a:latin typeface="Cambria Math" panose="02040503050406030204" pitchFamily="18" charset="0"/>
                              <a:ea typeface="DengXian" panose="02010600030101010101" pitchFamily="2" charset="-122"/>
                            </a:rPr>
                          </m:ctrlPr>
                        </m:accPr>
                        <m:e>
                          <m:sSub>
                            <m:sSubPr>
                              <m:ctrlPr>
                                <a:rPr lang="en-GB" sz="4000" i="1">
                                  <a:effectLst/>
                                  <a:latin typeface="Cambria Math" panose="02040503050406030204" pitchFamily="18" charset="0"/>
                                  <a:ea typeface="DengXian" panose="02010600030101010101" pitchFamily="2" charset="-122"/>
                                </a:rPr>
                              </m:ctrlPr>
                            </m:sSubPr>
                            <m:e>
                              <m:r>
                                <a:rPr lang="en-GB" sz="4000" i="1">
                                  <a:effectLst/>
                                  <a:latin typeface="Cambria Math" panose="02040503050406030204" pitchFamily="18" charset="0"/>
                                  <a:ea typeface="DengXian" panose="02010600030101010101" pitchFamily="2" charset="-122"/>
                                </a:rPr>
                                <m:t>𝑟</m:t>
                              </m:r>
                            </m:e>
                            <m:sub>
                              <m:r>
                                <a:rPr lang="en-GB" sz="4000" i="1">
                                  <a:effectLst/>
                                  <a:latin typeface="Cambria Math" panose="02040503050406030204" pitchFamily="18" charset="0"/>
                                  <a:ea typeface="DengXian" panose="02010600030101010101" pitchFamily="2" charset="-122"/>
                                </a:rPr>
                                <m:t>1</m:t>
                              </m:r>
                            </m:sub>
                          </m:sSub>
                        </m:e>
                      </m:acc>
                      <m:r>
                        <a:rPr lang="en-GB" sz="4000" i="1">
                          <a:effectLst/>
                          <a:latin typeface="Cambria Math" panose="02040503050406030204" pitchFamily="18" charset="0"/>
                          <a:ea typeface="DengXian" panose="02010600030101010101" pitchFamily="2" charset="-122"/>
                        </a:rPr>
                        <m:t>=−</m:t>
                      </m:r>
                      <m:f>
                        <m:fPr>
                          <m:ctrlPr>
                            <a:rPr lang="en-GB" sz="4000" i="1">
                              <a:effectLst/>
                              <a:latin typeface="Cambria Math" panose="02040503050406030204" pitchFamily="18" charset="0"/>
                              <a:ea typeface="DengXian" panose="02010600030101010101" pitchFamily="2" charset="-122"/>
                            </a:rPr>
                          </m:ctrlPr>
                        </m:fPr>
                        <m:num>
                          <m:r>
                            <a:rPr lang="en-GB" sz="4000" i="1">
                              <a:effectLst/>
                              <a:latin typeface="Cambria Math" panose="02040503050406030204" pitchFamily="18" charset="0"/>
                              <a:ea typeface="DengXian" panose="02010600030101010101" pitchFamily="2" charset="-122"/>
                            </a:rPr>
                            <m:t>𝐺</m:t>
                          </m:r>
                          <m:sSub>
                            <m:sSubPr>
                              <m:ctrlPr>
                                <a:rPr lang="en-GB" sz="4000" i="1">
                                  <a:effectLst/>
                                  <a:latin typeface="Cambria Math" panose="02040503050406030204" pitchFamily="18" charset="0"/>
                                  <a:ea typeface="DengXian" panose="02010600030101010101" pitchFamily="2" charset="-122"/>
                                </a:rPr>
                              </m:ctrlPr>
                            </m:sSubPr>
                            <m:e>
                              <m:r>
                                <a:rPr lang="en-GB" sz="4000" i="1">
                                  <a:effectLst/>
                                  <a:latin typeface="Cambria Math" panose="02040503050406030204" pitchFamily="18" charset="0"/>
                                  <a:ea typeface="DengXian" panose="02010600030101010101" pitchFamily="2" charset="-122"/>
                                </a:rPr>
                                <m:t>𝑚</m:t>
                              </m:r>
                            </m:e>
                            <m:sub>
                              <m:r>
                                <a:rPr lang="en-GB" sz="4000" i="1">
                                  <a:effectLst/>
                                  <a:latin typeface="Cambria Math" panose="02040503050406030204" pitchFamily="18" charset="0"/>
                                  <a:ea typeface="DengXian" panose="02010600030101010101" pitchFamily="2" charset="-122"/>
                                </a:rPr>
                                <m:t>2</m:t>
                              </m:r>
                            </m:sub>
                          </m:sSub>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𝟏</m:t>
                                  </m:r>
                                </m:sub>
                              </m:sSub>
                            </m:e>
                          </m:acc>
                          <m:r>
                            <a:rPr lang="en-GB" sz="4000" b="1" i="1">
                              <a:effectLst/>
                              <a:latin typeface="Cambria Math" panose="02040503050406030204" pitchFamily="18" charset="0"/>
                              <a:ea typeface="DengXian" panose="02010600030101010101" pitchFamily="2" charset="-122"/>
                            </a:rPr>
                            <m:t>−</m:t>
                          </m:r>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𝟐</m:t>
                                  </m:r>
                                </m:sub>
                              </m:sSub>
                            </m:e>
                          </m:acc>
                        </m:num>
                        <m:den>
                          <m:sSup>
                            <m:sSupPr>
                              <m:ctrlPr>
                                <a:rPr lang="en-GB" sz="4000" i="1">
                                  <a:effectLst/>
                                  <a:latin typeface="Cambria Math" panose="02040503050406030204" pitchFamily="18" charset="0"/>
                                  <a:ea typeface="DengXian" panose="02010600030101010101" pitchFamily="2" charset="-122"/>
                                </a:rPr>
                              </m:ctrlPr>
                            </m:sSupPr>
                            <m:e>
                              <m:d>
                                <m:dPr>
                                  <m:begChr m:val="|"/>
                                  <m:endChr m:val="|"/>
                                  <m:ctrlPr>
                                    <a:rPr lang="en-GB" sz="4000" i="1">
                                      <a:effectLst/>
                                      <a:latin typeface="Cambria Math" panose="02040503050406030204" pitchFamily="18" charset="0"/>
                                      <a:ea typeface="DengXian" panose="02010600030101010101" pitchFamily="2" charset="-122"/>
                                    </a:rPr>
                                  </m:ctrlPr>
                                </m:dPr>
                                <m:e>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𝟏</m:t>
                                          </m:r>
                                        </m:sub>
                                      </m:sSub>
                                    </m:e>
                                  </m:acc>
                                  <m:r>
                                    <a:rPr lang="en-GB" sz="4000" b="1" i="1">
                                      <a:effectLst/>
                                      <a:latin typeface="Cambria Math" panose="02040503050406030204" pitchFamily="18" charset="0"/>
                                      <a:ea typeface="DengXian" panose="02010600030101010101" pitchFamily="2" charset="-122"/>
                                    </a:rPr>
                                    <m:t>−</m:t>
                                  </m:r>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𝟐</m:t>
                                          </m:r>
                                        </m:sub>
                                      </m:sSub>
                                    </m:e>
                                  </m:acc>
                                </m:e>
                              </m:d>
                            </m:e>
                            <m:sup>
                              <m:r>
                                <a:rPr lang="en-GB" sz="4000" i="1">
                                  <a:effectLst/>
                                  <a:latin typeface="Cambria Math" panose="02040503050406030204" pitchFamily="18" charset="0"/>
                                  <a:ea typeface="DengXian" panose="02010600030101010101" pitchFamily="2" charset="-122"/>
                                </a:rPr>
                                <m:t>3</m:t>
                              </m:r>
                            </m:sup>
                          </m:sSup>
                        </m:den>
                      </m:f>
                      <m:r>
                        <a:rPr lang="en-GB" sz="4000" i="1">
                          <a:effectLst/>
                          <a:latin typeface="Cambria Math" panose="02040503050406030204" pitchFamily="18" charset="0"/>
                          <a:ea typeface="DengXian" panose="02010600030101010101" pitchFamily="2" charset="-122"/>
                        </a:rPr>
                        <m:t>−</m:t>
                      </m:r>
                      <m:f>
                        <m:fPr>
                          <m:ctrlPr>
                            <a:rPr lang="en-GB" sz="4000" i="1">
                              <a:effectLst/>
                              <a:latin typeface="Cambria Math" panose="02040503050406030204" pitchFamily="18" charset="0"/>
                              <a:ea typeface="DengXian" panose="02010600030101010101" pitchFamily="2" charset="-122"/>
                            </a:rPr>
                          </m:ctrlPr>
                        </m:fPr>
                        <m:num>
                          <m:r>
                            <a:rPr lang="en-GB" sz="4000" i="1">
                              <a:effectLst/>
                              <a:latin typeface="Cambria Math" panose="02040503050406030204" pitchFamily="18" charset="0"/>
                              <a:ea typeface="DengXian" panose="02010600030101010101" pitchFamily="2" charset="-122"/>
                            </a:rPr>
                            <m:t>𝐺</m:t>
                          </m:r>
                          <m:sSub>
                            <m:sSubPr>
                              <m:ctrlPr>
                                <a:rPr lang="en-GB" sz="4000" i="1">
                                  <a:effectLst/>
                                  <a:latin typeface="Cambria Math" panose="02040503050406030204" pitchFamily="18" charset="0"/>
                                  <a:ea typeface="DengXian" panose="02010600030101010101" pitchFamily="2" charset="-122"/>
                                </a:rPr>
                              </m:ctrlPr>
                            </m:sSubPr>
                            <m:e>
                              <m:r>
                                <a:rPr lang="en-GB" sz="4000" i="1">
                                  <a:effectLst/>
                                  <a:latin typeface="Cambria Math" panose="02040503050406030204" pitchFamily="18" charset="0"/>
                                  <a:ea typeface="DengXian" panose="02010600030101010101" pitchFamily="2" charset="-122"/>
                                </a:rPr>
                                <m:t>𝑚</m:t>
                              </m:r>
                            </m:e>
                            <m:sub>
                              <m:r>
                                <a:rPr lang="en-GB" sz="4000" i="1">
                                  <a:effectLst/>
                                  <a:latin typeface="Cambria Math" panose="02040503050406030204" pitchFamily="18" charset="0"/>
                                  <a:ea typeface="DengXian" panose="02010600030101010101" pitchFamily="2" charset="-122"/>
                                </a:rPr>
                                <m:t>3</m:t>
                              </m:r>
                            </m:sub>
                          </m:sSub>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𝟏</m:t>
                                  </m:r>
                                </m:sub>
                              </m:sSub>
                            </m:e>
                          </m:acc>
                          <m:r>
                            <a:rPr lang="en-GB" sz="4000" b="1" i="1">
                              <a:effectLst/>
                              <a:latin typeface="Cambria Math" panose="02040503050406030204" pitchFamily="18" charset="0"/>
                              <a:ea typeface="DengXian" panose="02010600030101010101" pitchFamily="2" charset="-122"/>
                            </a:rPr>
                            <m:t>−</m:t>
                          </m:r>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𝟑</m:t>
                                  </m:r>
                                </m:sub>
                              </m:sSub>
                            </m:e>
                          </m:acc>
                        </m:num>
                        <m:den>
                          <m:sSup>
                            <m:sSupPr>
                              <m:ctrlPr>
                                <a:rPr lang="en-GB" sz="4000" i="1">
                                  <a:effectLst/>
                                  <a:latin typeface="Cambria Math" panose="02040503050406030204" pitchFamily="18" charset="0"/>
                                  <a:ea typeface="DengXian" panose="02010600030101010101" pitchFamily="2" charset="-122"/>
                                </a:rPr>
                              </m:ctrlPr>
                            </m:sSupPr>
                            <m:e>
                              <m:d>
                                <m:dPr>
                                  <m:begChr m:val="|"/>
                                  <m:endChr m:val="|"/>
                                  <m:ctrlPr>
                                    <a:rPr lang="en-GB" sz="4000" i="1">
                                      <a:effectLst/>
                                      <a:latin typeface="Cambria Math" panose="02040503050406030204" pitchFamily="18" charset="0"/>
                                      <a:ea typeface="DengXian" panose="02010600030101010101" pitchFamily="2" charset="-122"/>
                                    </a:rPr>
                                  </m:ctrlPr>
                                </m:dPr>
                                <m:e>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𝟏</m:t>
                                          </m:r>
                                        </m:sub>
                                      </m:sSub>
                                    </m:e>
                                  </m:acc>
                                  <m:r>
                                    <a:rPr lang="en-GB" sz="4000" b="1" i="1">
                                      <a:effectLst/>
                                      <a:latin typeface="Cambria Math" panose="02040503050406030204" pitchFamily="18" charset="0"/>
                                      <a:ea typeface="DengXian" panose="02010600030101010101" pitchFamily="2" charset="-122"/>
                                    </a:rPr>
                                    <m:t>−</m:t>
                                  </m:r>
                                  <m:acc>
                                    <m:accPr>
                                      <m:chr m:val="⃗"/>
                                      <m:ctrlPr>
                                        <a:rPr lang="en-GB" sz="4000" b="1" i="1">
                                          <a:effectLst/>
                                          <a:latin typeface="Cambria Math" panose="02040503050406030204" pitchFamily="18" charset="0"/>
                                          <a:ea typeface="DengXian" panose="02010600030101010101" pitchFamily="2" charset="-122"/>
                                        </a:rPr>
                                      </m:ctrlPr>
                                    </m:accPr>
                                    <m:e>
                                      <m:sSub>
                                        <m:sSubPr>
                                          <m:ctrlPr>
                                            <a:rPr lang="en-GB" sz="4000" b="1" i="1">
                                              <a:effectLst/>
                                              <a:latin typeface="Cambria Math" panose="02040503050406030204" pitchFamily="18" charset="0"/>
                                              <a:ea typeface="DengXian" panose="02010600030101010101" pitchFamily="2" charset="-122"/>
                                            </a:rPr>
                                          </m:ctrlPr>
                                        </m:sSubPr>
                                        <m:e>
                                          <m:r>
                                            <a:rPr lang="en-GB" sz="4000" b="1" i="1">
                                              <a:effectLst/>
                                              <a:latin typeface="Cambria Math" panose="02040503050406030204" pitchFamily="18" charset="0"/>
                                              <a:ea typeface="DengXian" panose="02010600030101010101" pitchFamily="2" charset="-122"/>
                                            </a:rPr>
                                            <m:t>𝒓</m:t>
                                          </m:r>
                                        </m:e>
                                        <m:sub>
                                          <m:r>
                                            <a:rPr lang="en-GB" sz="4000" b="1" i="1">
                                              <a:effectLst/>
                                              <a:latin typeface="Cambria Math" panose="02040503050406030204" pitchFamily="18" charset="0"/>
                                              <a:ea typeface="DengXian" panose="02010600030101010101" pitchFamily="2" charset="-122"/>
                                            </a:rPr>
                                            <m:t>𝟑</m:t>
                                          </m:r>
                                        </m:sub>
                                      </m:sSub>
                                    </m:e>
                                  </m:acc>
                                </m:e>
                              </m:d>
                            </m:e>
                            <m:sup>
                              <m:r>
                                <a:rPr lang="en-GB" sz="4000" i="1">
                                  <a:effectLst/>
                                  <a:latin typeface="Cambria Math" panose="02040503050406030204" pitchFamily="18" charset="0"/>
                                  <a:ea typeface="DengXian" panose="02010600030101010101" pitchFamily="2" charset="-122"/>
                                </a:rPr>
                                <m:t>3</m:t>
                              </m:r>
                            </m:sup>
                          </m:sSup>
                        </m:den>
                      </m:f>
                    </m:oMath>
                  </m:oMathPara>
                </a14:m>
                <a:endParaRPr lang="en-GB" sz="4400" dirty="0">
                  <a:effectLst/>
                  <a:latin typeface="Times New Roman" panose="02020603050405020304" pitchFamily="18" charset="0"/>
                  <a:ea typeface="DengXian" panose="02010600030101010101" pitchFamily="2" charset="-122"/>
                </a:endParaRPr>
              </a:p>
              <a:p>
                <a:endParaRPr lang="en-GB" sz="4400" dirty="0"/>
              </a:p>
            </p:txBody>
          </p:sp>
        </mc:Choice>
        <mc:Fallback>
          <p:sp>
            <p:nvSpPr>
              <p:cNvPr id="35" name="TextBox 34">
                <a:extLst>
                  <a:ext uri="{FF2B5EF4-FFF2-40B4-BE49-F238E27FC236}">
                    <a16:creationId xmlns:a16="http://schemas.microsoft.com/office/drawing/2014/main" id="{F9BA848B-E503-014B-33D7-4C314182C5B5}"/>
                  </a:ext>
                </a:extLst>
              </p:cNvPr>
              <p:cNvSpPr txBox="1">
                <a:spLocks noRot="1" noChangeAspect="1" noMove="1" noResize="1" noEditPoints="1" noAdjustHandles="1" noChangeArrowheads="1" noChangeShapeType="1" noTextEdit="1"/>
              </p:cNvSpPr>
              <p:nvPr/>
            </p:nvSpPr>
            <p:spPr>
              <a:xfrm>
                <a:off x="876299" y="22997079"/>
                <a:ext cx="13220700" cy="6026137"/>
              </a:xfrm>
              <a:prstGeom prst="rect">
                <a:avLst/>
              </a:prstGeom>
              <a:blipFill>
                <a:blip r:embed="rId4"/>
                <a:stretch>
                  <a:fillRect l="-1613" t="-1715"/>
                </a:stretch>
              </a:blipFill>
              <a:ln>
                <a:solidFill>
                  <a:schemeClr val="tx1"/>
                </a:solidFill>
              </a:ln>
            </p:spPr>
            <p:txBody>
              <a:bodyPr/>
              <a:lstStyle/>
              <a:p>
                <a:r>
                  <a:rPr lang="en-GB">
                    <a:noFill/>
                  </a:rPr>
                  <a:t> </a:t>
                </a:r>
              </a:p>
            </p:txBody>
          </p:sp>
        </mc:Fallback>
      </mc:AlternateContent>
      <p:sp>
        <p:nvSpPr>
          <p:cNvPr id="36" name="TextBox 35">
            <a:extLst>
              <a:ext uri="{FF2B5EF4-FFF2-40B4-BE49-F238E27FC236}">
                <a16:creationId xmlns:a16="http://schemas.microsoft.com/office/drawing/2014/main" id="{66C395B4-0556-4FEE-0938-B901B50750E3}"/>
              </a:ext>
            </a:extLst>
          </p:cNvPr>
          <p:cNvSpPr txBox="1"/>
          <p:nvPr/>
        </p:nvSpPr>
        <p:spPr>
          <a:xfrm>
            <a:off x="15152914" y="9366523"/>
            <a:ext cx="11527971" cy="15665827"/>
          </a:xfrm>
          <a:prstGeom prst="rect">
            <a:avLst/>
          </a:prstGeom>
          <a:noFill/>
          <a:ln>
            <a:solidFill>
              <a:schemeClr val="tx1"/>
            </a:solidFill>
          </a:ln>
        </p:spPr>
        <p:txBody>
          <a:bodyPr wrap="square" rtlCol="0">
            <a:spAutoFit/>
          </a:bodyPr>
          <a:lstStyle/>
          <a:p>
            <a:pPr algn="ctr"/>
            <a:r>
              <a:rPr lang="en-GB" sz="6000" dirty="0"/>
              <a:t>Development</a:t>
            </a:r>
          </a:p>
          <a:p>
            <a:pPr marL="571500" indent="-571500">
              <a:buFont typeface="Arial" panose="020B0604020202020204" pitchFamily="34" charset="0"/>
              <a:buChar char="•"/>
            </a:pPr>
            <a:r>
              <a:rPr lang="en-GB" sz="4000" dirty="0"/>
              <a:t>Below is the flowchart of the overall program:</a:t>
            </a:r>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pPr marL="571500" indent="-571500">
              <a:buFont typeface="Arial" panose="020B0604020202020204" pitchFamily="34" charset="0"/>
              <a:buChar char="•"/>
            </a:pPr>
            <a:endParaRPr lang="en-GB" sz="4400" dirty="0"/>
          </a:p>
          <a:p>
            <a:endParaRPr lang="en-GB" sz="4400" dirty="0"/>
          </a:p>
          <a:p>
            <a:pPr marL="571500" indent="-571500">
              <a:buFont typeface="Arial" panose="020B0604020202020204" pitchFamily="34" charset="0"/>
              <a:buChar char="•"/>
            </a:pPr>
            <a:r>
              <a:rPr lang="en-GB" sz="4000" dirty="0"/>
              <a:t>Key aspects of the code include the initial state vector, ode45 numerical integrator, motion function and plot loop.</a:t>
            </a:r>
          </a:p>
        </p:txBody>
      </p:sp>
      <p:pic>
        <p:nvPicPr>
          <p:cNvPr id="38" name="Picture 37" descr="Diagram&#10;&#10;Description automatically generated">
            <a:extLst>
              <a:ext uri="{FF2B5EF4-FFF2-40B4-BE49-F238E27FC236}">
                <a16:creationId xmlns:a16="http://schemas.microsoft.com/office/drawing/2014/main" id="{E4DF1DF6-FC9B-914A-7CB7-31CFEC82CE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03763" y="11217994"/>
            <a:ext cx="8763959" cy="11380749"/>
          </a:xfrm>
          <a:prstGeom prst="rect">
            <a:avLst/>
          </a:prstGeom>
        </p:spPr>
      </p:pic>
      <p:sp>
        <p:nvSpPr>
          <p:cNvPr id="40" name="TextBox 39">
            <a:extLst>
              <a:ext uri="{FF2B5EF4-FFF2-40B4-BE49-F238E27FC236}">
                <a16:creationId xmlns:a16="http://schemas.microsoft.com/office/drawing/2014/main" id="{858D9707-B66A-D875-7F23-AC13BB9C3891}"/>
              </a:ext>
            </a:extLst>
          </p:cNvPr>
          <p:cNvSpPr txBox="1"/>
          <p:nvPr/>
        </p:nvSpPr>
        <p:spPr>
          <a:xfrm>
            <a:off x="27631734" y="9055404"/>
            <a:ext cx="13062857" cy="8833187"/>
          </a:xfrm>
          <a:prstGeom prst="rect">
            <a:avLst/>
          </a:prstGeom>
          <a:noFill/>
          <a:ln>
            <a:solidFill>
              <a:schemeClr val="tx1"/>
            </a:solidFill>
          </a:ln>
        </p:spPr>
        <p:txBody>
          <a:bodyPr wrap="square" rtlCol="0">
            <a:spAutoFit/>
          </a:bodyPr>
          <a:lstStyle/>
          <a:p>
            <a:pPr algn="ctr"/>
            <a:r>
              <a:rPr lang="en-GB" sz="6000" dirty="0"/>
              <a:t>Simulation</a:t>
            </a:r>
          </a:p>
          <a:p>
            <a:endParaRPr lang="en-GB" sz="4400" dirty="0"/>
          </a:p>
          <a:p>
            <a:endParaRPr lang="en-GB" sz="4400" dirty="0"/>
          </a:p>
          <a:p>
            <a:endParaRPr lang="en-GB" sz="4400" dirty="0"/>
          </a:p>
          <a:p>
            <a:endParaRPr lang="en-GB" sz="4400" dirty="0"/>
          </a:p>
          <a:p>
            <a:endParaRPr lang="en-GB" sz="4400" dirty="0"/>
          </a:p>
          <a:p>
            <a:endParaRPr lang="en-GB" sz="4400" dirty="0"/>
          </a:p>
          <a:p>
            <a:endParaRPr lang="en-GB" sz="4400" dirty="0"/>
          </a:p>
          <a:p>
            <a:pPr marL="571500" indent="-571500">
              <a:buFont typeface="Arial" panose="020B0604020202020204" pitchFamily="34" charset="0"/>
              <a:buChar char="•"/>
            </a:pPr>
            <a:r>
              <a:rPr lang="en-GB" sz="4000" dirty="0"/>
              <a:t>The three masses are represented as circles with the C.O.M. represented by a cross.</a:t>
            </a:r>
          </a:p>
          <a:p>
            <a:pPr marL="571500" indent="-571500">
              <a:buFont typeface="Arial" panose="020B0604020202020204" pitchFamily="34" charset="0"/>
              <a:buChar char="•"/>
            </a:pPr>
            <a:r>
              <a:rPr lang="en-GB" sz="4000" dirty="0"/>
              <a:t>Distances between each mass and the C.O.M. were plotted over time in a hidden figure. Three variables contained the data for each body. </a:t>
            </a:r>
          </a:p>
        </p:txBody>
      </p:sp>
      <p:pic>
        <p:nvPicPr>
          <p:cNvPr id="42" name="Picture 41">
            <a:extLst>
              <a:ext uri="{FF2B5EF4-FFF2-40B4-BE49-F238E27FC236}">
                <a16:creationId xmlns:a16="http://schemas.microsoft.com/office/drawing/2014/main" id="{5B91CFD2-629A-BC8A-59B8-EB0EA2813091}"/>
              </a:ext>
            </a:extLst>
          </p:cNvPr>
          <p:cNvPicPr>
            <a:picLocks noChangeAspect="1"/>
          </p:cNvPicPr>
          <p:nvPr/>
        </p:nvPicPr>
        <p:blipFill rotWithShape="1">
          <a:blip r:embed="rId6"/>
          <a:srcRect t="11733"/>
          <a:stretch/>
        </p:blipFill>
        <p:spPr>
          <a:xfrm>
            <a:off x="30252489" y="9950515"/>
            <a:ext cx="7321753" cy="4641024"/>
          </a:xfrm>
          <a:prstGeom prst="rect">
            <a:avLst/>
          </a:prstGeom>
        </p:spPr>
      </p:pic>
      <p:sp>
        <p:nvSpPr>
          <p:cNvPr id="43" name="TextBox 42">
            <a:extLst>
              <a:ext uri="{FF2B5EF4-FFF2-40B4-BE49-F238E27FC236}">
                <a16:creationId xmlns:a16="http://schemas.microsoft.com/office/drawing/2014/main" id="{689C8A24-BB2A-DB91-8795-A8336F95862C}"/>
              </a:ext>
            </a:extLst>
          </p:cNvPr>
          <p:cNvSpPr txBox="1"/>
          <p:nvPr/>
        </p:nvSpPr>
        <p:spPr>
          <a:xfrm>
            <a:off x="27303014" y="17974394"/>
            <a:ext cx="13220700" cy="1938992"/>
          </a:xfrm>
          <a:prstGeom prst="rect">
            <a:avLst/>
          </a:prstGeom>
          <a:noFill/>
        </p:spPr>
        <p:txBody>
          <a:bodyPr wrap="square" rtlCol="0">
            <a:spAutoFit/>
          </a:bodyPr>
          <a:lstStyle/>
          <a:p>
            <a:pPr algn="ctr"/>
            <a:r>
              <a:rPr lang="en-GB" sz="6000" dirty="0"/>
              <a:t>Results</a:t>
            </a:r>
          </a:p>
          <a:p>
            <a:pPr algn="ctr"/>
            <a:r>
              <a:rPr lang="en-GB" sz="6000" dirty="0"/>
              <a:t> </a:t>
            </a:r>
          </a:p>
        </p:txBody>
      </p:sp>
      <p:pic>
        <p:nvPicPr>
          <p:cNvPr id="45" name="Picture 44">
            <a:extLst>
              <a:ext uri="{FF2B5EF4-FFF2-40B4-BE49-F238E27FC236}">
                <a16:creationId xmlns:a16="http://schemas.microsoft.com/office/drawing/2014/main" id="{01D9733E-63BF-BA7D-15FC-1E33A22D86CF}"/>
              </a:ext>
            </a:extLst>
          </p:cNvPr>
          <p:cNvPicPr>
            <a:picLocks noChangeAspect="1"/>
          </p:cNvPicPr>
          <p:nvPr/>
        </p:nvPicPr>
        <p:blipFill>
          <a:blip r:embed="rId7"/>
          <a:stretch>
            <a:fillRect/>
          </a:stretch>
        </p:blipFill>
        <p:spPr>
          <a:xfrm>
            <a:off x="28003125" y="18842149"/>
            <a:ext cx="12320074" cy="4202220"/>
          </a:xfrm>
          <a:prstGeom prst="rect">
            <a:avLst/>
          </a:prstGeom>
        </p:spPr>
      </p:pic>
      <p:pic>
        <p:nvPicPr>
          <p:cNvPr id="46" name="Picture 45">
            <a:extLst>
              <a:ext uri="{FF2B5EF4-FFF2-40B4-BE49-F238E27FC236}">
                <a16:creationId xmlns:a16="http://schemas.microsoft.com/office/drawing/2014/main" id="{752F7550-18C5-1FBA-7261-8BF500EC8082}"/>
              </a:ext>
            </a:extLst>
          </p:cNvPr>
          <p:cNvPicPr>
            <a:picLocks noChangeAspect="1"/>
          </p:cNvPicPr>
          <p:nvPr/>
        </p:nvPicPr>
        <p:blipFill>
          <a:blip r:embed="rId8"/>
          <a:stretch>
            <a:fillRect/>
          </a:stretch>
        </p:blipFill>
        <p:spPr>
          <a:xfrm>
            <a:off x="29161173" y="23229568"/>
            <a:ext cx="9504383" cy="4464944"/>
          </a:xfrm>
          <a:prstGeom prst="rect">
            <a:avLst/>
          </a:prstGeom>
        </p:spPr>
      </p:pic>
      <p:sp>
        <p:nvSpPr>
          <p:cNvPr id="47" name="TextBox 46">
            <a:extLst>
              <a:ext uri="{FF2B5EF4-FFF2-40B4-BE49-F238E27FC236}">
                <a16:creationId xmlns:a16="http://schemas.microsoft.com/office/drawing/2014/main" id="{24841213-A6C2-C335-FEB6-3CBFB0260348}"/>
              </a:ext>
            </a:extLst>
          </p:cNvPr>
          <p:cNvSpPr txBox="1"/>
          <p:nvPr/>
        </p:nvSpPr>
        <p:spPr>
          <a:xfrm>
            <a:off x="27631733" y="27845623"/>
            <a:ext cx="12849091" cy="1323439"/>
          </a:xfrm>
          <a:prstGeom prst="rect">
            <a:avLst/>
          </a:prstGeom>
          <a:noFill/>
        </p:spPr>
        <p:txBody>
          <a:bodyPr wrap="square" rtlCol="0">
            <a:spAutoFit/>
          </a:bodyPr>
          <a:lstStyle/>
          <a:p>
            <a:pPr algn="ctr"/>
            <a:r>
              <a:rPr lang="en-GB" sz="4000" dirty="0"/>
              <a:t>Graphs showing distances between each body and the centre of mass over total timesteps.</a:t>
            </a:r>
          </a:p>
        </p:txBody>
      </p:sp>
      <p:sp>
        <p:nvSpPr>
          <p:cNvPr id="48" name="TextBox 47">
            <a:extLst>
              <a:ext uri="{FF2B5EF4-FFF2-40B4-BE49-F238E27FC236}">
                <a16:creationId xmlns:a16="http://schemas.microsoft.com/office/drawing/2014/main" id="{A882AA8B-A3BF-258E-B8EF-E504988C8376}"/>
              </a:ext>
            </a:extLst>
          </p:cNvPr>
          <p:cNvSpPr txBox="1"/>
          <p:nvPr/>
        </p:nvSpPr>
        <p:spPr>
          <a:xfrm>
            <a:off x="15152914" y="25032350"/>
            <a:ext cx="11172181" cy="4093428"/>
          </a:xfrm>
          <a:prstGeom prst="rect">
            <a:avLst/>
          </a:prstGeom>
          <a:noFill/>
          <a:ln>
            <a:solidFill>
              <a:schemeClr val="tx1"/>
            </a:solidFill>
          </a:ln>
        </p:spPr>
        <p:txBody>
          <a:bodyPr wrap="square" rtlCol="0">
            <a:spAutoFit/>
          </a:bodyPr>
          <a:lstStyle/>
          <a:p>
            <a:pPr algn="ctr"/>
            <a:r>
              <a:rPr lang="en-GB" sz="6000" dirty="0"/>
              <a:t>Conclusion</a:t>
            </a:r>
          </a:p>
          <a:p>
            <a:r>
              <a:rPr lang="en-GB" sz="4000" dirty="0"/>
              <a:t>A three-simulation was successfully produced, which can be used with sufficient background knowledge of MATLAB and classical mechanics. This has many applications in celestial mechanics for studying the formation of binary systems in particular. </a:t>
            </a:r>
          </a:p>
        </p:txBody>
      </p:sp>
    </p:spTree>
    <p:extLst>
      <p:ext uri="{BB962C8B-B14F-4D97-AF65-F5344CB8AC3E}">
        <p14:creationId xmlns:p14="http://schemas.microsoft.com/office/powerpoint/2010/main" val="1473526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64</TotalTime>
  <Words>380</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Abadi</vt: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Aniyan 2020 (N0940068)</dc:creator>
  <cp:lastModifiedBy>Jacob Aniyan 2020 (N0940068)</cp:lastModifiedBy>
  <cp:revision>1</cp:revision>
  <dcterms:created xsi:type="dcterms:W3CDTF">2023-04-28T12:26:03Z</dcterms:created>
  <dcterms:modified xsi:type="dcterms:W3CDTF">2023-04-28T13:31:02Z</dcterms:modified>
</cp:coreProperties>
</file>