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Bold" charset="1" panose="00000800000000000000"/>
      <p:regular r:id="rId23"/>
    </p:embeddedFont>
    <p:embeddedFont>
      <p:font typeface="TT Norms Bold" charset="1" panose="02000803030000020004"/>
      <p:regular r:id="rId24"/>
    </p:embeddedFont>
    <p:embeddedFont>
      <p:font typeface="TT Norms" charset="1" panose="02000503030000020003"/>
      <p:regular r:id="rId25"/>
    </p:embeddedFont>
    <p:embeddedFont>
      <p:font typeface="Poppins" charset="1" panose="00000500000000000000"/>
      <p:regular r:id="rId26"/>
    </p:embeddedFont>
    <p:embeddedFont>
      <p:font typeface="Arimo" charset="1" panose="020B0604020202020204"/>
      <p:regular r:id="rId27"/>
    </p:embeddedFont>
    <p:embeddedFont>
      <p:font typeface="JetBrains Mono" charset="1" panose="020105090201020500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linktr.ee/gdg.mit"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3.jpeg" Type="http://schemas.openxmlformats.org/officeDocument/2006/relationships/image"/><Relationship Id="rId8"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https://linktr.ee/gdg.mi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15.jpeg" Type="http://schemas.openxmlformats.org/officeDocument/2006/relationships/image"/><Relationship Id="rId9" Target="https://youtu.be/IqXNhakuwVc?si=kMKYXbhGnzqdL5QH" TargetMode="External" Type="http://schemas.openxmlformats.org/officeDocument/2006/relationships/video"/></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16.png" Type="http://schemas.openxmlformats.org/officeDocument/2006/relationships/image"/><Relationship Id="rId9" Target="https://github.com/education/students"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2.jpeg" Type="http://schemas.openxmlformats.org/officeDocument/2006/relationships/image"/><Relationship Id="rId8"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0"/>
            <a:ext cx="9590162" cy="10777473"/>
          </a:xfrm>
          <a:custGeom>
            <a:avLst/>
            <a:gdLst/>
            <a:ahLst/>
            <a:cxnLst/>
            <a:rect r="r" b="b" t="t" l="l"/>
            <a:pathLst>
              <a:path h="10777473" w="9590162">
                <a:moveTo>
                  <a:pt x="0" y="0"/>
                </a:moveTo>
                <a:lnTo>
                  <a:pt x="9590162" y="0"/>
                </a:lnTo>
                <a:lnTo>
                  <a:pt x="9590162" y="10777473"/>
                </a:lnTo>
                <a:lnTo>
                  <a:pt x="0" y="10777473"/>
                </a:lnTo>
                <a:lnTo>
                  <a:pt x="0" y="0"/>
                </a:lnTo>
                <a:close/>
              </a:path>
            </a:pathLst>
          </a:custGeom>
          <a:blipFill>
            <a:blip r:embed="rId2">
              <a:alphaModFix amt="29000"/>
            </a:blip>
            <a:stretch>
              <a:fillRect l="0" t="-9421" r="0" b="-9421"/>
            </a:stretch>
          </a:blipFill>
        </p:spPr>
      </p:sp>
      <p:sp>
        <p:nvSpPr>
          <p:cNvPr name="Freeform 4" id="4"/>
          <p:cNvSpPr/>
          <p:nvPr/>
        </p:nvSpPr>
        <p:spPr>
          <a:xfrm flipH="false" flipV="false" rot="0">
            <a:off x="5366674" y="-245236"/>
            <a:ext cx="9590162" cy="10777473"/>
          </a:xfrm>
          <a:custGeom>
            <a:avLst/>
            <a:gdLst/>
            <a:ahLst/>
            <a:cxnLst/>
            <a:rect r="r" b="b" t="t" l="l"/>
            <a:pathLst>
              <a:path h="10777473" w="9590162">
                <a:moveTo>
                  <a:pt x="0" y="0"/>
                </a:moveTo>
                <a:lnTo>
                  <a:pt x="9590161" y="0"/>
                </a:lnTo>
                <a:lnTo>
                  <a:pt x="9590161" y="10777472"/>
                </a:lnTo>
                <a:lnTo>
                  <a:pt x="0" y="10777472"/>
                </a:lnTo>
                <a:lnTo>
                  <a:pt x="0" y="0"/>
                </a:lnTo>
                <a:close/>
              </a:path>
            </a:pathLst>
          </a:custGeom>
          <a:blipFill>
            <a:blip r:embed="rId2">
              <a:alphaModFix amt="29000"/>
            </a:blip>
            <a:stretch>
              <a:fillRect l="0" t="-9421" r="0" b="-9421"/>
            </a:stretch>
          </a:blipFill>
        </p:spPr>
      </p:sp>
      <p:grpSp>
        <p:nvGrpSpPr>
          <p:cNvPr name="Group 5" id="5"/>
          <p:cNvGrpSpPr/>
          <p:nvPr/>
        </p:nvGrpSpPr>
        <p:grpSpPr>
          <a:xfrm rot="0">
            <a:off x="1415588" y="-2584912"/>
            <a:ext cx="15456825" cy="154568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981140" y="8106396"/>
            <a:ext cx="2325721" cy="757797"/>
            <a:chOff x="0" y="0"/>
            <a:chExt cx="612535" cy="199584"/>
          </a:xfrm>
        </p:grpSpPr>
        <p:sp>
          <p:nvSpPr>
            <p:cNvPr name="Freeform 9" id="9"/>
            <p:cNvSpPr/>
            <p:nvPr/>
          </p:nvSpPr>
          <p:spPr>
            <a:xfrm flipH="false" flipV="false" rot="0">
              <a:off x="0" y="0"/>
              <a:ext cx="612535" cy="199584"/>
            </a:xfrm>
            <a:custGeom>
              <a:avLst/>
              <a:gdLst/>
              <a:ahLst/>
              <a:cxnLst/>
              <a:rect r="r" b="b" t="t" l="l"/>
              <a:pathLst>
                <a:path h="199584" w="612535">
                  <a:moveTo>
                    <a:pt x="99792" y="0"/>
                  </a:moveTo>
                  <a:lnTo>
                    <a:pt x="512743" y="0"/>
                  </a:lnTo>
                  <a:cubicBezTo>
                    <a:pt x="539210" y="0"/>
                    <a:pt x="564592" y="10514"/>
                    <a:pt x="583307" y="29228"/>
                  </a:cubicBezTo>
                  <a:cubicBezTo>
                    <a:pt x="602022" y="47943"/>
                    <a:pt x="612535" y="73326"/>
                    <a:pt x="612535" y="99792"/>
                  </a:cubicBezTo>
                  <a:lnTo>
                    <a:pt x="612535" y="99792"/>
                  </a:lnTo>
                  <a:cubicBezTo>
                    <a:pt x="612535" y="126259"/>
                    <a:pt x="602022" y="151641"/>
                    <a:pt x="583307" y="170356"/>
                  </a:cubicBezTo>
                  <a:cubicBezTo>
                    <a:pt x="564592" y="189071"/>
                    <a:pt x="539210" y="199584"/>
                    <a:pt x="512743" y="199584"/>
                  </a:cubicBezTo>
                  <a:lnTo>
                    <a:pt x="99792" y="199584"/>
                  </a:lnTo>
                  <a:cubicBezTo>
                    <a:pt x="73326" y="199584"/>
                    <a:pt x="47943" y="189071"/>
                    <a:pt x="29228" y="170356"/>
                  </a:cubicBezTo>
                  <a:cubicBezTo>
                    <a:pt x="10514" y="151641"/>
                    <a:pt x="0" y="126259"/>
                    <a:pt x="0" y="99792"/>
                  </a:cubicBezTo>
                  <a:lnTo>
                    <a:pt x="0" y="99792"/>
                  </a:lnTo>
                  <a:cubicBezTo>
                    <a:pt x="0" y="73326"/>
                    <a:pt x="10514" y="47943"/>
                    <a:pt x="29228" y="29228"/>
                  </a:cubicBezTo>
                  <a:cubicBezTo>
                    <a:pt x="47943" y="10514"/>
                    <a:pt x="73326" y="0"/>
                    <a:pt x="99792" y="0"/>
                  </a:cubicBezTo>
                  <a:close/>
                </a:path>
              </a:pathLst>
            </a:custGeom>
            <a:solidFill>
              <a:srgbClr val="00BF63"/>
            </a:solidFill>
            <a:ln cap="rnd">
              <a:noFill/>
              <a:prstDash val="solid"/>
              <a:round/>
            </a:ln>
          </p:spPr>
        </p:sp>
        <p:sp>
          <p:nvSpPr>
            <p:cNvPr name="TextBox 10" id="10"/>
            <p:cNvSpPr txBox="true"/>
            <p:nvPr/>
          </p:nvSpPr>
          <p:spPr>
            <a:xfrm>
              <a:off x="0" y="-38100"/>
              <a:ext cx="612535" cy="23768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339871" y="913544"/>
            <a:ext cx="1919429" cy="566532"/>
            <a:chOff x="0" y="0"/>
            <a:chExt cx="505529" cy="149210"/>
          </a:xfrm>
        </p:grpSpPr>
        <p:sp>
          <p:nvSpPr>
            <p:cNvPr name="Freeform 12" id="12"/>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3" id="13"/>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745233" y="992290"/>
            <a:ext cx="406446" cy="409039"/>
            <a:chOff x="0" y="0"/>
            <a:chExt cx="107047" cy="107731"/>
          </a:xfrm>
        </p:grpSpPr>
        <p:sp>
          <p:nvSpPr>
            <p:cNvPr name="Freeform 15" id="15"/>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6" id="16"/>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6463639" y="8692852"/>
            <a:ext cx="793472" cy="787812"/>
            <a:chOff x="0" y="0"/>
            <a:chExt cx="289003" cy="286941"/>
          </a:xfrm>
        </p:grpSpPr>
        <p:sp>
          <p:nvSpPr>
            <p:cNvPr name="Freeform 19" id="19"/>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0" id="20"/>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15806191" y="2241740"/>
            <a:ext cx="2284529" cy="228452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714200" y="2975538"/>
            <a:ext cx="11625671" cy="4473971"/>
          </a:xfrm>
          <a:prstGeom prst="rect">
            <a:avLst/>
          </a:prstGeom>
        </p:spPr>
        <p:txBody>
          <a:bodyPr anchor="t" rtlCol="false" tIns="0" lIns="0" bIns="0" rIns="0">
            <a:spAutoFit/>
          </a:bodyPr>
          <a:lstStyle/>
          <a:p>
            <a:pPr algn="ctr">
              <a:lnSpc>
                <a:spcPts val="17478"/>
              </a:lnSpc>
            </a:pPr>
            <a:r>
              <a:rPr lang="en-US" b="true" sz="12484">
                <a:solidFill>
                  <a:srgbClr val="FFFFFF"/>
                </a:solidFill>
                <a:latin typeface="Poppins Bold"/>
                <a:ea typeface="Poppins Bold"/>
                <a:cs typeface="Poppins Bold"/>
                <a:sym typeface="Poppins Bold"/>
              </a:rPr>
              <a:t>GITHUB &amp; OPEN SOURCE</a:t>
            </a:r>
          </a:p>
        </p:txBody>
      </p:sp>
      <p:sp>
        <p:nvSpPr>
          <p:cNvPr name="TextBox 26" id="26"/>
          <p:cNvSpPr txBox="true"/>
          <p:nvPr/>
        </p:nvSpPr>
        <p:spPr>
          <a:xfrm rot="0">
            <a:off x="8170794" y="8259519"/>
            <a:ext cx="1990960" cy="413451"/>
          </a:xfrm>
          <a:prstGeom prst="rect">
            <a:avLst/>
          </a:prstGeom>
        </p:spPr>
        <p:txBody>
          <a:bodyPr anchor="t" rtlCol="false" tIns="0" lIns="0" bIns="0" rIns="0">
            <a:spAutoFit/>
          </a:bodyPr>
          <a:lstStyle/>
          <a:p>
            <a:pPr algn="ctr">
              <a:lnSpc>
                <a:spcPts val="3461"/>
              </a:lnSpc>
            </a:pPr>
            <a:r>
              <a:rPr lang="en-US" sz="2472" b="true">
                <a:solidFill>
                  <a:srgbClr val="042989"/>
                </a:solidFill>
                <a:latin typeface="TT Norms Bold"/>
                <a:ea typeface="TT Norms Bold"/>
                <a:cs typeface="TT Norms Bold"/>
                <a:sym typeface="TT Norms Bold"/>
              </a:rPr>
              <a:t>git init</a:t>
            </a:r>
          </a:p>
        </p:txBody>
      </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grpSp>
        <p:nvGrpSpPr>
          <p:cNvPr name="Group 28" id="28"/>
          <p:cNvGrpSpPr/>
          <p:nvPr/>
        </p:nvGrpSpPr>
        <p:grpSpPr>
          <a:xfrm rot="0">
            <a:off x="833628" y="5750042"/>
            <a:ext cx="2356354" cy="235635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15565780" y="1480076"/>
            <a:ext cx="2765351" cy="2765351"/>
          </a:xfrm>
          <a:custGeom>
            <a:avLst/>
            <a:gdLst/>
            <a:ahLst/>
            <a:cxnLst/>
            <a:rect r="r" b="b" t="t" l="l"/>
            <a:pathLst>
              <a:path h="2765351" w="2765351">
                <a:moveTo>
                  <a:pt x="0" y="0"/>
                </a:moveTo>
                <a:lnTo>
                  <a:pt x="2765351" y="0"/>
                </a:lnTo>
                <a:lnTo>
                  <a:pt x="2765351" y="2765351"/>
                </a:lnTo>
                <a:lnTo>
                  <a:pt x="0" y="2765351"/>
                </a:lnTo>
                <a:lnTo>
                  <a:pt x="0" y="0"/>
                </a:lnTo>
                <a:close/>
              </a:path>
            </a:pathLst>
          </a:custGeom>
          <a:blipFill>
            <a:blip r:embed="rId7"/>
            <a:stretch>
              <a:fillRect l="0" t="0" r="0" b="0"/>
            </a:stretch>
          </a:blipFill>
        </p:spPr>
      </p:sp>
      <p:sp>
        <p:nvSpPr>
          <p:cNvPr name="Freeform 32" id="32"/>
          <p:cNvSpPr/>
          <p:nvPr/>
        </p:nvSpPr>
        <p:spPr>
          <a:xfrm flipH="false" flipV="false" rot="0">
            <a:off x="250177" y="3795580"/>
            <a:ext cx="3908923" cy="3908923"/>
          </a:xfrm>
          <a:custGeom>
            <a:avLst/>
            <a:gdLst/>
            <a:ahLst/>
            <a:cxnLst/>
            <a:rect r="r" b="b" t="t" l="l"/>
            <a:pathLst>
              <a:path h="3908923" w="3908923">
                <a:moveTo>
                  <a:pt x="0" y="0"/>
                </a:moveTo>
                <a:lnTo>
                  <a:pt x="3908923" y="0"/>
                </a:lnTo>
                <a:lnTo>
                  <a:pt x="3908923" y="3908924"/>
                </a:lnTo>
                <a:lnTo>
                  <a:pt x="0" y="3908924"/>
                </a:lnTo>
                <a:lnTo>
                  <a:pt x="0" y="0"/>
                </a:lnTo>
                <a:close/>
              </a:path>
            </a:pathLst>
          </a:custGeom>
          <a:blipFill>
            <a:blip r:embed="rId8"/>
            <a:stretch>
              <a:fillRect l="0" t="0" r="0" b="0"/>
            </a:stretch>
          </a:blipFill>
        </p:spPr>
      </p:sp>
      <p:grpSp>
        <p:nvGrpSpPr>
          <p:cNvPr name="Group 33" id="33"/>
          <p:cNvGrpSpPr/>
          <p:nvPr/>
        </p:nvGrpSpPr>
        <p:grpSpPr>
          <a:xfrm rot="0">
            <a:off x="700204" y="726470"/>
            <a:ext cx="3458896" cy="531640"/>
            <a:chOff x="0" y="0"/>
            <a:chExt cx="4611861" cy="708854"/>
          </a:xfrm>
        </p:grpSpPr>
        <p:sp>
          <p:nvSpPr>
            <p:cNvPr name="Freeform 34" id="34"/>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9"/>
              <a:stretch>
                <a:fillRect l="0" t="0" r="0" b="0"/>
              </a:stretch>
            </a:blipFill>
          </p:spPr>
        </p:sp>
        <p:sp>
          <p:nvSpPr>
            <p:cNvPr name="TextBox 35" id="35"/>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TextBox 36" id="36"/>
          <p:cNvSpPr txBox="true"/>
          <p:nvPr/>
        </p:nvSpPr>
        <p:spPr>
          <a:xfrm rot="0">
            <a:off x="1028700" y="8913628"/>
            <a:ext cx="4747340" cy="413451"/>
          </a:xfrm>
          <a:prstGeom prst="rect">
            <a:avLst/>
          </a:prstGeom>
        </p:spPr>
        <p:txBody>
          <a:bodyPr anchor="t" rtlCol="false" tIns="0" lIns="0" bIns="0" rIns="0">
            <a:spAutoFit/>
          </a:bodyPr>
          <a:lstStyle/>
          <a:p>
            <a:pPr algn="l">
              <a:lnSpc>
                <a:spcPts val="3461"/>
              </a:lnSpc>
            </a:pPr>
            <a:r>
              <a:rPr lang="en-US" b="true" sz="2472" u="sng">
                <a:solidFill>
                  <a:srgbClr val="FFFFFF"/>
                </a:solidFill>
                <a:latin typeface="TT Norms Bold"/>
                <a:ea typeface="TT Norms Bold"/>
                <a:cs typeface="TT Norms Bold"/>
                <a:sym typeface="TT Norms Bold"/>
                <a:hlinkClick r:id="rId10" tooltip="https://linktr.ee/gdg.mit"/>
              </a:rPr>
              <a:t>https://linktr.ee/gdg.mit</a:t>
            </a:r>
          </a:p>
        </p:txBody>
      </p:sp>
      <p:sp>
        <p:nvSpPr>
          <p:cNvPr name="TextBox 37" id="37"/>
          <p:cNvSpPr txBox="true"/>
          <p:nvPr/>
        </p:nvSpPr>
        <p:spPr>
          <a:xfrm rot="0">
            <a:off x="4348919" y="1395603"/>
            <a:ext cx="10054711" cy="1454149"/>
          </a:xfrm>
          <a:prstGeom prst="rect">
            <a:avLst/>
          </a:prstGeom>
        </p:spPr>
        <p:txBody>
          <a:bodyPr anchor="t" rtlCol="false" tIns="0" lIns="0" bIns="0" rIns="0">
            <a:spAutoFit/>
          </a:bodyPr>
          <a:lstStyle/>
          <a:p>
            <a:pPr algn="ctr">
              <a:lnSpc>
                <a:spcPts val="11200"/>
              </a:lnSpc>
            </a:pPr>
            <a:r>
              <a:rPr lang="en-US" sz="8000">
                <a:solidFill>
                  <a:srgbClr val="FFFFFF"/>
                </a:solidFill>
                <a:latin typeface="Poppins"/>
                <a:ea typeface="Poppins"/>
                <a:cs typeface="Poppins"/>
                <a:sym typeface="Poppins"/>
              </a:rPr>
              <a:t>INTRODUCTION TO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560791" y="110011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61902" y="-1527056"/>
            <a:ext cx="9378356" cy="93783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6463639" y="8692852"/>
            <a:ext cx="793472" cy="787812"/>
            <a:chOff x="0" y="0"/>
            <a:chExt cx="289003" cy="286941"/>
          </a:xfrm>
        </p:grpSpPr>
        <p:sp>
          <p:nvSpPr>
            <p:cNvPr name="Freeform 18" id="18"/>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9" id="19"/>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589037" y="1753294"/>
            <a:ext cx="2817654" cy="281765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302378" y="1753294"/>
            <a:ext cx="6175128" cy="5749044"/>
            <a:chOff x="0" y="0"/>
            <a:chExt cx="6350000" cy="5911850"/>
          </a:xfrm>
        </p:grpSpPr>
        <p:sp>
          <p:nvSpPr>
            <p:cNvPr name="Freeform 25" id="25"/>
            <p:cNvSpPr/>
            <p:nvPr/>
          </p:nvSpPr>
          <p:spPr>
            <a:xfrm flipH="false" flipV="false" rot="0">
              <a:off x="-68580" y="0"/>
              <a:ext cx="6417310" cy="5911850"/>
            </a:xfrm>
            <a:custGeom>
              <a:avLst/>
              <a:gdLst/>
              <a:ahLst/>
              <a:cxnLst/>
              <a:rect r="r" b="b" t="t" l="l"/>
              <a:pathLst>
                <a:path h="5911850" w="641731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7"/>
              <a:stretch>
                <a:fillRect l="-19885" t="0" r="-19885" b="0"/>
              </a:stretch>
            </a:blipFill>
            <a:ln w="28575" cap="sq">
              <a:solidFill>
                <a:srgbClr val="20E5F6"/>
              </a:solidFill>
              <a:prstDash val="solid"/>
              <a:miter/>
            </a:ln>
          </p:spPr>
        </p:sp>
      </p:grpSp>
      <p:sp>
        <p:nvSpPr>
          <p:cNvPr name="TextBox 26" id="26"/>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7" id="27"/>
          <p:cNvSpPr txBox="true"/>
          <p:nvPr/>
        </p:nvSpPr>
        <p:spPr>
          <a:xfrm rot="0">
            <a:off x="1556261" y="1167704"/>
            <a:ext cx="8069371" cy="2140298"/>
          </a:xfrm>
          <a:prstGeom prst="rect">
            <a:avLst/>
          </a:prstGeom>
        </p:spPr>
        <p:txBody>
          <a:bodyPr anchor="t" rtlCol="false" tIns="0" lIns="0" bIns="0" rIns="0">
            <a:spAutoFit/>
          </a:bodyPr>
          <a:lstStyle/>
          <a:p>
            <a:pPr algn="l">
              <a:lnSpc>
                <a:spcPts val="16516"/>
              </a:lnSpc>
            </a:pPr>
            <a:r>
              <a:rPr lang="en-US" sz="11797" b="true">
                <a:solidFill>
                  <a:srgbClr val="FFFFFF"/>
                </a:solidFill>
                <a:latin typeface="Poppins Bold"/>
                <a:ea typeface="Poppins Bold"/>
                <a:cs typeface="Poppins Bold"/>
                <a:sym typeface="Poppins Bold"/>
              </a:rPr>
              <a:t>MARKET</a:t>
            </a:r>
          </a:p>
        </p:txBody>
      </p:sp>
      <p:sp>
        <p:nvSpPr>
          <p:cNvPr name="TextBox 28" id="28"/>
          <p:cNvSpPr txBox="true"/>
          <p:nvPr/>
        </p:nvSpPr>
        <p:spPr>
          <a:xfrm rot="0">
            <a:off x="1556261" y="2876372"/>
            <a:ext cx="8605641" cy="1702583"/>
          </a:xfrm>
          <a:prstGeom prst="rect">
            <a:avLst/>
          </a:prstGeom>
        </p:spPr>
        <p:txBody>
          <a:bodyPr anchor="t" rtlCol="false" tIns="0" lIns="0" bIns="0" rIns="0">
            <a:spAutoFit/>
          </a:bodyPr>
          <a:lstStyle/>
          <a:p>
            <a:pPr algn="l">
              <a:lnSpc>
                <a:spcPts val="13106"/>
              </a:lnSpc>
            </a:pPr>
            <a:r>
              <a:rPr lang="en-US" sz="9361">
                <a:solidFill>
                  <a:srgbClr val="FFFFFF"/>
                </a:solidFill>
                <a:latin typeface="Poppins"/>
                <a:ea typeface="Poppins"/>
                <a:cs typeface="Poppins"/>
                <a:sym typeface="Poppins"/>
              </a:rPr>
              <a:t>OPPORTUNITY</a:t>
            </a:r>
          </a:p>
        </p:txBody>
      </p:sp>
      <p:sp>
        <p:nvSpPr>
          <p:cNvPr name="TextBox 29" id="29"/>
          <p:cNvSpPr txBox="true"/>
          <p:nvPr/>
        </p:nvSpPr>
        <p:spPr>
          <a:xfrm rot="0">
            <a:off x="1028700" y="4915589"/>
            <a:ext cx="10438091" cy="5573548"/>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1) Hacktoberfest - An annual event that encourages contributions to open-source repositories in October.</a:t>
            </a:r>
          </a:p>
          <a:p>
            <a:pPr algn="just">
              <a:lnSpc>
                <a:spcPts val="3420"/>
              </a:lnSpc>
            </a:pPr>
          </a:p>
          <a:p>
            <a:pPr algn="just">
              <a:lnSpc>
                <a:spcPts val="3420"/>
              </a:lnSpc>
            </a:pPr>
            <a:r>
              <a:rPr lang="en-US" sz="2672" spc="-29">
                <a:solidFill>
                  <a:srgbClr val="FFFFFF"/>
                </a:solidFill>
                <a:latin typeface="TT Norms"/>
                <a:ea typeface="TT Norms"/>
                <a:cs typeface="TT Norms"/>
                <a:sym typeface="TT Norms"/>
              </a:rPr>
              <a:t>2) Google Summer of Code (GSoC) - A program for students to work on open-source projects under mentorship of top companies.</a:t>
            </a:r>
          </a:p>
          <a:p>
            <a:pPr algn="just">
              <a:lnSpc>
                <a:spcPts val="3420"/>
              </a:lnSpc>
            </a:pPr>
          </a:p>
          <a:p>
            <a:pPr algn="just">
              <a:lnSpc>
                <a:spcPts val="3420"/>
              </a:lnSpc>
            </a:pPr>
            <a:r>
              <a:rPr lang="en-US" sz="2672" spc="-29">
                <a:solidFill>
                  <a:srgbClr val="FFFFFF"/>
                </a:solidFill>
                <a:latin typeface="TT Norms"/>
                <a:ea typeface="TT Norms"/>
                <a:cs typeface="TT Norms"/>
                <a:sym typeface="TT Norms"/>
              </a:rPr>
              <a:t>3) </a:t>
            </a:r>
            <a:r>
              <a:rPr lang="en-US" sz="2672" spc="-29">
                <a:solidFill>
                  <a:srgbClr val="FFFFFF"/>
                </a:solidFill>
                <a:latin typeface="TT Norms"/>
                <a:ea typeface="TT Norms"/>
                <a:cs typeface="TT Norms"/>
                <a:sym typeface="TT Norms"/>
              </a:rPr>
              <a:t>Gi</a:t>
            </a:r>
            <a:r>
              <a:rPr lang="en-US" sz="2672" spc="-29">
                <a:solidFill>
                  <a:srgbClr val="FFFFFF"/>
                </a:solidFill>
                <a:latin typeface="TT Norms"/>
                <a:ea typeface="TT Norms"/>
                <a:cs typeface="TT Norms"/>
                <a:sym typeface="TT Norms"/>
              </a:rPr>
              <a:t>rlScript Summer of Code (GSSoC) - A beginner friendly open-source program that aims to introduce students to the open-source world.</a:t>
            </a:r>
          </a:p>
          <a:p>
            <a:pPr algn="just">
              <a:lnSpc>
                <a:spcPts val="3420"/>
              </a:lnSpc>
            </a:pPr>
          </a:p>
          <a:p>
            <a:pPr algn="just">
              <a:lnSpc>
                <a:spcPts val="3420"/>
              </a:lnSpc>
            </a:pPr>
            <a:r>
              <a:rPr lang="en-US" sz="2672" spc="-29">
                <a:solidFill>
                  <a:srgbClr val="FFFFFF"/>
                </a:solidFill>
                <a:latin typeface="TT Norms"/>
                <a:ea typeface="TT Norms"/>
                <a:cs typeface="TT Norms"/>
                <a:sym typeface="TT Norms"/>
              </a:rPr>
              <a:t>4) Season of Docs - Focused on improving documentation for open-source projects.</a:t>
            </a:r>
          </a:p>
          <a:p>
            <a:pPr algn="just">
              <a:lnSpc>
                <a:spcPts val="3420"/>
              </a:lnSpc>
            </a:pPr>
          </a:p>
        </p:txBody>
      </p:sp>
      <p:grpSp>
        <p:nvGrpSpPr>
          <p:cNvPr name="Group 30" id="30"/>
          <p:cNvGrpSpPr/>
          <p:nvPr/>
        </p:nvGrpSpPr>
        <p:grpSpPr>
          <a:xfrm rot="0">
            <a:off x="700204" y="726470"/>
            <a:ext cx="3458896" cy="531640"/>
            <a:chOff x="0" y="0"/>
            <a:chExt cx="4611861" cy="708854"/>
          </a:xfrm>
        </p:grpSpPr>
        <p:sp>
          <p:nvSpPr>
            <p:cNvPr name="Freeform 31" id="31"/>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8"/>
              <a:stretch>
                <a:fillRect l="0" t="0" r="0" b="0"/>
              </a:stretch>
            </a:blipFill>
          </p:spPr>
        </p:sp>
        <p:sp>
          <p:nvSpPr>
            <p:cNvPr name="TextBox 32" id="32"/>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99885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4540" y="5994796"/>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35869" y="1028700"/>
            <a:ext cx="3017484" cy="30174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682018" y="2926259"/>
            <a:ext cx="7333802" cy="3068537"/>
            <a:chOff x="0" y="0"/>
            <a:chExt cx="1931536" cy="808174"/>
          </a:xfrm>
        </p:grpSpPr>
        <p:sp>
          <p:nvSpPr>
            <p:cNvPr name="Freeform 25" id="25"/>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26" id="26"/>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962414"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init</a:t>
            </a:r>
          </a:p>
        </p:txBody>
      </p:sp>
      <p:sp>
        <p:nvSpPr>
          <p:cNvPr name="TextBox 29" id="29"/>
          <p:cNvSpPr txBox="true"/>
          <p:nvPr/>
        </p:nvSpPr>
        <p:spPr>
          <a:xfrm rot="0">
            <a:off x="-992731" y="1015835"/>
            <a:ext cx="14814300" cy="1095375"/>
          </a:xfrm>
          <a:prstGeom prst="rect">
            <a:avLst/>
          </a:prstGeom>
        </p:spPr>
        <p:txBody>
          <a:bodyPr anchor="t" rtlCol="false" tIns="0" lIns="0" bIns="0" rIns="0">
            <a:spAutoFit/>
          </a:bodyPr>
          <a:lstStyle/>
          <a:p>
            <a:pPr algn="ctr">
              <a:lnSpc>
                <a:spcPts val="8400"/>
              </a:lnSpc>
            </a:pPr>
            <a:r>
              <a:rPr lang="en-US" b="true" sz="6000">
                <a:solidFill>
                  <a:srgbClr val="FFFFFF"/>
                </a:solidFill>
                <a:latin typeface="Poppins Bold"/>
                <a:ea typeface="Poppins Bold"/>
                <a:cs typeface="Poppins Bold"/>
                <a:sym typeface="Poppins Bold"/>
              </a:rPr>
              <a:t>ESSENTIAL GIT COMMANDS</a:t>
            </a:r>
          </a:p>
        </p:txBody>
      </p:sp>
      <p:grpSp>
        <p:nvGrpSpPr>
          <p:cNvPr name="Group 30" id="30"/>
          <p:cNvGrpSpPr/>
          <p:nvPr/>
        </p:nvGrpSpPr>
        <p:grpSpPr>
          <a:xfrm rot="0">
            <a:off x="962414" y="3198226"/>
            <a:ext cx="1164084" cy="347534"/>
            <a:chOff x="0" y="0"/>
            <a:chExt cx="1552113" cy="463378"/>
          </a:xfrm>
        </p:grpSpPr>
        <p:grpSp>
          <p:nvGrpSpPr>
            <p:cNvPr name="Group 31" id="31"/>
            <p:cNvGrpSpPr/>
            <p:nvPr/>
          </p:nvGrpSpPr>
          <p:grpSpPr>
            <a:xfrm rot="0">
              <a:off x="0" y="0"/>
              <a:ext cx="463378" cy="463378"/>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33" id="33"/>
            <p:cNvGrpSpPr/>
            <p:nvPr/>
          </p:nvGrpSpPr>
          <p:grpSpPr>
            <a:xfrm rot="0">
              <a:off x="544367" y="0"/>
              <a:ext cx="463378" cy="463378"/>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35" id="35"/>
            <p:cNvGrpSpPr/>
            <p:nvPr/>
          </p:nvGrpSpPr>
          <p:grpSpPr>
            <a:xfrm rot="0">
              <a:off x="1088734" y="0"/>
              <a:ext cx="463378" cy="463378"/>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37" id="37"/>
          <p:cNvSpPr txBox="true"/>
          <p:nvPr/>
        </p:nvSpPr>
        <p:spPr>
          <a:xfrm rot="0">
            <a:off x="962414" y="4692589"/>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Initialize a new Git repository in the current directory.</a:t>
            </a:r>
          </a:p>
        </p:txBody>
      </p:sp>
      <p:sp>
        <p:nvSpPr>
          <p:cNvPr name="AutoShape 38" id="38"/>
          <p:cNvSpPr/>
          <p:nvPr/>
        </p:nvSpPr>
        <p:spPr>
          <a:xfrm>
            <a:off x="962414" y="4352960"/>
            <a:ext cx="6236783" cy="0"/>
          </a:xfrm>
          <a:prstGeom prst="line">
            <a:avLst/>
          </a:prstGeom>
          <a:ln cap="rnd" w="28575">
            <a:solidFill>
              <a:srgbClr val="F1EBDA">
                <a:alpha val="19608"/>
              </a:srgbClr>
            </a:solidFill>
            <a:prstDash val="solid"/>
            <a:headEnd type="none" len="sm" w="sm"/>
            <a:tailEnd type="none" len="sm" w="sm"/>
          </a:ln>
        </p:spPr>
      </p:sp>
      <p:grpSp>
        <p:nvGrpSpPr>
          <p:cNvPr name="Group 39" id="39"/>
          <p:cNvGrpSpPr/>
          <p:nvPr/>
        </p:nvGrpSpPr>
        <p:grpSpPr>
          <a:xfrm rot="0">
            <a:off x="624114" y="6642496"/>
            <a:ext cx="7333802" cy="3068537"/>
            <a:chOff x="0" y="0"/>
            <a:chExt cx="1931536" cy="808174"/>
          </a:xfrm>
        </p:grpSpPr>
        <p:sp>
          <p:nvSpPr>
            <p:cNvPr name="Freeform 40" id="40"/>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41" id="41"/>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904510"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clone [repository URL]</a:t>
            </a:r>
          </a:p>
        </p:txBody>
      </p:sp>
      <p:grpSp>
        <p:nvGrpSpPr>
          <p:cNvPr name="Group 43" id="43"/>
          <p:cNvGrpSpPr/>
          <p:nvPr/>
        </p:nvGrpSpPr>
        <p:grpSpPr>
          <a:xfrm rot="0">
            <a:off x="904510" y="6914463"/>
            <a:ext cx="1164084" cy="347534"/>
            <a:chOff x="0" y="0"/>
            <a:chExt cx="1552113" cy="463378"/>
          </a:xfrm>
        </p:grpSpPr>
        <p:grpSp>
          <p:nvGrpSpPr>
            <p:cNvPr name="Group 44" id="44"/>
            <p:cNvGrpSpPr/>
            <p:nvPr/>
          </p:nvGrpSpPr>
          <p:grpSpPr>
            <a:xfrm rot="0">
              <a:off x="0" y="0"/>
              <a:ext cx="463378" cy="463378"/>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46" id="46"/>
            <p:cNvGrpSpPr/>
            <p:nvPr/>
          </p:nvGrpSpPr>
          <p:grpSpPr>
            <a:xfrm rot="0">
              <a:off x="544367" y="0"/>
              <a:ext cx="463378" cy="463378"/>
              <a:chOff x="0" y="0"/>
              <a:chExt cx="6350000" cy="6350000"/>
            </a:xfrm>
          </p:grpSpPr>
          <p:sp>
            <p:nvSpPr>
              <p:cNvPr name="Freeform 47" id="4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48" id="48"/>
            <p:cNvGrpSpPr/>
            <p:nvPr/>
          </p:nvGrpSpPr>
          <p:grpSpPr>
            <a:xfrm rot="0">
              <a:off x="1088734" y="0"/>
              <a:ext cx="463378" cy="463378"/>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50" id="50"/>
          <p:cNvSpPr txBox="true"/>
          <p:nvPr/>
        </p:nvSpPr>
        <p:spPr>
          <a:xfrm rot="0">
            <a:off x="904510" y="8408826"/>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Clone an existing repository from GitHub  to your local machine.</a:t>
            </a:r>
          </a:p>
        </p:txBody>
      </p:sp>
      <p:sp>
        <p:nvSpPr>
          <p:cNvPr name="AutoShape 51" id="51"/>
          <p:cNvSpPr/>
          <p:nvPr/>
        </p:nvSpPr>
        <p:spPr>
          <a:xfrm>
            <a:off x="904510" y="8069197"/>
            <a:ext cx="6236783" cy="0"/>
          </a:xfrm>
          <a:prstGeom prst="line">
            <a:avLst/>
          </a:prstGeom>
          <a:ln cap="rnd" w="28575">
            <a:solidFill>
              <a:srgbClr val="F1EBDA">
                <a:alpha val="19608"/>
              </a:srgbClr>
            </a:solidFill>
            <a:prstDash val="solid"/>
            <a:headEnd type="none" len="sm" w="sm"/>
            <a:tailEnd type="none" len="sm" w="sm"/>
          </a:ln>
        </p:spPr>
      </p:sp>
      <p:grpSp>
        <p:nvGrpSpPr>
          <p:cNvPr name="Group 52" id="52"/>
          <p:cNvGrpSpPr/>
          <p:nvPr/>
        </p:nvGrpSpPr>
        <p:grpSpPr>
          <a:xfrm rot="0">
            <a:off x="8604192" y="2926259"/>
            <a:ext cx="7333802" cy="3068537"/>
            <a:chOff x="0" y="0"/>
            <a:chExt cx="1931536" cy="808174"/>
          </a:xfrm>
        </p:grpSpPr>
        <p:sp>
          <p:nvSpPr>
            <p:cNvPr name="Freeform 53" id="53"/>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54" id="54"/>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8884588"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fork [repository URL]</a:t>
            </a:r>
          </a:p>
        </p:txBody>
      </p:sp>
      <p:grpSp>
        <p:nvGrpSpPr>
          <p:cNvPr name="Group 56" id="56"/>
          <p:cNvGrpSpPr/>
          <p:nvPr/>
        </p:nvGrpSpPr>
        <p:grpSpPr>
          <a:xfrm rot="0">
            <a:off x="8884588" y="3198226"/>
            <a:ext cx="1164084" cy="347534"/>
            <a:chOff x="0" y="0"/>
            <a:chExt cx="1552113" cy="463378"/>
          </a:xfrm>
        </p:grpSpPr>
        <p:grpSp>
          <p:nvGrpSpPr>
            <p:cNvPr name="Group 57" id="57"/>
            <p:cNvGrpSpPr/>
            <p:nvPr/>
          </p:nvGrpSpPr>
          <p:grpSpPr>
            <a:xfrm rot="0">
              <a:off x="0" y="0"/>
              <a:ext cx="463378" cy="463378"/>
              <a:chOff x="0" y="0"/>
              <a:chExt cx="6350000" cy="6350000"/>
            </a:xfrm>
          </p:grpSpPr>
          <p:sp>
            <p:nvSpPr>
              <p:cNvPr name="Freeform 58" id="5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59" id="59"/>
            <p:cNvGrpSpPr/>
            <p:nvPr/>
          </p:nvGrpSpPr>
          <p:grpSpPr>
            <a:xfrm rot="0">
              <a:off x="544367" y="0"/>
              <a:ext cx="463378" cy="463378"/>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61" id="61"/>
            <p:cNvGrpSpPr/>
            <p:nvPr/>
          </p:nvGrpSpPr>
          <p:grpSpPr>
            <a:xfrm rot="0">
              <a:off x="1088734" y="0"/>
              <a:ext cx="463378" cy="463378"/>
              <a:chOff x="0" y="0"/>
              <a:chExt cx="6350000" cy="6350000"/>
            </a:xfrm>
          </p:grpSpPr>
          <p:sp>
            <p:nvSpPr>
              <p:cNvPr name="Freeform 62" id="6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63" id="63"/>
          <p:cNvSpPr txBox="true"/>
          <p:nvPr/>
        </p:nvSpPr>
        <p:spPr>
          <a:xfrm rot="0">
            <a:off x="8884588" y="4662566"/>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Fork a repository directly from GitHub to create a personal copy and to make changes without affecting the original project.</a:t>
            </a:r>
          </a:p>
        </p:txBody>
      </p:sp>
      <p:sp>
        <p:nvSpPr>
          <p:cNvPr name="AutoShape 64" id="64"/>
          <p:cNvSpPr/>
          <p:nvPr/>
        </p:nvSpPr>
        <p:spPr>
          <a:xfrm>
            <a:off x="8884588" y="4352960"/>
            <a:ext cx="6236783" cy="0"/>
          </a:xfrm>
          <a:prstGeom prst="line">
            <a:avLst/>
          </a:prstGeom>
          <a:ln cap="rnd" w="28575">
            <a:solidFill>
              <a:srgbClr val="F1EBDA">
                <a:alpha val="19608"/>
              </a:srgbClr>
            </a:solidFill>
            <a:prstDash val="solid"/>
            <a:headEnd type="none" len="sm" w="sm"/>
            <a:tailEnd type="none" len="sm" w="sm"/>
          </a:ln>
        </p:spPr>
      </p:sp>
      <p:grpSp>
        <p:nvGrpSpPr>
          <p:cNvPr name="Group 65" id="65"/>
          <p:cNvGrpSpPr/>
          <p:nvPr/>
        </p:nvGrpSpPr>
        <p:grpSpPr>
          <a:xfrm rot="0">
            <a:off x="8543877" y="6642496"/>
            <a:ext cx="7333802" cy="3068537"/>
            <a:chOff x="0" y="0"/>
            <a:chExt cx="1931536" cy="808174"/>
          </a:xfrm>
        </p:grpSpPr>
        <p:sp>
          <p:nvSpPr>
            <p:cNvPr name="Freeform 66" id="66"/>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67" id="67"/>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68" id="68"/>
          <p:cNvSpPr txBox="true"/>
          <p:nvPr/>
        </p:nvSpPr>
        <p:spPr>
          <a:xfrm rot="0">
            <a:off x="8824273"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remote -v</a:t>
            </a:r>
          </a:p>
        </p:txBody>
      </p:sp>
      <p:grpSp>
        <p:nvGrpSpPr>
          <p:cNvPr name="Group 69" id="69"/>
          <p:cNvGrpSpPr/>
          <p:nvPr/>
        </p:nvGrpSpPr>
        <p:grpSpPr>
          <a:xfrm rot="0">
            <a:off x="8824273" y="6914463"/>
            <a:ext cx="1164084" cy="347534"/>
            <a:chOff x="0" y="0"/>
            <a:chExt cx="1552113" cy="463378"/>
          </a:xfrm>
        </p:grpSpPr>
        <p:grpSp>
          <p:nvGrpSpPr>
            <p:cNvPr name="Group 70" id="70"/>
            <p:cNvGrpSpPr/>
            <p:nvPr/>
          </p:nvGrpSpPr>
          <p:grpSpPr>
            <a:xfrm rot="0">
              <a:off x="0" y="0"/>
              <a:ext cx="463378" cy="46337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2" id="72"/>
            <p:cNvGrpSpPr/>
            <p:nvPr/>
          </p:nvGrpSpPr>
          <p:grpSpPr>
            <a:xfrm rot="0">
              <a:off x="544367" y="0"/>
              <a:ext cx="463378" cy="463378"/>
              <a:chOff x="0" y="0"/>
              <a:chExt cx="6350000" cy="6350000"/>
            </a:xfrm>
          </p:grpSpPr>
          <p:sp>
            <p:nvSpPr>
              <p:cNvPr name="Freeform 73" id="7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74" id="74"/>
            <p:cNvGrpSpPr/>
            <p:nvPr/>
          </p:nvGrpSpPr>
          <p:grpSpPr>
            <a:xfrm rot="0">
              <a:off x="1088734" y="0"/>
              <a:ext cx="463378" cy="463378"/>
              <a:chOff x="0" y="0"/>
              <a:chExt cx="6350000" cy="6350000"/>
            </a:xfrm>
          </p:grpSpPr>
          <p:sp>
            <p:nvSpPr>
              <p:cNvPr name="Freeform 75" id="7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76" id="76"/>
          <p:cNvSpPr txBox="true"/>
          <p:nvPr/>
        </p:nvSpPr>
        <p:spPr>
          <a:xfrm rot="0">
            <a:off x="8824273" y="8408826"/>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Show the list of remote repositories connected to your local repository.</a:t>
            </a:r>
          </a:p>
        </p:txBody>
      </p:sp>
      <p:sp>
        <p:nvSpPr>
          <p:cNvPr name="AutoShape 77" id="77"/>
          <p:cNvSpPr/>
          <p:nvPr/>
        </p:nvSpPr>
        <p:spPr>
          <a:xfrm>
            <a:off x="8824273" y="8069197"/>
            <a:ext cx="6236783" cy="0"/>
          </a:xfrm>
          <a:prstGeom prst="line">
            <a:avLst/>
          </a:prstGeom>
          <a:ln cap="rnd" w="28575">
            <a:solidFill>
              <a:srgbClr val="F1EBDA">
                <a:alpha val="19608"/>
              </a:srgbClr>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99885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4540" y="5994796"/>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35869" y="1028700"/>
            <a:ext cx="3017484" cy="30174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682018" y="2926259"/>
            <a:ext cx="7333802" cy="3068537"/>
            <a:chOff x="0" y="0"/>
            <a:chExt cx="1931536" cy="808174"/>
          </a:xfrm>
        </p:grpSpPr>
        <p:sp>
          <p:nvSpPr>
            <p:cNvPr name="Freeform 25" id="25"/>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26" id="26"/>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962414"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remote add [name] [url]</a:t>
            </a:r>
          </a:p>
        </p:txBody>
      </p:sp>
      <p:sp>
        <p:nvSpPr>
          <p:cNvPr name="TextBox 29" id="29"/>
          <p:cNvSpPr txBox="true"/>
          <p:nvPr/>
        </p:nvSpPr>
        <p:spPr>
          <a:xfrm rot="0">
            <a:off x="-992731" y="1015835"/>
            <a:ext cx="14814300" cy="1095375"/>
          </a:xfrm>
          <a:prstGeom prst="rect">
            <a:avLst/>
          </a:prstGeom>
        </p:spPr>
        <p:txBody>
          <a:bodyPr anchor="t" rtlCol="false" tIns="0" lIns="0" bIns="0" rIns="0">
            <a:spAutoFit/>
          </a:bodyPr>
          <a:lstStyle/>
          <a:p>
            <a:pPr algn="ctr">
              <a:lnSpc>
                <a:spcPts val="8400"/>
              </a:lnSpc>
            </a:pPr>
            <a:r>
              <a:rPr lang="en-US" b="true" sz="6000">
                <a:solidFill>
                  <a:srgbClr val="FFFFFF"/>
                </a:solidFill>
                <a:latin typeface="Poppins Bold"/>
                <a:ea typeface="Poppins Bold"/>
                <a:cs typeface="Poppins Bold"/>
                <a:sym typeface="Poppins Bold"/>
              </a:rPr>
              <a:t>ESSENTIAL GIT COMMANDS</a:t>
            </a:r>
          </a:p>
        </p:txBody>
      </p:sp>
      <p:grpSp>
        <p:nvGrpSpPr>
          <p:cNvPr name="Group 30" id="30"/>
          <p:cNvGrpSpPr/>
          <p:nvPr/>
        </p:nvGrpSpPr>
        <p:grpSpPr>
          <a:xfrm rot="0">
            <a:off x="962414" y="3198226"/>
            <a:ext cx="1164084" cy="347534"/>
            <a:chOff x="0" y="0"/>
            <a:chExt cx="1552113" cy="463378"/>
          </a:xfrm>
        </p:grpSpPr>
        <p:grpSp>
          <p:nvGrpSpPr>
            <p:cNvPr name="Group 31" id="31"/>
            <p:cNvGrpSpPr/>
            <p:nvPr/>
          </p:nvGrpSpPr>
          <p:grpSpPr>
            <a:xfrm rot="0">
              <a:off x="0" y="0"/>
              <a:ext cx="463378" cy="463378"/>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33" id="33"/>
            <p:cNvGrpSpPr/>
            <p:nvPr/>
          </p:nvGrpSpPr>
          <p:grpSpPr>
            <a:xfrm rot="0">
              <a:off x="544367" y="0"/>
              <a:ext cx="463378" cy="463378"/>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35" id="35"/>
            <p:cNvGrpSpPr/>
            <p:nvPr/>
          </p:nvGrpSpPr>
          <p:grpSpPr>
            <a:xfrm rot="0">
              <a:off x="1088734" y="0"/>
              <a:ext cx="463378" cy="463378"/>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37" id="37"/>
          <p:cNvSpPr txBox="true"/>
          <p:nvPr/>
        </p:nvSpPr>
        <p:spPr>
          <a:xfrm rot="0">
            <a:off x="962414" y="4553007"/>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Add a new remote repository (for example, when you want to add a remote to your fork).</a:t>
            </a:r>
          </a:p>
        </p:txBody>
      </p:sp>
      <p:sp>
        <p:nvSpPr>
          <p:cNvPr name="AutoShape 38" id="38"/>
          <p:cNvSpPr/>
          <p:nvPr/>
        </p:nvSpPr>
        <p:spPr>
          <a:xfrm>
            <a:off x="962414" y="4352960"/>
            <a:ext cx="6236783" cy="0"/>
          </a:xfrm>
          <a:prstGeom prst="line">
            <a:avLst/>
          </a:prstGeom>
          <a:ln cap="rnd" w="28575">
            <a:solidFill>
              <a:srgbClr val="F1EBDA">
                <a:alpha val="19608"/>
              </a:srgbClr>
            </a:solidFill>
            <a:prstDash val="solid"/>
            <a:headEnd type="none" len="sm" w="sm"/>
            <a:tailEnd type="none" len="sm" w="sm"/>
          </a:ln>
        </p:spPr>
      </p:sp>
      <p:grpSp>
        <p:nvGrpSpPr>
          <p:cNvPr name="Group 39" id="39"/>
          <p:cNvGrpSpPr/>
          <p:nvPr/>
        </p:nvGrpSpPr>
        <p:grpSpPr>
          <a:xfrm rot="0">
            <a:off x="624114" y="6642496"/>
            <a:ext cx="7333802" cy="3068537"/>
            <a:chOff x="0" y="0"/>
            <a:chExt cx="1931536" cy="808174"/>
          </a:xfrm>
        </p:grpSpPr>
        <p:sp>
          <p:nvSpPr>
            <p:cNvPr name="Freeform 40" id="40"/>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41" id="41"/>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904510"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branch [branch-name]</a:t>
            </a:r>
          </a:p>
        </p:txBody>
      </p:sp>
      <p:grpSp>
        <p:nvGrpSpPr>
          <p:cNvPr name="Group 43" id="43"/>
          <p:cNvGrpSpPr/>
          <p:nvPr/>
        </p:nvGrpSpPr>
        <p:grpSpPr>
          <a:xfrm rot="0">
            <a:off x="904510" y="6914463"/>
            <a:ext cx="1164084" cy="347534"/>
            <a:chOff x="0" y="0"/>
            <a:chExt cx="1552113" cy="463378"/>
          </a:xfrm>
        </p:grpSpPr>
        <p:grpSp>
          <p:nvGrpSpPr>
            <p:cNvPr name="Group 44" id="44"/>
            <p:cNvGrpSpPr/>
            <p:nvPr/>
          </p:nvGrpSpPr>
          <p:grpSpPr>
            <a:xfrm rot="0">
              <a:off x="0" y="0"/>
              <a:ext cx="463378" cy="463378"/>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46" id="46"/>
            <p:cNvGrpSpPr/>
            <p:nvPr/>
          </p:nvGrpSpPr>
          <p:grpSpPr>
            <a:xfrm rot="0">
              <a:off x="544367" y="0"/>
              <a:ext cx="463378" cy="463378"/>
              <a:chOff x="0" y="0"/>
              <a:chExt cx="6350000" cy="6350000"/>
            </a:xfrm>
          </p:grpSpPr>
          <p:sp>
            <p:nvSpPr>
              <p:cNvPr name="Freeform 47" id="4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48" id="48"/>
            <p:cNvGrpSpPr/>
            <p:nvPr/>
          </p:nvGrpSpPr>
          <p:grpSpPr>
            <a:xfrm rot="0">
              <a:off x="1088734" y="0"/>
              <a:ext cx="463378" cy="463378"/>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50" id="50"/>
          <p:cNvSpPr txBox="true"/>
          <p:nvPr/>
        </p:nvSpPr>
        <p:spPr>
          <a:xfrm rot="0">
            <a:off x="904510" y="8408826"/>
            <a:ext cx="6657202" cy="3797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Create a new branch locally.</a:t>
            </a:r>
          </a:p>
        </p:txBody>
      </p:sp>
      <p:sp>
        <p:nvSpPr>
          <p:cNvPr name="AutoShape 51" id="51"/>
          <p:cNvSpPr/>
          <p:nvPr/>
        </p:nvSpPr>
        <p:spPr>
          <a:xfrm>
            <a:off x="904510" y="8069197"/>
            <a:ext cx="6236783" cy="0"/>
          </a:xfrm>
          <a:prstGeom prst="line">
            <a:avLst/>
          </a:prstGeom>
          <a:ln cap="rnd" w="28575">
            <a:solidFill>
              <a:srgbClr val="F1EBDA">
                <a:alpha val="19608"/>
              </a:srgbClr>
            </a:solidFill>
            <a:prstDash val="solid"/>
            <a:headEnd type="none" len="sm" w="sm"/>
            <a:tailEnd type="none" len="sm" w="sm"/>
          </a:ln>
        </p:spPr>
      </p:sp>
      <p:grpSp>
        <p:nvGrpSpPr>
          <p:cNvPr name="Group 52" id="52"/>
          <p:cNvGrpSpPr/>
          <p:nvPr/>
        </p:nvGrpSpPr>
        <p:grpSpPr>
          <a:xfrm rot="0">
            <a:off x="8604192" y="2926259"/>
            <a:ext cx="7333802" cy="3068537"/>
            <a:chOff x="0" y="0"/>
            <a:chExt cx="1931536" cy="808174"/>
          </a:xfrm>
        </p:grpSpPr>
        <p:sp>
          <p:nvSpPr>
            <p:cNvPr name="Freeform 53" id="53"/>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54" id="54"/>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8884588"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pull [remote] [branch]</a:t>
            </a:r>
          </a:p>
        </p:txBody>
      </p:sp>
      <p:grpSp>
        <p:nvGrpSpPr>
          <p:cNvPr name="Group 56" id="56"/>
          <p:cNvGrpSpPr/>
          <p:nvPr/>
        </p:nvGrpSpPr>
        <p:grpSpPr>
          <a:xfrm rot="0">
            <a:off x="8884588" y="3198226"/>
            <a:ext cx="1164084" cy="347534"/>
            <a:chOff x="0" y="0"/>
            <a:chExt cx="1552113" cy="463378"/>
          </a:xfrm>
        </p:grpSpPr>
        <p:grpSp>
          <p:nvGrpSpPr>
            <p:cNvPr name="Group 57" id="57"/>
            <p:cNvGrpSpPr/>
            <p:nvPr/>
          </p:nvGrpSpPr>
          <p:grpSpPr>
            <a:xfrm rot="0">
              <a:off x="0" y="0"/>
              <a:ext cx="463378" cy="463378"/>
              <a:chOff x="0" y="0"/>
              <a:chExt cx="6350000" cy="6350000"/>
            </a:xfrm>
          </p:grpSpPr>
          <p:sp>
            <p:nvSpPr>
              <p:cNvPr name="Freeform 58" id="5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59" id="59"/>
            <p:cNvGrpSpPr/>
            <p:nvPr/>
          </p:nvGrpSpPr>
          <p:grpSpPr>
            <a:xfrm rot="0">
              <a:off x="544367" y="0"/>
              <a:ext cx="463378" cy="463378"/>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61" id="61"/>
            <p:cNvGrpSpPr/>
            <p:nvPr/>
          </p:nvGrpSpPr>
          <p:grpSpPr>
            <a:xfrm rot="0">
              <a:off x="1088734" y="0"/>
              <a:ext cx="463378" cy="463378"/>
              <a:chOff x="0" y="0"/>
              <a:chExt cx="6350000" cy="6350000"/>
            </a:xfrm>
          </p:grpSpPr>
          <p:sp>
            <p:nvSpPr>
              <p:cNvPr name="Freeform 62" id="6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63" id="63"/>
          <p:cNvSpPr txBox="true"/>
          <p:nvPr/>
        </p:nvSpPr>
        <p:spPr>
          <a:xfrm rot="0">
            <a:off x="8884588" y="4662566"/>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Fetch the latest changes from a remote and merge them into your current branch.</a:t>
            </a:r>
          </a:p>
        </p:txBody>
      </p:sp>
      <p:sp>
        <p:nvSpPr>
          <p:cNvPr name="AutoShape 64" id="64"/>
          <p:cNvSpPr/>
          <p:nvPr/>
        </p:nvSpPr>
        <p:spPr>
          <a:xfrm>
            <a:off x="8884588" y="4352960"/>
            <a:ext cx="6236783" cy="0"/>
          </a:xfrm>
          <a:prstGeom prst="line">
            <a:avLst/>
          </a:prstGeom>
          <a:ln cap="rnd" w="28575">
            <a:solidFill>
              <a:srgbClr val="F1EBDA">
                <a:alpha val="19608"/>
              </a:srgbClr>
            </a:solidFill>
            <a:prstDash val="solid"/>
            <a:headEnd type="none" len="sm" w="sm"/>
            <a:tailEnd type="none" len="sm" w="sm"/>
          </a:ln>
        </p:spPr>
      </p:sp>
      <p:grpSp>
        <p:nvGrpSpPr>
          <p:cNvPr name="Group 65" id="65"/>
          <p:cNvGrpSpPr/>
          <p:nvPr/>
        </p:nvGrpSpPr>
        <p:grpSpPr>
          <a:xfrm rot="0">
            <a:off x="8543877" y="6642496"/>
            <a:ext cx="7333802" cy="3068537"/>
            <a:chOff x="0" y="0"/>
            <a:chExt cx="1931536" cy="808174"/>
          </a:xfrm>
        </p:grpSpPr>
        <p:sp>
          <p:nvSpPr>
            <p:cNvPr name="Freeform 66" id="66"/>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67" id="67"/>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68" id="68"/>
          <p:cNvSpPr txBox="true"/>
          <p:nvPr/>
        </p:nvSpPr>
        <p:spPr>
          <a:xfrm rot="0">
            <a:off x="8824273"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checkout [branch-name]</a:t>
            </a:r>
          </a:p>
        </p:txBody>
      </p:sp>
      <p:grpSp>
        <p:nvGrpSpPr>
          <p:cNvPr name="Group 69" id="69"/>
          <p:cNvGrpSpPr/>
          <p:nvPr/>
        </p:nvGrpSpPr>
        <p:grpSpPr>
          <a:xfrm rot="0">
            <a:off x="8824273" y="6914463"/>
            <a:ext cx="1164084" cy="347534"/>
            <a:chOff x="0" y="0"/>
            <a:chExt cx="1552113" cy="463378"/>
          </a:xfrm>
        </p:grpSpPr>
        <p:grpSp>
          <p:nvGrpSpPr>
            <p:cNvPr name="Group 70" id="70"/>
            <p:cNvGrpSpPr/>
            <p:nvPr/>
          </p:nvGrpSpPr>
          <p:grpSpPr>
            <a:xfrm rot="0">
              <a:off x="0" y="0"/>
              <a:ext cx="463378" cy="46337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2" id="72"/>
            <p:cNvGrpSpPr/>
            <p:nvPr/>
          </p:nvGrpSpPr>
          <p:grpSpPr>
            <a:xfrm rot="0">
              <a:off x="544367" y="0"/>
              <a:ext cx="463378" cy="463378"/>
              <a:chOff x="0" y="0"/>
              <a:chExt cx="6350000" cy="6350000"/>
            </a:xfrm>
          </p:grpSpPr>
          <p:sp>
            <p:nvSpPr>
              <p:cNvPr name="Freeform 73" id="7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74" id="74"/>
            <p:cNvGrpSpPr/>
            <p:nvPr/>
          </p:nvGrpSpPr>
          <p:grpSpPr>
            <a:xfrm rot="0">
              <a:off x="1088734" y="0"/>
              <a:ext cx="463378" cy="463378"/>
              <a:chOff x="0" y="0"/>
              <a:chExt cx="6350000" cy="6350000"/>
            </a:xfrm>
          </p:grpSpPr>
          <p:sp>
            <p:nvSpPr>
              <p:cNvPr name="Freeform 75" id="7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76" id="76"/>
          <p:cNvSpPr txBox="true"/>
          <p:nvPr/>
        </p:nvSpPr>
        <p:spPr>
          <a:xfrm rot="0">
            <a:off x="8824273" y="8408826"/>
            <a:ext cx="6657202" cy="3797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Switch to a different branch.</a:t>
            </a:r>
          </a:p>
        </p:txBody>
      </p:sp>
      <p:sp>
        <p:nvSpPr>
          <p:cNvPr name="AutoShape 77" id="77"/>
          <p:cNvSpPr/>
          <p:nvPr/>
        </p:nvSpPr>
        <p:spPr>
          <a:xfrm>
            <a:off x="8824273" y="8069197"/>
            <a:ext cx="6236783" cy="0"/>
          </a:xfrm>
          <a:prstGeom prst="line">
            <a:avLst/>
          </a:prstGeom>
          <a:ln cap="rnd" w="28575">
            <a:solidFill>
              <a:srgbClr val="F1EBDA">
                <a:alpha val="19608"/>
              </a:srgbClr>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99885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4540" y="5994796"/>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35869" y="1028700"/>
            <a:ext cx="3017484" cy="30174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682018" y="2926259"/>
            <a:ext cx="7333802" cy="3068537"/>
            <a:chOff x="0" y="0"/>
            <a:chExt cx="1931536" cy="808174"/>
          </a:xfrm>
        </p:grpSpPr>
        <p:sp>
          <p:nvSpPr>
            <p:cNvPr name="Freeform 25" id="25"/>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26" id="26"/>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962414"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checkout -b [branch-name]</a:t>
            </a:r>
          </a:p>
        </p:txBody>
      </p:sp>
      <p:sp>
        <p:nvSpPr>
          <p:cNvPr name="TextBox 29" id="29"/>
          <p:cNvSpPr txBox="true"/>
          <p:nvPr/>
        </p:nvSpPr>
        <p:spPr>
          <a:xfrm rot="0">
            <a:off x="-992731" y="1015835"/>
            <a:ext cx="14814300" cy="1095375"/>
          </a:xfrm>
          <a:prstGeom prst="rect">
            <a:avLst/>
          </a:prstGeom>
        </p:spPr>
        <p:txBody>
          <a:bodyPr anchor="t" rtlCol="false" tIns="0" lIns="0" bIns="0" rIns="0">
            <a:spAutoFit/>
          </a:bodyPr>
          <a:lstStyle/>
          <a:p>
            <a:pPr algn="ctr">
              <a:lnSpc>
                <a:spcPts val="8400"/>
              </a:lnSpc>
            </a:pPr>
            <a:r>
              <a:rPr lang="en-US" b="true" sz="6000">
                <a:solidFill>
                  <a:srgbClr val="FFFFFF"/>
                </a:solidFill>
                <a:latin typeface="Poppins Bold"/>
                <a:ea typeface="Poppins Bold"/>
                <a:cs typeface="Poppins Bold"/>
                <a:sym typeface="Poppins Bold"/>
              </a:rPr>
              <a:t>ESSENTIAL GIT COMMANDS</a:t>
            </a:r>
          </a:p>
        </p:txBody>
      </p:sp>
      <p:grpSp>
        <p:nvGrpSpPr>
          <p:cNvPr name="Group 30" id="30"/>
          <p:cNvGrpSpPr/>
          <p:nvPr/>
        </p:nvGrpSpPr>
        <p:grpSpPr>
          <a:xfrm rot="0">
            <a:off x="962414" y="3198226"/>
            <a:ext cx="1164084" cy="347534"/>
            <a:chOff x="0" y="0"/>
            <a:chExt cx="1552113" cy="463378"/>
          </a:xfrm>
        </p:grpSpPr>
        <p:grpSp>
          <p:nvGrpSpPr>
            <p:cNvPr name="Group 31" id="31"/>
            <p:cNvGrpSpPr/>
            <p:nvPr/>
          </p:nvGrpSpPr>
          <p:grpSpPr>
            <a:xfrm rot="0">
              <a:off x="0" y="0"/>
              <a:ext cx="463378" cy="463378"/>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33" id="33"/>
            <p:cNvGrpSpPr/>
            <p:nvPr/>
          </p:nvGrpSpPr>
          <p:grpSpPr>
            <a:xfrm rot="0">
              <a:off x="544367" y="0"/>
              <a:ext cx="463378" cy="463378"/>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35" id="35"/>
            <p:cNvGrpSpPr/>
            <p:nvPr/>
          </p:nvGrpSpPr>
          <p:grpSpPr>
            <a:xfrm rot="0">
              <a:off x="1088734" y="0"/>
              <a:ext cx="463378" cy="463378"/>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37" id="37"/>
          <p:cNvSpPr txBox="true"/>
          <p:nvPr/>
        </p:nvSpPr>
        <p:spPr>
          <a:xfrm rot="0">
            <a:off x="962414" y="4553007"/>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Create a new branch and switch to it in one command.</a:t>
            </a:r>
          </a:p>
          <a:p>
            <a:pPr algn="just">
              <a:lnSpc>
                <a:spcPts val="3160"/>
              </a:lnSpc>
            </a:pPr>
          </a:p>
        </p:txBody>
      </p:sp>
      <p:sp>
        <p:nvSpPr>
          <p:cNvPr name="AutoShape 38" id="38"/>
          <p:cNvSpPr/>
          <p:nvPr/>
        </p:nvSpPr>
        <p:spPr>
          <a:xfrm>
            <a:off x="962414" y="4352960"/>
            <a:ext cx="6236783" cy="0"/>
          </a:xfrm>
          <a:prstGeom prst="line">
            <a:avLst/>
          </a:prstGeom>
          <a:ln cap="rnd" w="28575">
            <a:solidFill>
              <a:srgbClr val="F1EBDA">
                <a:alpha val="19608"/>
              </a:srgbClr>
            </a:solidFill>
            <a:prstDash val="solid"/>
            <a:headEnd type="none" len="sm" w="sm"/>
            <a:tailEnd type="none" len="sm" w="sm"/>
          </a:ln>
        </p:spPr>
      </p:sp>
      <p:grpSp>
        <p:nvGrpSpPr>
          <p:cNvPr name="Group 39" id="39"/>
          <p:cNvGrpSpPr/>
          <p:nvPr/>
        </p:nvGrpSpPr>
        <p:grpSpPr>
          <a:xfrm rot="0">
            <a:off x="624114" y="6642496"/>
            <a:ext cx="7333802" cy="3068537"/>
            <a:chOff x="0" y="0"/>
            <a:chExt cx="1931536" cy="808174"/>
          </a:xfrm>
        </p:grpSpPr>
        <p:sp>
          <p:nvSpPr>
            <p:cNvPr name="Freeform 40" id="40"/>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41" id="41"/>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904510" y="7461095"/>
            <a:ext cx="6657202"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remote add upstream [repo URL]</a:t>
            </a:r>
          </a:p>
        </p:txBody>
      </p:sp>
      <p:grpSp>
        <p:nvGrpSpPr>
          <p:cNvPr name="Group 43" id="43"/>
          <p:cNvGrpSpPr/>
          <p:nvPr/>
        </p:nvGrpSpPr>
        <p:grpSpPr>
          <a:xfrm rot="0">
            <a:off x="904510" y="6914463"/>
            <a:ext cx="1164084" cy="347534"/>
            <a:chOff x="0" y="0"/>
            <a:chExt cx="1552113" cy="463378"/>
          </a:xfrm>
        </p:grpSpPr>
        <p:grpSp>
          <p:nvGrpSpPr>
            <p:cNvPr name="Group 44" id="44"/>
            <p:cNvGrpSpPr/>
            <p:nvPr/>
          </p:nvGrpSpPr>
          <p:grpSpPr>
            <a:xfrm rot="0">
              <a:off x="0" y="0"/>
              <a:ext cx="463378" cy="463378"/>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46" id="46"/>
            <p:cNvGrpSpPr/>
            <p:nvPr/>
          </p:nvGrpSpPr>
          <p:grpSpPr>
            <a:xfrm rot="0">
              <a:off x="544367" y="0"/>
              <a:ext cx="463378" cy="463378"/>
              <a:chOff x="0" y="0"/>
              <a:chExt cx="6350000" cy="6350000"/>
            </a:xfrm>
          </p:grpSpPr>
          <p:sp>
            <p:nvSpPr>
              <p:cNvPr name="Freeform 47" id="4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48" id="48"/>
            <p:cNvGrpSpPr/>
            <p:nvPr/>
          </p:nvGrpSpPr>
          <p:grpSpPr>
            <a:xfrm rot="0">
              <a:off x="1088734" y="0"/>
              <a:ext cx="463378" cy="463378"/>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50" id="50"/>
          <p:cNvSpPr txBox="true"/>
          <p:nvPr/>
        </p:nvSpPr>
        <p:spPr>
          <a:xfrm rot="0">
            <a:off x="904510" y="8273984"/>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Add the original repository (upstream) as a remote to keep your fork updated with changes from the main project.</a:t>
            </a:r>
          </a:p>
        </p:txBody>
      </p:sp>
      <p:sp>
        <p:nvSpPr>
          <p:cNvPr name="AutoShape 51" id="51"/>
          <p:cNvSpPr/>
          <p:nvPr/>
        </p:nvSpPr>
        <p:spPr>
          <a:xfrm>
            <a:off x="904510" y="8069197"/>
            <a:ext cx="6236783" cy="0"/>
          </a:xfrm>
          <a:prstGeom prst="line">
            <a:avLst/>
          </a:prstGeom>
          <a:ln cap="rnd" w="28575">
            <a:solidFill>
              <a:srgbClr val="F1EBDA">
                <a:alpha val="19608"/>
              </a:srgbClr>
            </a:solidFill>
            <a:prstDash val="solid"/>
            <a:headEnd type="none" len="sm" w="sm"/>
            <a:tailEnd type="none" len="sm" w="sm"/>
          </a:ln>
        </p:spPr>
      </p:sp>
      <p:grpSp>
        <p:nvGrpSpPr>
          <p:cNvPr name="Group 52" id="52"/>
          <p:cNvGrpSpPr/>
          <p:nvPr/>
        </p:nvGrpSpPr>
        <p:grpSpPr>
          <a:xfrm rot="0">
            <a:off x="8604192" y="2926259"/>
            <a:ext cx="7333802" cy="3068537"/>
            <a:chOff x="0" y="0"/>
            <a:chExt cx="1931536" cy="808174"/>
          </a:xfrm>
        </p:grpSpPr>
        <p:sp>
          <p:nvSpPr>
            <p:cNvPr name="Freeform 53" id="53"/>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54" id="54"/>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8884588"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merge [branch-name]</a:t>
            </a:r>
          </a:p>
        </p:txBody>
      </p:sp>
      <p:grpSp>
        <p:nvGrpSpPr>
          <p:cNvPr name="Group 56" id="56"/>
          <p:cNvGrpSpPr/>
          <p:nvPr/>
        </p:nvGrpSpPr>
        <p:grpSpPr>
          <a:xfrm rot="0">
            <a:off x="8884588" y="3198226"/>
            <a:ext cx="1164084" cy="347534"/>
            <a:chOff x="0" y="0"/>
            <a:chExt cx="1552113" cy="463378"/>
          </a:xfrm>
        </p:grpSpPr>
        <p:grpSp>
          <p:nvGrpSpPr>
            <p:cNvPr name="Group 57" id="57"/>
            <p:cNvGrpSpPr/>
            <p:nvPr/>
          </p:nvGrpSpPr>
          <p:grpSpPr>
            <a:xfrm rot="0">
              <a:off x="0" y="0"/>
              <a:ext cx="463378" cy="463378"/>
              <a:chOff x="0" y="0"/>
              <a:chExt cx="6350000" cy="6350000"/>
            </a:xfrm>
          </p:grpSpPr>
          <p:sp>
            <p:nvSpPr>
              <p:cNvPr name="Freeform 58" id="5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59" id="59"/>
            <p:cNvGrpSpPr/>
            <p:nvPr/>
          </p:nvGrpSpPr>
          <p:grpSpPr>
            <a:xfrm rot="0">
              <a:off x="544367" y="0"/>
              <a:ext cx="463378" cy="463378"/>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61" id="61"/>
            <p:cNvGrpSpPr/>
            <p:nvPr/>
          </p:nvGrpSpPr>
          <p:grpSpPr>
            <a:xfrm rot="0">
              <a:off x="1088734" y="0"/>
              <a:ext cx="463378" cy="463378"/>
              <a:chOff x="0" y="0"/>
              <a:chExt cx="6350000" cy="6350000"/>
            </a:xfrm>
          </p:grpSpPr>
          <p:sp>
            <p:nvSpPr>
              <p:cNvPr name="Freeform 62" id="6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63" id="63"/>
          <p:cNvSpPr txBox="true"/>
          <p:nvPr/>
        </p:nvSpPr>
        <p:spPr>
          <a:xfrm rot="0">
            <a:off x="8884588" y="4510122"/>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Merge a specific branch into your current branch.</a:t>
            </a:r>
          </a:p>
        </p:txBody>
      </p:sp>
      <p:sp>
        <p:nvSpPr>
          <p:cNvPr name="AutoShape 64" id="64"/>
          <p:cNvSpPr/>
          <p:nvPr/>
        </p:nvSpPr>
        <p:spPr>
          <a:xfrm>
            <a:off x="8884588" y="4352960"/>
            <a:ext cx="6236783" cy="0"/>
          </a:xfrm>
          <a:prstGeom prst="line">
            <a:avLst/>
          </a:prstGeom>
          <a:ln cap="rnd" w="28575">
            <a:solidFill>
              <a:srgbClr val="F1EBDA">
                <a:alpha val="19608"/>
              </a:srgbClr>
            </a:solidFill>
            <a:prstDash val="solid"/>
            <a:headEnd type="none" len="sm" w="sm"/>
            <a:tailEnd type="none" len="sm" w="sm"/>
          </a:ln>
        </p:spPr>
      </p:sp>
      <p:grpSp>
        <p:nvGrpSpPr>
          <p:cNvPr name="Group 65" id="65"/>
          <p:cNvGrpSpPr/>
          <p:nvPr/>
        </p:nvGrpSpPr>
        <p:grpSpPr>
          <a:xfrm rot="0">
            <a:off x="8543877" y="6642496"/>
            <a:ext cx="7333802" cy="3068537"/>
            <a:chOff x="0" y="0"/>
            <a:chExt cx="1931536" cy="808174"/>
          </a:xfrm>
        </p:grpSpPr>
        <p:sp>
          <p:nvSpPr>
            <p:cNvPr name="Freeform 66" id="66"/>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67" id="67"/>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68" id="68"/>
          <p:cNvSpPr txBox="true"/>
          <p:nvPr/>
        </p:nvSpPr>
        <p:spPr>
          <a:xfrm rot="0">
            <a:off x="8824273"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fetch upstream</a:t>
            </a:r>
          </a:p>
        </p:txBody>
      </p:sp>
      <p:grpSp>
        <p:nvGrpSpPr>
          <p:cNvPr name="Group 69" id="69"/>
          <p:cNvGrpSpPr/>
          <p:nvPr/>
        </p:nvGrpSpPr>
        <p:grpSpPr>
          <a:xfrm rot="0">
            <a:off x="8824273" y="6914463"/>
            <a:ext cx="1164084" cy="347534"/>
            <a:chOff x="0" y="0"/>
            <a:chExt cx="1552113" cy="463378"/>
          </a:xfrm>
        </p:grpSpPr>
        <p:grpSp>
          <p:nvGrpSpPr>
            <p:cNvPr name="Group 70" id="70"/>
            <p:cNvGrpSpPr/>
            <p:nvPr/>
          </p:nvGrpSpPr>
          <p:grpSpPr>
            <a:xfrm rot="0">
              <a:off x="0" y="0"/>
              <a:ext cx="463378" cy="46337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2" id="72"/>
            <p:cNvGrpSpPr/>
            <p:nvPr/>
          </p:nvGrpSpPr>
          <p:grpSpPr>
            <a:xfrm rot="0">
              <a:off x="544367" y="0"/>
              <a:ext cx="463378" cy="463378"/>
              <a:chOff x="0" y="0"/>
              <a:chExt cx="6350000" cy="6350000"/>
            </a:xfrm>
          </p:grpSpPr>
          <p:sp>
            <p:nvSpPr>
              <p:cNvPr name="Freeform 73" id="7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74" id="74"/>
            <p:cNvGrpSpPr/>
            <p:nvPr/>
          </p:nvGrpSpPr>
          <p:grpSpPr>
            <a:xfrm rot="0">
              <a:off x="1088734" y="0"/>
              <a:ext cx="463378" cy="463378"/>
              <a:chOff x="0" y="0"/>
              <a:chExt cx="6350000" cy="6350000"/>
            </a:xfrm>
          </p:grpSpPr>
          <p:sp>
            <p:nvSpPr>
              <p:cNvPr name="Freeform 75" id="7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76" id="76"/>
          <p:cNvSpPr txBox="true"/>
          <p:nvPr/>
        </p:nvSpPr>
        <p:spPr>
          <a:xfrm rot="0">
            <a:off x="8824273" y="8408826"/>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Fetch the changes from the upstream repository.</a:t>
            </a:r>
          </a:p>
        </p:txBody>
      </p:sp>
      <p:sp>
        <p:nvSpPr>
          <p:cNvPr name="AutoShape 77" id="77"/>
          <p:cNvSpPr/>
          <p:nvPr/>
        </p:nvSpPr>
        <p:spPr>
          <a:xfrm>
            <a:off x="8824273" y="8069197"/>
            <a:ext cx="6236783" cy="0"/>
          </a:xfrm>
          <a:prstGeom prst="line">
            <a:avLst/>
          </a:prstGeom>
          <a:ln cap="rnd" w="28575">
            <a:solidFill>
              <a:srgbClr val="F1EBDA">
                <a:alpha val="19608"/>
              </a:srgbClr>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99885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4540" y="5994796"/>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35869" y="1028700"/>
            <a:ext cx="3017484" cy="30174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682018" y="2926259"/>
            <a:ext cx="7333802" cy="3068537"/>
            <a:chOff x="0" y="0"/>
            <a:chExt cx="1931536" cy="808174"/>
          </a:xfrm>
        </p:grpSpPr>
        <p:sp>
          <p:nvSpPr>
            <p:cNvPr name="Freeform 25" id="25"/>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26" id="26"/>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962414"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push origin [branch-name]</a:t>
            </a:r>
          </a:p>
        </p:txBody>
      </p:sp>
      <p:sp>
        <p:nvSpPr>
          <p:cNvPr name="TextBox 29" id="29"/>
          <p:cNvSpPr txBox="true"/>
          <p:nvPr/>
        </p:nvSpPr>
        <p:spPr>
          <a:xfrm rot="0">
            <a:off x="-992731" y="1015835"/>
            <a:ext cx="14814300" cy="1095375"/>
          </a:xfrm>
          <a:prstGeom prst="rect">
            <a:avLst/>
          </a:prstGeom>
        </p:spPr>
        <p:txBody>
          <a:bodyPr anchor="t" rtlCol="false" tIns="0" lIns="0" bIns="0" rIns="0">
            <a:spAutoFit/>
          </a:bodyPr>
          <a:lstStyle/>
          <a:p>
            <a:pPr algn="ctr">
              <a:lnSpc>
                <a:spcPts val="8400"/>
              </a:lnSpc>
            </a:pPr>
            <a:r>
              <a:rPr lang="en-US" b="true" sz="6000">
                <a:solidFill>
                  <a:srgbClr val="FFFFFF"/>
                </a:solidFill>
                <a:latin typeface="Poppins Bold"/>
                <a:ea typeface="Poppins Bold"/>
                <a:cs typeface="Poppins Bold"/>
                <a:sym typeface="Poppins Bold"/>
              </a:rPr>
              <a:t>ESSENTIAL GIT COMMANDS</a:t>
            </a:r>
          </a:p>
        </p:txBody>
      </p:sp>
      <p:grpSp>
        <p:nvGrpSpPr>
          <p:cNvPr name="Group 30" id="30"/>
          <p:cNvGrpSpPr/>
          <p:nvPr/>
        </p:nvGrpSpPr>
        <p:grpSpPr>
          <a:xfrm rot="0">
            <a:off x="962414" y="3198226"/>
            <a:ext cx="1164084" cy="347534"/>
            <a:chOff x="0" y="0"/>
            <a:chExt cx="1552113" cy="463378"/>
          </a:xfrm>
        </p:grpSpPr>
        <p:grpSp>
          <p:nvGrpSpPr>
            <p:cNvPr name="Group 31" id="31"/>
            <p:cNvGrpSpPr/>
            <p:nvPr/>
          </p:nvGrpSpPr>
          <p:grpSpPr>
            <a:xfrm rot="0">
              <a:off x="0" y="0"/>
              <a:ext cx="463378" cy="463378"/>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33" id="33"/>
            <p:cNvGrpSpPr/>
            <p:nvPr/>
          </p:nvGrpSpPr>
          <p:grpSpPr>
            <a:xfrm rot="0">
              <a:off x="544367" y="0"/>
              <a:ext cx="463378" cy="463378"/>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35" id="35"/>
            <p:cNvGrpSpPr/>
            <p:nvPr/>
          </p:nvGrpSpPr>
          <p:grpSpPr>
            <a:xfrm rot="0">
              <a:off x="1088734" y="0"/>
              <a:ext cx="463378" cy="463378"/>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37" id="37"/>
          <p:cNvSpPr txBox="true"/>
          <p:nvPr/>
        </p:nvSpPr>
        <p:spPr>
          <a:xfrm rot="0">
            <a:off x="962414" y="4553007"/>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Push your changes to your remote repository.</a:t>
            </a:r>
          </a:p>
        </p:txBody>
      </p:sp>
      <p:sp>
        <p:nvSpPr>
          <p:cNvPr name="AutoShape 38" id="38"/>
          <p:cNvSpPr/>
          <p:nvPr/>
        </p:nvSpPr>
        <p:spPr>
          <a:xfrm>
            <a:off x="962414" y="4352960"/>
            <a:ext cx="6236783" cy="0"/>
          </a:xfrm>
          <a:prstGeom prst="line">
            <a:avLst/>
          </a:prstGeom>
          <a:ln cap="rnd" w="28575">
            <a:solidFill>
              <a:srgbClr val="F1EBDA">
                <a:alpha val="19608"/>
              </a:srgbClr>
            </a:solidFill>
            <a:prstDash val="solid"/>
            <a:headEnd type="none" len="sm" w="sm"/>
            <a:tailEnd type="none" len="sm" w="sm"/>
          </a:ln>
        </p:spPr>
      </p:sp>
      <p:grpSp>
        <p:nvGrpSpPr>
          <p:cNvPr name="Group 39" id="39"/>
          <p:cNvGrpSpPr/>
          <p:nvPr/>
        </p:nvGrpSpPr>
        <p:grpSpPr>
          <a:xfrm rot="0">
            <a:off x="624114" y="6642496"/>
            <a:ext cx="7333802" cy="3068537"/>
            <a:chOff x="0" y="0"/>
            <a:chExt cx="1931536" cy="808174"/>
          </a:xfrm>
        </p:grpSpPr>
        <p:sp>
          <p:nvSpPr>
            <p:cNvPr name="Freeform 40" id="40"/>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41" id="41"/>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904510" y="7461095"/>
            <a:ext cx="6657202"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rebase [branch-name]</a:t>
            </a:r>
          </a:p>
        </p:txBody>
      </p:sp>
      <p:grpSp>
        <p:nvGrpSpPr>
          <p:cNvPr name="Group 43" id="43"/>
          <p:cNvGrpSpPr/>
          <p:nvPr/>
        </p:nvGrpSpPr>
        <p:grpSpPr>
          <a:xfrm rot="0">
            <a:off x="904510" y="6914463"/>
            <a:ext cx="1164084" cy="347534"/>
            <a:chOff x="0" y="0"/>
            <a:chExt cx="1552113" cy="463378"/>
          </a:xfrm>
        </p:grpSpPr>
        <p:grpSp>
          <p:nvGrpSpPr>
            <p:cNvPr name="Group 44" id="44"/>
            <p:cNvGrpSpPr/>
            <p:nvPr/>
          </p:nvGrpSpPr>
          <p:grpSpPr>
            <a:xfrm rot="0">
              <a:off x="0" y="0"/>
              <a:ext cx="463378" cy="463378"/>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46" id="46"/>
            <p:cNvGrpSpPr/>
            <p:nvPr/>
          </p:nvGrpSpPr>
          <p:grpSpPr>
            <a:xfrm rot="0">
              <a:off x="544367" y="0"/>
              <a:ext cx="463378" cy="463378"/>
              <a:chOff x="0" y="0"/>
              <a:chExt cx="6350000" cy="6350000"/>
            </a:xfrm>
          </p:grpSpPr>
          <p:sp>
            <p:nvSpPr>
              <p:cNvPr name="Freeform 47" id="4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48" id="48"/>
            <p:cNvGrpSpPr/>
            <p:nvPr/>
          </p:nvGrpSpPr>
          <p:grpSpPr>
            <a:xfrm rot="0">
              <a:off x="1088734" y="0"/>
              <a:ext cx="463378" cy="463378"/>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50" id="50"/>
          <p:cNvSpPr txBox="true"/>
          <p:nvPr/>
        </p:nvSpPr>
        <p:spPr>
          <a:xfrm rot="0">
            <a:off x="904510" y="8273984"/>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Rebase your current branch on top of the specified branch in a cleaner, linear commit history.</a:t>
            </a:r>
          </a:p>
        </p:txBody>
      </p:sp>
      <p:sp>
        <p:nvSpPr>
          <p:cNvPr name="AutoShape 51" id="51"/>
          <p:cNvSpPr/>
          <p:nvPr/>
        </p:nvSpPr>
        <p:spPr>
          <a:xfrm>
            <a:off x="904510" y="8069197"/>
            <a:ext cx="6236783" cy="0"/>
          </a:xfrm>
          <a:prstGeom prst="line">
            <a:avLst/>
          </a:prstGeom>
          <a:ln cap="rnd" w="28575">
            <a:solidFill>
              <a:srgbClr val="F1EBDA">
                <a:alpha val="19608"/>
              </a:srgbClr>
            </a:solidFill>
            <a:prstDash val="solid"/>
            <a:headEnd type="none" len="sm" w="sm"/>
            <a:tailEnd type="none" len="sm" w="sm"/>
          </a:ln>
        </p:spPr>
      </p:sp>
      <p:grpSp>
        <p:nvGrpSpPr>
          <p:cNvPr name="Group 52" id="52"/>
          <p:cNvGrpSpPr/>
          <p:nvPr/>
        </p:nvGrpSpPr>
        <p:grpSpPr>
          <a:xfrm rot="0">
            <a:off x="8604192" y="2926259"/>
            <a:ext cx="7333802" cy="3068537"/>
            <a:chOff x="0" y="0"/>
            <a:chExt cx="1931536" cy="808174"/>
          </a:xfrm>
        </p:grpSpPr>
        <p:sp>
          <p:nvSpPr>
            <p:cNvPr name="Freeform 53" id="53"/>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54" id="54"/>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8884588" y="3744858"/>
            <a:ext cx="6812112" cy="367157"/>
          </a:xfrm>
          <a:prstGeom prst="rect">
            <a:avLst/>
          </a:prstGeom>
        </p:spPr>
        <p:txBody>
          <a:bodyPr anchor="t" rtlCol="false" tIns="0" lIns="0" bIns="0" rIns="0">
            <a:spAutoFit/>
          </a:bodyPr>
          <a:lstStyle/>
          <a:p>
            <a:pPr algn="l">
              <a:lnSpc>
                <a:spcPts val="2944"/>
              </a:lnSpc>
            </a:pPr>
            <a:r>
              <a:rPr lang="en-US" sz="2300" spc="-25">
                <a:solidFill>
                  <a:srgbClr val="FFFFFF"/>
                </a:solidFill>
                <a:latin typeface="JetBrains Mono"/>
                <a:ea typeface="JetBrains Mono"/>
                <a:cs typeface="JetBrains Mono"/>
                <a:sym typeface="JetBrains Mono"/>
              </a:rPr>
              <a:t>git push --set-upstream origin [branch]</a:t>
            </a:r>
          </a:p>
        </p:txBody>
      </p:sp>
      <p:grpSp>
        <p:nvGrpSpPr>
          <p:cNvPr name="Group 56" id="56"/>
          <p:cNvGrpSpPr/>
          <p:nvPr/>
        </p:nvGrpSpPr>
        <p:grpSpPr>
          <a:xfrm rot="0">
            <a:off x="8884588" y="3198226"/>
            <a:ext cx="1164084" cy="347534"/>
            <a:chOff x="0" y="0"/>
            <a:chExt cx="1552113" cy="463378"/>
          </a:xfrm>
        </p:grpSpPr>
        <p:grpSp>
          <p:nvGrpSpPr>
            <p:cNvPr name="Group 57" id="57"/>
            <p:cNvGrpSpPr/>
            <p:nvPr/>
          </p:nvGrpSpPr>
          <p:grpSpPr>
            <a:xfrm rot="0">
              <a:off x="0" y="0"/>
              <a:ext cx="463378" cy="463378"/>
              <a:chOff x="0" y="0"/>
              <a:chExt cx="6350000" cy="6350000"/>
            </a:xfrm>
          </p:grpSpPr>
          <p:sp>
            <p:nvSpPr>
              <p:cNvPr name="Freeform 58" id="5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59" id="59"/>
            <p:cNvGrpSpPr/>
            <p:nvPr/>
          </p:nvGrpSpPr>
          <p:grpSpPr>
            <a:xfrm rot="0">
              <a:off x="544367" y="0"/>
              <a:ext cx="463378" cy="463378"/>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61" id="61"/>
            <p:cNvGrpSpPr/>
            <p:nvPr/>
          </p:nvGrpSpPr>
          <p:grpSpPr>
            <a:xfrm rot="0">
              <a:off x="1088734" y="0"/>
              <a:ext cx="463378" cy="463378"/>
              <a:chOff x="0" y="0"/>
              <a:chExt cx="6350000" cy="6350000"/>
            </a:xfrm>
          </p:grpSpPr>
          <p:sp>
            <p:nvSpPr>
              <p:cNvPr name="Freeform 62" id="6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63" id="63"/>
          <p:cNvSpPr txBox="true"/>
          <p:nvPr/>
        </p:nvSpPr>
        <p:spPr>
          <a:xfrm rot="0">
            <a:off x="8884588" y="4510122"/>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Push a new branch to the remote and set it to track the remote branch.</a:t>
            </a:r>
          </a:p>
        </p:txBody>
      </p:sp>
      <p:sp>
        <p:nvSpPr>
          <p:cNvPr name="AutoShape 64" id="64"/>
          <p:cNvSpPr/>
          <p:nvPr/>
        </p:nvSpPr>
        <p:spPr>
          <a:xfrm>
            <a:off x="8884588" y="4352960"/>
            <a:ext cx="6236783" cy="0"/>
          </a:xfrm>
          <a:prstGeom prst="line">
            <a:avLst/>
          </a:prstGeom>
          <a:ln cap="rnd" w="28575">
            <a:solidFill>
              <a:srgbClr val="F1EBDA">
                <a:alpha val="19608"/>
              </a:srgbClr>
            </a:solidFill>
            <a:prstDash val="solid"/>
            <a:headEnd type="none" len="sm" w="sm"/>
            <a:tailEnd type="none" len="sm" w="sm"/>
          </a:ln>
        </p:spPr>
      </p:sp>
      <p:grpSp>
        <p:nvGrpSpPr>
          <p:cNvPr name="Group 65" id="65"/>
          <p:cNvGrpSpPr/>
          <p:nvPr/>
        </p:nvGrpSpPr>
        <p:grpSpPr>
          <a:xfrm rot="0">
            <a:off x="8543877" y="6642496"/>
            <a:ext cx="7333802" cy="3068537"/>
            <a:chOff x="0" y="0"/>
            <a:chExt cx="1931536" cy="808174"/>
          </a:xfrm>
        </p:grpSpPr>
        <p:sp>
          <p:nvSpPr>
            <p:cNvPr name="Freeform 66" id="66"/>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67" id="67"/>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68" id="68"/>
          <p:cNvSpPr txBox="true"/>
          <p:nvPr/>
        </p:nvSpPr>
        <p:spPr>
          <a:xfrm rot="0">
            <a:off x="8824273"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status</a:t>
            </a:r>
          </a:p>
        </p:txBody>
      </p:sp>
      <p:grpSp>
        <p:nvGrpSpPr>
          <p:cNvPr name="Group 69" id="69"/>
          <p:cNvGrpSpPr/>
          <p:nvPr/>
        </p:nvGrpSpPr>
        <p:grpSpPr>
          <a:xfrm rot="0">
            <a:off x="8824273" y="6914463"/>
            <a:ext cx="1164084" cy="347534"/>
            <a:chOff x="0" y="0"/>
            <a:chExt cx="1552113" cy="463378"/>
          </a:xfrm>
        </p:grpSpPr>
        <p:grpSp>
          <p:nvGrpSpPr>
            <p:cNvPr name="Group 70" id="70"/>
            <p:cNvGrpSpPr/>
            <p:nvPr/>
          </p:nvGrpSpPr>
          <p:grpSpPr>
            <a:xfrm rot="0">
              <a:off x="0" y="0"/>
              <a:ext cx="463378" cy="46337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2" id="72"/>
            <p:cNvGrpSpPr/>
            <p:nvPr/>
          </p:nvGrpSpPr>
          <p:grpSpPr>
            <a:xfrm rot="0">
              <a:off x="544367" y="0"/>
              <a:ext cx="463378" cy="463378"/>
              <a:chOff x="0" y="0"/>
              <a:chExt cx="6350000" cy="6350000"/>
            </a:xfrm>
          </p:grpSpPr>
          <p:sp>
            <p:nvSpPr>
              <p:cNvPr name="Freeform 73" id="7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74" id="74"/>
            <p:cNvGrpSpPr/>
            <p:nvPr/>
          </p:nvGrpSpPr>
          <p:grpSpPr>
            <a:xfrm rot="0">
              <a:off x="1088734" y="0"/>
              <a:ext cx="463378" cy="463378"/>
              <a:chOff x="0" y="0"/>
              <a:chExt cx="6350000" cy="6350000"/>
            </a:xfrm>
          </p:grpSpPr>
          <p:sp>
            <p:nvSpPr>
              <p:cNvPr name="Freeform 75" id="7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76" id="76"/>
          <p:cNvSpPr txBox="true"/>
          <p:nvPr/>
        </p:nvSpPr>
        <p:spPr>
          <a:xfrm rot="0">
            <a:off x="8824273" y="8332626"/>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Check the status of the repository to see which files are created / updated / deleted.</a:t>
            </a:r>
          </a:p>
        </p:txBody>
      </p:sp>
      <p:sp>
        <p:nvSpPr>
          <p:cNvPr name="AutoShape 77" id="77"/>
          <p:cNvSpPr/>
          <p:nvPr/>
        </p:nvSpPr>
        <p:spPr>
          <a:xfrm>
            <a:off x="8824273" y="8069197"/>
            <a:ext cx="6236783" cy="0"/>
          </a:xfrm>
          <a:prstGeom prst="line">
            <a:avLst/>
          </a:prstGeom>
          <a:ln cap="rnd" w="28575">
            <a:solidFill>
              <a:srgbClr val="F1EBDA">
                <a:alpha val="19608"/>
              </a:srgbClr>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99885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14540" y="5994796"/>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3935869" y="1028700"/>
            <a:ext cx="3017484" cy="30174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682018" y="2926259"/>
            <a:ext cx="7333802" cy="3068537"/>
            <a:chOff x="0" y="0"/>
            <a:chExt cx="1931536" cy="808174"/>
          </a:xfrm>
        </p:grpSpPr>
        <p:sp>
          <p:nvSpPr>
            <p:cNvPr name="Freeform 25" id="25"/>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26" id="26"/>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962414" y="3744858"/>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commit</a:t>
            </a:r>
          </a:p>
        </p:txBody>
      </p:sp>
      <p:sp>
        <p:nvSpPr>
          <p:cNvPr name="TextBox 29" id="29"/>
          <p:cNvSpPr txBox="true"/>
          <p:nvPr/>
        </p:nvSpPr>
        <p:spPr>
          <a:xfrm rot="0">
            <a:off x="-992731" y="1015835"/>
            <a:ext cx="14814300" cy="1095375"/>
          </a:xfrm>
          <a:prstGeom prst="rect">
            <a:avLst/>
          </a:prstGeom>
        </p:spPr>
        <p:txBody>
          <a:bodyPr anchor="t" rtlCol="false" tIns="0" lIns="0" bIns="0" rIns="0">
            <a:spAutoFit/>
          </a:bodyPr>
          <a:lstStyle/>
          <a:p>
            <a:pPr algn="ctr">
              <a:lnSpc>
                <a:spcPts val="8400"/>
              </a:lnSpc>
            </a:pPr>
            <a:r>
              <a:rPr lang="en-US" b="true" sz="6000">
                <a:solidFill>
                  <a:srgbClr val="FFFFFF"/>
                </a:solidFill>
                <a:latin typeface="Poppins Bold"/>
                <a:ea typeface="Poppins Bold"/>
                <a:cs typeface="Poppins Bold"/>
                <a:sym typeface="Poppins Bold"/>
              </a:rPr>
              <a:t>ESSENTIAL GIT COMMANDS</a:t>
            </a:r>
          </a:p>
        </p:txBody>
      </p:sp>
      <p:grpSp>
        <p:nvGrpSpPr>
          <p:cNvPr name="Group 30" id="30"/>
          <p:cNvGrpSpPr/>
          <p:nvPr/>
        </p:nvGrpSpPr>
        <p:grpSpPr>
          <a:xfrm rot="0">
            <a:off x="962414" y="3198226"/>
            <a:ext cx="1164084" cy="347534"/>
            <a:chOff x="0" y="0"/>
            <a:chExt cx="1552113" cy="463378"/>
          </a:xfrm>
        </p:grpSpPr>
        <p:grpSp>
          <p:nvGrpSpPr>
            <p:cNvPr name="Group 31" id="31"/>
            <p:cNvGrpSpPr/>
            <p:nvPr/>
          </p:nvGrpSpPr>
          <p:grpSpPr>
            <a:xfrm rot="0">
              <a:off x="0" y="0"/>
              <a:ext cx="463378" cy="463378"/>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33" id="33"/>
            <p:cNvGrpSpPr/>
            <p:nvPr/>
          </p:nvGrpSpPr>
          <p:grpSpPr>
            <a:xfrm rot="0">
              <a:off x="544367" y="0"/>
              <a:ext cx="463378" cy="463378"/>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35" id="35"/>
            <p:cNvGrpSpPr/>
            <p:nvPr/>
          </p:nvGrpSpPr>
          <p:grpSpPr>
            <a:xfrm rot="0">
              <a:off x="1088734" y="0"/>
              <a:ext cx="463378" cy="463378"/>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37" id="37"/>
          <p:cNvSpPr txBox="true"/>
          <p:nvPr/>
        </p:nvSpPr>
        <p:spPr>
          <a:xfrm rot="0">
            <a:off x="962414" y="4553007"/>
            <a:ext cx="6657202" cy="3797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Commit the merged changes.</a:t>
            </a:r>
          </a:p>
        </p:txBody>
      </p:sp>
      <p:sp>
        <p:nvSpPr>
          <p:cNvPr name="AutoShape 38" id="38"/>
          <p:cNvSpPr/>
          <p:nvPr/>
        </p:nvSpPr>
        <p:spPr>
          <a:xfrm>
            <a:off x="962414" y="4352960"/>
            <a:ext cx="6236783" cy="0"/>
          </a:xfrm>
          <a:prstGeom prst="line">
            <a:avLst/>
          </a:prstGeom>
          <a:ln cap="rnd" w="28575">
            <a:solidFill>
              <a:srgbClr val="F1EBDA">
                <a:alpha val="19608"/>
              </a:srgbClr>
            </a:solidFill>
            <a:prstDash val="solid"/>
            <a:headEnd type="none" len="sm" w="sm"/>
            <a:tailEnd type="none" len="sm" w="sm"/>
          </a:ln>
        </p:spPr>
      </p:sp>
      <p:grpSp>
        <p:nvGrpSpPr>
          <p:cNvPr name="Group 39" id="39"/>
          <p:cNvGrpSpPr/>
          <p:nvPr/>
        </p:nvGrpSpPr>
        <p:grpSpPr>
          <a:xfrm rot="0">
            <a:off x="624114" y="6642496"/>
            <a:ext cx="7333802" cy="3068537"/>
            <a:chOff x="0" y="0"/>
            <a:chExt cx="1931536" cy="808174"/>
          </a:xfrm>
        </p:grpSpPr>
        <p:sp>
          <p:nvSpPr>
            <p:cNvPr name="Freeform 40" id="40"/>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41" id="41"/>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904510" y="7461095"/>
            <a:ext cx="6657202"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diff</a:t>
            </a:r>
          </a:p>
        </p:txBody>
      </p:sp>
      <p:grpSp>
        <p:nvGrpSpPr>
          <p:cNvPr name="Group 43" id="43"/>
          <p:cNvGrpSpPr/>
          <p:nvPr/>
        </p:nvGrpSpPr>
        <p:grpSpPr>
          <a:xfrm rot="0">
            <a:off x="904510" y="6914463"/>
            <a:ext cx="1164084" cy="347534"/>
            <a:chOff x="0" y="0"/>
            <a:chExt cx="1552113" cy="463378"/>
          </a:xfrm>
        </p:grpSpPr>
        <p:grpSp>
          <p:nvGrpSpPr>
            <p:cNvPr name="Group 44" id="44"/>
            <p:cNvGrpSpPr/>
            <p:nvPr/>
          </p:nvGrpSpPr>
          <p:grpSpPr>
            <a:xfrm rot="0">
              <a:off x="0" y="0"/>
              <a:ext cx="463378" cy="463378"/>
              <a:chOff x="0" y="0"/>
              <a:chExt cx="6350000" cy="6350000"/>
            </a:xfrm>
          </p:grpSpPr>
          <p:sp>
            <p:nvSpPr>
              <p:cNvPr name="Freeform 45" id="4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46" id="46"/>
            <p:cNvGrpSpPr/>
            <p:nvPr/>
          </p:nvGrpSpPr>
          <p:grpSpPr>
            <a:xfrm rot="0">
              <a:off x="544367" y="0"/>
              <a:ext cx="463378" cy="463378"/>
              <a:chOff x="0" y="0"/>
              <a:chExt cx="6350000" cy="6350000"/>
            </a:xfrm>
          </p:grpSpPr>
          <p:sp>
            <p:nvSpPr>
              <p:cNvPr name="Freeform 47" id="4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48" id="48"/>
            <p:cNvGrpSpPr/>
            <p:nvPr/>
          </p:nvGrpSpPr>
          <p:grpSpPr>
            <a:xfrm rot="0">
              <a:off x="1088734" y="0"/>
              <a:ext cx="463378" cy="463378"/>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50" id="50"/>
          <p:cNvSpPr txBox="true"/>
          <p:nvPr/>
        </p:nvSpPr>
        <p:spPr>
          <a:xfrm rot="0">
            <a:off x="904510" y="8273984"/>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Show the changes between your working directory and the last commit.</a:t>
            </a:r>
          </a:p>
        </p:txBody>
      </p:sp>
      <p:sp>
        <p:nvSpPr>
          <p:cNvPr name="AutoShape 51" id="51"/>
          <p:cNvSpPr/>
          <p:nvPr/>
        </p:nvSpPr>
        <p:spPr>
          <a:xfrm>
            <a:off x="904510" y="8069197"/>
            <a:ext cx="6236783" cy="0"/>
          </a:xfrm>
          <a:prstGeom prst="line">
            <a:avLst/>
          </a:prstGeom>
          <a:ln cap="rnd" w="28575">
            <a:solidFill>
              <a:srgbClr val="F1EBDA">
                <a:alpha val="19608"/>
              </a:srgbClr>
            </a:solidFill>
            <a:prstDash val="solid"/>
            <a:headEnd type="none" len="sm" w="sm"/>
            <a:tailEnd type="none" len="sm" w="sm"/>
          </a:ln>
        </p:spPr>
      </p:sp>
      <p:grpSp>
        <p:nvGrpSpPr>
          <p:cNvPr name="Group 52" id="52"/>
          <p:cNvGrpSpPr/>
          <p:nvPr/>
        </p:nvGrpSpPr>
        <p:grpSpPr>
          <a:xfrm rot="0">
            <a:off x="8604192" y="2926259"/>
            <a:ext cx="7333802" cy="3068537"/>
            <a:chOff x="0" y="0"/>
            <a:chExt cx="1931536" cy="808174"/>
          </a:xfrm>
        </p:grpSpPr>
        <p:sp>
          <p:nvSpPr>
            <p:cNvPr name="Freeform 53" id="53"/>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54" id="54"/>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55" id="55"/>
          <p:cNvSpPr txBox="true"/>
          <p:nvPr/>
        </p:nvSpPr>
        <p:spPr>
          <a:xfrm rot="0">
            <a:off x="8884588" y="3744858"/>
            <a:ext cx="6812112"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reset [commit]</a:t>
            </a:r>
          </a:p>
        </p:txBody>
      </p:sp>
      <p:grpSp>
        <p:nvGrpSpPr>
          <p:cNvPr name="Group 56" id="56"/>
          <p:cNvGrpSpPr/>
          <p:nvPr/>
        </p:nvGrpSpPr>
        <p:grpSpPr>
          <a:xfrm rot="0">
            <a:off x="8884588" y="3198226"/>
            <a:ext cx="1164084" cy="347534"/>
            <a:chOff x="0" y="0"/>
            <a:chExt cx="1552113" cy="463378"/>
          </a:xfrm>
        </p:grpSpPr>
        <p:grpSp>
          <p:nvGrpSpPr>
            <p:cNvPr name="Group 57" id="57"/>
            <p:cNvGrpSpPr/>
            <p:nvPr/>
          </p:nvGrpSpPr>
          <p:grpSpPr>
            <a:xfrm rot="0">
              <a:off x="0" y="0"/>
              <a:ext cx="463378" cy="463378"/>
              <a:chOff x="0" y="0"/>
              <a:chExt cx="6350000" cy="6350000"/>
            </a:xfrm>
          </p:grpSpPr>
          <p:sp>
            <p:nvSpPr>
              <p:cNvPr name="Freeform 58" id="5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59" id="59"/>
            <p:cNvGrpSpPr/>
            <p:nvPr/>
          </p:nvGrpSpPr>
          <p:grpSpPr>
            <a:xfrm rot="0">
              <a:off x="544367" y="0"/>
              <a:ext cx="463378" cy="463378"/>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61" id="61"/>
            <p:cNvGrpSpPr/>
            <p:nvPr/>
          </p:nvGrpSpPr>
          <p:grpSpPr>
            <a:xfrm rot="0">
              <a:off x="1088734" y="0"/>
              <a:ext cx="463378" cy="463378"/>
              <a:chOff x="0" y="0"/>
              <a:chExt cx="6350000" cy="6350000"/>
            </a:xfrm>
          </p:grpSpPr>
          <p:sp>
            <p:nvSpPr>
              <p:cNvPr name="Freeform 62" id="6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63" id="63"/>
          <p:cNvSpPr txBox="true"/>
          <p:nvPr/>
        </p:nvSpPr>
        <p:spPr>
          <a:xfrm rot="0">
            <a:off x="8884588" y="4510122"/>
            <a:ext cx="6657202" cy="117983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Reset your current branch to the specified commit. This command modifies history, so be careful when using it.</a:t>
            </a:r>
          </a:p>
        </p:txBody>
      </p:sp>
      <p:sp>
        <p:nvSpPr>
          <p:cNvPr name="AutoShape 64" id="64"/>
          <p:cNvSpPr/>
          <p:nvPr/>
        </p:nvSpPr>
        <p:spPr>
          <a:xfrm>
            <a:off x="8884588" y="4352960"/>
            <a:ext cx="6236783" cy="0"/>
          </a:xfrm>
          <a:prstGeom prst="line">
            <a:avLst/>
          </a:prstGeom>
          <a:ln cap="rnd" w="28575">
            <a:solidFill>
              <a:srgbClr val="F1EBDA">
                <a:alpha val="19608"/>
              </a:srgbClr>
            </a:solidFill>
            <a:prstDash val="solid"/>
            <a:headEnd type="none" len="sm" w="sm"/>
            <a:tailEnd type="none" len="sm" w="sm"/>
          </a:ln>
        </p:spPr>
      </p:sp>
      <p:grpSp>
        <p:nvGrpSpPr>
          <p:cNvPr name="Group 65" id="65"/>
          <p:cNvGrpSpPr/>
          <p:nvPr/>
        </p:nvGrpSpPr>
        <p:grpSpPr>
          <a:xfrm rot="0">
            <a:off x="8543877" y="6642496"/>
            <a:ext cx="7333802" cy="3068537"/>
            <a:chOff x="0" y="0"/>
            <a:chExt cx="1931536" cy="808174"/>
          </a:xfrm>
        </p:grpSpPr>
        <p:sp>
          <p:nvSpPr>
            <p:cNvPr name="Freeform 66" id="66"/>
            <p:cNvSpPr/>
            <p:nvPr/>
          </p:nvSpPr>
          <p:spPr>
            <a:xfrm flipH="false" flipV="false" rot="0">
              <a:off x="0" y="0"/>
              <a:ext cx="1931536" cy="808174"/>
            </a:xfrm>
            <a:custGeom>
              <a:avLst/>
              <a:gdLst/>
              <a:ahLst/>
              <a:cxnLst/>
              <a:rect r="r" b="b" t="t" l="l"/>
              <a:pathLst>
                <a:path h="808174" w="1931536">
                  <a:moveTo>
                    <a:pt x="53838" y="0"/>
                  </a:moveTo>
                  <a:lnTo>
                    <a:pt x="1877698" y="0"/>
                  </a:lnTo>
                  <a:cubicBezTo>
                    <a:pt x="1891977" y="0"/>
                    <a:pt x="1905671" y="5672"/>
                    <a:pt x="1915768" y="15769"/>
                  </a:cubicBezTo>
                  <a:cubicBezTo>
                    <a:pt x="1925864" y="25865"/>
                    <a:pt x="1931536" y="39559"/>
                    <a:pt x="1931536" y="53838"/>
                  </a:cubicBezTo>
                  <a:lnTo>
                    <a:pt x="1931536" y="754336"/>
                  </a:lnTo>
                  <a:cubicBezTo>
                    <a:pt x="1931536" y="768615"/>
                    <a:pt x="1925864" y="782309"/>
                    <a:pt x="1915768" y="792406"/>
                  </a:cubicBezTo>
                  <a:cubicBezTo>
                    <a:pt x="1905671" y="802502"/>
                    <a:pt x="1891977" y="808174"/>
                    <a:pt x="1877698" y="808174"/>
                  </a:cubicBezTo>
                  <a:lnTo>
                    <a:pt x="53838" y="808174"/>
                  </a:lnTo>
                  <a:cubicBezTo>
                    <a:pt x="39559" y="808174"/>
                    <a:pt x="25865" y="802502"/>
                    <a:pt x="15769" y="792406"/>
                  </a:cubicBezTo>
                  <a:cubicBezTo>
                    <a:pt x="5672" y="782309"/>
                    <a:pt x="0" y="768615"/>
                    <a:pt x="0" y="754336"/>
                  </a:cubicBezTo>
                  <a:lnTo>
                    <a:pt x="0" y="53838"/>
                  </a:lnTo>
                  <a:cubicBezTo>
                    <a:pt x="0" y="39559"/>
                    <a:pt x="5672" y="25865"/>
                    <a:pt x="15769" y="15769"/>
                  </a:cubicBezTo>
                  <a:cubicBezTo>
                    <a:pt x="25865" y="5672"/>
                    <a:pt x="39559" y="0"/>
                    <a:pt x="53838" y="0"/>
                  </a:cubicBezTo>
                  <a:close/>
                </a:path>
              </a:pathLst>
            </a:custGeom>
            <a:solidFill>
              <a:srgbClr val="00113C"/>
            </a:solidFill>
          </p:spPr>
        </p:sp>
        <p:sp>
          <p:nvSpPr>
            <p:cNvPr name="TextBox 67" id="67"/>
            <p:cNvSpPr txBox="true"/>
            <p:nvPr/>
          </p:nvSpPr>
          <p:spPr>
            <a:xfrm>
              <a:off x="0" y="-38100"/>
              <a:ext cx="1931536" cy="846274"/>
            </a:xfrm>
            <a:prstGeom prst="rect">
              <a:avLst/>
            </a:prstGeom>
          </p:spPr>
          <p:txBody>
            <a:bodyPr anchor="ctr" rtlCol="false" tIns="50800" lIns="50800" bIns="50800" rIns="50800"/>
            <a:lstStyle/>
            <a:p>
              <a:pPr algn="ctr">
                <a:lnSpc>
                  <a:spcPts val="2659"/>
                </a:lnSpc>
              </a:pPr>
            </a:p>
          </p:txBody>
        </p:sp>
      </p:grpSp>
      <p:sp>
        <p:nvSpPr>
          <p:cNvPr name="TextBox 68" id="68"/>
          <p:cNvSpPr txBox="true"/>
          <p:nvPr/>
        </p:nvSpPr>
        <p:spPr>
          <a:xfrm rot="0">
            <a:off x="8824273" y="7461095"/>
            <a:ext cx="5659623" cy="375666"/>
          </a:xfrm>
          <a:prstGeom prst="rect">
            <a:avLst/>
          </a:prstGeom>
        </p:spPr>
        <p:txBody>
          <a:bodyPr anchor="t" rtlCol="false" tIns="0" lIns="0" bIns="0" rIns="0">
            <a:spAutoFit/>
          </a:bodyPr>
          <a:lstStyle/>
          <a:p>
            <a:pPr algn="l">
              <a:lnSpc>
                <a:spcPts val="3072"/>
              </a:lnSpc>
            </a:pPr>
            <a:r>
              <a:rPr lang="en-US" sz="2400" spc="-26">
                <a:solidFill>
                  <a:srgbClr val="FFFFFF"/>
                </a:solidFill>
                <a:latin typeface="JetBrains Mono"/>
                <a:ea typeface="JetBrains Mono"/>
                <a:cs typeface="JetBrains Mono"/>
                <a:sym typeface="JetBrains Mono"/>
              </a:rPr>
              <a:t>git log</a:t>
            </a:r>
          </a:p>
        </p:txBody>
      </p:sp>
      <p:grpSp>
        <p:nvGrpSpPr>
          <p:cNvPr name="Group 69" id="69"/>
          <p:cNvGrpSpPr/>
          <p:nvPr/>
        </p:nvGrpSpPr>
        <p:grpSpPr>
          <a:xfrm rot="0">
            <a:off x="8824273" y="6914463"/>
            <a:ext cx="1164084" cy="347534"/>
            <a:chOff x="0" y="0"/>
            <a:chExt cx="1552113" cy="463378"/>
          </a:xfrm>
        </p:grpSpPr>
        <p:grpSp>
          <p:nvGrpSpPr>
            <p:cNvPr name="Group 70" id="70"/>
            <p:cNvGrpSpPr/>
            <p:nvPr/>
          </p:nvGrpSpPr>
          <p:grpSpPr>
            <a:xfrm rot="0">
              <a:off x="0" y="0"/>
              <a:ext cx="463378" cy="46337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5757"/>
              </a:solidFill>
            </p:spPr>
          </p:sp>
        </p:grpSp>
        <p:grpSp>
          <p:nvGrpSpPr>
            <p:cNvPr name="Group 72" id="72"/>
            <p:cNvGrpSpPr/>
            <p:nvPr/>
          </p:nvGrpSpPr>
          <p:grpSpPr>
            <a:xfrm rot="0">
              <a:off x="544367" y="0"/>
              <a:ext cx="463378" cy="463378"/>
              <a:chOff x="0" y="0"/>
              <a:chExt cx="6350000" cy="6350000"/>
            </a:xfrm>
          </p:grpSpPr>
          <p:sp>
            <p:nvSpPr>
              <p:cNvPr name="Freeform 73" id="7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name="Group 74" id="74"/>
            <p:cNvGrpSpPr/>
            <p:nvPr/>
          </p:nvGrpSpPr>
          <p:grpSpPr>
            <a:xfrm rot="0">
              <a:off x="1088734" y="0"/>
              <a:ext cx="463378" cy="463378"/>
              <a:chOff x="0" y="0"/>
              <a:chExt cx="6350000" cy="6350000"/>
            </a:xfrm>
          </p:grpSpPr>
          <p:sp>
            <p:nvSpPr>
              <p:cNvPr name="Freeform 75" id="7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D957"/>
              </a:solidFill>
            </p:spPr>
          </p:sp>
        </p:grpSp>
      </p:grpSp>
      <p:sp>
        <p:nvSpPr>
          <p:cNvPr name="TextBox 76" id="76"/>
          <p:cNvSpPr txBox="true"/>
          <p:nvPr/>
        </p:nvSpPr>
        <p:spPr>
          <a:xfrm rot="0">
            <a:off x="8824273" y="8332626"/>
            <a:ext cx="6657202" cy="779780"/>
          </a:xfrm>
          <a:prstGeom prst="rect">
            <a:avLst/>
          </a:prstGeom>
        </p:spPr>
        <p:txBody>
          <a:bodyPr anchor="t" rtlCol="false" tIns="0" lIns="0" bIns="0" rIns="0">
            <a:spAutoFit/>
          </a:bodyPr>
          <a:lstStyle/>
          <a:p>
            <a:pPr algn="just">
              <a:lnSpc>
                <a:spcPts val="3160"/>
              </a:lnSpc>
            </a:pPr>
            <a:r>
              <a:rPr lang="en-US" sz="2000">
                <a:solidFill>
                  <a:srgbClr val="F1EBDA"/>
                </a:solidFill>
                <a:latin typeface="JetBrains Mono"/>
                <a:ea typeface="JetBrains Mono"/>
                <a:cs typeface="JetBrains Mono"/>
                <a:sym typeface="JetBrains Mono"/>
              </a:rPr>
              <a:t>View the commit history for your repository.</a:t>
            </a:r>
          </a:p>
        </p:txBody>
      </p:sp>
      <p:sp>
        <p:nvSpPr>
          <p:cNvPr name="AutoShape 77" id="77"/>
          <p:cNvSpPr/>
          <p:nvPr/>
        </p:nvSpPr>
        <p:spPr>
          <a:xfrm>
            <a:off x="8824273" y="8069197"/>
            <a:ext cx="6236783" cy="0"/>
          </a:xfrm>
          <a:prstGeom prst="line">
            <a:avLst/>
          </a:prstGeom>
          <a:ln cap="rnd" w="28575">
            <a:solidFill>
              <a:srgbClr val="F1EBDA">
                <a:alpha val="19608"/>
              </a:srgbClr>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831175" y="-2258235"/>
            <a:ext cx="15456825" cy="1545682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1552700" y="-1312518"/>
            <a:ext cx="7538563" cy="75385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18" id="18"/>
          <p:cNvSpPr txBox="true"/>
          <p:nvPr/>
        </p:nvSpPr>
        <p:spPr>
          <a:xfrm rot="0">
            <a:off x="8683005" y="5821845"/>
            <a:ext cx="6096751" cy="858673"/>
          </a:xfrm>
          <a:prstGeom prst="rect">
            <a:avLst/>
          </a:prstGeom>
        </p:spPr>
        <p:txBody>
          <a:bodyPr anchor="t" rtlCol="false" tIns="0" lIns="0" bIns="0" rIns="0">
            <a:spAutoFit/>
          </a:bodyPr>
          <a:lstStyle/>
          <a:p>
            <a:pPr algn="just" marL="576973" indent="-288486" lvl="1">
              <a:lnSpc>
                <a:spcPts val="3420"/>
              </a:lnSpc>
              <a:buFont typeface="Arial"/>
              <a:buChar char="•"/>
            </a:pPr>
            <a:r>
              <a:rPr lang="en-US" sz="2672" spc="-29">
                <a:solidFill>
                  <a:srgbClr val="FFFFFF"/>
                </a:solidFill>
                <a:latin typeface="TT Norms"/>
                <a:ea typeface="TT Norms"/>
                <a:cs typeface="TT Norms"/>
                <a:sym typeface="TT Norms"/>
              </a:rPr>
              <a:t>Share who you are, what you do, and what you’re passionate about.</a:t>
            </a:r>
          </a:p>
        </p:txBody>
      </p:sp>
      <p:sp>
        <p:nvSpPr>
          <p:cNvPr name="TextBox 19" id="19"/>
          <p:cNvSpPr txBox="true"/>
          <p:nvPr/>
        </p:nvSpPr>
        <p:spPr>
          <a:xfrm rot="0">
            <a:off x="1556261" y="2062624"/>
            <a:ext cx="11475385" cy="1964350"/>
          </a:xfrm>
          <a:prstGeom prst="rect">
            <a:avLst/>
          </a:prstGeom>
        </p:spPr>
        <p:txBody>
          <a:bodyPr anchor="t" rtlCol="false" tIns="0" lIns="0" bIns="0" rIns="0">
            <a:spAutoFit/>
          </a:bodyPr>
          <a:lstStyle/>
          <a:p>
            <a:pPr algn="l">
              <a:lnSpc>
                <a:spcPts val="15248"/>
              </a:lnSpc>
            </a:pPr>
            <a:r>
              <a:rPr lang="en-US" sz="10891" b="true">
                <a:solidFill>
                  <a:srgbClr val="FFFFFF"/>
                </a:solidFill>
                <a:latin typeface="Poppins Bold"/>
                <a:ea typeface="Poppins Bold"/>
                <a:cs typeface="Poppins Bold"/>
                <a:sym typeface="Poppins Bold"/>
              </a:rPr>
              <a:t>GITHUB PROFILE</a:t>
            </a:r>
          </a:p>
        </p:txBody>
      </p:sp>
      <p:sp>
        <p:nvSpPr>
          <p:cNvPr name="TextBox 20" id="20"/>
          <p:cNvSpPr txBox="true"/>
          <p:nvPr/>
        </p:nvSpPr>
        <p:spPr>
          <a:xfrm rot="0">
            <a:off x="1556261" y="3524250"/>
            <a:ext cx="8694265" cy="1619250"/>
          </a:xfrm>
          <a:prstGeom prst="rect">
            <a:avLst/>
          </a:prstGeom>
        </p:spPr>
        <p:txBody>
          <a:bodyPr anchor="t" rtlCol="false" tIns="0" lIns="0" bIns="0" rIns="0">
            <a:spAutoFit/>
          </a:bodyPr>
          <a:lstStyle/>
          <a:p>
            <a:pPr algn="l">
              <a:lnSpc>
                <a:spcPts val="12599"/>
              </a:lnSpc>
            </a:pPr>
            <a:r>
              <a:rPr lang="en-US" sz="9000">
                <a:solidFill>
                  <a:srgbClr val="FFFFFF"/>
                </a:solidFill>
                <a:latin typeface="Poppins"/>
                <a:ea typeface="Poppins"/>
                <a:cs typeface="Poppins"/>
                <a:sym typeface="Poppins"/>
              </a:rPr>
              <a:t>README.MD</a:t>
            </a:r>
          </a:p>
        </p:txBody>
      </p:sp>
      <p:grpSp>
        <p:nvGrpSpPr>
          <p:cNvPr name="Group 21" id="21"/>
          <p:cNvGrpSpPr/>
          <p:nvPr/>
        </p:nvGrpSpPr>
        <p:grpSpPr>
          <a:xfrm rot="0">
            <a:off x="1028700" y="6626900"/>
            <a:ext cx="4418198" cy="441819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556261" y="5821845"/>
            <a:ext cx="6096751" cy="1287298"/>
          </a:xfrm>
          <a:prstGeom prst="rect">
            <a:avLst/>
          </a:prstGeom>
        </p:spPr>
        <p:txBody>
          <a:bodyPr anchor="t" rtlCol="false" tIns="0" lIns="0" bIns="0" rIns="0">
            <a:spAutoFit/>
          </a:bodyPr>
          <a:lstStyle/>
          <a:p>
            <a:pPr algn="just" marL="576973" indent="-288486" lvl="1">
              <a:lnSpc>
                <a:spcPts val="3420"/>
              </a:lnSpc>
              <a:buFont typeface="Arial"/>
              <a:buChar char="•"/>
            </a:pPr>
            <a:r>
              <a:rPr lang="en-US" sz="2672" spc="-29">
                <a:solidFill>
                  <a:srgbClr val="FFFFFF"/>
                </a:solidFill>
                <a:latin typeface="TT Norms"/>
                <a:ea typeface="TT Norms"/>
                <a:cs typeface="TT Norms"/>
                <a:sym typeface="TT Norms"/>
              </a:rPr>
              <a:t>It’s the first thing people see when they visit your profile, so it can make your profile stand out.</a:t>
            </a:r>
          </a:p>
        </p:txBody>
      </p:sp>
      <p:grpSp>
        <p:nvGrpSpPr>
          <p:cNvPr name="Group 25" id="25"/>
          <p:cNvGrpSpPr/>
          <p:nvPr/>
        </p:nvGrpSpPr>
        <p:grpSpPr>
          <a:xfrm rot="0">
            <a:off x="16463639" y="8692852"/>
            <a:ext cx="793472" cy="787812"/>
            <a:chOff x="0" y="0"/>
            <a:chExt cx="289003" cy="286941"/>
          </a:xfrm>
        </p:grpSpPr>
        <p:sp>
          <p:nvSpPr>
            <p:cNvPr name="Freeform 26" id="26"/>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7" id="27"/>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9" id="29"/>
          <p:cNvSpPr txBox="true"/>
          <p:nvPr/>
        </p:nvSpPr>
        <p:spPr>
          <a:xfrm rot="0">
            <a:off x="1556261" y="7664430"/>
            <a:ext cx="6339351" cy="858673"/>
          </a:xfrm>
          <a:prstGeom prst="rect">
            <a:avLst/>
          </a:prstGeom>
        </p:spPr>
        <p:txBody>
          <a:bodyPr anchor="t" rtlCol="false" tIns="0" lIns="0" bIns="0" rIns="0">
            <a:spAutoFit/>
          </a:bodyPr>
          <a:lstStyle/>
          <a:p>
            <a:pPr algn="just" marL="576973" indent="-288486" lvl="1">
              <a:lnSpc>
                <a:spcPts val="3420"/>
              </a:lnSpc>
              <a:buFont typeface="Arial"/>
              <a:buChar char="•"/>
            </a:pPr>
            <a:r>
              <a:rPr lang="en-US" sz="2672" spc="-29">
                <a:solidFill>
                  <a:srgbClr val="FFFFFF"/>
                </a:solidFill>
                <a:latin typeface="TT Norms"/>
                <a:ea typeface="TT Norms"/>
                <a:cs typeface="TT Norms"/>
                <a:sym typeface="TT Norms"/>
              </a:rPr>
              <a:t>Acts as a professional journey guide for your profile visitors / recruiters.</a:t>
            </a:r>
          </a:p>
        </p:txBody>
      </p:sp>
      <p:sp>
        <p:nvSpPr>
          <p:cNvPr name="TextBox 30" id="30"/>
          <p:cNvSpPr txBox="true"/>
          <p:nvPr/>
        </p:nvSpPr>
        <p:spPr>
          <a:xfrm rot="0">
            <a:off x="8708154" y="7623493"/>
            <a:ext cx="6096751" cy="858673"/>
          </a:xfrm>
          <a:prstGeom prst="rect">
            <a:avLst/>
          </a:prstGeom>
        </p:spPr>
        <p:txBody>
          <a:bodyPr anchor="t" rtlCol="false" tIns="0" lIns="0" bIns="0" rIns="0">
            <a:spAutoFit/>
          </a:bodyPr>
          <a:lstStyle/>
          <a:p>
            <a:pPr algn="just" marL="576973" indent="-288486" lvl="1">
              <a:lnSpc>
                <a:spcPts val="3420"/>
              </a:lnSpc>
              <a:buFont typeface="Arial"/>
              <a:buChar char="•"/>
            </a:pPr>
            <a:r>
              <a:rPr lang="en-US" sz="2672" spc="-29">
                <a:solidFill>
                  <a:srgbClr val="FFFFFF"/>
                </a:solidFill>
                <a:latin typeface="TT Norms"/>
                <a:ea typeface="TT Norms"/>
                <a:cs typeface="TT Norms"/>
                <a:sym typeface="TT Norms"/>
              </a:rPr>
              <a:t>Helps to collaborate with like-minded people.</a:t>
            </a:r>
          </a:p>
        </p:txBody>
      </p:sp>
      <p:grpSp>
        <p:nvGrpSpPr>
          <p:cNvPr name="Group 31" id="31"/>
          <p:cNvGrpSpPr/>
          <p:nvPr/>
        </p:nvGrpSpPr>
        <p:grpSpPr>
          <a:xfrm rot="0">
            <a:off x="700204" y="726470"/>
            <a:ext cx="3458896" cy="531640"/>
            <a:chOff x="0" y="0"/>
            <a:chExt cx="4611861" cy="708854"/>
          </a:xfrm>
        </p:grpSpPr>
        <p:sp>
          <p:nvSpPr>
            <p:cNvPr name="Freeform 32" id="32"/>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33" id="33"/>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1415588" y="-2584912"/>
            <a:ext cx="15456825" cy="1545682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339871" y="913544"/>
            <a:ext cx="1919429" cy="566532"/>
            <a:chOff x="0" y="0"/>
            <a:chExt cx="505529" cy="149210"/>
          </a:xfrm>
        </p:grpSpPr>
        <p:sp>
          <p:nvSpPr>
            <p:cNvPr name="Freeform 8" id="8"/>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9" id="9"/>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745233" y="992290"/>
            <a:ext cx="406446" cy="409039"/>
            <a:chOff x="0" y="0"/>
            <a:chExt cx="107047" cy="107731"/>
          </a:xfrm>
        </p:grpSpPr>
        <p:sp>
          <p:nvSpPr>
            <p:cNvPr name="Freeform 11" id="11"/>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2" id="12"/>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028700" y="2142039"/>
            <a:ext cx="1807216" cy="180721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01498" y="1789614"/>
            <a:ext cx="10037583" cy="2254646"/>
          </a:xfrm>
          <a:prstGeom prst="rect">
            <a:avLst/>
          </a:prstGeom>
        </p:spPr>
        <p:txBody>
          <a:bodyPr anchor="t" rtlCol="false" tIns="0" lIns="0" bIns="0" rIns="0">
            <a:spAutoFit/>
          </a:bodyPr>
          <a:lstStyle/>
          <a:p>
            <a:pPr algn="ctr">
              <a:lnSpc>
                <a:spcPts val="17478"/>
              </a:lnSpc>
            </a:pPr>
            <a:r>
              <a:rPr lang="en-US" b="true" sz="12484">
                <a:solidFill>
                  <a:srgbClr val="FFFFFF"/>
                </a:solidFill>
                <a:latin typeface="Poppins Bold"/>
                <a:ea typeface="Poppins Bold"/>
                <a:cs typeface="Poppins Bold"/>
                <a:sym typeface="Poppins Bold"/>
              </a:rPr>
              <a:t>HANDS ON</a:t>
            </a:r>
          </a:p>
        </p:txBody>
      </p:sp>
      <p:sp>
        <p:nvSpPr>
          <p:cNvPr name="TextBox 18" id="18"/>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grpSp>
        <p:nvGrpSpPr>
          <p:cNvPr name="Group 19" id="19"/>
          <p:cNvGrpSpPr/>
          <p:nvPr/>
        </p:nvGrpSpPr>
        <p:grpSpPr>
          <a:xfrm rot="0">
            <a:off x="14902946" y="5853446"/>
            <a:ext cx="2356354" cy="235635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4531138" y="4393266"/>
            <a:ext cx="9225723" cy="1928841"/>
          </a:xfrm>
          <a:prstGeom prst="rect">
            <a:avLst/>
          </a:prstGeom>
        </p:spPr>
        <p:txBody>
          <a:bodyPr anchor="t" rtlCol="false" tIns="0" lIns="0" bIns="0" rIns="0">
            <a:spAutoFit/>
          </a:bodyPr>
          <a:lstStyle/>
          <a:p>
            <a:pPr algn="ctr">
              <a:lnSpc>
                <a:spcPts val="5299"/>
              </a:lnSpc>
            </a:pPr>
            <a:r>
              <a:rPr lang="en-US" sz="2572" spc="-28">
                <a:solidFill>
                  <a:srgbClr val="FFFFFF"/>
                </a:solidFill>
                <a:latin typeface="TT Norms"/>
                <a:ea typeface="TT Norms"/>
                <a:cs typeface="TT Norms"/>
                <a:sym typeface="TT Norms"/>
              </a:rPr>
              <a:t>💡 Code is more than just lines of text—it's a way to connect, collaborate, and create impact. With every open-source contribution, you leave a mark on the world of innovation 🚀</a:t>
            </a:r>
          </a:p>
        </p:txBody>
      </p:sp>
      <p:grpSp>
        <p:nvGrpSpPr>
          <p:cNvPr name="Group 23" id="23"/>
          <p:cNvGrpSpPr/>
          <p:nvPr/>
        </p:nvGrpSpPr>
        <p:grpSpPr>
          <a:xfrm rot="0">
            <a:off x="7981140" y="6823889"/>
            <a:ext cx="2325721" cy="757797"/>
            <a:chOff x="0" y="0"/>
            <a:chExt cx="612535" cy="199584"/>
          </a:xfrm>
        </p:grpSpPr>
        <p:sp>
          <p:nvSpPr>
            <p:cNvPr name="Freeform 24" id="24"/>
            <p:cNvSpPr/>
            <p:nvPr/>
          </p:nvSpPr>
          <p:spPr>
            <a:xfrm flipH="false" flipV="false" rot="0">
              <a:off x="0" y="0"/>
              <a:ext cx="612535" cy="199584"/>
            </a:xfrm>
            <a:custGeom>
              <a:avLst/>
              <a:gdLst/>
              <a:ahLst/>
              <a:cxnLst/>
              <a:rect r="r" b="b" t="t" l="l"/>
              <a:pathLst>
                <a:path h="199584" w="612535">
                  <a:moveTo>
                    <a:pt x="99792" y="0"/>
                  </a:moveTo>
                  <a:lnTo>
                    <a:pt x="512743" y="0"/>
                  </a:lnTo>
                  <a:cubicBezTo>
                    <a:pt x="539210" y="0"/>
                    <a:pt x="564592" y="10514"/>
                    <a:pt x="583307" y="29228"/>
                  </a:cubicBezTo>
                  <a:cubicBezTo>
                    <a:pt x="602022" y="47943"/>
                    <a:pt x="612535" y="73326"/>
                    <a:pt x="612535" y="99792"/>
                  </a:cubicBezTo>
                  <a:lnTo>
                    <a:pt x="612535" y="99792"/>
                  </a:lnTo>
                  <a:cubicBezTo>
                    <a:pt x="612535" y="126259"/>
                    <a:pt x="602022" y="151641"/>
                    <a:pt x="583307" y="170356"/>
                  </a:cubicBezTo>
                  <a:cubicBezTo>
                    <a:pt x="564592" y="189071"/>
                    <a:pt x="539210" y="199584"/>
                    <a:pt x="512743" y="199584"/>
                  </a:cubicBezTo>
                  <a:lnTo>
                    <a:pt x="99792" y="199584"/>
                  </a:lnTo>
                  <a:cubicBezTo>
                    <a:pt x="73326" y="199584"/>
                    <a:pt x="47943" y="189071"/>
                    <a:pt x="29228" y="170356"/>
                  </a:cubicBezTo>
                  <a:cubicBezTo>
                    <a:pt x="10514" y="151641"/>
                    <a:pt x="0" y="126259"/>
                    <a:pt x="0" y="99792"/>
                  </a:cubicBezTo>
                  <a:lnTo>
                    <a:pt x="0" y="99792"/>
                  </a:lnTo>
                  <a:cubicBezTo>
                    <a:pt x="0" y="73326"/>
                    <a:pt x="10514" y="47943"/>
                    <a:pt x="29228" y="29228"/>
                  </a:cubicBezTo>
                  <a:cubicBezTo>
                    <a:pt x="47943" y="10514"/>
                    <a:pt x="73326" y="0"/>
                    <a:pt x="99792" y="0"/>
                  </a:cubicBezTo>
                  <a:close/>
                </a:path>
              </a:pathLst>
            </a:custGeom>
            <a:solidFill>
              <a:srgbClr val="20E5F6"/>
            </a:solidFill>
            <a:ln cap="rnd">
              <a:noFill/>
              <a:prstDash val="solid"/>
              <a:round/>
            </a:ln>
          </p:spPr>
        </p:sp>
        <p:sp>
          <p:nvSpPr>
            <p:cNvPr name="TextBox 25" id="25"/>
            <p:cNvSpPr txBox="true"/>
            <p:nvPr/>
          </p:nvSpPr>
          <p:spPr>
            <a:xfrm>
              <a:off x="0" y="-38100"/>
              <a:ext cx="612535" cy="23768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148520" y="6993523"/>
            <a:ext cx="1990960" cy="413451"/>
          </a:xfrm>
          <a:prstGeom prst="rect">
            <a:avLst/>
          </a:prstGeom>
        </p:spPr>
        <p:txBody>
          <a:bodyPr anchor="t" rtlCol="false" tIns="0" lIns="0" bIns="0" rIns="0">
            <a:spAutoFit/>
          </a:bodyPr>
          <a:lstStyle/>
          <a:p>
            <a:pPr algn="ctr">
              <a:lnSpc>
                <a:spcPts val="3461"/>
              </a:lnSpc>
            </a:pPr>
            <a:r>
              <a:rPr lang="en-US" sz="2472" b="true">
                <a:solidFill>
                  <a:srgbClr val="042989"/>
                </a:solidFill>
                <a:latin typeface="TT Norms Bold"/>
                <a:ea typeface="TT Norms Bold"/>
                <a:cs typeface="TT Norms Bold"/>
                <a:sym typeface="TT Norms Bold"/>
              </a:rPr>
              <a:t>git status</a:t>
            </a:r>
          </a:p>
        </p:txBody>
      </p:sp>
      <p:grpSp>
        <p:nvGrpSpPr>
          <p:cNvPr name="Group 27" id="27"/>
          <p:cNvGrpSpPr/>
          <p:nvPr/>
        </p:nvGrpSpPr>
        <p:grpSpPr>
          <a:xfrm rot="0">
            <a:off x="700204" y="726470"/>
            <a:ext cx="3458896" cy="531640"/>
            <a:chOff x="0" y="0"/>
            <a:chExt cx="4611861" cy="708854"/>
          </a:xfrm>
        </p:grpSpPr>
        <p:sp>
          <p:nvSpPr>
            <p:cNvPr name="Freeform 28" id="28"/>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5"/>
              <a:stretch>
                <a:fillRect l="0" t="0" r="0" b="0"/>
              </a:stretch>
            </a:blipFill>
          </p:spPr>
        </p:sp>
        <p:sp>
          <p:nvSpPr>
            <p:cNvPr name="TextBox 29" id="29"/>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TextBox 30" id="30"/>
          <p:cNvSpPr txBox="true"/>
          <p:nvPr/>
        </p:nvSpPr>
        <p:spPr>
          <a:xfrm rot="0">
            <a:off x="1028700" y="8913628"/>
            <a:ext cx="4747340" cy="413451"/>
          </a:xfrm>
          <a:prstGeom prst="rect">
            <a:avLst/>
          </a:prstGeom>
        </p:spPr>
        <p:txBody>
          <a:bodyPr anchor="t" rtlCol="false" tIns="0" lIns="0" bIns="0" rIns="0">
            <a:spAutoFit/>
          </a:bodyPr>
          <a:lstStyle/>
          <a:p>
            <a:pPr algn="l">
              <a:lnSpc>
                <a:spcPts val="3461"/>
              </a:lnSpc>
            </a:pPr>
            <a:r>
              <a:rPr lang="en-US" b="true" sz="2472" u="sng">
                <a:solidFill>
                  <a:srgbClr val="FFFFFF"/>
                </a:solidFill>
                <a:latin typeface="TT Norms Bold"/>
                <a:ea typeface="TT Norms Bold"/>
                <a:cs typeface="TT Norms Bold"/>
                <a:sym typeface="TT Norms Bold"/>
                <a:hlinkClick r:id="rId6" tooltip="https://linktr.ee/gdg.mit"/>
              </a:rPr>
              <a:t>https://linktr.ee/gdg.mit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1935977" y="-2064523"/>
            <a:ext cx="14416046" cy="1441604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339871" y="1196810"/>
            <a:ext cx="1919429" cy="19194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650898" y="4994153"/>
            <a:ext cx="10217426" cy="4356041"/>
          </a:xfrm>
          <a:custGeom>
            <a:avLst/>
            <a:gdLst/>
            <a:ahLst/>
            <a:cxnLst/>
            <a:rect r="r" b="b" t="t" l="l"/>
            <a:pathLst>
              <a:path h="4356041" w="10217426">
                <a:moveTo>
                  <a:pt x="0" y="0"/>
                </a:moveTo>
                <a:lnTo>
                  <a:pt x="10217426" y="0"/>
                </a:lnTo>
                <a:lnTo>
                  <a:pt x="10217426" y="4356041"/>
                </a:lnTo>
                <a:lnTo>
                  <a:pt x="0" y="4356041"/>
                </a:lnTo>
                <a:lnTo>
                  <a:pt x="0" y="0"/>
                </a:lnTo>
                <a:close/>
              </a:path>
            </a:pathLst>
          </a:custGeom>
          <a:blipFill>
            <a:blip r:embed="rId5">
              <a:alphaModFix amt="49000"/>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true" flipV="false" rot="0">
            <a:off x="9721472" y="4994153"/>
            <a:ext cx="10217426" cy="4356041"/>
          </a:xfrm>
          <a:custGeom>
            <a:avLst/>
            <a:gdLst/>
            <a:ahLst/>
            <a:cxnLst/>
            <a:rect r="r" b="b" t="t" l="l"/>
            <a:pathLst>
              <a:path h="4356041" w="10217426">
                <a:moveTo>
                  <a:pt x="10217426" y="0"/>
                </a:moveTo>
                <a:lnTo>
                  <a:pt x="0" y="0"/>
                </a:lnTo>
                <a:lnTo>
                  <a:pt x="0" y="4356041"/>
                </a:lnTo>
                <a:lnTo>
                  <a:pt x="10217426" y="4356041"/>
                </a:lnTo>
                <a:lnTo>
                  <a:pt x="10217426" y="0"/>
                </a:lnTo>
                <a:close/>
              </a:path>
            </a:pathLst>
          </a:custGeom>
          <a:blipFill>
            <a:blip r:embed="rId5">
              <a:alphaModFix amt="49000"/>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474737" y="2282307"/>
            <a:ext cx="2749946" cy="274994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6463639" y="8692852"/>
            <a:ext cx="793472" cy="787812"/>
            <a:chOff x="0" y="0"/>
            <a:chExt cx="289003" cy="286941"/>
          </a:xfrm>
        </p:grpSpPr>
        <p:sp>
          <p:nvSpPr>
            <p:cNvPr name="Freeform 23" id="23"/>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4" id="24"/>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6" id="26"/>
          <p:cNvGrpSpPr/>
          <p:nvPr/>
        </p:nvGrpSpPr>
        <p:grpSpPr>
          <a:xfrm rot="0">
            <a:off x="700204" y="726470"/>
            <a:ext cx="3458896" cy="531640"/>
            <a:chOff x="0" y="0"/>
            <a:chExt cx="4611861" cy="708854"/>
          </a:xfrm>
        </p:grpSpPr>
        <p:sp>
          <p:nvSpPr>
            <p:cNvPr name="Freeform 27" id="27"/>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9"/>
              <a:stretch>
                <a:fillRect l="0" t="0" r="0" b="0"/>
              </a:stretch>
            </a:blipFill>
          </p:spPr>
        </p:sp>
        <p:sp>
          <p:nvSpPr>
            <p:cNvPr name="TextBox 28" id="28"/>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Freeform 29" id="29"/>
          <p:cNvSpPr/>
          <p:nvPr/>
        </p:nvSpPr>
        <p:spPr>
          <a:xfrm flipH="false" flipV="false" rot="0">
            <a:off x="6259613" y="3768648"/>
            <a:ext cx="1251387" cy="993288"/>
          </a:xfrm>
          <a:custGeom>
            <a:avLst/>
            <a:gdLst/>
            <a:ahLst/>
            <a:cxnLst/>
            <a:rect r="r" b="b" t="t" l="l"/>
            <a:pathLst>
              <a:path h="993288" w="1251387">
                <a:moveTo>
                  <a:pt x="0" y="0"/>
                </a:moveTo>
                <a:lnTo>
                  <a:pt x="1251386" y="0"/>
                </a:lnTo>
                <a:lnTo>
                  <a:pt x="1251386" y="993288"/>
                </a:lnTo>
                <a:lnTo>
                  <a:pt x="0" y="993288"/>
                </a:lnTo>
                <a:lnTo>
                  <a:pt x="0" y="0"/>
                </a:lnTo>
                <a:close/>
              </a:path>
            </a:pathLst>
          </a:custGeom>
          <a:blipFill>
            <a:blip r:embed="rId10"/>
            <a:stretch>
              <a:fillRect l="0" t="0" r="0" b="0"/>
            </a:stretch>
          </a:blipFill>
        </p:spPr>
      </p:sp>
      <p:sp>
        <p:nvSpPr>
          <p:cNvPr name="Freeform 30" id="30"/>
          <p:cNvSpPr/>
          <p:nvPr/>
        </p:nvSpPr>
        <p:spPr>
          <a:xfrm flipH="false" flipV="false" rot="0">
            <a:off x="14678095" y="3768648"/>
            <a:ext cx="1114001" cy="1160418"/>
          </a:xfrm>
          <a:custGeom>
            <a:avLst/>
            <a:gdLst/>
            <a:ahLst/>
            <a:cxnLst/>
            <a:rect r="r" b="b" t="t" l="l"/>
            <a:pathLst>
              <a:path h="1160418" w="1114001">
                <a:moveTo>
                  <a:pt x="0" y="0"/>
                </a:moveTo>
                <a:lnTo>
                  <a:pt x="1114001" y="0"/>
                </a:lnTo>
                <a:lnTo>
                  <a:pt x="1114001" y="1160418"/>
                </a:lnTo>
                <a:lnTo>
                  <a:pt x="0" y="116041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1" id="31"/>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32" id="32"/>
          <p:cNvSpPr txBox="true"/>
          <p:nvPr/>
        </p:nvSpPr>
        <p:spPr>
          <a:xfrm rot="0">
            <a:off x="2163011" y="5613653"/>
            <a:ext cx="6096751" cy="1715923"/>
          </a:xfrm>
          <a:prstGeom prst="rect">
            <a:avLst/>
          </a:prstGeom>
        </p:spPr>
        <p:txBody>
          <a:bodyPr anchor="t" rtlCol="false" tIns="0" lIns="0" bIns="0" rIns="0">
            <a:spAutoFit/>
          </a:bodyPr>
          <a:lstStyle/>
          <a:p>
            <a:pPr algn="ctr">
              <a:lnSpc>
                <a:spcPts val="3420"/>
              </a:lnSpc>
            </a:pPr>
            <a:r>
              <a:rPr lang="en-US" sz="2672" spc="-29">
                <a:solidFill>
                  <a:srgbClr val="FFFFFF"/>
                </a:solidFill>
                <a:latin typeface="TT Norms"/>
                <a:ea typeface="TT Norms"/>
                <a:cs typeface="TT Norms"/>
                <a:sym typeface="TT Norms"/>
              </a:rPr>
              <a:t>Git is a open-source version control system for tracking changes in files locally, enabling branching, merging, committing.</a:t>
            </a:r>
          </a:p>
        </p:txBody>
      </p:sp>
      <p:sp>
        <p:nvSpPr>
          <p:cNvPr name="TextBox 33" id="33"/>
          <p:cNvSpPr txBox="true"/>
          <p:nvPr/>
        </p:nvSpPr>
        <p:spPr>
          <a:xfrm rot="0">
            <a:off x="10130336" y="5613653"/>
            <a:ext cx="6096751" cy="2144548"/>
          </a:xfrm>
          <a:prstGeom prst="rect">
            <a:avLst/>
          </a:prstGeom>
        </p:spPr>
        <p:txBody>
          <a:bodyPr anchor="t" rtlCol="false" tIns="0" lIns="0" bIns="0" rIns="0">
            <a:spAutoFit/>
          </a:bodyPr>
          <a:lstStyle/>
          <a:p>
            <a:pPr algn="ctr">
              <a:lnSpc>
                <a:spcPts val="3420"/>
              </a:lnSpc>
            </a:pPr>
            <a:r>
              <a:rPr lang="en-US" sz="2672" spc="-29">
                <a:solidFill>
                  <a:srgbClr val="FFFFFF"/>
                </a:solidFill>
                <a:latin typeface="TT Norms"/>
                <a:ea typeface="TT Norms"/>
                <a:cs typeface="TT Norms"/>
                <a:sym typeface="TT Norms"/>
              </a:rPr>
              <a:t>GitHub is a proprietary cloud-based platform that hosts Git repositories, enabling collaboration, remote access, and additional project management tools.</a:t>
            </a:r>
          </a:p>
        </p:txBody>
      </p:sp>
      <p:sp>
        <p:nvSpPr>
          <p:cNvPr name="TextBox 34" id="34"/>
          <p:cNvSpPr txBox="true"/>
          <p:nvPr/>
        </p:nvSpPr>
        <p:spPr>
          <a:xfrm rot="0">
            <a:off x="2911774" y="3419155"/>
            <a:ext cx="4599226" cy="1454149"/>
          </a:xfrm>
          <a:prstGeom prst="rect">
            <a:avLst/>
          </a:prstGeom>
        </p:spPr>
        <p:txBody>
          <a:bodyPr anchor="t" rtlCol="false" tIns="0" lIns="0" bIns="0" rIns="0">
            <a:spAutoFit/>
          </a:bodyPr>
          <a:lstStyle/>
          <a:p>
            <a:pPr algn="ctr">
              <a:lnSpc>
                <a:spcPts val="11200"/>
              </a:lnSpc>
            </a:pPr>
            <a:r>
              <a:rPr lang="en-US" b="true" sz="8000">
                <a:solidFill>
                  <a:srgbClr val="FFFFFF"/>
                </a:solidFill>
                <a:latin typeface="Poppins Bold"/>
                <a:ea typeface="Poppins Bold"/>
                <a:cs typeface="Poppins Bold"/>
                <a:sym typeface="Poppins Bold"/>
              </a:rPr>
              <a:t>GIT</a:t>
            </a:r>
          </a:p>
        </p:txBody>
      </p:sp>
      <p:sp>
        <p:nvSpPr>
          <p:cNvPr name="TextBox 35" id="35"/>
          <p:cNvSpPr txBox="true"/>
          <p:nvPr/>
        </p:nvSpPr>
        <p:spPr>
          <a:xfrm rot="0">
            <a:off x="9514184" y="3540003"/>
            <a:ext cx="6015257" cy="1454149"/>
          </a:xfrm>
          <a:prstGeom prst="rect">
            <a:avLst/>
          </a:prstGeom>
        </p:spPr>
        <p:txBody>
          <a:bodyPr anchor="t" rtlCol="false" tIns="0" lIns="0" bIns="0" rIns="0">
            <a:spAutoFit/>
          </a:bodyPr>
          <a:lstStyle/>
          <a:p>
            <a:pPr algn="ctr">
              <a:lnSpc>
                <a:spcPts val="11200"/>
              </a:lnSpc>
            </a:pPr>
            <a:r>
              <a:rPr lang="en-US" b="true" sz="8000">
                <a:solidFill>
                  <a:srgbClr val="FFFFFF"/>
                </a:solidFill>
                <a:latin typeface="Poppins Bold"/>
                <a:ea typeface="Poppins Bold"/>
                <a:cs typeface="Poppins Bold"/>
                <a:sym typeface="Poppins Bold"/>
              </a:rPr>
              <a:t>GITHUB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816937" y="2353165"/>
            <a:ext cx="8654125" cy="6930546"/>
            <a:chOff x="0" y="0"/>
            <a:chExt cx="2279276" cy="1825329"/>
          </a:xfrm>
        </p:grpSpPr>
        <p:sp>
          <p:nvSpPr>
            <p:cNvPr name="Freeform 3" id="3"/>
            <p:cNvSpPr/>
            <p:nvPr/>
          </p:nvSpPr>
          <p:spPr>
            <a:xfrm flipH="false" flipV="false" rot="0">
              <a:off x="0" y="0"/>
              <a:ext cx="2279276" cy="1825329"/>
            </a:xfrm>
            <a:custGeom>
              <a:avLst/>
              <a:gdLst/>
              <a:ahLst/>
              <a:cxnLst/>
              <a:rect r="r" b="b" t="t" l="l"/>
              <a:pathLst>
                <a:path h="1825329" w="2279276">
                  <a:moveTo>
                    <a:pt x="0" y="0"/>
                  </a:moveTo>
                  <a:lnTo>
                    <a:pt x="2279276" y="0"/>
                  </a:lnTo>
                  <a:lnTo>
                    <a:pt x="2279276" y="1825329"/>
                  </a:lnTo>
                  <a:lnTo>
                    <a:pt x="0" y="1825329"/>
                  </a:lnTo>
                  <a:close/>
                </a:path>
              </a:pathLst>
            </a:custGeom>
            <a:solidFill>
              <a:srgbClr val="FFFFFF"/>
            </a:solidFill>
          </p:spPr>
        </p:sp>
        <p:sp>
          <p:nvSpPr>
            <p:cNvPr name="TextBox 4" id="4"/>
            <p:cNvSpPr txBox="true"/>
            <p:nvPr/>
          </p:nvSpPr>
          <p:spPr>
            <a:xfrm>
              <a:off x="0" y="-38100"/>
              <a:ext cx="2279276" cy="186342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6" id="6"/>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7" id="7"/>
          <p:cNvGrpSpPr/>
          <p:nvPr/>
        </p:nvGrpSpPr>
        <p:grpSpPr>
          <a:xfrm rot="0">
            <a:off x="1935977" y="-2064523"/>
            <a:ext cx="14416046" cy="1441604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5339871" y="1196810"/>
            <a:ext cx="1919429" cy="19194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339871" y="913544"/>
            <a:ext cx="1919429" cy="566532"/>
            <a:chOff x="0" y="0"/>
            <a:chExt cx="505529" cy="149210"/>
          </a:xfrm>
        </p:grpSpPr>
        <p:sp>
          <p:nvSpPr>
            <p:cNvPr name="Freeform 14" id="1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5" id="1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745233" y="992290"/>
            <a:ext cx="406446" cy="409039"/>
            <a:chOff x="0" y="0"/>
            <a:chExt cx="107047" cy="107731"/>
          </a:xfrm>
        </p:grpSpPr>
        <p:sp>
          <p:nvSpPr>
            <p:cNvPr name="Freeform 17" id="1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8" id="1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474737" y="2282307"/>
            <a:ext cx="2749946" cy="274994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463639" y="8692852"/>
            <a:ext cx="793472" cy="787812"/>
            <a:chOff x="0" y="0"/>
            <a:chExt cx="289003" cy="286941"/>
          </a:xfrm>
        </p:grpSpPr>
        <p:sp>
          <p:nvSpPr>
            <p:cNvPr name="Freeform 24" id="24"/>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5" id="25"/>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7" id="27"/>
          <p:cNvGrpSpPr/>
          <p:nvPr/>
        </p:nvGrpSpPr>
        <p:grpSpPr>
          <a:xfrm rot="0">
            <a:off x="700204" y="726470"/>
            <a:ext cx="3458896" cy="531640"/>
            <a:chOff x="0" y="0"/>
            <a:chExt cx="4611861" cy="708854"/>
          </a:xfrm>
        </p:grpSpPr>
        <p:sp>
          <p:nvSpPr>
            <p:cNvPr name="Freeform 28" id="28"/>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29" id="29"/>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Freeform 30" id="30"/>
          <p:cNvSpPr/>
          <p:nvPr/>
        </p:nvSpPr>
        <p:spPr>
          <a:xfrm flipH="false" flipV="false" rot="0">
            <a:off x="5801824" y="2685148"/>
            <a:ext cx="6684352" cy="6266580"/>
          </a:xfrm>
          <a:custGeom>
            <a:avLst/>
            <a:gdLst/>
            <a:ahLst/>
            <a:cxnLst/>
            <a:rect r="r" b="b" t="t" l="l"/>
            <a:pathLst>
              <a:path h="6266580" w="6684352">
                <a:moveTo>
                  <a:pt x="0" y="0"/>
                </a:moveTo>
                <a:lnTo>
                  <a:pt x="6684352" y="0"/>
                </a:lnTo>
                <a:lnTo>
                  <a:pt x="6684352" y="6266580"/>
                </a:lnTo>
                <a:lnTo>
                  <a:pt x="0" y="6266580"/>
                </a:lnTo>
                <a:lnTo>
                  <a:pt x="0" y="0"/>
                </a:lnTo>
                <a:close/>
              </a:path>
            </a:pathLst>
          </a:custGeom>
          <a:blipFill>
            <a:blip r:embed="rId8"/>
            <a:stretch>
              <a:fillRect l="0" t="0" r="0" b="0"/>
            </a:stretch>
          </a:blipFill>
        </p:spPr>
      </p:sp>
      <p:sp>
        <p:nvSpPr>
          <p:cNvPr name="TextBox 31" id="31"/>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32" id="32"/>
          <p:cNvSpPr txBox="true"/>
          <p:nvPr/>
        </p:nvSpPr>
        <p:spPr>
          <a:xfrm rot="0">
            <a:off x="3745396" y="633939"/>
            <a:ext cx="10193684" cy="1454149"/>
          </a:xfrm>
          <a:prstGeom prst="rect">
            <a:avLst/>
          </a:prstGeom>
        </p:spPr>
        <p:txBody>
          <a:bodyPr anchor="t" rtlCol="false" tIns="0" lIns="0" bIns="0" rIns="0">
            <a:spAutoFit/>
          </a:bodyPr>
          <a:lstStyle/>
          <a:p>
            <a:pPr algn="ctr">
              <a:lnSpc>
                <a:spcPts val="11200"/>
              </a:lnSpc>
            </a:pPr>
            <a:r>
              <a:rPr lang="en-US" b="true" sz="8000">
                <a:solidFill>
                  <a:srgbClr val="FFFFFF"/>
                </a:solidFill>
                <a:latin typeface="Poppins Bold"/>
                <a:ea typeface="Poppins Bold"/>
                <a:cs typeface="Poppins Bold"/>
                <a:sym typeface="Poppins Bold"/>
              </a:rPr>
              <a:t>GIT WORKING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3406411" y="-4078270"/>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339871" y="913544"/>
            <a:ext cx="1919429" cy="566532"/>
            <a:chOff x="0" y="0"/>
            <a:chExt cx="505529" cy="149210"/>
          </a:xfrm>
        </p:grpSpPr>
        <p:sp>
          <p:nvSpPr>
            <p:cNvPr name="Freeform 8" id="8"/>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9" id="9"/>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745233" y="992290"/>
            <a:ext cx="406446" cy="409039"/>
            <a:chOff x="0" y="0"/>
            <a:chExt cx="107047" cy="107731"/>
          </a:xfrm>
        </p:grpSpPr>
        <p:sp>
          <p:nvSpPr>
            <p:cNvPr name="Freeform 11" id="11"/>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2" id="12"/>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0654012" y="5201974"/>
            <a:ext cx="6020092" cy="602009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463639" y="8692852"/>
            <a:ext cx="793472" cy="787812"/>
            <a:chOff x="0" y="0"/>
            <a:chExt cx="289003" cy="286941"/>
          </a:xfrm>
        </p:grpSpPr>
        <p:sp>
          <p:nvSpPr>
            <p:cNvPr name="Freeform 18" id="18"/>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9" id="19"/>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0332371" y="2547481"/>
            <a:ext cx="321641" cy="634380"/>
            <a:chOff x="0" y="0"/>
            <a:chExt cx="84712" cy="167079"/>
          </a:xfrm>
        </p:grpSpPr>
        <p:sp>
          <p:nvSpPr>
            <p:cNvPr name="Freeform 22" id="22"/>
            <p:cNvSpPr/>
            <p:nvPr/>
          </p:nvSpPr>
          <p:spPr>
            <a:xfrm flipH="false" flipV="false" rot="0">
              <a:off x="0" y="0"/>
              <a:ext cx="84712" cy="167079"/>
            </a:xfrm>
            <a:custGeom>
              <a:avLst/>
              <a:gdLst/>
              <a:ahLst/>
              <a:cxnLst/>
              <a:rect r="r" b="b" t="t" l="l"/>
              <a:pathLst>
                <a:path h="167079" w="84712">
                  <a:moveTo>
                    <a:pt x="42356" y="0"/>
                  </a:moveTo>
                  <a:lnTo>
                    <a:pt x="42356" y="0"/>
                  </a:lnTo>
                  <a:cubicBezTo>
                    <a:pt x="53590" y="0"/>
                    <a:pt x="64363" y="4462"/>
                    <a:pt x="72306" y="12406"/>
                  </a:cubicBezTo>
                  <a:cubicBezTo>
                    <a:pt x="80250" y="20349"/>
                    <a:pt x="84712" y="31123"/>
                    <a:pt x="84712" y="42356"/>
                  </a:cubicBezTo>
                  <a:lnTo>
                    <a:pt x="84712" y="124723"/>
                  </a:lnTo>
                  <a:cubicBezTo>
                    <a:pt x="84712" y="135957"/>
                    <a:pt x="80250" y="146730"/>
                    <a:pt x="72306" y="154674"/>
                  </a:cubicBezTo>
                  <a:cubicBezTo>
                    <a:pt x="64363" y="162617"/>
                    <a:pt x="53590" y="167079"/>
                    <a:pt x="42356" y="167079"/>
                  </a:cubicBezTo>
                  <a:lnTo>
                    <a:pt x="42356" y="167079"/>
                  </a:lnTo>
                  <a:cubicBezTo>
                    <a:pt x="31123" y="167079"/>
                    <a:pt x="20349" y="162617"/>
                    <a:pt x="12406" y="154674"/>
                  </a:cubicBezTo>
                  <a:cubicBezTo>
                    <a:pt x="4462" y="146730"/>
                    <a:pt x="0" y="135957"/>
                    <a:pt x="0" y="124723"/>
                  </a:cubicBezTo>
                  <a:lnTo>
                    <a:pt x="0" y="42356"/>
                  </a:lnTo>
                  <a:cubicBezTo>
                    <a:pt x="0" y="31123"/>
                    <a:pt x="4462" y="20349"/>
                    <a:pt x="12406" y="12406"/>
                  </a:cubicBezTo>
                  <a:cubicBezTo>
                    <a:pt x="20349" y="4462"/>
                    <a:pt x="31123" y="0"/>
                    <a:pt x="42356" y="0"/>
                  </a:cubicBezTo>
                  <a:close/>
                </a:path>
              </a:pathLst>
            </a:custGeom>
            <a:solidFill>
              <a:srgbClr val="20E5F6"/>
            </a:solidFill>
          </p:spPr>
        </p:sp>
        <p:sp>
          <p:nvSpPr>
            <p:cNvPr name="TextBox 23" id="23"/>
            <p:cNvSpPr txBox="true"/>
            <p:nvPr/>
          </p:nvSpPr>
          <p:spPr>
            <a:xfrm>
              <a:off x="0" y="-38100"/>
              <a:ext cx="84712" cy="205179"/>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5" id="25"/>
          <p:cNvSpPr txBox="true"/>
          <p:nvPr/>
        </p:nvSpPr>
        <p:spPr>
          <a:xfrm rot="0">
            <a:off x="1556261" y="6753107"/>
            <a:ext cx="8776110" cy="1619250"/>
          </a:xfrm>
          <a:prstGeom prst="rect">
            <a:avLst/>
          </a:prstGeom>
        </p:spPr>
        <p:txBody>
          <a:bodyPr anchor="t" rtlCol="false" tIns="0" lIns="0" bIns="0" rIns="0">
            <a:spAutoFit/>
          </a:bodyPr>
          <a:lstStyle/>
          <a:p>
            <a:pPr algn="l">
              <a:lnSpc>
                <a:spcPts val="12599"/>
              </a:lnSpc>
            </a:pPr>
            <a:r>
              <a:rPr lang="en-US" sz="9000" b="true">
                <a:solidFill>
                  <a:srgbClr val="FFFFFF"/>
                </a:solidFill>
                <a:latin typeface="Poppins Bold"/>
                <a:ea typeface="Poppins Bold"/>
                <a:cs typeface="Poppins Bold"/>
                <a:sym typeface="Poppins Bold"/>
              </a:rPr>
              <a:t>KEY CONCEPTS</a:t>
            </a:r>
          </a:p>
        </p:txBody>
      </p:sp>
      <p:sp>
        <p:nvSpPr>
          <p:cNvPr name="TextBox 26" id="26"/>
          <p:cNvSpPr txBox="true"/>
          <p:nvPr/>
        </p:nvSpPr>
        <p:spPr>
          <a:xfrm rot="0">
            <a:off x="1556261" y="8050095"/>
            <a:ext cx="9420319" cy="1856772"/>
          </a:xfrm>
          <a:prstGeom prst="rect">
            <a:avLst/>
          </a:prstGeom>
        </p:spPr>
        <p:txBody>
          <a:bodyPr anchor="t" rtlCol="false" tIns="0" lIns="0" bIns="0" rIns="0">
            <a:spAutoFit/>
          </a:bodyPr>
          <a:lstStyle/>
          <a:p>
            <a:pPr algn="l">
              <a:lnSpc>
                <a:spcPts val="14347"/>
              </a:lnSpc>
            </a:pPr>
            <a:r>
              <a:rPr lang="en-US" sz="10248">
                <a:solidFill>
                  <a:srgbClr val="FFFFFF"/>
                </a:solidFill>
                <a:latin typeface="Poppins"/>
                <a:ea typeface="Poppins"/>
                <a:cs typeface="Poppins"/>
                <a:sym typeface="Poppins"/>
              </a:rPr>
              <a:t>OF GITHUB</a:t>
            </a:r>
          </a:p>
        </p:txBody>
      </p:sp>
      <p:sp>
        <p:nvSpPr>
          <p:cNvPr name="TextBox 27" id="27"/>
          <p:cNvSpPr txBox="true"/>
          <p:nvPr/>
        </p:nvSpPr>
        <p:spPr>
          <a:xfrm rot="0">
            <a:off x="11005117" y="2480806"/>
            <a:ext cx="5787741" cy="1715923"/>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Issues are for tracking bugs, tasks, or features and PRs are for Proposed changes to be merged into main code.</a:t>
            </a:r>
          </a:p>
          <a:p>
            <a:pPr algn="just">
              <a:lnSpc>
                <a:spcPts val="3420"/>
              </a:lnSpc>
            </a:pPr>
          </a:p>
        </p:txBody>
      </p:sp>
      <p:sp>
        <p:nvSpPr>
          <p:cNvPr name="TextBox 28" id="28"/>
          <p:cNvSpPr txBox="true"/>
          <p:nvPr/>
        </p:nvSpPr>
        <p:spPr>
          <a:xfrm rot="0">
            <a:off x="11005117" y="4856209"/>
            <a:ext cx="5787741" cy="2144548"/>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Separate copies workspaces for development. Main branch (usually main or master) is the stable version, while other branches are for new features or fixes.</a:t>
            </a:r>
          </a:p>
        </p:txBody>
      </p:sp>
      <p:grpSp>
        <p:nvGrpSpPr>
          <p:cNvPr name="Group 29" id="29"/>
          <p:cNvGrpSpPr/>
          <p:nvPr/>
        </p:nvGrpSpPr>
        <p:grpSpPr>
          <a:xfrm rot="0">
            <a:off x="10332371" y="4884784"/>
            <a:ext cx="321641" cy="634380"/>
            <a:chOff x="0" y="0"/>
            <a:chExt cx="84712" cy="167079"/>
          </a:xfrm>
        </p:grpSpPr>
        <p:sp>
          <p:nvSpPr>
            <p:cNvPr name="Freeform 30" id="30"/>
            <p:cNvSpPr/>
            <p:nvPr/>
          </p:nvSpPr>
          <p:spPr>
            <a:xfrm flipH="false" flipV="false" rot="0">
              <a:off x="0" y="0"/>
              <a:ext cx="84712" cy="167079"/>
            </a:xfrm>
            <a:custGeom>
              <a:avLst/>
              <a:gdLst/>
              <a:ahLst/>
              <a:cxnLst/>
              <a:rect r="r" b="b" t="t" l="l"/>
              <a:pathLst>
                <a:path h="167079" w="84712">
                  <a:moveTo>
                    <a:pt x="42356" y="0"/>
                  </a:moveTo>
                  <a:lnTo>
                    <a:pt x="42356" y="0"/>
                  </a:lnTo>
                  <a:cubicBezTo>
                    <a:pt x="53590" y="0"/>
                    <a:pt x="64363" y="4462"/>
                    <a:pt x="72306" y="12406"/>
                  </a:cubicBezTo>
                  <a:cubicBezTo>
                    <a:pt x="80250" y="20349"/>
                    <a:pt x="84712" y="31123"/>
                    <a:pt x="84712" y="42356"/>
                  </a:cubicBezTo>
                  <a:lnTo>
                    <a:pt x="84712" y="124723"/>
                  </a:lnTo>
                  <a:cubicBezTo>
                    <a:pt x="84712" y="135957"/>
                    <a:pt x="80250" y="146730"/>
                    <a:pt x="72306" y="154674"/>
                  </a:cubicBezTo>
                  <a:cubicBezTo>
                    <a:pt x="64363" y="162617"/>
                    <a:pt x="53590" y="167079"/>
                    <a:pt x="42356" y="167079"/>
                  </a:cubicBezTo>
                  <a:lnTo>
                    <a:pt x="42356" y="167079"/>
                  </a:lnTo>
                  <a:cubicBezTo>
                    <a:pt x="31123" y="167079"/>
                    <a:pt x="20349" y="162617"/>
                    <a:pt x="12406" y="154674"/>
                  </a:cubicBezTo>
                  <a:cubicBezTo>
                    <a:pt x="4462" y="146730"/>
                    <a:pt x="0" y="135957"/>
                    <a:pt x="0" y="124723"/>
                  </a:cubicBezTo>
                  <a:lnTo>
                    <a:pt x="0" y="42356"/>
                  </a:lnTo>
                  <a:cubicBezTo>
                    <a:pt x="0" y="31123"/>
                    <a:pt x="4462" y="20349"/>
                    <a:pt x="12406" y="12406"/>
                  </a:cubicBezTo>
                  <a:cubicBezTo>
                    <a:pt x="20349" y="4462"/>
                    <a:pt x="31123" y="0"/>
                    <a:pt x="42356" y="0"/>
                  </a:cubicBezTo>
                  <a:close/>
                </a:path>
              </a:pathLst>
            </a:custGeom>
            <a:solidFill>
              <a:srgbClr val="20E5F6"/>
            </a:solidFill>
          </p:spPr>
        </p:sp>
        <p:sp>
          <p:nvSpPr>
            <p:cNvPr name="TextBox 31" id="31"/>
            <p:cNvSpPr txBox="true"/>
            <p:nvPr/>
          </p:nvSpPr>
          <p:spPr>
            <a:xfrm>
              <a:off x="0" y="-38100"/>
              <a:ext cx="84712" cy="205179"/>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292481" y="2239145"/>
            <a:ext cx="3056439" cy="3056439"/>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00204" y="726470"/>
            <a:ext cx="3458896" cy="531640"/>
            <a:chOff x="0" y="0"/>
            <a:chExt cx="4611861" cy="708854"/>
          </a:xfrm>
        </p:grpSpPr>
        <p:sp>
          <p:nvSpPr>
            <p:cNvPr name="Freeform 36" id="36"/>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37" id="37"/>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TextBox 38" id="38"/>
          <p:cNvSpPr txBox="true"/>
          <p:nvPr/>
        </p:nvSpPr>
        <p:spPr>
          <a:xfrm rot="0">
            <a:off x="10976580" y="1906405"/>
            <a:ext cx="4363291" cy="405765"/>
          </a:xfrm>
          <a:prstGeom prst="rect">
            <a:avLst/>
          </a:prstGeom>
        </p:spPr>
        <p:txBody>
          <a:bodyPr anchor="t" rtlCol="false" tIns="0" lIns="0" bIns="0" rIns="0">
            <a:spAutoFit/>
          </a:bodyPr>
          <a:lstStyle/>
          <a:p>
            <a:pPr algn="l">
              <a:lnSpc>
                <a:spcPts val="3359"/>
              </a:lnSpc>
              <a:spcBef>
                <a:spcPct val="0"/>
              </a:spcBef>
            </a:pPr>
            <a:r>
              <a:rPr lang="en-US" b="true" sz="2399">
                <a:solidFill>
                  <a:srgbClr val="E44234"/>
                </a:solidFill>
                <a:latin typeface="TT Norms Bold"/>
                <a:ea typeface="TT Norms Bold"/>
                <a:cs typeface="TT Norms Bold"/>
                <a:sym typeface="TT Norms Bold"/>
              </a:rPr>
              <a:t>Issues &amp; Pull Requests (PRs)</a:t>
            </a:r>
          </a:p>
        </p:txBody>
      </p:sp>
      <p:sp>
        <p:nvSpPr>
          <p:cNvPr name="TextBox 39" id="39"/>
          <p:cNvSpPr txBox="true"/>
          <p:nvPr/>
        </p:nvSpPr>
        <p:spPr>
          <a:xfrm rot="0">
            <a:off x="11005117" y="4258344"/>
            <a:ext cx="1633972" cy="405765"/>
          </a:xfrm>
          <a:prstGeom prst="rect">
            <a:avLst/>
          </a:prstGeom>
        </p:spPr>
        <p:txBody>
          <a:bodyPr anchor="t" rtlCol="false" tIns="0" lIns="0" bIns="0" rIns="0">
            <a:spAutoFit/>
          </a:bodyPr>
          <a:lstStyle/>
          <a:p>
            <a:pPr algn="l">
              <a:lnSpc>
                <a:spcPts val="3359"/>
              </a:lnSpc>
              <a:spcBef>
                <a:spcPct val="0"/>
              </a:spcBef>
            </a:pPr>
            <a:r>
              <a:rPr lang="en-US" b="true" sz="2399">
                <a:solidFill>
                  <a:srgbClr val="E44234"/>
                </a:solidFill>
                <a:latin typeface="TT Norms Bold"/>
                <a:ea typeface="TT Norms Bold"/>
                <a:cs typeface="TT Norms Bold"/>
                <a:sym typeface="TT Norms Bold"/>
              </a:rPr>
              <a:t>Branch</a:t>
            </a:r>
          </a:p>
        </p:txBody>
      </p:sp>
      <p:grpSp>
        <p:nvGrpSpPr>
          <p:cNvPr name="Group 40" id="40"/>
          <p:cNvGrpSpPr/>
          <p:nvPr/>
        </p:nvGrpSpPr>
        <p:grpSpPr>
          <a:xfrm rot="0">
            <a:off x="3091069" y="2546741"/>
            <a:ext cx="321641" cy="634380"/>
            <a:chOff x="0" y="0"/>
            <a:chExt cx="84712" cy="167079"/>
          </a:xfrm>
        </p:grpSpPr>
        <p:sp>
          <p:nvSpPr>
            <p:cNvPr name="Freeform 41" id="41"/>
            <p:cNvSpPr/>
            <p:nvPr/>
          </p:nvSpPr>
          <p:spPr>
            <a:xfrm flipH="false" flipV="false" rot="0">
              <a:off x="0" y="0"/>
              <a:ext cx="84712" cy="167079"/>
            </a:xfrm>
            <a:custGeom>
              <a:avLst/>
              <a:gdLst/>
              <a:ahLst/>
              <a:cxnLst/>
              <a:rect r="r" b="b" t="t" l="l"/>
              <a:pathLst>
                <a:path h="167079" w="84712">
                  <a:moveTo>
                    <a:pt x="42356" y="0"/>
                  </a:moveTo>
                  <a:lnTo>
                    <a:pt x="42356" y="0"/>
                  </a:lnTo>
                  <a:cubicBezTo>
                    <a:pt x="53590" y="0"/>
                    <a:pt x="64363" y="4462"/>
                    <a:pt x="72306" y="12406"/>
                  </a:cubicBezTo>
                  <a:cubicBezTo>
                    <a:pt x="80250" y="20349"/>
                    <a:pt x="84712" y="31123"/>
                    <a:pt x="84712" y="42356"/>
                  </a:cubicBezTo>
                  <a:lnTo>
                    <a:pt x="84712" y="124723"/>
                  </a:lnTo>
                  <a:cubicBezTo>
                    <a:pt x="84712" y="135957"/>
                    <a:pt x="80250" y="146730"/>
                    <a:pt x="72306" y="154674"/>
                  </a:cubicBezTo>
                  <a:cubicBezTo>
                    <a:pt x="64363" y="162617"/>
                    <a:pt x="53590" y="167079"/>
                    <a:pt x="42356" y="167079"/>
                  </a:cubicBezTo>
                  <a:lnTo>
                    <a:pt x="42356" y="167079"/>
                  </a:lnTo>
                  <a:cubicBezTo>
                    <a:pt x="31123" y="167079"/>
                    <a:pt x="20349" y="162617"/>
                    <a:pt x="12406" y="154674"/>
                  </a:cubicBezTo>
                  <a:cubicBezTo>
                    <a:pt x="4462" y="146730"/>
                    <a:pt x="0" y="135957"/>
                    <a:pt x="0" y="124723"/>
                  </a:cubicBezTo>
                  <a:lnTo>
                    <a:pt x="0" y="42356"/>
                  </a:lnTo>
                  <a:cubicBezTo>
                    <a:pt x="0" y="31123"/>
                    <a:pt x="4462" y="20349"/>
                    <a:pt x="12406" y="12406"/>
                  </a:cubicBezTo>
                  <a:cubicBezTo>
                    <a:pt x="20349" y="4462"/>
                    <a:pt x="31123" y="0"/>
                    <a:pt x="42356" y="0"/>
                  </a:cubicBezTo>
                  <a:close/>
                </a:path>
              </a:pathLst>
            </a:custGeom>
            <a:solidFill>
              <a:srgbClr val="20E5F6"/>
            </a:solidFill>
          </p:spPr>
        </p:sp>
        <p:sp>
          <p:nvSpPr>
            <p:cNvPr name="TextBox 42" id="42"/>
            <p:cNvSpPr txBox="true"/>
            <p:nvPr/>
          </p:nvSpPr>
          <p:spPr>
            <a:xfrm>
              <a:off x="0" y="-38100"/>
              <a:ext cx="84712" cy="205179"/>
            </a:xfrm>
            <a:prstGeom prst="rect">
              <a:avLst/>
            </a:prstGeom>
          </p:spPr>
          <p:txBody>
            <a:bodyPr anchor="ctr" rtlCol="false" tIns="50800" lIns="50800" bIns="50800" rIns="50800"/>
            <a:lstStyle/>
            <a:p>
              <a:pPr algn="ctr">
                <a:lnSpc>
                  <a:spcPts val="2659"/>
                </a:lnSpc>
              </a:pPr>
            </a:p>
          </p:txBody>
        </p:sp>
      </p:grpSp>
      <p:sp>
        <p:nvSpPr>
          <p:cNvPr name="TextBox 43" id="43"/>
          <p:cNvSpPr txBox="true"/>
          <p:nvPr/>
        </p:nvSpPr>
        <p:spPr>
          <a:xfrm rot="0">
            <a:off x="3763815" y="2480066"/>
            <a:ext cx="5787741" cy="1287298"/>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A project folder where all your files, including code, documentation, and assets, are stored.</a:t>
            </a:r>
          </a:p>
        </p:txBody>
      </p:sp>
      <p:sp>
        <p:nvSpPr>
          <p:cNvPr name="TextBox 44" id="44"/>
          <p:cNvSpPr txBox="true"/>
          <p:nvPr/>
        </p:nvSpPr>
        <p:spPr>
          <a:xfrm rot="0">
            <a:off x="3735278" y="1905665"/>
            <a:ext cx="1633972" cy="405765"/>
          </a:xfrm>
          <a:prstGeom prst="rect">
            <a:avLst/>
          </a:prstGeom>
        </p:spPr>
        <p:txBody>
          <a:bodyPr anchor="t" rtlCol="false" tIns="0" lIns="0" bIns="0" rIns="0">
            <a:spAutoFit/>
          </a:bodyPr>
          <a:lstStyle/>
          <a:p>
            <a:pPr algn="l">
              <a:lnSpc>
                <a:spcPts val="3359"/>
              </a:lnSpc>
              <a:spcBef>
                <a:spcPct val="0"/>
              </a:spcBef>
            </a:pPr>
            <a:r>
              <a:rPr lang="en-US" b="true" sz="2399">
                <a:solidFill>
                  <a:srgbClr val="E44234"/>
                </a:solidFill>
                <a:latin typeface="TT Norms Bold"/>
                <a:ea typeface="TT Norms Bold"/>
                <a:cs typeface="TT Norms Bold"/>
                <a:sym typeface="TT Norms Bold"/>
              </a:rPr>
              <a:t>Repository</a:t>
            </a:r>
          </a:p>
        </p:txBody>
      </p:sp>
      <p:grpSp>
        <p:nvGrpSpPr>
          <p:cNvPr name="Group 45" id="45"/>
          <p:cNvGrpSpPr/>
          <p:nvPr/>
        </p:nvGrpSpPr>
        <p:grpSpPr>
          <a:xfrm rot="0">
            <a:off x="3036177" y="4981998"/>
            <a:ext cx="321641" cy="634380"/>
            <a:chOff x="0" y="0"/>
            <a:chExt cx="84712" cy="167079"/>
          </a:xfrm>
        </p:grpSpPr>
        <p:sp>
          <p:nvSpPr>
            <p:cNvPr name="Freeform 46" id="46"/>
            <p:cNvSpPr/>
            <p:nvPr/>
          </p:nvSpPr>
          <p:spPr>
            <a:xfrm flipH="false" flipV="false" rot="0">
              <a:off x="0" y="0"/>
              <a:ext cx="84712" cy="167079"/>
            </a:xfrm>
            <a:custGeom>
              <a:avLst/>
              <a:gdLst/>
              <a:ahLst/>
              <a:cxnLst/>
              <a:rect r="r" b="b" t="t" l="l"/>
              <a:pathLst>
                <a:path h="167079" w="84712">
                  <a:moveTo>
                    <a:pt x="42356" y="0"/>
                  </a:moveTo>
                  <a:lnTo>
                    <a:pt x="42356" y="0"/>
                  </a:lnTo>
                  <a:cubicBezTo>
                    <a:pt x="53590" y="0"/>
                    <a:pt x="64363" y="4462"/>
                    <a:pt x="72306" y="12406"/>
                  </a:cubicBezTo>
                  <a:cubicBezTo>
                    <a:pt x="80250" y="20349"/>
                    <a:pt x="84712" y="31123"/>
                    <a:pt x="84712" y="42356"/>
                  </a:cubicBezTo>
                  <a:lnTo>
                    <a:pt x="84712" y="124723"/>
                  </a:lnTo>
                  <a:cubicBezTo>
                    <a:pt x="84712" y="135957"/>
                    <a:pt x="80250" y="146730"/>
                    <a:pt x="72306" y="154674"/>
                  </a:cubicBezTo>
                  <a:cubicBezTo>
                    <a:pt x="64363" y="162617"/>
                    <a:pt x="53590" y="167079"/>
                    <a:pt x="42356" y="167079"/>
                  </a:cubicBezTo>
                  <a:lnTo>
                    <a:pt x="42356" y="167079"/>
                  </a:lnTo>
                  <a:cubicBezTo>
                    <a:pt x="31123" y="167079"/>
                    <a:pt x="20349" y="162617"/>
                    <a:pt x="12406" y="154674"/>
                  </a:cubicBezTo>
                  <a:cubicBezTo>
                    <a:pt x="4462" y="146730"/>
                    <a:pt x="0" y="135957"/>
                    <a:pt x="0" y="124723"/>
                  </a:cubicBezTo>
                  <a:lnTo>
                    <a:pt x="0" y="42356"/>
                  </a:lnTo>
                  <a:cubicBezTo>
                    <a:pt x="0" y="31123"/>
                    <a:pt x="4462" y="20349"/>
                    <a:pt x="12406" y="12406"/>
                  </a:cubicBezTo>
                  <a:cubicBezTo>
                    <a:pt x="20349" y="4462"/>
                    <a:pt x="31123" y="0"/>
                    <a:pt x="42356" y="0"/>
                  </a:cubicBezTo>
                  <a:close/>
                </a:path>
              </a:pathLst>
            </a:custGeom>
            <a:solidFill>
              <a:srgbClr val="20E5F6"/>
            </a:solidFill>
          </p:spPr>
        </p:sp>
        <p:sp>
          <p:nvSpPr>
            <p:cNvPr name="TextBox 47" id="47"/>
            <p:cNvSpPr txBox="true"/>
            <p:nvPr/>
          </p:nvSpPr>
          <p:spPr>
            <a:xfrm>
              <a:off x="0" y="-38100"/>
              <a:ext cx="84712" cy="205179"/>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3708923" y="4915323"/>
            <a:ext cx="5787741" cy="1287298"/>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A snapshot of your changes. Think of them as a way to record the evolution of your project.</a:t>
            </a:r>
          </a:p>
        </p:txBody>
      </p:sp>
      <p:sp>
        <p:nvSpPr>
          <p:cNvPr name="TextBox 49" id="49"/>
          <p:cNvSpPr txBox="true"/>
          <p:nvPr/>
        </p:nvSpPr>
        <p:spPr>
          <a:xfrm rot="0">
            <a:off x="3680386" y="4340921"/>
            <a:ext cx="1633972" cy="405765"/>
          </a:xfrm>
          <a:prstGeom prst="rect">
            <a:avLst/>
          </a:prstGeom>
        </p:spPr>
        <p:txBody>
          <a:bodyPr anchor="t" rtlCol="false" tIns="0" lIns="0" bIns="0" rIns="0">
            <a:spAutoFit/>
          </a:bodyPr>
          <a:lstStyle/>
          <a:p>
            <a:pPr algn="l">
              <a:lnSpc>
                <a:spcPts val="3359"/>
              </a:lnSpc>
              <a:spcBef>
                <a:spcPct val="0"/>
              </a:spcBef>
            </a:pPr>
            <a:r>
              <a:rPr lang="en-US" b="true" sz="2399">
                <a:solidFill>
                  <a:srgbClr val="E44234"/>
                </a:solidFill>
                <a:latin typeface="TT Norms Bold"/>
                <a:ea typeface="TT Norms Bold"/>
                <a:cs typeface="TT Norms Bold"/>
                <a:sym typeface="TT Norms Bold"/>
              </a:rPr>
              <a:t>Commit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1935977" y="-2064523"/>
            <a:ext cx="14416046" cy="1441604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339871" y="1196810"/>
            <a:ext cx="1919429" cy="19194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474737" y="2282307"/>
            <a:ext cx="2749946" cy="27499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700204" y="726470"/>
            <a:ext cx="3458896" cy="531640"/>
            <a:chOff x="0" y="0"/>
            <a:chExt cx="4611861" cy="708854"/>
          </a:xfrm>
        </p:grpSpPr>
        <p:sp>
          <p:nvSpPr>
            <p:cNvPr name="Freeform 25" id="25"/>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26" id="26"/>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TextBox 27" id="27"/>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8" id="28"/>
          <p:cNvSpPr txBox="true"/>
          <p:nvPr/>
        </p:nvSpPr>
        <p:spPr>
          <a:xfrm rot="0">
            <a:off x="3745396" y="633939"/>
            <a:ext cx="10193684" cy="1454149"/>
          </a:xfrm>
          <a:prstGeom prst="rect">
            <a:avLst/>
          </a:prstGeom>
        </p:spPr>
        <p:txBody>
          <a:bodyPr anchor="t" rtlCol="false" tIns="0" lIns="0" bIns="0" rIns="0">
            <a:spAutoFit/>
          </a:bodyPr>
          <a:lstStyle/>
          <a:p>
            <a:pPr algn="ctr">
              <a:lnSpc>
                <a:spcPts val="11200"/>
              </a:lnSpc>
            </a:pPr>
            <a:r>
              <a:rPr lang="en-US" b="true" sz="8000">
                <a:solidFill>
                  <a:srgbClr val="FFFFFF"/>
                </a:solidFill>
                <a:latin typeface="Poppins Bold"/>
                <a:ea typeface="Poppins Bold"/>
                <a:cs typeface="Poppins Bold"/>
                <a:sym typeface="Poppins Bold"/>
              </a:rPr>
              <a:t>GITHUB COPILOT</a:t>
            </a:r>
          </a:p>
        </p:txBody>
      </p:sp>
      <p:pic>
        <p:nvPicPr>
          <p:cNvPr name="Picture 29" id="29"/>
          <p:cNvPicPr>
            <a:picLocks noChangeAspect="true"/>
          </p:cNvPicPr>
          <p:nvPr>
            <a:videoFile r:link="rId9"/>
          </p:nvPr>
        </p:nvPicPr>
        <p:blipFill>
          <a:blip r:embed="rId8"/>
          <a:stretch>
            <a:fillRect/>
          </a:stretch>
        </p:blipFill>
        <p:spPr>
          <a:xfrm rot="0">
            <a:off x="3653314" y="2520652"/>
            <a:ext cx="10981372" cy="61722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1935977" y="-2064523"/>
            <a:ext cx="14416046" cy="1441604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339871" y="1196810"/>
            <a:ext cx="1919429" cy="19194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00000">
                      <a:alpha val="100000"/>
                    </a:srgbClr>
                  </a:gs>
                  <a:gs pos="100000">
                    <a:srgbClr val="737373">
                      <a:alpha val="100000"/>
                    </a:srgbClr>
                  </a:gs>
                </a:gsLst>
                <a:lin ang="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474737" y="2282307"/>
            <a:ext cx="2749946" cy="27499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700204" y="726470"/>
            <a:ext cx="3458896" cy="531640"/>
            <a:chOff x="0" y="0"/>
            <a:chExt cx="4611861" cy="708854"/>
          </a:xfrm>
        </p:grpSpPr>
        <p:sp>
          <p:nvSpPr>
            <p:cNvPr name="Freeform 25" id="25"/>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26" id="26"/>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Freeform 27" id="27"/>
          <p:cNvSpPr/>
          <p:nvPr/>
        </p:nvSpPr>
        <p:spPr>
          <a:xfrm flipH="false" flipV="false" rot="0">
            <a:off x="3156910" y="2832450"/>
            <a:ext cx="11301259" cy="4817162"/>
          </a:xfrm>
          <a:custGeom>
            <a:avLst/>
            <a:gdLst/>
            <a:ahLst/>
            <a:cxnLst/>
            <a:rect r="r" b="b" t="t" l="l"/>
            <a:pathLst>
              <a:path h="4817162" w="11301259">
                <a:moveTo>
                  <a:pt x="0" y="0"/>
                </a:moveTo>
                <a:lnTo>
                  <a:pt x="11301259" y="0"/>
                </a:lnTo>
                <a:lnTo>
                  <a:pt x="11301259" y="4817162"/>
                </a:lnTo>
                <a:lnTo>
                  <a:pt x="0" y="4817162"/>
                </a:lnTo>
                <a:lnTo>
                  <a:pt x="0" y="0"/>
                </a:lnTo>
                <a:close/>
              </a:path>
            </a:pathLst>
          </a:custGeom>
          <a:blipFill>
            <a:blip r:embed="rId8"/>
            <a:stretch>
              <a:fillRect l="0" t="0" r="0" b="0"/>
            </a:stretch>
          </a:blipFill>
        </p:spPr>
      </p:sp>
      <p:sp>
        <p:nvSpPr>
          <p:cNvPr name="TextBox 28" id="28"/>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9" id="29"/>
          <p:cNvSpPr txBox="true"/>
          <p:nvPr/>
        </p:nvSpPr>
        <p:spPr>
          <a:xfrm rot="0">
            <a:off x="3745396" y="633939"/>
            <a:ext cx="10193684" cy="1454149"/>
          </a:xfrm>
          <a:prstGeom prst="rect">
            <a:avLst/>
          </a:prstGeom>
        </p:spPr>
        <p:txBody>
          <a:bodyPr anchor="t" rtlCol="false" tIns="0" lIns="0" bIns="0" rIns="0">
            <a:spAutoFit/>
          </a:bodyPr>
          <a:lstStyle/>
          <a:p>
            <a:pPr algn="ctr">
              <a:lnSpc>
                <a:spcPts val="11200"/>
              </a:lnSpc>
            </a:pPr>
            <a:r>
              <a:rPr lang="en-US" b="true" sz="8000">
                <a:solidFill>
                  <a:srgbClr val="FFFFFF"/>
                </a:solidFill>
                <a:latin typeface="Poppins Bold"/>
                <a:ea typeface="Poppins Bold"/>
                <a:cs typeface="Poppins Bold"/>
                <a:sym typeface="Poppins Bold"/>
              </a:rPr>
              <a:t>GITHUB COPILOT</a:t>
            </a:r>
          </a:p>
        </p:txBody>
      </p:sp>
      <p:sp>
        <p:nvSpPr>
          <p:cNvPr name="TextBox 30" id="30"/>
          <p:cNvSpPr txBox="true"/>
          <p:nvPr/>
        </p:nvSpPr>
        <p:spPr>
          <a:xfrm rot="0">
            <a:off x="4003717" y="8279673"/>
            <a:ext cx="9677043" cy="807085"/>
          </a:xfrm>
          <a:prstGeom prst="rect">
            <a:avLst/>
          </a:prstGeom>
        </p:spPr>
        <p:txBody>
          <a:bodyPr anchor="t" rtlCol="false" tIns="0" lIns="0" bIns="0" rIns="0">
            <a:spAutoFit/>
          </a:bodyPr>
          <a:lstStyle/>
          <a:p>
            <a:pPr algn="l">
              <a:lnSpc>
                <a:spcPts val="6439"/>
              </a:lnSpc>
            </a:pPr>
            <a:r>
              <a:rPr lang="en-US" sz="4599" u="sng">
                <a:solidFill>
                  <a:srgbClr val="FFFFFF"/>
                </a:solidFill>
                <a:latin typeface="Arimo"/>
                <a:ea typeface="Arimo"/>
                <a:cs typeface="Arimo"/>
                <a:sym typeface="Arimo"/>
                <a:hlinkClick r:id="rId9" tooltip="https://github.com/education/students"/>
              </a:rPr>
              <a:t>https://github.com/education/students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3" id="3"/>
          <p:cNvGrpSpPr/>
          <p:nvPr/>
        </p:nvGrpSpPr>
        <p:grpSpPr>
          <a:xfrm rot="0">
            <a:off x="-4263384" y="-2190959"/>
            <a:ext cx="15456825" cy="1545682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7" id="7"/>
          <p:cNvGrpSpPr/>
          <p:nvPr/>
        </p:nvGrpSpPr>
        <p:grpSpPr>
          <a:xfrm rot="0">
            <a:off x="15339871" y="913544"/>
            <a:ext cx="1919429" cy="566532"/>
            <a:chOff x="0" y="0"/>
            <a:chExt cx="505529" cy="149210"/>
          </a:xfrm>
        </p:grpSpPr>
        <p:sp>
          <p:nvSpPr>
            <p:cNvPr name="Freeform 8" id="8"/>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9" id="9"/>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745233" y="992290"/>
            <a:ext cx="406446" cy="409039"/>
            <a:chOff x="0" y="0"/>
            <a:chExt cx="107047" cy="107731"/>
          </a:xfrm>
        </p:grpSpPr>
        <p:sp>
          <p:nvSpPr>
            <p:cNvPr name="Freeform 11" id="11"/>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2" id="12"/>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833628" y="5750042"/>
            <a:ext cx="2631400" cy="26314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103755" y="5952502"/>
            <a:ext cx="7359884" cy="735988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463639" y="8692852"/>
            <a:ext cx="793472" cy="787812"/>
            <a:chOff x="0" y="0"/>
            <a:chExt cx="289003" cy="286941"/>
          </a:xfrm>
        </p:grpSpPr>
        <p:sp>
          <p:nvSpPr>
            <p:cNvPr name="Freeform 21" id="2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22" id="2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700204" y="726470"/>
            <a:ext cx="3458896" cy="531640"/>
            <a:chOff x="0" y="0"/>
            <a:chExt cx="4611861" cy="708854"/>
          </a:xfrm>
        </p:grpSpPr>
        <p:sp>
          <p:nvSpPr>
            <p:cNvPr name="Freeform 25" id="25"/>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26" id="26"/>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
        <p:nvSpPr>
          <p:cNvPr name="Freeform 27" id="27"/>
          <p:cNvSpPr/>
          <p:nvPr/>
        </p:nvSpPr>
        <p:spPr>
          <a:xfrm flipH="false" flipV="false" rot="-880451">
            <a:off x="10605903" y="392538"/>
            <a:ext cx="1234577" cy="1354817"/>
          </a:xfrm>
          <a:custGeom>
            <a:avLst/>
            <a:gdLst/>
            <a:ahLst/>
            <a:cxnLst/>
            <a:rect r="r" b="b" t="t" l="l"/>
            <a:pathLst>
              <a:path h="1354817" w="1234577">
                <a:moveTo>
                  <a:pt x="0" y="0"/>
                </a:moveTo>
                <a:lnTo>
                  <a:pt x="1234577" y="0"/>
                </a:lnTo>
                <a:lnTo>
                  <a:pt x="1234577" y="1354817"/>
                </a:lnTo>
                <a:lnTo>
                  <a:pt x="0" y="1354817"/>
                </a:lnTo>
                <a:lnTo>
                  <a:pt x="0" y="0"/>
                </a:lnTo>
                <a:close/>
              </a:path>
            </a:pathLst>
          </a:custGeom>
          <a:blipFill>
            <a:blip r:embed="rId8"/>
            <a:stretch>
              <a:fillRect l="0" t="0" r="0" b="0"/>
            </a:stretch>
          </a:blipFill>
        </p:spPr>
      </p:sp>
      <p:sp>
        <p:nvSpPr>
          <p:cNvPr name="Freeform 28" id="28"/>
          <p:cNvSpPr/>
          <p:nvPr/>
        </p:nvSpPr>
        <p:spPr>
          <a:xfrm flipH="false" flipV="false" rot="0">
            <a:off x="11305671" y="2536622"/>
            <a:ext cx="957673" cy="957673"/>
          </a:xfrm>
          <a:custGeom>
            <a:avLst/>
            <a:gdLst/>
            <a:ahLst/>
            <a:cxnLst/>
            <a:rect r="r" b="b" t="t" l="l"/>
            <a:pathLst>
              <a:path h="957673" w="957673">
                <a:moveTo>
                  <a:pt x="0" y="0"/>
                </a:moveTo>
                <a:lnTo>
                  <a:pt x="957673" y="0"/>
                </a:lnTo>
                <a:lnTo>
                  <a:pt x="957673" y="957674"/>
                </a:lnTo>
                <a:lnTo>
                  <a:pt x="0" y="9576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1513111" y="4149286"/>
            <a:ext cx="882933" cy="1388167"/>
          </a:xfrm>
          <a:custGeom>
            <a:avLst/>
            <a:gdLst/>
            <a:ahLst/>
            <a:cxnLst/>
            <a:rect r="r" b="b" t="t" l="l"/>
            <a:pathLst>
              <a:path h="1388167" w="882933">
                <a:moveTo>
                  <a:pt x="0" y="0"/>
                </a:moveTo>
                <a:lnTo>
                  <a:pt x="882933" y="0"/>
                </a:lnTo>
                <a:lnTo>
                  <a:pt x="882933" y="1388167"/>
                </a:lnTo>
                <a:lnTo>
                  <a:pt x="0" y="13881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0" id="30"/>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31" id="31"/>
          <p:cNvSpPr txBox="true"/>
          <p:nvPr/>
        </p:nvSpPr>
        <p:spPr>
          <a:xfrm rot="0">
            <a:off x="1556261" y="5508878"/>
            <a:ext cx="6096751" cy="858673"/>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Software that is made freely available for anyone to use, modify, and distribute.</a:t>
            </a:r>
          </a:p>
        </p:txBody>
      </p:sp>
      <p:sp>
        <p:nvSpPr>
          <p:cNvPr name="TextBox 32" id="32"/>
          <p:cNvSpPr txBox="true"/>
          <p:nvPr/>
        </p:nvSpPr>
        <p:spPr>
          <a:xfrm rot="0">
            <a:off x="1556261" y="2062624"/>
            <a:ext cx="3950996" cy="1964350"/>
          </a:xfrm>
          <a:prstGeom prst="rect">
            <a:avLst/>
          </a:prstGeom>
        </p:spPr>
        <p:txBody>
          <a:bodyPr anchor="t" rtlCol="false" tIns="0" lIns="0" bIns="0" rIns="0">
            <a:spAutoFit/>
          </a:bodyPr>
          <a:lstStyle/>
          <a:p>
            <a:pPr algn="l">
              <a:lnSpc>
                <a:spcPts val="15248"/>
              </a:lnSpc>
            </a:pPr>
            <a:r>
              <a:rPr lang="en-US" sz="10891" b="true">
                <a:solidFill>
                  <a:srgbClr val="FFFFFF"/>
                </a:solidFill>
                <a:latin typeface="Poppins Bold"/>
                <a:ea typeface="Poppins Bold"/>
                <a:cs typeface="Poppins Bold"/>
                <a:sym typeface="Poppins Bold"/>
              </a:rPr>
              <a:t>OPEN </a:t>
            </a:r>
          </a:p>
        </p:txBody>
      </p:sp>
      <p:sp>
        <p:nvSpPr>
          <p:cNvPr name="TextBox 33" id="33"/>
          <p:cNvSpPr txBox="true"/>
          <p:nvPr/>
        </p:nvSpPr>
        <p:spPr>
          <a:xfrm rot="0">
            <a:off x="1556261" y="3371828"/>
            <a:ext cx="8033288" cy="1964350"/>
          </a:xfrm>
          <a:prstGeom prst="rect">
            <a:avLst/>
          </a:prstGeom>
        </p:spPr>
        <p:txBody>
          <a:bodyPr anchor="t" rtlCol="false" tIns="0" lIns="0" bIns="0" rIns="0">
            <a:spAutoFit/>
          </a:bodyPr>
          <a:lstStyle/>
          <a:p>
            <a:pPr algn="l">
              <a:lnSpc>
                <a:spcPts val="15248"/>
              </a:lnSpc>
            </a:pPr>
            <a:r>
              <a:rPr lang="en-US" sz="10891">
                <a:solidFill>
                  <a:srgbClr val="FFFFFF"/>
                </a:solidFill>
                <a:latin typeface="Poppins"/>
                <a:ea typeface="Poppins"/>
                <a:cs typeface="Poppins"/>
                <a:sym typeface="Poppins"/>
              </a:rPr>
              <a:t>SOURCE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2222446" y="-2891986"/>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274909" y="-487880"/>
            <a:ext cx="8513755" cy="851375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6463639" y="8692852"/>
            <a:ext cx="793472" cy="787812"/>
            <a:chOff x="0" y="0"/>
            <a:chExt cx="289003" cy="286941"/>
          </a:xfrm>
        </p:grpSpPr>
        <p:sp>
          <p:nvSpPr>
            <p:cNvPr name="Freeform 18" id="18"/>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9" id="19"/>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2" id="22"/>
          <p:cNvSpPr txBox="true"/>
          <p:nvPr/>
        </p:nvSpPr>
        <p:spPr>
          <a:xfrm rot="0">
            <a:off x="4829487" y="1508268"/>
            <a:ext cx="10510384" cy="1454149"/>
          </a:xfrm>
          <a:prstGeom prst="rect">
            <a:avLst/>
          </a:prstGeom>
        </p:spPr>
        <p:txBody>
          <a:bodyPr anchor="t" rtlCol="false" tIns="0" lIns="0" bIns="0" rIns="0">
            <a:spAutoFit/>
          </a:bodyPr>
          <a:lstStyle/>
          <a:p>
            <a:pPr algn="l">
              <a:lnSpc>
                <a:spcPts val="11200"/>
              </a:lnSpc>
            </a:pPr>
            <a:r>
              <a:rPr lang="en-US" sz="8000" b="true">
                <a:solidFill>
                  <a:srgbClr val="FFFFFF"/>
                </a:solidFill>
                <a:latin typeface="Poppins Bold"/>
                <a:ea typeface="Poppins Bold"/>
                <a:cs typeface="Poppins Bold"/>
                <a:sym typeface="Poppins Bold"/>
              </a:rPr>
              <a:t>OPEN SOURCE </a:t>
            </a:r>
          </a:p>
        </p:txBody>
      </p:sp>
      <p:sp>
        <p:nvSpPr>
          <p:cNvPr name="TextBox 23" id="23"/>
          <p:cNvSpPr txBox="true"/>
          <p:nvPr/>
        </p:nvSpPr>
        <p:spPr>
          <a:xfrm rot="0">
            <a:off x="4829487" y="2793511"/>
            <a:ext cx="11391480" cy="2014206"/>
          </a:xfrm>
          <a:prstGeom prst="rect">
            <a:avLst/>
          </a:prstGeom>
        </p:spPr>
        <p:txBody>
          <a:bodyPr anchor="t" rtlCol="false" tIns="0" lIns="0" bIns="0" rIns="0">
            <a:spAutoFit/>
          </a:bodyPr>
          <a:lstStyle/>
          <a:p>
            <a:pPr algn="l">
              <a:lnSpc>
                <a:spcPts val="15596"/>
              </a:lnSpc>
            </a:pPr>
            <a:r>
              <a:rPr lang="en-US" sz="11140">
                <a:solidFill>
                  <a:srgbClr val="FFFFFF"/>
                </a:solidFill>
                <a:latin typeface="Poppins"/>
                <a:ea typeface="Poppins"/>
                <a:cs typeface="Poppins"/>
                <a:sym typeface="Poppins"/>
              </a:rPr>
              <a:t>CONTRIBUTIONS</a:t>
            </a:r>
          </a:p>
        </p:txBody>
      </p:sp>
      <p:grpSp>
        <p:nvGrpSpPr>
          <p:cNvPr name="Group 24" id="24"/>
          <p:cNvGrpSpPr/>
          <p:nvPr/>
        </p:nvGrpSpPr>
        <p:grpSpPr>
          <a:xfrm rot="0">
            <a:off x="-121594" y="5143500"/>
            <a:ext cx="4114800" cy="411480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4829487" y="5143635"/>
            <a:ext cx="11715526" cy="2144548"/>
          </a:xfrm>
          <a:prstGeom prst="rect">
            <a:avLst/>
          </a:prstGeom>
        </p:spPr>
        <p:txBody>
          <a:bodyPr anchor="t" rtlCol="false" tIns="0" lIns="0" bIns="0" rIns="0">
            <a:spAutoFit/>
          </a:bodyPr>
          <a:lstStyle/>
          <a:p>
            <a:pPr algn="just">
              <a:lnSpc>
                <a:spcPts val="3420"/>
              </a:lnSpc>
            </a:pPr>
            <a:r>
              <a:rPr lang="en-US" sz="2672" spc="-29">
                <a:solidFill>
                  <a:srgbClr val="FFFFFF"/>
                </a:solidFill>
                <a:latin typeface="TT Norms"/>
                <a:ea typeface="TT Norms"/>
                <a:cs typeface="TT Norms"/>
                <a:sym typeface="TT Norms"/>
              </a:rPr>
              <a:t>Open source contributions involve participating in publicly accessible projects whose source code is open for anyone to view, use, modify, and distribute. Contributions can range from writing code to documentation, testing, design, and more, benefiting the broader community by improving software and fostering collaboration.</a:t>
            </a:r>
          </a:p>
        </p:txBody>
      </p:sp>
      <p:grpSp>
        <p:nvGrpSpPr>
          <p:cNvPr name="Group 28" id="28"/>
          <p:cNvGrpSpPr/>
          <p:nvPr/>
        </p:nvGrpSpPr>
        <p:grpSpPr>
          <a:xfrm rot="0">
            <a:off x="700204" y="726470"/>
            <a:ext cx="3458896" cy="531640"/>
            <a:chOff x="0" y="0"/>
            <a:chExt cx="4611861" cy="708854"/>
          </a:xfrm>
        </p:grpSpPr>
        <p:sp>
          <p:nvSpPr>
            <p:cNvPr name="Freeform 29" id="29"/>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7"/>
              <a:stretch>
                <a:fillRect l="0" t="0" r="0" b="0"/>
              </a:stretch>
            </a:blipFill>
          </p:spPr>
        </p:sp>
        <p:sp>
          <p:nvSpPr>
            <p:cNvPr name="TextBox 30" id="30"/>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46162"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sp>
        <p:nvSpPr>
          <p:cNvPr name="Freeform 3" id="3"/>
          <p:cNvSpPr/>
          <p:nvPr/>
        </p:nvSpPr>
        <p:spPr>
          <a:xfrm flipH="false" flipV="false" rot="0">
            <a:off x="9144000" y="-245236"/>
            <a:ext cx="9590162" cy="10777473"/>
          </a:xfrm>
          <a:custGeom>
            <a:avLst/>
            <a:gdLst/>
            <a:ahLst/>
            <a:cxnLst/>
            <a:rect r="r" b="b" t="t" l="l"/>
            <a:pathLst>
              <a:path h="10777473" w="9590162">
                <a:moveTo>
                  <a:pt x="0" y="0"/>
                </a:moveTo>
                <a:lnTo>
                  <a:pt x="9590162" y="0"/>
                </a:lnTo>
                <a:lnTo>
                  <a:pt x="9590162" y="10777472"/>
                </a:lnTo>
                <a:lnTo>
                  <a:pt x="0" y="10777472"/>
                </a:lnTo>
                <a:lnTo>
                  <a:pt x="0" y="0"/>
                </a:lnTo>
                <a:close/>
              </a:path>
            </a:pathLst>
          </a:custGeom>
          <a:blipFill>
            <a:blip r:embed="rId2">
              <a:alphaModFix amt="29000"/>
            </a:blip>
            <a:stretch>
              <a:fillRect l="0" t="-9421" r="0" b="-9421"/>
            </a:stretch>
          </a:blipFill>
        </p:spPr>
      </p:sp>
      <p:grpSp>
        <p:nvGrpSpPr>
          <p:cNvPr name="Group 4" id="4"/>
          <p:cNvGrpSpPr/>
          <p:nvPr/>
        </p:nvGrpSpPr>
        <p:grpSpPr>
          <a:xfrm rot="0">
            <a:off x="-5116445" y="-1001645"/>
            <a:ext cx="12290290" cy="122902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ln w="28575" cap="sq">
              <a:solidFill>
                <a:srgbClr val="4A6EDB"/>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2550236" y="5430493"/>
            <a:ext cx="6183926" cy="618392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39871" y="913544"/>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745233" y="992290"/>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860375" y="1100115"/>
            <a:ext cx="176161" cy="193390"/>
          </a:xfrm>
          <a:custGeom>
            <a:avLst/>
            <a:gdLst/>
            <a:ahLst/>
            <a:cxnLst/>
            <a:rect r="r" b="b" t="t" l="l"/>
            <a:pathLst>
              <a:path h="193390" w="176161">
                <a:moveTo>
                  <a:pt x="0" y="0"/>
                </a:moveTo>
                <a:lnTo>
                  <a:pt x="176161" y="0"/>
                </a:lnTo>
                <a:lnTo>
                  <a:pt x="176161" y="193390"/>
                </a:lnTo>
                <a:lnTo>
                  <a:pt x="0" y="193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6463639" y="8692852"/>
            <a:ext cx="793472" cy="787812"/>
            <a:chOff x="0" y="0"/>
            <a:chExt cx="289003" cy="286941"/>
          </a:xfrm>
        </p:grpSpPr>
        <p:sp>
          <p:nvSpPr>
            <p:cNvPr name="Freeform 18" id="18"/>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9" id="19"/>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400000">
            <a:off x="16735331" y="8904285"/>
            <a:ext cx="270061" cy="364947"/>
          </a:xfrm>
          <a:custGeom>
            <a:avLst/>
            <a:gdLst/>
            <a:ahLst/>
            <a:cxnLst/>
            <a:rect r="r" b="b" t="t" l="l"/>
            <a:pathLst>
              <a:path h="364947" w="270061">
                <a:moveTo>
                  <a:pt x="0" y="0"/>
                </a:moveTo>
                <a:lnTo>
                  <a:pt x="270061" y="0"/>
                </a:lnTo>
                <a:lnTo>
                  <a:pt x="270061" y="364947"/>
                </a:lnTo>
                <a:lnTo>
                  <a:pt x="0" y="3649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833332" y="2849165"/>
            <a:ext cx="6558306" cy="5881787"/>
            <a:chOff x="0" y="0"/>
            <a:chExt cx="5932386" cy="5320434"/>
          </a:xfrm>
        </p:grpSpPr>
        <p:sp>
          <p:nvSpPr>
            <p:cNvPr name="Freeform 22" id="22"/>
            <p:cNvSpPr/>
            <p:nvPr/>
          </p:nvSpPr>
          <p:spPr>
            <a:xfrm flipH="false" flipV="false" rot="0">
              <a:off x="0" y="0"/>
              <a:ext cx="5932386" cy="5320434"/>
            </a:xfrm>
            <a:custGeom>
              <a:avLst/>
              <a:gdLst/>
              <a:ahLst/>
              <a:cxnLst/>
              <a:rect r="r" b="b" t="t" l="l"/>
              <a:pathLst>
                <a:path h="5320434" w="5932386">
                  <a:moveTo>
                    <a:pt x="5932386" y="522467"/>
                  </a:moveTo>
                  <a:lnTo>
                    <a:pt x="5932386" y="2213300"/>
                  </a:lnTo>
                  <a:cubicBezTo>
                    <a:pt x="5932386" y="2364401"/>
                    <a:pt x="5818795" y="2508052"/>
                    <a:pt x="5622759" y="2608077"/>
                  </a:cubicBezTo>
                  <a:cubicBezTo>
                    <a:pt x="5426722" y="2707037"/>
                    <a:pt x="5313132" y="2850688"/>
                    <a:pt x="5313132" y="3002853"/>
                  </a:cubicBezTo>
                  <a:lnTo>
                    <a:pt x="5313132" y="4797967"/>
                  </a:lnTo>
                  <a:cubicBezTo>
                    <a:pt x="5313132" y="5086334"/>
                    <a:pt x="4910067" y="5320434"/>
                    <a:pt x="4413563" y="5320434"/>
                  </a:cubicBezTo>
                  <a:lnTo>
                    <a:pt x="899568" y="5320434"/>
                  </a:lnTo>
                  <a:cubicBezTo>
                    <a:pt x="403065" y="5320434"/>
                    <a:pt x="0" y="5086334"/>
                    <a:pt x="0" y="4797967"/>
                  </a:cubicBezTo>
                  <a:lnTo>
                    <a:pt x="0" y="522467"/>
                  </a:lnTo>
                  <a:cubicBezTo>
                    <a:pt x="0" y="234099"/>
                    <a:pt x="403065" y="0"/>
                    <a:pt x="899568" y="0"/>
                  </a:cubicBezTo>
                  <a:lnTo>
                    <a:pt x="5034650" y="0"/>
                  </a:lnTo>
                  <a:cubicBezTo>
                    <a:pt x="5531153" y="0"/>
                    <a:pt x="5932386" y="234099"/>
                    <a:pt x="5932386" y="522467"/>
                  </a:cubicBezTo>
                  <a:lnTo>
                    <a:pt x="0" y="0"/>
                  </a:lnTo>
                  <a:cubicBezTo>
                    <a:pt x="0" y="0"/>
                    <a:pt x="5932386" y="522467"/>
                    <a:pt x="5932386" y="522467"/>
                  </a:cubicBezTo>
                  <a:close/>
                </a:path>
              </a:pathLst>
            </a:custGeom>
            <a:blipFill>
              <a:blip r:embed="rId7"/>
              <a:stretch>
                <a:fillRect l="-20990" t="0" r="-20990" b="0"/>
              </a:stretch>
            </a:blipFill>
            <a:ln w="28575" cap="rnd">
              <a:solidFill>
                <a:srgbClr val="20E5F6"/>
              </a:solidFill>
              <a:prstDash val="solid"/>
              <a:round/>
            </a:ln>
          </p:spPr>
        </p:sp>
      </p:grpSp>
      <p:grpSp>
        <p:nvGrpSpPr>
          <p:cNvPr name="Group 23" id="23"/>
          <p:cNvGrpSpPr/>
          <p:nvPr/>
        </p:nvGrpSpPr>
        <p:grpSpPr>
          <a:xfrm rot="0">
            <a:off x="1028700" y="5602227"/>
            <a:ext cx="1854647" cy="185464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a:ln w="28575" cap="sq">
              <a:gradFill>
                <a:gsLst>
                  <a:gs pos="0">
                    <a:srgbClr val="041443">
                      <a:alpha val="25000"/>
                    </a:srgbClr>
                  </a:gs>
                  <a:gs pos="50000">
                    <a:srgbClr val="061C5B">
                      <a:alpha val="46500"/>
                    </a:srgbClr>
                  </a:gs>
                  <a:gs pos="100000">
                    <a:srgbClr val="0A2D7A">
                      <a:alpha val="100000"/>
                    </a:srgbClr>
                  </a:gs>
                </a:gsLst>
                <a:path path="circle">
                  <a:fillToRect l="0" r="100000" t="0" b="100000"/>
                </a:path>
                <a:tileRect r="0" l="-100000" b="0" t="-100000"/>
              </a:gra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5696701" y="1025677"/>
            <a:ext cx="1048532" cy="3136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Norms"/>
                <a:ea typeface="TT Norms"/>
                <a:cs typeface="TT Norms"/>
                <a:sym typeface="TT Norms"/>
              </a:rPr>
              <a:t>Search</a:t>
            </a:r>
          </a:p>
        </p:txBody>
      </p:sp>
      <p:sp>
        <p:nvSpPr>
          <p:cNvPr name="TextBox 27" id="27"/>
          <p:cNvSpPr txBox="true"/>
          <p:nvPr/>
        </p:nvSpPr>
        <p:spPr>
          <a:xfrm rot="0">
            <a:off x="5777124" y="75560"/>
            <a:ext cx="7815079" cy="2162175"/>
          </a:xfrm>
          <a:prstGeom prst="rect">
            <a:avLst/>
          </a:prstGeom>
        </p:spPr>
        <p:txBody>
          <a:bodyPr anchor="t" rtlCol="false" tIns="0" lIns="0" bIns="0" rIns="0">
            <a:spAutoFit/>
          </a:bodyPr>
          <a:lstStyle/>
          <a:p>
            <a:pPr algn="l">
              <a:lnSpc>
                <a:spcPts val="8400"/>
              </a:lnSpc>
            </a:pPr>
            <a:r>
              <a:rPr lang="en-US" sz="6000" b="true">
                <a:solidFill>
                  <a:srgbClr val="FFFFFF"/>
                </a:solidFill>
                <a:latin typeface="Poppins Bold"/>
                <a:ea typeface="Poppins Bold"/>
                <a:cs typeface="Poppins Bold"/>
                <a:sym typeface="Poppins Bold"/>
              </a:rPr>
              <a:t>WHY CONTRIBUTE TO OPEN SOURCE ?</a:t>
            </a:r>
          </a:p>
        </p:txBody>
      </p:sp>
      <p:sp>
        <p:nvSpPr>
          <p:cNvPr name="TextBox 28" id="28"/>
          <p:cNvSpPr txBox="true"/>
          <p:nvPr/>
        </p:nvSpPr>
        <p:spPr>
          <a:xfrm rot="0">
            <a:off x="9520650" y="2884855"/>
            <a:ext cx="6778935" cy="6136539"/>
          </a:xfrm>
          <a:prstGeom prst="rect">
            <a:avLst/>
          </a:prstGeom>
        </p:spPr>
        <p:txBody>
          <a:bodyPr anchor="t" rtlCol="false" tIns="0" lIns="0" bIns="0" rIns="0">
            <a:spAutoFit/>
          </a:bodyPr>
          <a:lstStyle/>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Learn new technologies, frameworks, and best coding practices.</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Gain experience working in real-world software development environments.</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Build an impressive portfolio showcasing your contributions.</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Many companies value open-source experience in hiring.</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Connect with like-minded developers and influential contributors in the tech industry.</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Contribute to the tech community by improving tools you or others use.</a:t>
            </a:r>
          </a:p>
          <a:p>
            <a:pPr algn="just" marL="555383" indent="-277692" lvl="1">
              <a:lnSpc>
                <a:spcPts val="3292"/>
              </a:lnSpc>
              <a:buFont typeface="Arial"/>
              <a:buChar char="•"/>
            </a:pPr>
            <a:r>
              <a:rPr lang="en-US" sz="2572" spc="-28">
                <a:solidFill>
                  <a:srgbClr val="FFFFFF"/>
                </a:solidFill>
                <a:latin typeface="TT Norms"/>
                <a:ea typeface="TT Norms"/>
                <a:cs typeface="TT Norms"/>
                <a:sym typeface="TT Norms"/>
              </a:rPr>
              <a:t>Experience workflows like code reviews, version control, and team discussions.</a:t>
            </a:r>
          </a:p>
          <a:p>
            <a:pPr algn="just">
              <a:lnSpc>
                <a:spcPts val="3292"/>
              </a:lnSpc>
            </a:pPr>
          </a:p>
        </p:txBody>
      </p:sp>
      <p:grpSp>
        <p:nvGrpSpPr>
          <p:cNvPr name="Group 29" id="29"/>
          <p:cNvGrpSpPr/>
          <p:nvPr/>
        </p:nvGrpSpPr>
        <p:grpSpPr>
          <a:xfrm rot="0">
            <a:off x="700204" y="726470"/>
            <a:ext cx="3458896" cy="531640"/>
            <a:chOff x="0" y="0"/>
            <a:chExt cx="4611861" cy="708854"/>
          </a:xfrm>
        </p:grpSpPr>
        <p:sp>
          <p:nvSpPr>
            <p:cNvPr name="Freeform 30" id="30"/>
            <p:cNvSpPr/>
            <p:nvPr/>
          </p:nvSpPr>
          <p:spPr>
            <a:xfrm flipH="false" flipV="false" rot="0">
              <a:off x="0" y="0"/>
              <a:ext cx="1230309" cy="708854"/>
            </a:xfrm>
            <a:custGeom>
              <a:avLst/>
              <a:gdLst/>
              <a:ahLst/>
              <a:cxnLst/>
              <a:rect r="r" b="b" t="t" l="l"/>
              <a:pathLst>
                <a:path h="708854" w="1230309">
                  <a:moveTo>
                    <a:pt x="0" y="0"/>
                  </a:moveTo>
                  <a:lnTo>
                    <a:pt x="1230309" y="0"/>
                  </a:lnTo>
                  <a:lnTo>
                    <a:pt x="1230309" y="708854"/>
                  </a:lnTo>
                  <a:lnTo>
                    <a:pt x="0" y="708854"/>
                  </a:lnTo>
                  <a:lnTo>
                    <a:pt x="0" y="0"/>
                  </a:lnTo>
                  <a:close/>
                </a:path>
              </a:pathLst>
            </a:custGeom>
            <a:blipFill>
              <a:blip r:embed="rId8"/>
              <a:stretch>
                <a:fillRect l="0" t="0" r="0" b="0"/>
              </a:stretch>
            </a:blipFill>
          </p:spPr>
        </p:sp>
        <p:sp>
          <p:nvSpPr>
            <p:cNvPr name="TextBox 31" id="31"/>
            <p:cNvSpPr txBox="true"/>
            <p:nvPr/>
          </p:nvSpPr>
          <p:spPr>
            <a:xfrm rot="0">
              <a:off x="1555566" y="66093"/>
              <a:ext cx="3056295" cy="538568"/>
            </a:xfrm>
            <a:prstGeom prst="rect">
              <a:avLst/>
            </a:prstGeom>
          </p:spPr>
          <p:txBody>
            <a:bodyPr anchor="t" rtlCol="false" tIns="0" lIns="0" bIns="0" rIns="0">
              <a:spAutoFit/>
            </a:bodyPr>
            <a:lstStyle/>
            <a:p>
              <a:pPr algn="l">
                <a:lnSpc>
                  <a:spcPts val="3461"/>
                </a:lnSpc>
              </a:pPr>
              <a:r>
                <a:rPr lang="en-US" sz="2472" b="true">
                  <a:solidFill>
                    <a:srgbClr val="FFFFFF"/>
                  </a:solidFill>
                  <a:latin typeface="TT Norms Bold"/>
                  <a:ea typeface="TT Norms Bold"/>
                  <a:cs typeface="TT Norms Bold"/>
                  <a:sym typeface="TT Norms Bold"/>
                </a:rPr>
                <a:t>GDG MIT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DAGWjV4ZKhk</dc:identifier>
  <dcterms:modified xsi:type="dcterms:W3CDTF">2011-08-01T06:04:30Z</dcterms:modified>
  <cp:revision>1</cp:revision>
  <dc:title>Github and Open Source</dc:title>
</cp:coreProperties>
</file>