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7.xml" ContentType="application/vnd.openxmlformats-officedocument.presentationml.notesSlide+xml"/>
  <Override PartName="/ppt/notesSlides/_rels/notesSlide7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662DB60-DEC0-47F4-BB05-B03711B1875B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121F05B-843B-4301-B421-473AFB01342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hyperlink" Target="https://www.instagram.com/camimi_la" TargetMode="External"/><Relationship Id="rId6" Type="http://schemas.openxmlformats.org/officeDocument/2006/relationships/hyperlink" Target="https://github.com/cami-la/curso-dio-intro-collections" TargetMode="External"/><Relationship Id="rId7" Type="http://schemas.openxmlformats.org/officeDocument/2006/relationships/hyperlink" Target="https://www.linkedin.com/in/cami-la/" TargetMode="External"/><Relationship Id="rId8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s://discord.com/invite/eUrT2UFeS6" TargetMode="Externa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35;gc45dd6da3b_4_0"/>
          <p:cNvSpPr txBox="1"/>
          <p:nvPr/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b="0" lang="en-US" sz="15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36;gc45dd6da3b_4_0"/>
          <p:cNvSpPr txBox="1"/>
          <p:nvPr/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37;gc45dd6da3b_4_0"/>
          <p:cNvSpPr txBox="1"/>
          <p:nvPr/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1" lang="en-US" sz="66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48" name="Google Shape;38;gc45dd6da3b_4_0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Google Shape;39;gc45dd6da3b_4_0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Google Shape;40;gc45dd6da3b_4_0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Google Shape;41;gc45dd6da3b_4_0" descr=""/>
          <p:cNvPicPr/>
          <p:nvPr/>
        </p:nvPicPr>
        <p:blipFill>
          <a:blip r:embed="rId1"/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52" name="Google Shape;42;gc45dd6da3b_4_0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Google Shape;43;gc45dd6da3b_4_0"/>
          <p:cNvSpPr/>
          <p:nvPr/>
        </p:nvSpPr>
        <p:spPr>
          <a:xfrm>
            <a:off x="465840" y="1571400"/>
            <a:ext cx="8520120" cy="151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Aula 1</a:t>
            </a:r>
            <a:br/>
            <a:r>
              <a:rPr b="1" lang="en-US" sz="5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Coleções com iterações ordenadas: Listas 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54" name="Google Shape;44;gc45dd6da3b_4_0"/>
          <p:cNvSpPr/>
          <p:nvPr/>
        </p:nvSpPr>
        <p:spPr>
          <a:xfrm>
            <a:off x="563400" y="3276720"/>
            <a:ext cx="5797080" cy="5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Collections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49;p18"/>
          <p:cNvSpPr txBox="1"/>
          <p:nvPr/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Objetivos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56" name="Google Shape;50;p18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57" name="Google Shape;51;p18"/>
          <p:cNvSpPr txBox="1"/>
          <p:nvPr/>
        </p:nvSpPr>
        <p:spPr>
          <a:xfrm>
            <a:off x="362520" y="1088640"/>
            <a:ext cx="8148240" cy="296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456840">
              <a:lnSpc>
                <a:spcPct val="2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73763"/>
                </a:solidFill>
                <a:latin typeface="Calibri"/>
                <a:ea typeface="Calibri"/>
              </a:rPr>
              <a:t>1. </a:t>
            </a:r>
            <a:r>
              <a:rPr b="0" lang="en-US" sz="2400" spc="-1" strike="noStrike">
                <a:solidFill>
                  <a:srgbClr val="073763"/>
                </a:solidFill>
                <a:latin typeface="Calibri"/>
                <a:ea typeface="Calibri"/>
              </a:rPr>
              <a:t>Características da interface List</a:t>
            </a:r>
            <a:endParaRPr b="0" lang="pt-BR" sz="2400" spc="-1" strike="noStrike">
              <a:latin typeface="Arial"/>
            </a:endParaRPr>
          </a:p>
          <a:p>
            <a:pPr marL="914400" indent="-456840">
              <a:lnSpc>
                <a:spcPct val="2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73763"/>
                </a:solidFill>
                <a:latin typeface="Calibri"/>
                <a:ea typeface="Calibri"/>
              </a:rPr>
              <a:t>2. </a:t>
            </a:r>
            <a:r>
              <a:rPr b="0" lang="en-US" sz="2400" spc="-1" strike="noStrike">
                <a:solidFill>
                  <a:srgbClr val="073763"/>
                </a:solidFill>
                <a:latin typeface="Calibri"/>
                <a:ea typeface="Calibri"/>
              </a:rPr>
              <a:t>Como e quando utilizar ArrayList e LinkedList</a:t>
            </a:r>
            <a:endParaRPr b="0" lang="pt-BR" sz="2400" spc="-1" strike="noStrike">
              <a:latin typeface="Arial"/>
            </a:endParaRPr>
          </a:p>
          <a:p>
            <a:pPr marL="1371600" indent="-456840">
              <a:lnSpc>
                <a:spcPct val="2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73763"/>
                </a:solidFill>
                <a:latin typeface="Calibri"/>
                <a:ea typeface="Calibri"/>
              </a:rPr>
              <a:t>3.</a:t>
            </a:r>
            <a:r>
              <a:rPr b="0" lang="en-US" sz="2400" spc="-1" strike="noStrike">
                <a:solidFill>
                  <a:srgbClr val="073763"/>
                </a:solidFill>
                <a:latin typeface="Calibri"/>
                <a:ea typeface="Calibri"/>
              </a:rPr>
              <a:t> Conhecer os principais métodos</a:t>
            </a:r>
            <a:endParaRPr b="0" lang="pt-BR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58" name="Google Shape;52;p18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7;p3"/>
          <p:cNvSpPr txBox="1"/>
          <p:nvPr/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java.util.List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60" name="Google Shape;58;p3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61" name="Google Shape;59;p3"/>
          <p:cNvSpPr txBox="1"/>
          <p:nvPr/>
        </p:nvSpPr>
        <p:spPr>
          <a:xfrm>
            <a:off x="232200" y="180000"/>
            <a:ext cx="8679240" cy="2174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406080">
              <a:lnSpc>
                <a:spcPct val="100000"/>
              </a:lnSpc>
              <a:buClr>
                <a:srgbClr val="073763"/>
              </a:buClr>
              <a:buFont typeface="Calibri"/>
              <a:buChar char="●"/>
            </a:pPr>
            <a:r>
              <a:rPr b="0" lang="en-US" sz="2800" spc="-1" strike="noStrike">
                <a:solidFill>
                  <a:srgbClr val="073763"/>
                </a:solidFill>
                <a:latin typeface="Calibri"/>
                <a:ea typeface="Calibri"/>
              </a:rPr>
              <a:t>Elementos duplicados e garante ordem de inserção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62" name="Google Shape;60;p3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Google Shape;61;p3"/>
          <p:cNvSpPr/>
          <p:nvPr/>
        </p:nvSpPr>
        <p:spPr>
          <a:xfrm>
            <a:off x="1384200" y="4134600"/>
            <a:ext cx="188352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600" spc="-1" strike="noStrike">
                <a:solidFill>
                  <a:srgbClr val="073763"/>
                </a:solidFill>
                <a:latin typeface="Calibri"/>
                <a:ea typeface="Calibri"/>
              </a:rPr>
              <a:t>Fonte: geeksforgeeks.org</a:t>
            </a:r>
            <a:endParaRPr b="0" lang="pt-BR" sz="600" spc="-1" strike="noStrike">
              <a:latin typeface="Arial"/>
            </a:endParaRPr>
          </a:p>
        </p:txBody>
      </p:sp>
      <p:sp>
        <p:nvSpPr>
          <p:cNvPr id="64" name="Google Shape;62;p3"/>
          <p:cNvSpPr/>
          <p:nvPr/>
        </p:nvSpPr>
        <p:spPr>
          <a:xfrm>
            <a:off x="512280" y="1617840"/>
            <a:ext cx="43243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28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073763"/>
                </a:solidFill>
                <a:highlight>
                  <a:srgbClr val="f8f9fa"/>
                </a:highlight>
                <a:latin typeface="Calibri"/>
                <a:ea typeface="Calibri"/>
              </a:rPr>
              <a:t>"ArrayList deve ser usado onde mais operações de pesquisa são necessárias, e LinkedList deve ser usado onde mais operações de inserção e exclusão são necessárias."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900" spc="-1" strike="noStrike">
              <a:latin typeface="Arial"/>
            </a:endParaRPr>
          </a:p>
        </p:txBody>
      </p:sp>
      <p:pic>
        <p:nvPicPr>
          <p:cNvPr id="65" name="Google Shape;63;p3" descr=""/>
          <p:cNvPicPr/>
          <p:nvPr/>
        </p:nvPicPr>
        <p:blipFill>
          <a:blip r:embed="rId2"/>
          <a:stretch/>
        </p:blipFill>
        <p:spPr>
          <a:xfrm>
            <a:off x="5281560" y="1484640"/>
            <a:ext cx="3550320" cy="2174040"/>
          </a:xfrm>
          <a:prstGeom prst="rect">
            <a:avLst/>
          </a:prstGeom>
          <a:ln w="0">
            <a:noFill/>
          </a:ln>
        </p:spPr>
      </p:pic>
      <p:sp>
        <p:nvSpPr>
          <p:cNvPr id="66" name="Google Shape;64;p3"/>
          <p:cNvSpPr/>
          <p:nvPr/>
        </p:nvSpPr>
        <p:spPr>
          <a:xfrm>
            <a:off x="6114960" y="3592800"/>
            <a:ext cx="188352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600" spc="-1" strike="noStrike">
                <a:solidFill>
                  <a:srgbClr val="073763"/>
                </a:solidFill>
                <a:latin typeface="Calibri"/>
                <a:ea typeface="Calibri"/>
              </a:rPr>
              <a:t>Fonte: deviniciative.wordpress.com</a:t>
            </a:r>
            <a:endParaRPr b="0" lang="pt-BR" sz="600" spc="-1" strike="noStrike">
              <a:latin typeface="Arial"/>
            </a:endParaRPr>
          </a:p>
        </p:txBody>
      </p:sp>
      <p:pic>
        <p:nvPicPr>
          <p:cNvPr id="67" name="Google Shape;65;p3" descr=""/>
          <p:cNvPicPr/>
          <p:nvPr/>
        </p:nvPicPr>
        <p:blipFill>
          <a:blip r:embed="rId3"/>
          <a:stretch/>
        </p:blipFill>
        <p:spPr>
          <a:xfrm>
            <a:off x="311760" y="2212920"/>
            <a:ext cx="4643280" cy="2008080"/>
          </a:xfrm>
          <a:prstGeom prst="rect">
            <a:avLst/>
          </a:prstGeom>
          <a:ln w="0">
            <a:noFill/>
          </a:ln>
        </p:spPr>
      </p:pic>
      <p:sp>
        <p:nvSpPr>
          <p:cNvPr id="68" name="Google Shape;66;p3"/>
          <p:cNvSpPr/>
          <p:nvPr/>
        </p:nvSpPr>
        <p:spPr>
          <a:xfrm>
            <a:off x="6307200" y="2571840"/>
            <a:ext cx="600480" cy="5180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Google Shape;67;p3"/>
          <p:cNvSpPr/>
          <p:nvPr/>
        </p:nvSpPr>
        <p:spPr>
          <a:xfrm>
            <a:off x="5410800" y="2571840"/>
            <a:ext cx="600480" cy="518040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Google Shape;68;p3"/>
          <p:cNvSpPr/>
          <p:nvPr/>
        </p:nvSpPr>
        <p:spPr>
          <a:xfrm>
            <a:off x="7203600" y="2571840"/>
            <a:ext cx="600480" cy="518040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71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3;gcb02b98ebe_1_0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73" name="Google Shape;74;gcb02b98ebe_1_0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Google Shape;75;gcb02b98ebe_1_0"/>
          <p:cNvSpPr txBox="1"/>
          <p:nvPr/>
        </p:nvSpPr>
        <p:spPr>
          <a:xfrm>
            <a:off x="374760" y="24300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Exercícios Propostos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75" name="Google Shape;76;gcb02b98ebe_1_0"/>
          <p:cNvSpPr/>
          <p:nvPr/>
        </p:nvSpPr>
        <p:spPr>
          <a:xfrm>
            <a:off x="333000" y="1180080"/>
            <a:ext cx="8477640" cy="30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 algn="just">
              <a:lnSpc>
                <a:spcPct val="115000"/>
              </a:lnSpc>
              <a:buClr>
                <a:srgbClr val="073763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73763"/>
                </a:solidFill>
                <a:latin typeface="Calibri"/>
                <a:ea typeface="Calibri"/>
              </a:rPr>
              <a:t>Faça um programa que receba a temperatura média dos 6 primeiros meses do ano e armazene-as em uma lista. </a:t>
            </a:r>
            <a:endParaRPr b="0" lang="pt-BR" sz="2400" spc="-1" strike="noStrike">
              <a:latin typeface="Arial"/>
            </a:endParaRPr>
          </a:p>
          <a:p>
            <a:pPr marL="457200"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73763"/>
                </a:solidFill>
                <a:latin typeface="Calibri"/>
                <a:ea typeface="Calibri"/>
              </a:rPr>
              <a:t>Após isto, calcule a média semestral das temperaturas e mostre todas as temperaturas acima desta média, e em que mês elas ocorreram (mostrar o mês por extenso: 1 – Janeiro, 2 – Fevereiro e etc).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64" dur="indefinite" restart="never" nodeType="tmRoot">
          <p:childTnLst>
            <p:seq>
              <p:cTn id="65" dur="indefinite" nodeType="mainSeq">
                <p:childTnLst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1;gcb02b98ebe_1_7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77" name="Google Shape;82;gcb02b98ebe_1_7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Google Shape;83;gcb02b98ebe_1_7"/>
          <p:cNvSpPr txBox="1"/>
          <p:nvPr/>
        </p:nvSpPr>
        <p:spPr>
          <a:xfrm>
            <a:off x="374760" y="24300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Exercícios Propostos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79" name="Google Shape;84;gcb02b98ebe_1_7"/>
          <p:cNvSpPr/>
          <p:nvPr/>
        </p:nvSpPr>
        <p:spPr>
          <a:xfrm>
            <a:off x="396000" y="799920"/>
            <a:ext cx="8477640" cy="39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67920" algn="just">
              <a:lnSpc>
                <a:spcPct val="115000"/>
              </a:lnSpc>
              <a:buClr>
                <a:srgbClr val="073763"/>
              </a:buClr>
              <a:buFont typeface="Calibri"/>
              <a:buChar char="●"/>
            </a:pPr>
            <a:r>
              <a:rPr b="0" lang="en-US" sz="2200" spc="-1" strike="noStrike">
                <a:solidFill>
                  <a:srgbClr val="073763"/>
                </a:solidFill>
                <a:latin typeface="Calibri"/>
                <a:ea typeface="Calibri"/>
              </a:rPr>
              <a:t>Utilizando listas, faça um programa que faça 5 perguntas para uma pessoa sobre um crime. As perguntas são: </a:t>
            </a:r>
            <a:endParaRPr b="0" lang="pt-BR" sz="2200" spc="-1" strike="noStrike">
              <a:latin typeface="Arial"/>
            </a:endParaRPr>
          </a:p>
          <a:p>
            <a:pPr marL="800280" indent="-367920" algn="just">
              <a:lnSpc>
                <a:spcPct val="115000"/>
              </a:lnSpc>
              <a:buClr>
                <a:srgbClr val="073763"/>
              </a:buClr>
              <a:buFont typeface="Calibri"/>
              <a:buAutoNum type="arabicPeriod"/>
            </a:pPr>
            <a:r>
              <a:rPr b="0" lang="en-US" sz="2200" spc="-1" strike="noStrike">
                <a:solidFill>
                  <a:srgbClr val="073763"/>
                </a:solidFill>
                <a:latin typeface="Calibri"/>
                <a:ea typeface="Calibri"/>
              </a:rPr>
              <a:t>"Telefonou para a vítima?"</a:t>
            </a:r>
            <a:endParaRPr b="0" lang="pt-BR" sz="2200" spc="-1" strike="noStrike">
              <a:latin typeface="Arial"/>
            </a:endParaRPr>
          </a:p>
          <a:p>
            <a:pPr marL="800280" indent="-367920" algn="just">
              <a:lnSpc>
                <a:spcPct val="115000"/>
              </a:lnSpc>
              <a:buClr>
                <a:srgbClr val="073763"/>
              </a:buClr>
              <a:buFont typeface="Calibri"/>
              <a:buAutoNum type="arabicPeriod"/>
            </a:pPr>
            <a:r>
              <a:rPr b="0" lang="en-US" sz="2200" spc="-1" strike="noStrike">
                <a:solidFill>
                  <a:srgbClr val="073763"/>
                </a:solidFill>
                <a:latin typeface="Calibri"/>
                <a:ea typeface="Calibri"/>
              </a:rPr>
              <a:t>"Esteve no local do crime?"</a:t>
            </a:r>
            <a:endParaRPr b="0" lang="pt-BR" sz="2200" spc="-1" strike="noStrike">
              <a:latin typeface="Arial"/>
            </a:endParaRPr>
          </a:p>
          <a:p>
            <a:pPr marL="800280" indent="-367920" algn="just">
              <a:lnSpc>
                <a:spcPct val="115000"/>
              </a:lnSpc>
              <a:buClr>
                <a:srgbClr val="073763"/>
              </a:buClr>
              <a:buFont typeface="Calibri"/>
              <a:buAutoNum type="arabicPeriod"/>
            </a:pPr>
            <a:r>
              <a:rPr b="0" lang="en-US" sz="2200" spc="-1" strike="noStrike">
                <a:solidFill>
                  <a:srgbClr val="073763"/>
                </a:solidFill>
                <a:latin typeface="Calibri"/>
                <a:ea typeface="Calibri"/>
              </a:rPr>
              <a:t>"Mora perto da vítima?"</a:t>
            </a:r>
            <a:endParaRPr b="0" lang="pt-BR" sz="2200" spc="-1" strike="noStrike">
              <a:latin typeface="Arial"/>
            </a:endParaRPr>
          </a:p>
          <a:p>
            <a:pPr marL="800280" indent="-367920" algn="just">
              <a:lnSpc>
                <a:spcPct val="115000"/>
              </a:lnSpc>
              <a:buClr>
                <a:srgbClr val="073763"/>
              </a:buClr>
              <a:buFont typeface="Calibri"/>
              <a:buAutoNum type="arabicPeriod"/>
            </a:pPr>
            <a:r>
              <a:rPr b="0" lang="en-US" sz="2200" spc="-1" strike="noStrike">
                <a:solidFill>
                  <a:srgbClr val="073763"/>
                </a:solidFill>
                <a:latin typeface="Calibri"/>
                <a:ea typeface="Calibri"/>
              </a:rPr>
              <a:t>"Devia para a vítima?"</a:t>
            </a:r>
            <a:endParaRPr b="0" lang="pt-BR" sz="2200" spc="-1" strike="noStrike">
              <a:latin typeface="Arial"/>
            </a:endParaRPr>
          </a:p>
          <a:p>
            <a:pPr marL="800280" indent="-367920" algn="just">
              <a:lnSpc>
                <a:spcPct val="115000"/>
              </a:lnSpc>
              <a:buClr>
                <a:srgbClr val="073763"/>
              </a:buClr>
              <a:buFont typeface="Calibri"/>
              <a:buAutoNum type="arabicPeriod"/>
            </a:pPr>
            <a:r>
              <a:rPr b="0" lang="en-US" sz="2200" spc="-1" strike="noStrike">
                <a:solidFill>
                  <a:srgbClr val="073763"/>
                </a:solidFill>
                <a:latin typeface="Calibri"/>
                <a:ea typeface="Calibri"/>
              </a:rPr>
              <a:t>"Já trabalhou com a vítima?" </a:t>
            </a:r>
            <a:endParaRPr b="0" lang="pt-BR" sz="22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73763"/>
                </a:solidFill>
                <a:latin typeface="Calibri"/>
                <a:ea typeface="Calibri"/>
              </a:rPr>
              <a:t>Se a pessoa responder positivamente a 2 questões ela deve ser classificada como "Suspeita", entre 3 e 4 como "Cúmplice" e 5 como "Assassina". Caso contrário, ela será classificado como "Inocente". </a:t>
            </a:r>
            <a:endParaRPr b="0" lang="pt-BR" sz="22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br/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10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10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10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10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10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10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10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9;gcb02b98ebe_1_14"/>
          <p:cNvSpPr txBox="1"/>
          <p:nvPr/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REDES SOCIAIS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81" name="Google Shape;90;gcb02b98ebe_1_14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82" name="Google Shape;91;gcb02b98ebe_1_14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Google Shape;92;gcb02b98ebe_1_14"/>
          <p:cNvSpPr/>
          <p:nvPr/>
        </p:nvSpPr>
        <p:spPr>
          <a:xfrm>
            <a:off x="354240" y="1318680"/>
            <a:ext cx="8477640" cy="30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Google Shape;93;gcb02b98ebe_1_14" descr=""/>
          <p:cNvPicPr/>
          <p:nvPr/>
        </p:nvPicPr>
        <p:blipFill>
          <a:blip r:embed="rId2"/>
          <a:stretch/>
        </p:blipFill>
        <p:spPr>
          <a:xfrm>
            <a:off x="618480" y="2135160"/>
            <a:ext cx="488880" cy="48888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94;gcb02b98ebe_1_14" descr=""/>
          <p:cNvPicPr/>
          <p:nvPr/>
        </p:nvPicPr>
        <p:blipFill>
          <a:blip r:embed="rId3"/>
          <a:stretch/>
        </p:blipFill>
        <p:spPr>
          <a:xfrm flipH="1">
            <a:off x="632880" y="1486080"/>
            <a:ext cx="461160" cy="46116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95;gcb02b98ebe_1_14" descr=""/>
          <p:cNvPicPr/>
          <p:nvPr/>
        </p:nvPicPr>
        <p:blipFill>
          <a:blip r:embed="rId4"/>
          <a:stretch/>
        </p:blipFill>
        <p:spPr>
          <a:xfrm>
            <a:off x="659880" y="2811960"/>
            <a:ext cx="406080" cy="406080"/>
          </a:xfrm>
          <a:prstGeom prst="rect">
            <a:avLst/>
          </a:prstGeom>
          <a:ln w="0">
            <a:noFill/>
          </a:ln>
        </p:spPr>
      </p:pic>
      <p:sp>
        <p:nvSpPr>
          <p:cNvPr id="87" name="Google Shape;96;gcb02b98ebe_1_14"/>
          <p:cNvSpPr/>
          <p:nvPr/>
        </p:nvSpPr>
        <p:spPr>
          <a:xfrm>
            <a:off x="1227600" y="2710440"/>
            <a:ext cx="532584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5"/>
              </a:rPr>
              <a:t>https://www.instagram.com/camimi_la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8" name="Google Shape;97;gcb02b98ebe_1_14"/>
          <p:cNvSpPr/>
          <p:nvPr/>
        </p:nvSpPr>
        <p:spPr>
          <a:xfrm>
            <a:off x="1227600" y="1495440"/>
            <a:ext cx="728640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6"/>
              </a:rPr>
              <a:t>https://github.com/cami-la/curso-dio-intro-collections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9" name="Google Shape;98;gcb02b98ebe_1_14"/>
          <p:cNvSpPr/>
          <p:nvPr/>
        </p:nvSpPr>
        <p:spPr>
          <a:xfrm>
            <a:off x="1227600" y="2135160"/>
            <a:ext cx="504072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7"/>
              </a:rPr>
              <a:t>https://www.linkedin.com/in/cami-la/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103;gcb02b98ebe_1_27"/>
          <p:cNvSpPr txBox="1"/>
          <p:nvPr/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b="0" lang="en-US" sz="15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04;gcb02b98ebe_1_27"/>
          <p:cNvSpPr txBox="1"/>
          <p:nvPr/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105;gcb02b98ebe_1_27"/>
          <p:cNvSpPr txBox="1"/>
          <p:nvPr/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1" lang="en-US" sz="66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93" name="Google Shape;106;gcb02b98ebe_1_27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Google Shape;107;gcb02b98ebe_1_27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Google Shape;108;gcb02b98ebe_1_27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Google Shape;109;gcb02b98ebe_1_27" descr=""/>
          <p:cNvPicPr/>
          <p:nvPr/>
        </p:nvPicPr>
        <p:blipFill>
          <a:blip r:embed="rId1"/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97" name="Google Shape;110;gcb02b98ebe_1_27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Google Shape;111;gcb02b98ebe_1_27"/>
          <p:cNvSpPr/>
          <p:nvPr/>
        </p:nvSpPr>
        <p:spPr>
          <a:xfrm>
            <a:off x="467640" y="1131480"/>
            <a:ext cx="8520120" cy="15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Dúvidas durante o curso?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9" name="Google Shape;112;gcb02b98ebe_1_27"/>
          <p:cNvSpPr/>
          <p:nvPr/>
        </p:nvSpPr>
        <p:spPr>
          <a:xfrm>
            <a:off x="311760" y="1333440"/>
            <a:ext cx="7860240" cy="31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113;gcb02b98ebe_1_27"/>
          <p:cNvSpPr/>
          <p:nvPr/>
        </p:nvSpPr>
        <p:spPr>
          <a:xfrm>
            <a:off x="467640" y="2787840"/>
            <a:ext cx="6192360" cy="16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&gt; Fórum do curso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&gt; Comunidade </a:t>
            </a:r>
            <a:r>
              <a:rPr b="0" lang="en-US" sz="2800" spc="-1" strike="noStrike" u="sng">
                <a:solidFill>
                  <a:srgbClr val="f78321"/>
                </a:solidFill>
                <a:uFillTx/>
                <a:latin typeface="Century Gothic"/>
                <a:ea typeface="Century Gothic"/>
                <a:hlinkClick r:id="rId2"/>
              </a:rPr>
              <a:t>online (discord)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Application>LibreOffice/7.1.4.2$Windows_X86_64 LibreOffice_project/a529a4fab45b75fefc5b6226684193eb000654f6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dc:description/>
  <dc:language>pt-BR</dc:language>
  <cp:lastModifiedBy/>
  <dcterms:modified xsi:type="dcterms:W3CDTF">2022-01-23T19:39:04Z</dcterms:modified>
  <cp:revision>1</cp:revision>
  <dc:subject/>
  <dc:title/>
</cp:coreProperties>
</file>