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3" r:id="rId9"/>
    <p:sldId id="262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6B242-C18B-A140-9A86-234E4EB4A3E3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F9248-4160-DE4E-B323-63A24A2D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4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Other industries with sizable representation include Retail Trade, Health Care &amp; Social Assistance, Transportation and Warehousing, Wholesale Trade, and Manufacturing.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F9248-4160-DE4E-B323-63A24A2DA2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5DB2-8DF8-C080-8D8D-DA2B0CAED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E6531-89AA-B8CD-9C80-01DE609CF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C210B-CF33-6E75-CEC1-788DF800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080D-E1DB-704C-AB0F-5715D5A1604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0DB5B-FD76-8AFE-178C-7D246317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4F3C2-1A5C-38F0-7C96-05A71684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6C20-5D53-404E-A7FE-A8320FC0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6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ACD3-54E9-52DA-C211-4AF0D569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7A4B9-7636-6D5D-5124-838D2142B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C7A74-804E-6303-E5D0-CA98F790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080D-E1DB-704C-AB0F-5715D5A1604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315A-831C-963F-1326-2457C4D8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DB74-9965-4BF9-4953-3AA87B33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6C20-5D53-404E-A7FE-A8320FC0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4E5F5-CA55-124D-58D2-6BB109BA0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FF8AB-AF3C-1CB8-87FF-DDE5530C5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71AE9-E9B0-3D27-837A-B51DD164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080D-E1DB-704C-AB0F-5715D5A1604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2DD1-84FB-1536-2DDD-0D5957A2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155A-2FC9-43B3-F6E8-60B43A5C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6C20-5D53-404E-A7FE-A8320FC0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8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C445-FE1B-6B92-0A2F-AEFCFA77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618F-6496-59EE-FF77-6D707859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5305-FD1F-31F8-D275-99B81FDC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080D-E1DB-704C-AB0F-5715D5A1604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1D8A-773B-9B10-86BA-0BEAA03B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B5232-3451-28B2-AD6C-FA96734B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6C20-5D53-404E-A7FE-A8320FC0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99AA-0BDA-EE14-C61B-B1D9EA0A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77950-86F5-3813-3977-B16CB6F8E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010BB-6A59-4130-B0DE-35F4D2EF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080D-E1DB-704C-AB0F-5715D5A1604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D7EC-2D19-DCC3-F888-D766AC1E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C841-2781-4FD8-4E4E-C3AD6154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6C20-5D53-404E-A7FE-A8320FC0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6E60-0414-71B2-557D-0EF2E0BE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A084-C660-ECE1-1FC2-29F163798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BA5D-095D-181D-B9B7-22F7767BE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3B157-9E65-A4AB-DE93-5AEEC3B6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080D-E1DB-704C-AB0F-5715D5A1604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D7855-AF79-6C92-31CA-30E9A8C18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7415B-F3E0-AB6D-C921-5E8890E1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6C20-5D53-404E-A7FE-A8320FC0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8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3F1D-AEEA-7E4C-CA7E-29302DC44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4C674-F224-1536-2D64-FF96050F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92569-AE53-F4ED-1BE6-0441D8D6A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976B7-E70F-CF99-57AE-14E3DB759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2A178-0233-760E-B37B-E98202AC4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25044-BB6F-70CA-F169-2358BCA8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080D-E1DB-704C-AB0F-5715D5A1604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22171-B35D-6975-FBA3-FFE3DB7A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1A96B-C63E-7894-26FB-E58B0CD2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6C20-5D53-404E-A7FE-A8320FC0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1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5637-1B48-D495-0A69-D22788B3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10D05-3F45-6D92-7FA4-81C4406B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080D-E1DB-704C-AB0F-5715D5A1604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7E3E5-36F9-ADA9-14BE-24ED789A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FA72B-ECF8-5ED0-D8CC-2216C87C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6C20-5D53-404E-A7FE-A8320FC0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9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33AAF-F9C9-8F10-755C-3520C39E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080D-E1DB-704C-AB0F-5715D5A1604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BE22B-71A1-2A1F-1BF5-F81C40F5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8CD7D-A1B1-AFFA-7F32-4844D25C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6C20-5D53-404E-A7FE-A8320FC0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9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F8F9-F57F-364B-51CE-4750781E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BA61-54EE-9933-316E-1CE0FC2FF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91E02-5377-7807-4AED-65C557A84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E1A58-1982-187E-240D-B44C92E7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080D-E1DB-704C-AB0F-5715D5A1604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1BA8A-98DA-9FBE-D71C-BCD7CD20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DC496-7179-D08F-61D4-D455C047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6C20-5D53-404E-A7FE-A8320FC0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4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6405-7E38-4C65-0738-1DB984F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41019-61EF-C519-C341-D2AEBD49E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9BFB-C618-93F4-25B5-AEF304A0D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A2E6A-622C-8304-D4C1-A7B741D6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080D-E1DB-704C-AB0F-5715D5A1604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EC653-9E8F-0F33-3B42-EF70E0DA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397AF-AA61-4A09-F059-5FD6BCFA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D6C20-5D53-404E-A7FE-A8320FC0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D9349-D078-343E-3144-681FB160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545C5-F293-0638-9B5F-3135B38A1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6B463-8403-D83F-DCDF-C6A3215E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5080D-E1DB-704C-AB0F-5715D5A1604C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A4142-8A1F-0111-CD5E-C2EC24ABF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6CBC-0986-7FE4-D1E4-7951C7251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D6C20-5D53-404E-A7FE-A8320FC0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D6EE-E8FE-82FC-F11E-9869FA846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Industry Insights for Queens Community District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91D46-C942-69D3-B0E0-743C5A2F2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6160"/>
            <a:ext cx="9144000" cy="1655762"/>
          </a:xfrm>
        </p:spPr>
        <p:txBody>
          <a:bodyPr/>
          <a:lstStyle/>
          <a:p>
            <a:r>
              <a:rPr lang="en-US" dirty="0"/>
              <a:t>Jacob </a:t>
            </a:r>
            <a:r>
              <a:rPr lang="en-US" dirty="0" err="1"/>
              <a:t>Bogitsh</a:t>
            </a:r>
            <a:endParaRPr lang="en-US" dirty="0"/>
          </a:p>
          <a:p>
            <a:r>
              <a:rPr lang="en-US" dirty="0"/>
              <a:t>6/27/14</a:t>
            </a:r>
          </a:p>
          <a:p>
            <a:r>
              <a:rPr lang="en-US" dirty="0"/>
              <a:t>Senior Data Analyst Interview Exercise</a:t>
            </a:r>
          </a:p>
        </p:txBody>
      </p:sp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2CB9893-DA33-0DC6-6795-17A649D98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118" y="580589"/>
            <a:ext cx="3433763" cy="16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3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7A14-6051-CD81-60F2-AB1F1B3C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Location of jobs</a:t>
            </a:r>
            <a:br>
              <a:rPr lang="en-US" dirty="0"/>
            </a:br>
            <a:r>
              <a:rPr lang="en-US" sz="2400" dirty="0"/>
              <a:t>Administrative and Support and Waste Management and Remediation Services</a:t>
            </a:r>
          </a:p>
        </p:txBody>
      </p:sp>
      <p:pic>
        <p:nvPicPr>
          <p:cNvPr id="11" name="Content Placeholder 10" descr="A map of a city&#10;&#10;Description automatically generated">
            <a:extLst>
              <a:ext uri="{FF2B5EF4-FFF2-40B4-BE49-F238E27FC236}">
                <a16:creationId xmlns:a16="http://schemas.microsoft.com/office/drawing/2014/main" id="{75C3F781-E745-48EF-82B4-B630E9393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176" y="1730117"/>
            <a:ext cx="6933568" cy="512788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6ECDF7-7C2A-53A9-F3EE-C56A93CC934E}"/>
              </a:ext>
            </a:extLst>
          </p:cNvPr>
          <p:cNvSpPr txBox="1"/>
          <p:nvPr/>
        </p:nvSpPr>
        <p:spPr>
          <a:xfrm>
            <a:off x="9501824" y="2828835"/>
            <a:ext cx="2389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Administrative jobs highly concentrated in only a few census blocks.</a:t>
            </a:r>
          </a:p>
        </p:txBody>
      </p:sp>
    </p:spTree>
    <p:extLst>
      <p:ext uri="{BB962C8B-B14F-4D97-AF65-F5344CB8AC3E}">
        <p14:creationId xmlns:p14="http://schemas.microsoft.com/office/powerpoint/2010/main" val="3690642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7A14-6051-CD81-60F2-AB1F1B3C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Location of jobs</a:t>
            </a:r>
            <a:br>
              <a:rPr lang="en-US" dirty="0"/>
            </a:br>
            <a:r>
              <a:rPr lang="en-US" sz="2200" dirty="0"/>
              <a:t>Construction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5C3F781-E745-48EF-82B4-B630E9393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61536" y="1730117"/>
            <a:ext cx="6795776" cy="512788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2D9F36-40B5-6BF9-D144-715D915AF2B0}"/>
              </a:ext>
            </a:extLst>
          </p:cNvPr>
          <p:cNvSpPr txBox="1"/>
          <p:nvPr/>
        </p:nvSpPr>
        <p:spPr>
          <a:xfrm>
            <a:off x="9501824" y="2828835"/>
            <a:ext cx="2389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Construction jobs are more evenly dispersed throughout the district.</a:t>
            </a:r>
          </a:p>
        </p:txBody>
      </p:sp>
    </p:spTree>
    <p:extLst>
      <p:ext uri="{BB962C8B-B14F-4D97-AF65-F5344CB8AC3E}">
        <p14:creationId xmlns:p14="http://schemas.microsoft.com/office/powerpoint/2010/main" val="82891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7A14-6051-CD81-60F2-AB1F1B3C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Location of jobs</a:t>
            </a:r>
            <a:br>
              <a:rPr lang="en-US" dirty="0"/>
            </a:br>
            <a:r>
              <a:rPr lang="en-US" sz="2200" dirty="0"/>
              <a:t>Public Administration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5C3F781-E745-48EF-82B4-B630E9393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61536" y="1730117"/>
            <a:ext cx="6795776" cy="512788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4B24F5-AB04-39EE-5B87-D6DA02A88F36}"/>
              </a:ext>
            </a:extLst>
          </p:cNvPr>
          <p:cNvSpPr txBox="1"/>
          <p:nvPr/>
        </p:nvSpPr>
        <p:spPr>
          <a:xfrm>
            <a:off x="9501824" y="2828835"/>
            <a:ext cx="2389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Administration jobs are concentrated in a few census blocks, but also exhibit some relative dispersion along the southern portion of the district.</a:t>
            </a:r>
          </a:p>
        </p:txBody>
      </p:sp>
    </p:spTree>
    <p:extLst>
      <p:ext uri="{BB962C8B-B14F-4D97-AF65-F5344CB8AC3E}">
        <p14:creationId xmlns:p14="http://schemas.microsoft.com/office/powerpoint/2010/main" val="250573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D386-F938-1A75-F355-904F0E5A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Additional Insights</a:t>
            </a:r>
          </a:p>
        </p:txBody>
      </p:sp>
      <p:pic>
        <p:nvPicPr>
          <p:cNvPr id="9" name="Content Placeholder 8" descr="A graph of a number of jobs&#10;&#10;Description automatically generated">
            <a:extLst>
              <a:ext uri="{FF2B5EF4-FFF2-40B4-BE49-F238E27FC236}">
                <a16:creationId xmlns:a16="http://schemas.microsoft.com/office/drawing/2014/main" id="{10114F0D-C14C-D1FB-0A03-E42E38A36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3277" y="0"/>
            <a:ext cx="8078723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ED8A6C-2CEC-5CD8-E75E-4959C427361E}"/>
              </a:ext>
            </a:extLst>
          </p:cNvPr>
          <p:cNvSpPr txBox="1"/>
          <p:nvPr/>
        </p:nvSpPr>
        <p:spPr>
          <a:xfrm>
            <a:off x="838200" y="1690688"/>
            <a:ext cx="3026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Majority of jobs in CD402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Hispanic or Latino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Earnings greater than $3,333/month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Ages 30-54</a:t>
            </a:r>
          </a:p>
        </p:txBody>
      </p:sp>
    </p:spTree>
    <p:extLst>
      <p:ext uri="{BB962C8B-B14F-4D97-AF65-F5344CB8AC3E}">
        <p14:creationId xmlns:p14="http://schemas.microsoft.com/office/powerpoint/2010/main" val="1875211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E5A6-1C7B-01A8-EA89-EAA25A25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8154-6A0A-C49B-6450-513A914E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exercise was to explore industry insights for Queens Community District 02 (402)</a:t>
            </a:r>
          </a:p>
          <a:p>
            <a:r>
              <a:rPr lang="en-US" dirty="0"/>
              <a:t>Data Sources provided</a:t>
            </a:r>
          </a:p>
          <a:p>
            <a:pPr lvl="1"/>
            <a:r>
              <a:rPr lang="en-US" dirty="0"/>
              <a:t>2021 U.S. Census Longitudinal Employer-Household Dynamics (LEHD) Workplace Area Characteristics (WAC) data</a:t>
            </a:r>
          </a:p>
          <a:p>
            <a:pPr lvl="1"/>
            <a:r>
              <a:rPr lang="en-US" dirty="0"/>
              <a:t>2020 NYC Community District Shapefile</a:t>
            </a:r>
          </a:p>
          <a:p>
            <a:pPr lvl="1"/>
            <a:r>
              <a:rPr lang="en-US" dirty="0"/>
              <a:t>2020 NYC Census Block Shapefile</a:t>
            </a:r>
          </a:p>
          <a:p>
            <a:pPr lvl="1"/>
            <a:r>
              <a:rPr lang="en-US" dirty="0"/>
              <a:t>Reference documents</a:t>
            </a:r>
          </a:p>
        </p:txBody>
      </p:sp>
    </p:spTree>
    <p:extLst>
      <p:ext uri="{BB962C8B-B14F-4D97-AF65-F5344CB8AC3E}">
        <p14:creationId xmlns:p14="http://schemas.microsoft.com/office/powerpoint/2010/main" val="260748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BB10-0DD6-36DA-0DD5-B28D0DBE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8BE8-D7BA-6F72-D3B1-8275EB44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well structured.</a:t>
            </a:r>
          </a:p>
          <a:p>
            <a:r>
              <a:rPr lang="en-US" dirty="0"/>
              <a:t>Formatting included creating dictionaries, data-type changes, data joins/merges, and </a:t>
            </a:r>
            <a:r>
              <a:rPr lang="en-US" dirty="0" err="1"/>
              <a:t>key:value</a:t>
            </a:r>
            <a:r>
              <a:rPr lang="en-US" dirty="0"/>
              <a:t> functions.</a:t>
            </a:r>
          </a:p>
          <a:p>
            <a:r>
              <a:rPr lang="en-US" dirty="0"/>
              <a:t>Data was aggregated according to NAICS Industry and DCP Macro Sector.</a:t>
            </a:r>
          </a:p>
          <a:p>
            <a:r>
              <a:rPr lang="en-US" dirty="0"/>
              <a:t>Charts and maps were created to visualize the data.</a:t>
            </a:r>
          </a:p>
          <a:p>
            <a:endParaRPr lang="en-US" dirty="0"/>
          </a:p>
          <a:p>
            <a:r>
              <a:rPr lang="en-US" dirty="0"/>
              <a:t>Minor challenges included opening .</a:t>
            </a:r>
            <a:r>
              <a:rPr lang="en-US" dirty="0" err="1"/>
              <a:t>gz</a:t>
            </a:r>
            <a:r>
              <a:rPr lang="en-US" dirty="0"/>
              <a:t> file, joining data properly, and mapping dictionary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61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AAA1-BFF3-9510-CD93-DC9DCDED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DCP Macro Sector and NAICS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AB1BFB-022D-98F8-80ED-21C148386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43" y="1566354"/>
            <a:ext cx="6771845" cy="506426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6D17E7-B3B2-EF30-B538-92A6641841BE}"/>
              </a:ext>
            </a:extLst>
          </p:cNvPr>
          <p:cNvSpPr txBox="1"/>
          <p:nvPr/>
        </p:nvSpPr>
        <p:spPr>
          <a:xfrm>
            <a:off x="7400544" y="1566354"/>
            <a:ext cx="45110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DCP Macro Sector titles </a:t>
            </a:r>
            <a:r>
              <a:rPr lang="en-US" b="1" dirty="0"/>
              <a:t>Industrial</a:t>
            </a:r>
            <a:r>
              <a:rPr lang="en-US" dirty="0"/>
              <a:t> and </a:t>
            </a:r>
            <a:r>
              <a:rPr lang="en-US" b="1" dirty="0"/>
              <a:t>Office</a:t>
            </a:r>
            <a:r>
              <a:rPr lang="en-US" dirty="0"/>
              <a:t> are the industries with the most jobs, followed by </a:t>
            </a:r>
            <a:r>
              <a:rPr lang="en-US" b="1" dirty="0"/>
              <a:t>Public Administration</a:t>
            </a:r>
            <a:r>
              <a:rPr lang="en-US" dirty="0"/>
              <a:t>, </a:t>
            </a:r>
            <a:r>
              <a:rPr lang="en-US" b="1" dirty="0"/>
              <a:t>Local Services</a:t>
            </a:r>
            <a:r>
              <a:rPr lang="en-US" dirty="0"/>
              <a:t>, and </a:t>
            </a:r>
            <a:r>
              <a:rPr lang="en-US" b="1" dirty="0"/>
              <a:t>Institutional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NAICS Titles, the three most represented industries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Administrative and Support and Waste Management and Remediation Services (17%),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Construction (15%),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Public Administration (15%)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Industries with little to no representation include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Agriculture, Forestry, Fishing, and Hunting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Mining, Quarrying, and Oil and Gas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Utilities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Arts, Entertainment, &amp; Recreation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Management of companies &amp; Enterprises</a:t>
            </a:r>
          </a:p>
        </p:txBody>
      </p:sp>
    </p:spTree>
    <p:extLst>
      <p:ext uri="{BB962C8B-B14F-4D97-AF65-F5344CB8AC3E}">
        <p14:creationId xmlns:p14="http://schemas.microsoft.com/office/powerpoint/2010/main" val="140209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B9F0-4584-7C01-5032-E6271F32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DCP Macro Sector and NAICS 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4F2F9-4631-4188-0A01-0C5AA533A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66097" y="1675239"/>
            <a:ext cx="11459806" cy="4864095"/>
          </a:xfrm>
        </p:spPr>
      </p:pic>
    </p:spTree>
    <p:extLst>
      <p:ext uri="{BB962C8B-B14F-4D97-AF65-F5344CB8AC3E}">
        <p14:creationId xmlns:p14="http://schemas.microsoft.com/office/powerpoint/2010/main" val="334444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7A02-3C14-5892-B3F7-B788513D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DCP Macro Sector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DA45340-6892-0975-4B51-26E5529D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93271" y="1782668"/>
            <a:ext cx="7473426" cy="50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9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7A02-3C14-5892-B3F7-B788513D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DCP Macro Sector and NAICS Title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DA45340-6892-0975-4B51-26E5529D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23845" y="1690688"/>
            <a:ext cx="760886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40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7A02-3C14-5892-B3F7-B788513D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NAICS Title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DA45340-6892-0975-4B51-26E5529D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26987" y="1331327"/>
            <a:ext cx="8138025" cy="55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1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7A14-6051-CD81-60F2-AB1F1B3C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Location of jobs</a:t>
            </a:r>
            <a:br>
              <a:rPr lang="en-US" dirty="0"/>
            </a:br>
            <a:r>
              <a:rPr lang="en-US" sz="2400" dirty="0"/>
              <a:t>Total Number of Jobs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5C3F781-E745-48EF-82B4-B630E9393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53600" y="1730117"/>
            <a:ext cx="6933568" cy="512788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6ECDF7-7C2A-53A9-F3EE-C56A93CC934E}"/>
              </a:ext>
            </a:extLst>
          </p:cNvPr>
          <p:cNvSpPr txBox="1"/>
          <p:nvPr/>
        </p:nvSpPr>
        <p:spPr>
          <a:xfrm>
            <a:off x="9501824" y="2828835"/>
            <a:ext cx="2389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jobs concentrated in the western and southern portions of the district with hot spots near Long Island City.</a:t>
            </a:r>
          </a:p>
        </p:txBody>
      </p:sp>
    </p:spTree>
    <p:extLst>
      <p:ext uri="{BB962C8B-B14F-4D97-AF65-F5344CB8AC3E}">
        <p14:creationId xmlns:p14="http://schemas.microsoft.com/office/powerpoint/2010/main" val="1227909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4245</TotalTime>
  <Words>424</Words>
  <Application>Microsoft Macintosh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Industry Insights for Queens Community District 02</vt:lpstr>
      <vt:lpstr>Objective and Data Sources</vt:lpstr>
      <vt:lpstr>Methodology and Challenges</vt:lpstr>
      <vt:lpstr>Analysis – DCP Macro Sector and NAICS Title</vt:lpstr>
      <vt:lpstr>Analysis – DCP Macro Sector and NAICS Title</vt:lpstr>
      <vt:lpstr>Analysis – DCP Macro Sector</vt:lpstr>
      <vt:lpstr>Analysis – DCP Macro Sector and NAICS Title</vt:lpstr>
      <vt:lpstr>Analysis – NAICS Title</vt:lpstr>
      <vt:lpstr>Analysis – Location of jobs Total Number of Jobs</vt:lpstr>
      <vt:lpstr>Analysis – Location of jobs Administrative and Support and Waste Management and Remediation Services</vt:lpstr>
      <vt:lpstr>Analysis – Location of jobs Construction</vt:lpstr>
      <vt:lpstr>Analysis – Location of jobs Public Administration</vt:lpstr>
      <vt:lpstr>Additional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Bogitsh</dc:creator>
  <cp:lastModifiedBy>Jacob Bogitsh</cp:lastModifiedBy>
  <cp:revision>11</cp:revision>
  <dcterms:created xsi:type="dcterms:W3CDTF">2024-06-24T05:00:00Z</dcterms:created>
  <dcterms:modified xsi:type="dcterms:W3CDTF">2024-06-27T03:45:21Z</dcterms:modified>
</cp:coreProperties>
</file>