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60" r:id="rId6"/>
    <p:sldId id="259" r:id="rId7"/>
    <p:sldId id="261" r:id="rId8"/>
    <p:sldId id="263" r:id="rId9"/>
    <p:sldId id="266" r:id="rId10"/>
    <p:sldId id="265" r:id="rId11"/>
    <p:sldId id="267" r:id="rId12"/>
    <p:sldId id="271" r:id="rId13"/>
    <p:sldId id="264" r:id="rId14"/>
    <p:sldId id="262" r:id="rId15"/>
    <p:sldId id="272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DA2C-6D91-4888-A01C-01981EF51355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BB40-A219-4818-920B-230C1D1D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7A14-3D39-42D9-9056-F1062FE5D0F9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A97-3B9C-4C9F-86D0-2D0822049852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F4A-BDB0-4A4F-8016-D636757619FD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C463-7644-4BCC-9DCC-EC8C567A0F36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9F1-4B30-47BD-8CCF-94D6BFC7AE8E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913-5AFD-44C6-8B4C-158E5793D2A4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8BD-5A14-48F4-8C85-7EB83F6CA3F8}" type="datetime1">
              <a:rPr lang="ru-RU" smtClean="0"/>
              <a:t>29.05.2018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EB-2075-4761-9D0C-5FF2BAC03B84}" type="datetime1">
              <a:rPr lang="ru-RU" smtClean="0"/>
              <a:t>29.05.2018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22-B1B9-4197-AD73-80AAB00358F0}" type="datetime1">
              <a:rPr lang="ru-RU" smtClean="0"/>
              <a:t>29.05.2018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D313-3015-49C8-90D4-336FF46AF479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DF3-30EC-40D8-869B-0E53F1E7B123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33611-8D4F-43A3-A0AB-EBE66414247D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6170" y="577516"/>
            <a:ext cx="10437681" cy="36736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4668252"/>
            <a:ext cx="5135880" cy="16282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Глущенко Д. А.,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И.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библиографических ссылок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King</a:t>
            </a:r>
            <a:r>
              <a:rPr lang="en-US" sz="2800" dirty="0">
                <a:solidFill>
                  <a:srgbClr val="FF0000"/>
                </a:solidFill>
              </a:rPr>
              <a:t>,  J.R.  (Ed.)    </a:t>
            </a:r>
            <a:r>
              <a:rPr lang="en-US" sz="2800" dirty="0">
                <a:solidFill>
                  <a:srgbClr val="00B050"/>
                </a:solidFill>
              </a:rPr>
              <a:t>2005</a:t>
            </a:r>
            <a:r>
              <a:rPr lang="en-US" sz="2800" dirty="0">
                <a:solidFill>
                  <a:srgbClr val="00B0F0"/>
                </a:solidFill>
              </a:rPr>
              <a:t>.    Report  of  the  Study  Group  on  the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Fisheries  and  Ecosystem  Responses  to  Recent  Regime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Shifts. PICES Sci. Rep. No. 28,</a:t>
            </a:r>
            <a:r>
              <a:rPr lang="en-US" sz="2800" dirty="0">
                <a:solidFill>
                  <a:srgbClr val="7030A0"/>
                </a:solidFill>
              </a:rPr>
              <a:t> 162 pp</a:t>
            </a:r>
            <a:r>
              <a:rPr lang="en-US" sz="2800" dirty="0"/>
              <a:t>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Извлечение </a:t>
            </a:r>
            <a:r>
              <a:rPr lang="ru-RU" b="1" dirty="0"/>
              <a:t>ключевых слов и словосочетаний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sz="4000" dirty="0" smtClean="0"/>
              </a:p>
              <a:p>
                <a:r>
                  <a:rPr lang="en-US" sz="4000" dirty="0" smtClean="0"/>
                  <a:t>Rapid </a:t>
                </a:r>
                <a:r>
                  <a:rPr lang="en-US" sz="4000" dirty="0"/>
                  <a:t>Automatic Keyword </a:t>
                </a:r>
                <a:r>
                  <a:rPr lang="en-US" sz="4000" dirty="0" smtClean="0"/>
                  <a:t>Extraction</a:t>
                </a:r>
                <a:endParaRPr lang="ru-RU" sz="4000" dirty="0" smtClean="0"/>
              </a:p>
              <a:p>
                <a:endParaRPr lang="ru-RU" sz="4000" i="1" dirty="0" smtClean="0"/>
              </a:p>
              <a:p>
                <a14:m>
                  <m:oMath xmlns:m="http://schemas.openxmlformats.org/officeDocument/2006/math">
                    <m:r>
                      <a:rPr lang="ru-RU" sz="4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степень слова</m:t>
                        </m:r>
                      </m:num>
                      <m:den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частота</m:t>
                        </m:r>
                      </m:den>
                    </m:f>
                  </m:oMath>
                </a14:m>
                <a:r>
                  <a:rPr lang="en-US" sz="4000" dirty="0" smtClean="0"/>
                  <a:t> - </a:t>
                </a:r>
                <a:r>
                  <a:rPr lang="ru-RU" sz="4000" dirty="0" smtClean="0"/>
                  <a:t>метрика для оценки </a:t>
                </a:r>
              </a:p>
              <a:p>
                <a:r>
                  <a:rPr lang="ru-RU" sz="4000" dirty="0" smtClean="0"/>
                  <a:t>приоритета словосочетания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Публикация осуществляется через протокол </a:t>
            </a:r>
            <a:r>
              <a:rPr lang="en-US" dirty="0" smtClean="0"/>
              <a:t>CSW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674" y="1845733"/>
            <a:ext cx="11646568" cy="4442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Url</a:t>
            </a:r>
            <a:r>
              <a:rPr lang="en-US" sz="2400" dirty="0"/>
              <a:t>: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GeoNetwork</a:t>
            </a:r>
            <a:r>
              <a:rPr lang="en-US" sz="2400" b="1" dirty="0" smtClean="0">
                <a:solidFill>
                  <a:srgbClr val="FF0000"/>
                </a:solidFill>
              </a:rPr>
              <a:t> URL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Post </a:t>
            </a:r>
            <a:r>
              <a:rPr lang="en-US" sz="2400" dirty="0"/>
              <a:t>data:</a:t>
            </a:r>
            <a:endParaRPr lang="ru-RU" sz="2400" dirty="0"/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csw:Transaction</a:t>
            </a:r>
            <a:r>
              <a:rPr lang="en-US" sz="2200" dirty="0"/>
              <a:t> service="CSW" version="</a:t>
            </a:r>
            <a:r>
              <a:rPr lang="en-US" sz="2200" dirty="0" smtClean="0"/>
              <a:t>2.0.2”</a:t>
            </a:r>
            <a:r>
              <a:rPr lang="ru-RU" sz="2200" dirty="0" smtClean="0"/>
              <a:t> </a:t>
            </a:r>
            <a:r>
              <a:rPr lang="en-US" sz="2200" dirty="0" err="1" smtClean="0"/>
              <a:t>xmlns:csw</a:t>
            </a:r>
            <a:r>
              <a:rPr lang="en-US" sz="2200" dirty="0"/>
              <a:t>="http://www.opengis.net/cat/csw/2.0.2"&gt;</a:t>
            </a:r>
          </a:p>
          <a:p>
            <a:pPr marL="0" indent="0">
              <a:buNone/>
            </a:pPr>
            <a:r>
              <a:rPr lang="en-US" sz="2200" dirty="0" smtClean="0"/>
              <a:t>	&lt;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  <a:r>
              <a:rPr lang="en-US" sz="2200" b="1" dirty="0" smtClean="0">
                <a:solidFill>
                  <a:srgbClr val="00B0F0"/>
                </a:solidFill>
              </a:rPr>
              <a:t>DATA(ISO19115v2/FGDC)</a:t>
            </a:r>
            <a:endParaRPr lang="en-US" sz="22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	&lt;/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&lt;/</a:t>
            </a:r>
            <a:r>
              <a:rPr lang="en-US" sz="2200" dirty="0" err="1"/>
              <a:t>csw:Transaction</a:t>
            </a:r>
            <a:r>
              <a:rPr lang="en-US" sz="2200" dirty="0"/>
              <a:t>&gt;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качества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672950"/>
              </p:ext>
            </p:extLst>
          </p:nvPr>
        </p:nvGraphicFramePr>
        <p:xfrm>
          <a:off x="3286591" y="3368842"/>
          <a:ext cx="5231768" cy="285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524"/>
                <a:gridCol w="559467"/>
                <a:gridCol w="1846238"/>
                <a:gridCol w="1509539"/>
              </a:tblGrid>
              <a:tr h="395682">
                <a:tc rowSpan="2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rowSpan="2"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Истинные </a:t>
                      </a:r>
                      <a:r>
                        <a:rPr lang="ru-RU" sz="2400" dirty="0" smtClean="0">
                          <a:effectLst/>
                        </a:rPr>
                        <a:t>значения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gridSpan="2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Оценка модели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781600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17723"/>
            <a:ext cx="10058400" cy="1450757"/>
          </a:xfrm>
        </p:spPr>
        <p:txBody>
          <a:bodyPr/>
          <a:lstStyle/>
          <a:p>
            <a:r>
              <a:rPr lang="ru-RU" dirty="0" smtClean="0"/>
              <a:t>Результаты в сравнении с существующими решениями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77620"/>
              </p:ext>
            </p:extLst>
          </p:nvPr>
        </p:nvGraphicFramePr>
        <p:xfrm>
          <a:off x="1040475" y="1783243"/>
          <a:ext cx="10172010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402"/>
                <a:gridCol w="2034402"/>
                <a:gridCol w="2034402"/>
                <a:gridCol w="2034402"/>
                <a:gridCol w="2034402"/>
              </a:tblGrid>
              <a:tr h="361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LSTM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98.89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GROBID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98.97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90.72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90.18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CERMINE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92.49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93.83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93.16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ParsCit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95.7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5784" y="5073771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4" y="5073771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421734" y="5073771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34" y="5073771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150283" y="5112686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283" y="5112686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867967" y="5112686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967" y="5112686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0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smtClean="0"/>
              <a:t>по отдельным классам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24861"/>
              </p:ext>
            </p:extLst>
          </p:nvPr>
        </p:nvGraphicFramePr>
        <p:xfrm>
          <a:off x="1097278" y="1845734"/>
          <a:ext cx="10115205" cy="338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041"/>
                <a:gridCol w="2023041"/>
                <a:gridCol w="2023041"/>
                <a:gridCol w="2023041"/>
                <a:gridCol w="2023041"/>
              </a:tblGrid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PER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99.2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94.15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LOC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98.4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93.5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ORG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92.51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MISC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88.05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89.5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88</a:t>
                      </a:r>
                      <a:r>
                        <a:rPr lang="en-US" sz="2400">
                          <a:effectLst/>
                        </a:rPr>
                        <a:t>.</a:t>
                      </a:r>
                      <a:r>
                        <a:rPr lang="ru-RU" sz="2400">
                          <a:effectLst/>
                        </a:rPr>
                        <a:t>77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REF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98.34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98.01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98.17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0" y="5379336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9336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55950" y="5379336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50" y="5379336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084499" y="5418251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9" y="5418251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802183" y="5418251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183" y="5418251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3.5</a:t>
            </a:r>
          </a:p>
          <a:p>
            <a:r>
              <a:rPr lang="en-US" sz="3600" dirty="0" err="1" smtClean="0"/>
              <a:t>Tensorflow</a:t>
            </a:r>
            <a:r>
              <a:rPr lang="en-US" sz="3600" dirty="0" smtClean="0"/>
              <a:t> </a:t>
            </a:r>
            <a:r>
              <a:rPr lang="en-US" sz="3600" dirty="0" smtClean="0"/>
              <a:t>1.</a:t>
            </a:r>
            <a:r>
              <a:rPr lang="ru-RU" sz="3600" dirty="0"/>
              <a:t>5</a:t>
            </a:r>
            <a:r>
              <a:rPr lang="en-US" sz="3600" dirty="0" smtClean="0"/>
              <a:t> </a:t>
            </a:r>
            <a:r>
              <a:rPr lang="en-US" sz="3600" dirty="0" smtClean="0"/>
              <a:t>&lt;=</a:t>
            </a:r>
          </a:p>
          <a:p>
            <a:r>
              <a:rPr lang="en-US" sz="3600" dirty="0" smtClean="0"/>
              <a:t>PyQt5</a:t>
            </a:r>
          </a:p>
          <a:p>
            <a:r>
              <a:rPr lang="ru-RU" sz="3600" dirty="0" smtClean="0"/>
              <a:t>Написано более 4000 строк кода </a:t>
            </a:r>
            <a:r>
              <a:rPr lang="ru-RU" sz="3600" dirty="0"/>
              <a:t>(более 400 кб.).</a:t>
            </a:r>
          </a:p>
          <a:p>
            <a:r>
              <a:rPr lang="en-US" sz="3600" dirty="0" smtClean="0"/>
              <a:t>1 </a:t>
            </a:r>
            <a:r>
              <a:rPr lang="ru-RU" sz="3600" dirty="0" smtClean="0"/>
              <a:t>окно - 7 вкладок - 3 диалоговых окна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7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660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7003"/>
            <a:ext cx="10515600" cy="26275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Ключевые словосочетания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авторов </a:t>
            </a:r>
          </a:p>
          <a:p>
            <a:r>
              <a:rPr lang="ru-RU" dirty="0" smtClean="0"/>
              <a:t>Места с координатной привязкой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8" y="2004556"/>
            <a:ext cx="2857500" cy="1600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77" y="1753557"/>
            <a:ext cx="941539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25" y="1923659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0" y="2124709"/>
            <a:ext cx="1693526" cy="169352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38" y="2024416"/>
            <a:ext cx="1428750" cy="18954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5" y="1744672"/>
            <a:ext cx="941539" cy="21431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9" y="1776766"/>
            <a:ext cx="941539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заполняются вручную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Существующие решения не предоставляют весь  необходимый функционал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2" y="3727174"/>
            <a:ext cx="6397337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4400" b="1" dirty="0" err="1" smtClean="0"/>
              <a:t>Метаописания</a:t>
            </a:r>
            <a:r>
              <a:rPr lang="ru-RU" sz="4400" b="1" dirty="0" smtClean="0"/>
              <a:t> </a:t>
            </a:r>
            <a:r>
              <a:rPr lang="ru-RU" sz="4400" dirty="0" smtClean="0"/>
              <a:t>— </a:t>
            </a:r>
            <a:r>
              <a:rPr lang="ru-RU" sz="4400" dirty="0"/>
              <a:t>информация о другой </a:t>
            </a:r>
            <a:r>
              <a:rPr lang="ru-RU" sz="4400" dirty="0" smtClean="0"/>
              <a:t>информации. Это структурированная информация, которая позволяет искать </a:t>
            </a:r>
            <a:r>
              <a:rPr lang="ru-RU" sz="4400" dirty="0"/>
              <a:t>и </a:t>
            </a:r>
            <a:r>
              <a:rPr lang="ru-RU" sz="4400" dirty="0" smtClean="0"/>
              <a:t>управлять данными </a:t>
            </a:r>
            <a:r>
              <a:rPr lang="ru-RU" sz="4400" dirty="0"/>
              <a:t>больших информационных потоках</a:t>
            </a:r>
            <a:r>
              <a:rPr lang="ru-RU" sz="4400" dirty="0" smtClean="0"/>
              <a:t>.</a:t>
            </a:r>
            <a:r>
              <a:rPr lang="en-US" sz="4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 ISO </a:t>
            </a:r>
            <a:r>
              <a:rPr lang="en-US" sz="4400" dirty="0"/>
              <a:t>19115v2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 FGDC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88533"/>
            <a:ext cx="10115203" cy="9144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41507"/>
              </p:ext>
            </p:extLst>
          </p:nvPr>
        </p:nvGraphicFramePr>
        <p:xfrm>
          <a:off x="1040477" y="1845733"/>
          <a:ext cx="10172007" cy="293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669"/>
                <a:gridCol w="3390669"/>
                <a:gridCol w="3390669"/>
              </a:tblGrid>
              <a:tr h="62773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Название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Алгоритм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Распространение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Cermine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GROBID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ParsCit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Text </a:t>
                      </a:r>
                      <a:r>
                        <a:rPr lang="en-US" sz="2400" dirty="0" smtClean="0"/>
                        <a:t>Razor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Wikipedia?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Проприетарная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 smtClean="0"/>
              <a:t>Реализовать приложение </a:t>
            </a:r>
            <a:r>
              <a:rPr lang="ru-RU" sz="3600" dirty="0"/>
              <a:t>для </a:t>
            </a:r>
            <a:r>
              <a:rPr lang="ru-RU" sz="3600" dirty="0" smtClean="0"/>
              <a:t>автоматизации подготовки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для </a:t>
            </a:r>
            <a:r>
              <a:rPr lang="en-US" sz="3600" dirty="0" err="1" smtClean="0"/>
              <a:t>GeoNetwork</a:t>
            </a:r>
            <a:r>
              <a:rPr lang="ru-RU" sz="3600" dirty="0"/>
              <a:t>, </a:t>
            </a:r>
            <a:r>
              <a:rPr lang="ru-RU" sz="3600" dirty="0" smtClean="0"/>
              <a:t>которое получает </a:t>
            </a:r>
            <a:r>
              <a:rPr lang="en-US" sz="3600" dirty="0" smtClean="0"/>
              <a:t>PDF </a:t>
            </a:r>
            <a:r>
              <a:rPr lang="ru-RU" sz="3600" dirty="0" smtClean="0"/>
              <a:t>файл </a:t>
            </a:r>
            <a:r>
              <a:rPr lang="ru-RU" sz="3600" dirty="0"/>
              <a:t>и извлекает из него метаданные. Также должна быть возможность отредактировать и дополнить эти данные, а затем </a:t>
            </a:r>
            <a:r>
              <a:rPr lang="ru-RU" sz="3600" dirty="0" smtClean="0"/>
              <a:t>добавить их в систему. </a:t>
            </a:r>
            <a:endParaRPr lang="ru-RU" sz="36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083" y="0"/>
            <a:ext cx="10058400" cy="1193854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7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3" y="1893244"/>
            <a:ext cx="7648575" cy="3867150"/>
          </a:xfrm>
        </p:spPr>
      </p:pic>
    </p:spTree>
    <p:extLst>
      <p:ext uri="{BB962C8B-B14F-4D97-AF65-F5344CB8AC3E}">
        <p14:creationId xmlns:p14="http://schemas.microsoft.com/office/powerpoint/2010/main" val="27455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Inna</a:t>
            </a:r>
            <a:r>
              <a:rPr lang="ru-RU" sz="3200" dirty="0" smtClean="0"/>
              <a:t>  </a:t>
            </a:r>
            <a:r>
              <a:rPr lang="en-US" sz="3200" dirty="0" smtClean="0"/>
              <a:t>V.</a:t>
            </a:r>
            <a:r>
              <a:rPr lang="ru-RU" sz="3200" dirty="0" smtClean="0"/>
              <a:t>        </a:t>
            </a:r>
            <a:r>
              <a:rPr lang="en-US" sz="3200" dirty="0" err="1" smtClean="0"/>
              <a:t>Stonik</a:t>
            </a:r>
            <a:r>
              <a:rPr lang="ru-RU" sz="3200" dirty="0" smtClean="0"/>
              <a:t> </a:t>
            </a:r>
            <a:r>
              <a:rPr lang="en-US" sz="3200" dirty="0" smtClean="0"/>
              <a:t>lives</a:t>
            </a:r>
            <a:r>
              <a:rPr lang="ru-RU" sz="3200" dirty="0" smtClean="0"/>
              <a:t> </a:t>
            </a:r>
            <a:r>
              <a:rPr lang="en-US" sz="3200" dirty="0" smtClean="0"/>
              <a:t>in</a:t>
            </a:r>
            <a:r>
              <a:rPr lang="ru-RU" sz="3200" dirty="0" smtClean="0"/>
              <a:t> </a:t>
            </a:r>
            <a:r>
              <a:rPr lang="en-US" sz="3200" dirty="0" smtClean="0"/>
              <a:t>Vladivostok</a:t>
            </a:r>
            <a:endParaRPr lang="ru-RU" sz="3200" dirty="0" smtClean="0"/>
          </a:p>
          <a:p>
            <a:r>
              <a:rPr lang="en-US" sz="3200" dirty="0"/>
              <a:t>B</a:t>
            </a:r>
            <a:r>
              <a:rPr lang="en-US" sz="3200" dirty="0" smtClean="0"/>
              <a:t>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  </a:t>
            </a:r>
            <a:r>
              <a:rPr lang="en-US" sz="3200" dirty="0" smtClean="0"/>
              <a:t>O </a:t>
            </a:r>
            <a:r>
              <a:rPr lang="ru-RU" sz="3200" dirty="0" smtClean="0"/>
              <a:t>     </a:t>
            </a:r>
            <a:r>
              <a:rPr lang="en-US" sz="3200" dirty="0" smtClean="0"/>
              <a:t>O </a:t>
            </a:r>
            <a:r>
              <a:rPr lang="ru-RU" sz="3200" dirty="0" smtClean="0"/>
              <a:t> </a:t>
            </a:r>
            <a:r>
              <a:rPr lang="en-US" sz="3200" dirty="0" smtClean="0"/>
              <a:t>B-LOC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80" y="3297404"/>
            <a:ext cx="6528414" cy="29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Извлечение локаций с координатной </a:t>
            </a:r>
            <a:r>
              <a:rPr lang="ru-RU" b="1" dirty="0" smtClean="0"/>
              <a:t>привязкой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4000" dirty="0" smtClean="0"/>
                  <a:t>Для извлечения локаций используется метод с </a:t>
                </a:r>
                <a:r>
                  <a:rPr lang="en-US" sz="4000" dirty="0" smtClean="0"/>
                  <a:t>LSTM </a:t>
                </a:r>
                <a:r>
                  <a:rPr lang="ru-RU" sz="4000" dirty="0" smtClean="0"/>
                  <a:t>и словарь с географическими координатами объектов</a:t>
                </a:r>
              </a:p>
              <a:p>
                <a:endParaRPr lang="ru-RU" dirty="0"/>
              </a:p>
              <a:p>
                <a:r>
                  <a:rPr lang="ru-RU" sz="3200" b="1" dirty="0"/>
                  <a:t>Коэффициент </a:t>
                </a:r>
                <a:r>
                  <a:rPr lang="ru-RU" sz="3200" b="1" dirty="0" err="1"/>
                  <a:t>Танимото</a:t>
                </a:r>
                <a:endParaRPr lang="ru-RU" sz="3200" b="1" dirty="0" smtClean="0"/>
              </a:p>
              <a:p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ru-RU" sz="5400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21" t="-4242" r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4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788</TotalTime>
  <Words>440</Words>
  <Application>Microsoft Office PowerPoint</Application>
  <PresentationFormat>Широкоэкранный</PresentationFormat>
  <Paragraphs>167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Ретро</vt:lpstr>
      <vt:lpstr>Разработка модулей для автоматизации подготовки метаописаний  в системе GeoNetwork</vt:lpstr>
      <vt:lpstr>Введение</vt:lpstr>
      <vt:lpstr>Актуальность</vt:lpstr>
      <vt:lpstr>Формат данных</vt:lpstr>
      <vt:lpstr>Обзор существующих решений </vt:lpstr>
      <vt:lpstr>Цель работы</vt:lpstr>
      <vt:lpstr>Архитектура системы</vt:lpstr>
      <vt:lpstr>Модель</vt:lpstr>
      <vt:lpstr>Извлечение локаций с координатной привязкой</vt:lpstr>
      <vt:lpstr>Извлечение библиографических ссылок</vt:lpstr>
      <vt:lpstr>Извлечение ключевых слов и словосочетаний</vt:lpstr>
      <vt:lpstr>Публикация осуществляется через протокол CSW</vt:lpstr>
      <vt:lpstr>Оценка качества</vt:lpstr>
      <vt:lpstr>Результаты в сравнении с существующими решениями</vt:lpstr>
      <vt:lpstr>Результаты по отдельным классам данных</vt:lpstr>
      <vt:lpstr>Проект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57</cp:revision>
  <dcterms:created xsi:type="dcterms:W3CDTF">2018-04-20T01:13:05Z</dcterms:created>
  <dcterms:modified xsi:type="dcterms:W3CDTF">2018-05-29T02:35:05Z</dcterms:modified>
</cp:coreProperties>
</file>