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75" r:id="rId6"/>
    <p:sldId id="260" r:id="rId7"/>
    <p:sldId id="259" r:id="rId8"/>
    <p:sldId id="261" r:id="rId9"/>
    <p:sldId id="263" r:id="rId10"/>
    <p:sldId id="266" r:id="rId11"/>
    <p:sldId id="265" r:id="rId12"/>
    <p:sldId id="267" r:id="rId13"/>
    <p:sldId id="273" r:id="rId14"/>
    <p:sldId id="271" r:id="rId15"/>
    <p:sldId id="264" r:id="rId16"/>
    <p:sldId id="262" r:id="rId17"/>
    <p:sldId id="272" r:id="rId18"/>
    <p:sldId id="274" r:id="rId19"/>
    <p:sldId id="270" r:id="rId20"/>
    <p:sldId id="277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1810" autoAdjust="0"/>
  </p:normalViewPr>
  <p:slideViewPr>
    <p:cSldViewPr snapToGrid="0">
      <p:cViewPr varScale="1">
        <p:scale>
          <a:sx n="107" d="100"/>
          <a:sy n="107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sz="4300" dirty="0" smtClean="0"/>
                  <a:t>Для извлечения локаций используется метод с </a:t>
                </a:r>
                <a:r>
                  <a:rPr lang="en-US" sz="4300" dirty="0" smtClean="0"/>
                  <a:t>LSTM (</a:t>
                </a:r>
                <a:r>
                  <a:rPr lang="ru-RU" sz="4300" dirty="0" smtClean="0"/>
                  <a:t>сети с долгой краткосрочной памятью</a:t>
                </a:r>
                <a:r>
                  <a:rPr lang="en-US" sz="4300" dirty="0" smtClean="0"/>
                  <a:t>) </a:t>
                </a:r>
                <a:r>
                  <a:rPr lang="ru-RU" sz="4300" dirty="0" smtClean="0"/>
                  <a:t>и словарь с географическими координатами объектов.</a:t>
                </a:r>
                <a:endParaRPr lang="ru-RU" dirty="0"/>
              </a:p>
              <a:p>
                <a:r>
                  <a:rPr lang="ru-RU" sz="3200" b="1" dirty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4242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Извлечение </a:t>
            </a:r>
            <a:r>
              <a:rPr lang="ru-RU" b="1" dirty="0"/>
              <a:t>ключевых слов и словосочетаний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000" dirty="0" smtClean="0"/>
              </a:p>
              <a:p>
                <a:r>
                  <a:rPr lang="en-US" sz="4000" dirty="0" smtClean="0"/>
                  <a:t>Rapid </a:t>
                </a:r>
                <a:r>
                  <a:rPr lang="en-US" sz="4000" dirty="0"/>
                  <a:t>Automatic Keyword </a:t>
                </a:r>
                <a:r>
                  <a:rPr lang="en-US" sz="4000" dirty="0" smtClean="0"/>
                  <a:t>Extraction</a:t>
                </a:r>
                <a:endParaRPr lang="ru-RU" sz="4000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степень слова</m:t>
                        </m:r>
                      </m:num>
                      <m:den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частота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извлечения ключевых слов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004782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реальные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извлеченные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Batman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Batman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plague Gotham 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Joker appears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Bruce 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Lieutenant James Gordon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3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Публикация осуществляется через протокол </a:t>
            </a:r>
            <a:r>
              <a:rPr lang="en-US" dirty="0" smtClean="0"/>
              <a:t>CSW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Url</a:t>
            </a:r>
            <a:r>
              <a:rPr lang="en-US" sz="2400" dirty="0"/>
              <a:t>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72950"/>
              </p:ext>
            </p:extLst>
          </p:nvPr>
        </p:nvGraphicFramePr>
        <p:xfrm>
          <a:off x="3286591" y="3368842"/>
          <a:ext cx="5231768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17723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в сравнении с существующими решениями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317915"/>
              </p:ext>
            </p:extLst>
          </p:nvPr>
        </p:nvGraphicFramePr>
        <p:xfrm>
          <a:off x="1040475" y="1783243"/>
          <a:ext cx="1017201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5812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sz="24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CERMINE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389817" y="5457184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17" y="5457184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745767" y="5457184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67" y="5457184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474316" y="5457184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16" y="5457184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5784" y="5457184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457184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0476" y="4404800"/>
            <a:ext cx="1017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</a:t>
            </a:r>
            <a:r>
              <a:rPr lang="en-US" sz="2000" dirty="0" smtClean="0"/>
              <a:t> LSTM</a:t>
            </a:r>
            <a:r>
              <a:rPr lang="ru-RU" sz="2000" dirty="0" smtClean="0"/>
              <a:t>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endParaRPr lang="en-US" sz="2000" dirty="0" smtClean="0"/>
          </a:p>
          <a:p>
            <a:r>
              <a:rPr lang="ru-RU" sz="2000" dirty="0" smtClean="0"/>
              <a:t>Данные существующих решений взяты из отчетов разработчиков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по отдельным классам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63900"/>
              </p:ext>
            </p:extLst>
          </p:nvPr>
        </p:nvGraphicFramePr>
        <p:xfrm>
          <a:off x="1097280" y="1791547"/>
          <a:ext cx="1011520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526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MISC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REF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389817" y="5568802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17" y="5568802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745767" y="5568802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67" y="5568802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474316" y="5568802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16" y="5568802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5784" y="5568802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568802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68878" y="5175416"/>
            <a:ext cx="1017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5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извлечения на реальных данных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727394"/>
              </p:ext>
            </p:extLst>
          </p:nvPr>
        </p:nvGraphicFramePr>
        <p:xfrm>
          <a:off x="0" y="1783645"/>
          <a:ext cx="12192000" cy="4451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43"/>
                <a:gridCol w="5301343"/>
                <a:gridCol w="6237514"/>
              </a:tblGrid>
              <a:tr h="3386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Оригинал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Извлекав система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104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Заголовок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PICES </a:t>
                      </a:r>
                      <a:r>
                        <a:rPr lang="ru-RU" sz="1600" dirty="0" err="1">
                          <a:effectLst/>
                        </a:rPr>
                        <a:t>Sci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Rep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No</a:t>
                      </a:r>
                      <a:r>
                        <a:rPr lang="ru-RU" sz="1600" dirty="0">
                          <a:effectLst/>
                        </a:rPr>
                        <a:t>. 50, 2016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PICES SCIENTIFIC REPORT  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50, 2016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ISBN  978-1-927797-21-1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ISSN 1198-273X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84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Год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2016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6006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Авторы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Andrew W.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Tsutomu </a:t>
                      </a:r>
                      <a:r>
                        <a:rPr lang="en-US" sz="1600" dirty="0">
                          <a:effectLst/>
                        </a:rPr>
                        <a:t>Tamura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>
                          <a:effectLst/>
                        </a:rPr>
                        <a:t>Sydeman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Kushiro, </a:t>
                      </a:r>
                      <a:r>
                        <a:rPr lang="en-US" sz="1600" dirty="0" smtClean="0">
                          <a:effectLst/>
                        </a:rPr>
                        <a:t>Hokkaido;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Alexander </a:t>
                      </a:r>
                      <a:r>
                        <a:rPr lang="en-US" sz="1600" dirty="0">
                          <a:effectLst/>
                        </a:rPr>
                        <a:t>I. </a:t>
                      </a:r>
                      <a:r>
                        <a:rPr lang="en-US" sz="1600" dirty="0" err="1" smtClean="0">
                          <a:effectLst/>
                        </a:rPr>
                        <a:t>Boltnev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Vladimir </a:t>
                      </a:r>
                      <a:r>
                        <a:rPr lang="en-US" sz="1600" dirty="0">
                          <a:effectLst/>
                        </a:rPr>
                        <a:t>G. </a:t>
                      </a:r>
                      <a:r>
                        <a:rPr lang="en-US" sz="1600" dirty="0" err="1" smtClean="0">
                          <a:effectLst/>
                        </a:rPr>
                        <a:t>Myasnikov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A.W. 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Patrick </a:t>
                      </a:r>
                      <a:r>
                        <a:rPr lang="en-US" sz="1600" dirty="0">
                          <a:effectLst/>
                        </a:rPr>
                        <a:t>D. </a:t>
                      </a:r>
                      <a:r>
                        <a:rPr lang="en-US" sz="1600" dirty="0" smtClean="0">
                          <a:effectLst/>
                        </a:rPr>
                        <a:t>O’Hara;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Elliott </a:t>
                      </a:r>
                      <a:r>
                        <a:rPr lang="en-US" sz="1600" dirty="0">
                          <a:effectLst/>
                        </a:rPr>
                        <a:t>L. </a:t>
                      </a:r>
                      <a:r>
                        <a:rPr lang="en-US" sz="1600" dirty="0" smtClean="0">
                          <a:effectLst/>
                        </a:rPr>
                        <a:t>Hazen;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 smtClean="0">
                          <a:effectLst/>
                        </a:rPr>
                        <a:t>Sydeman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Jarrod </a:t>
                      </a:r>
                      <a:r>
                        <a:rPr lang="en-US" sz="1600" dirty="0">
                          <a:effectLst/>
                        </a:rPr>
                        <a:t>A. </a:t>
                      </a:r>
                      <a:r>
                        <a:rPr lang="en-US" sz="1600" dirty="0" err="1" smtClean="0">
                          <a:effectLst/>
                        </a:rPr>
                        <a:t>Santora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Martin Renner;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Robert </a:t>
                      </a:r>
                      <a:r>
                        <a:rPr lang="en-US" sz="1600" dirty="0">
                          <a:effectLst/>
                        </a:rPr>
                        <a:t>M. </a:t>
                      </a:r>
                      <a:r>
                        <a:rPr lang="en-US" sz="1600" dirty="0" err="1" smtClean="0">
                          <a:effectLst/>
                        </a:rPr>
                        <a:t>Suryan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1.</a:t>
            </a:r>
            <a:r>
              <a:rPr lang="ru-RU" sz="3600" dirty="0"/>
              <a:t>5</a:t>
            </a:r>
            <a:r>
              <a:rPr lang="en-US" sz="3600" dirty="0" smtClean="0"/>
              <a:t> &lt;=</a:t>
            </a:r>
          </a:p>
          <a:p>
            <a:r>
              <a:rPr lang="en-US" sz="3600" dirty="0" smtClean="0"/>
              <a:t>PyQt5</a:t>
            </a:r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</a:t>
            </a:r>
            <a:r>
              <a:rPr lang="ru-RU" sz="3600" dirty="0" smtClean="0"/>
              <a:t>.).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" y="2004556"/>
            <a:ext cx="2857500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GUI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38" y="1846263"/>
            <a:ext cx="4310649" cy="4022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3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LSTM </a:t>
            </a:r>
            <a:r>
              <a:rPr lang="ru-RU" sz="2800" dirty="0"/>
              <a:t>для извлечения 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 smtClean="0"/>
              <a:t>Rapid</a:t>
            </a:r>
            <a:r>
              <a:rPr lang="ru-RU" sz="2800" dirty="0" smtClean="0"/>
              <a:t> </a:t>
            </a:r>
            <a:r>
              <a:rPr lang="ru-RU" sz="2800" dirty="0" err="1"/>
              <a:t>Automatic</a:t>
            </a:r>
            <a:r>
              <a:rPr lang="ru-RU" sz="2800" dirty="0"/>
              <a:t> </a:t>
            </a:r>
            <a:r>
              <a:rPr lang="ru-RU" sz="2800" dirty="0" err="1"/>
              <a:t>Keyword</a:t>
            </a:r>
            <a:r>
              <a:rPr lang="ru-RU" sz="2800" dirty="0"/>
              <a:t> </a:t>
            </a:r>
            <a:r>
              <a:rPr lang="ru-RU" sz="2800" dirty="0" err="1" smtClean="0"/>
              <a:t>Extraction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Регулярные выражения для извлечения библиографических ссылок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Реализация добавления метаданных в систему </a:t>
            </a:r>
            <a:r>
              <a:rPr lang="ru-RU" sz="2800" dirty="0" err="1"/>
              <a:t>GeoNetwork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заполняются вручную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3727174"/>
            <a:ext cx="6397337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FGDC</a:t>
            </a: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метаданных в системе </a:t>
            </a:r>
            <a:r>
              <a:rPr lang="en-US" dirty="0" err="1" smtClean="0"/>
              <a:t>GeoNetwork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89" y="1862667"/>
            <a:ext cx="9191635" cy="49953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81903"/>
              </p:ext>
            </p:extLst>
          </p:nvPr>
        </p:nvGraphicFramePr>
        <p:xfrm>
          <a:off x="1097279" y="1845733"/>
          <a:ext cx="10058400" cy="367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62773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Алгоритм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Распространение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Cermine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GROBID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ParsCit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 Razor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Wikipedia?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Проприетарная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</a:t>
            </a:r>
            <a:r>
              <a:rPr lang="ru-RU" sz="3600" dirty="0" smtClean="0"/>
              <a:t>автоматизации подготовки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для </a:t>
            </a:r>
            <a:r>
              <a:rPr lang="en-US" sz="3600" dirty="0" err="1" smtClean="0"/>
              <a:t>GeoNetwork</a:t>
            </a:r>
            <a:r>
              <a:rPr lang="ru-RU" sz="3600" dirty="0"/>
              <a:t>, </a:t>
            </a:r>
            <a:r>
              <a:rPr lang="ru-RU" sz="3600" dirty="0" smtClean="0"/>
              <a:t>которое получает </a:t>
            </a:r>
            <a:r>
              <a:rPr lang="en-US" sz="3600" dirty="0" smtClean="0"/>
              <a:t>PDF </a:t>
            </a:r>
            <a:r>
              <a:rPr lang="ru-RU" sz="3600" dirty="0" smtClean="0"/>
              <a:t>файл </a:t>
            </a:r>
            <a:r>
              <a:rPr lang="ru-RU" sz="3600" dirty="0"/>
              <a:t>и извлекает из него метаданные. Также должна быть возможность отредактировать и дополнить эти данные, а затем </a:t>
            </a:r>
            <a:r>
              <a:rPr lang="ru-RU" sz="3600" dirty="0" smtClean="0"/>
              <a:t>добавить их в систему. 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3" y="1893244"/>
            <a:ext cx="7648575" cy="3867150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Inna</a:t>
            </a:r>
            <a:r>
              <a:rPr lang="ru-RU" sz="3200" dirty="0" smtClean="0"/>
              <a:t>  </a:t>
            </a:r>
            <a:r>
              <a:rPr lang="en-US" sz="3200" dirty="0" smtClean="0"/>
              <a:t>V.</a:t>
            </a:r>
            <a:r>
              <a:rPr lang="ru-RU" sz="3200" dirty="0" smtClean="0"/>
              <a:t>        </a:t>
            </a:r>
            <a:r>
              <a:rPr lang="en-US" sz="3200" dirty="0" err="1" smtClean="0"/>
              <a:t>Stonik</a:t>
            </a:r>
            <a:r>
              <a:rPr lang="ru-RU" sz="3200" dirty="0" smtClean="0"/>
              <a:t> </a:t>
            </a:r>
            <a:r>
              <a:rPr lang="en-US" sz="3200" dirty="0" smtClean="0"/>
              <a:t>lives</a:t>
            </a:r>
            <a:r>
              <a:rPr lang="ru-RU" sz="3200" dirty="0" smtClean="0"/>
              <a:t> </a:t>
            </a:r>
            <a:r>
              <a:rPr lang="en-US" sz="3200" dirty="0" smtClean="0"/>
              <a:t>in</a:t>
            </a:r>
            <a:r>
              <a:rPr lang="ru-RU" sz="3200" dirty="0" smtClean="0"/>
              <a:t> </a:t>
            </a:r>
            <a:r>
              <a:rPr lang="en-US" sz="3200" dirty="0" smtClean="0"/>
              <a:t>Vladivostok</a:t>
            </a:r>
            <a:endParaRPr lang="ru-RU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  </a:t>
            </a:r>
            <a:r>
              <a:rPr lang="en-US" sz="3200" dirty="0" smtClean="0"/>
              <a:t>O </a:t>
            </a:r>
            <a:r>
              <a:rPr lang="ru-RU" sz="3200" dirty="0" smtClean="0"/>
              <a:t>     </a:t>
            </a:r>
            <a:r>
              <a:rPr lang="en-US" sz="3200" dirty="0" smtClean="0"/>
              <a:t>O </a:t>
            </a:r>
            <a:r>
              <a:rPr lang="ru-RU" sz="3200" dirty="0" smtClean="0"/>
              <a:t> </a:t>
            </a:r>
            <a:r>
              <a:rPr lang="en-US" sz="3200" dirty="0" smtClean="0"/>
              <a:t>B-LOC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80" y="3297404"/>
            <a:ext cx="6528414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</TotalTime>
  <Words>618</Words>
  <Application>Microsoft Office PowerPoint</Application>
  <PresentationFormat>Широкоэкранный</PresentationFormat>
  <Paragraphs>215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Формат данных</vt:lpstr>
      <vt:lpstr>Пример метаданных в системе GeoNetwork</vt:lpstr>
      <vt:lpstr>Обзор существующих решений </vt:lpstr>
      <vt:lpstr>Цель работы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</vt:lpstr>
      <vt:lpstr>Пример работы извлечения ключевых слов</vt:lpstr>
      <vt:lpstr>Публикация осуществляется через протокол CSW</vt:lpstr>
      <vt:lpstr>Оценка качества</vt:lpstr>
      <vt:lpstr>Результаты в сравнении с существующими решениями</vt:lpstr>
      <vt:lpstr>Результаты по отдельным классам данных</vt:lpstr>
      <vt:lpstr>Пример извлечения на реальных данных</vt:lpstr>
      <vt:lpstr>Проект</vt:lpstr>
      <vt:lpstr>Интерфейс GUI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74</cp:revision>
  <dcterms:created xsi:type="dcterms:W3CDTF">2018-04-20T01:13:05Z</dcterms:created>
  <dcterms:modified xsi:type="dcterms:W3CDTF">2018-06-04T10:13:22Z</dcterms:modified>
</cp:coreProperties>
</file>