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6DA2C-6D91-4888-A01C-01981EF51355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6BB40-A219-4818-920B-230C1D1D1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198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6BB40-A219-4818-920B-230C1D1D102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40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7A14-3D39-42D9-9056-F1062FE5D0F9}" type="datetime1">
              <a:rPr lang="ru-RU" smtClean="0"/>
              <a:t>16.05.2018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75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FA97-3B9C-4C9F-86D0-2D0822049852}" type="datetime1">
              <a:rPr lang="ru-RU" smtClean="0"/>
              <a:t>16.05.2018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38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DF4A-BDB0-4A4F-8016-D636757619FD}" type="datetime1">
              <a:rPr lang="ru-RU" smtClean="0"/>
              <a:t>16.05.2018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78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C463-7644-4BCC-9DCC-EC8C567A0F36}" type="datetime1">
              <a:rPr lang="ru-RU" smtClean="0"/>
              <a:t>16.05.2018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64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29F1-4B30-47BD-8CCF-94D6BFC7AE8E}" type="datetime1">
              <a:rPr lang="ru-RU" smtClean="0"/>
              <a:t>16.05.2018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4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3913-5AFD-44C6-8B4C-158E5793D2A4}" type="datetime1">
              <a:rPr lang="ru-RU" smtClean="0"/>
              <a:t>16.05.2018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2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18BD-5A14-48F4-8C85-7EB83F6CA3F8}" type="datetime1">
              <a:rPr lang="ru-RU" smtClean="0"/>
              <a:t>16.05.2018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85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E2EB-2075-4761-9D0C-5FF2BAC03B84}" type="datetime1">
              <a:rPr lang="ru-RU" smtClean="0"/>
              <a:t>16.05.2018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46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D122-B1B9-4197-AD73-80AAB00358F0}" type="datetime1">
              <a:rPr lang="ru-RU" smtClean="0"/>
              <a:t>16.05.2018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64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FAD313-3015-49C8-90D4-336FF46AF479}" type="datetime1">
              <a:rPr lang="ru-RU" smtClean="0"/>
              <a:t>16.05.2018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98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DDF3-30EC-40D8-869B-0E53F1E7B123}" type="datetime1">
              <a:rPr lang="ru-RU" smtClean="0"/>
              <a:t>16.05.2018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52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4D33611-8D4F-43A3-A0AB-EBE66414247D}" type="datetime1">
              <a:rPr lang="ru-RU" smtClean="0"/>
              <a:t>16.05.2018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74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36170" y="577516"/>
            <a:ext cx="10437681" cy="3673641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 модулей для автоматизации подготовки </a:t>
            </a:r>
            <a:r>
              <a:rPr lang="ru-RU" dirty="0" err="1"/>
              <a:t>метаописаний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в системе </a:t>
            </a:r>
            <a:r>
              <a:rPr lang="en-US" dirty="0" err="1"/>
              <a:t>GeoNetwork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56120" y="4668252"/>
            <a:ext cx="5135880" cy="1628274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Выполнил: Глущенко Д. А., гр. Б8403а </a:t>
            </a:r>
          </a:p>
          <a:p>
            <a:pPr algn="l"/>
            <a:r>
              <a:rPr lang="ru-RU" dirty="0" smtClean="0"/>
              <a:t>Научный руководитель: к.т.н., доцент, Шевченко И. 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987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304660"/>
            <a:ext cx="10058400" cy="1450757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677003"/>
            <a:ext cx="10515600" cy="262754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Заголовок </a:t>
            </a:r>
          </a:p>
          <a:p>
            <a:r>
              <a:rPr lang="ru-RU" dirty="0" smtClean="0"/>
              <a:t>Ключевые словосочетания</a:t>
            </a:r>
          </a:p>
          <a:p>
            <a:r>
              <a:rPr lang="ru-RU" dirty="0" smtClean="0"/>
              <a:t>Год публикации </a:t>
            </a:r>
          </a:p>
          <a:p>
            <a:r>
              <a:rPr lang="ru-RU" dirty="0" smtClean="0"/>
              <a:t>Имена авторов </a:t>
            </a:r>
          </a:p>
          <a:p>
            <a:r>
              <a:rPr lang="ru-RU" dirty="0" smtClean="0"/>
              <a:t>Места с координатной привязкой</a:t>
            </a:r>
          </a:p>
          <a:p>
            <a:r>
              <a:rPr lang="ru-RU" dirty="0" smtClean="0"/>
              <a:t>…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82" y="2067035"/>
            <a:ext cx="2857500" cy="1600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800" y="1795573"/>
            <a:ext cx="2143125" cy="21431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297" y="1795573"/>
            <a:ext cx="2143125" cy="21431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936" y="2149839"/>
            <a:ext cx="2762250" cy="16573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519" y="2165960"/>
            <a:ext cx="1693526" cy="1693526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83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3600" dirty="0" smtClean="0"/>
              <a:t> Извлечение </a:t>
            </a:r>
            <a:r>
              <a:rPr lang="ru-RU" sz="3600" dirty="0" err="1" smtClean="0"/>
              <a:t>метаописаний</a:t>
            </a:r>
            <a:r>
              <a:rPr lang="ru-RU" sz="3600" dirty="0" smtClean="0"/>
              <a:t> вручную – затратный по времени процесс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600" dirty="0" smtClean="0"/>
              <a:t> Существующие </a:t>
            </a:r>
            <a:r>
              <a:rPr lang="ru-RU" sz="3600" dirty="0" smtClean="0"/>
              <a:t>решения не предоставляют весь </a:t>
            </a:r>
            <a:r>
              <a:rPr lang="ru-RU" sz="3600" dirty="0" smtClean="0"/>
              <a:t> необходимый </a:t>
            </a:r>
            <a:r>
              <a:rPr lang="ru-RU" sz="3600" dirty="0" smtClean="0"/>
              <a:t>функционал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600" dirty="0" smtClean="0"/>
              <a:t> Существующие </a:t>
            </a:r>
            <a:r>
              <a:rPr lang="ru-RU" sz="3600" dirty="0"/>
              <a:t>решения не </a:t>
            </a:r>
            <a:r>
              <a:rPr lang="ru-RU" sz="3600" dirty="0" smtClean="0"/>
              <a:t>предоставляют </a:t>
            </a:r>
            <a:r>
              <a:rPr lang="ru-RU" sz="3600" dirty="0" smtClean="0"/>
              <a:t>   необходимые </a:t>
            </a:r>
            <a:r>
              <a:rPr lang="ru-RU" sz="3600" dirty="0" smtClean="0"/>
              <a:t>форматы данных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67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2800" dirty="0"/>
              <a:t>Исследовать существующие методы извлечения информации из текстов; </a:t>
            </a:r>
          </a:p>
          <a:p>
            <a:pPr lvl="0"/>
            <a:r>
              <a:rPr lang="ru-RU" sz="2800" dirty="0"/>
              <a:t>Разработать методы </a:t>
            </a:r>
            <a:r>
              <a:rPr lang="ru-RU" sz="2800" dirty="0" smtClean="0"/>
              <a:t>извлечения </a:t>
            </a:r>
            <a:r>
              <a:rPr lang="ru-RU" sz="2800" dirty="0" err="1" smtClean="0"/>
              <a:t>мкта</a:t>
            </a:r>
            <a:r>
              <a:rPr lang="ru-RU" sz="2800" dirty="0" smtClean="0"/>
              <a:t> информации </a:t>
            </a:r>
            <a:r>
              <a:rPr lang="ru-RU" sz="2800" dirty="0"/>
              <a:t>из текстов; </a:t>
            </a:r>
            <a:endParaRPr lang="ru-RU" sz="2800" dirty="0" smtClean="0"/>
          </a:p>
          <a:p>
            <a:pPr lvl="0"/>
            <a:r>
              <a:rPr lang="ru-RU" sz="2800" dirty="0" smtClean="0"/>
              <a:t>Реализовать </a:t>
            </a:r>
            <a:r>
              <a:rPr lang="ru-RU" sz="2800" dirty="0"/>
              <a:t>клиентское приложение для системы </a:t>
            </a:r>
            <a:r>
              <a:rPr lang="en-US" sz="2800" dirty="0" err="1"/>
              <a:t>GeoNetwork</a:t>
            </a:r>
            <a:r>
              <a:rPr lang="ru-RU" sz="2800" dirty="0"/>
              <a:t>, в которое будет загружаться текстовый документ и извлекать метаданные из него. Также должна быть возможность отредактировать и дополнить эти данные, а затем опубликовать их.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15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1388533"/>
            <a:ext cx="10115203" cy="914401"/>
          </a:xfrm>
        </p:spPr>
        <p:txBody>
          <a:bodyPr>
            <a:normAutofit fontScale="90000"/>
          </a:bodyPr>
          <a:lstStyle/>
          <a:p>
            <a:r>
              <a:rPr lang="ru-RU" dirty="0"/>
              <a:t>Обзор существующих решений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4400" dirty="0" smtClean="0"/>
              <a:t> </a:t>
            </a:r>
            <a:r>
              <a:rPr lang="en-US" sz="4400" dirty="0" err="1" smtClean="0"/>
              <a:t>Cremine</a:t>
            </a:r>
            <a:r>
              <a:rPr lang="ru-RU" sz="4400" dirty="0" smtClean="0"/>
              <a:t> </a:t>
            </a:r>
            <a:endParaRPr lang="ru-RU" sz="4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4400" dirty="0" smtClean="0"/>
              <a:t> </a:t>
            </a:r>
            <a:r>
              <a:rPr lang="en-US" sz="4400" dirty="0" smtClean="0"/>
              <a:t>GROBID</a:t>
            </a:r>
            <a:endParaRPr lang="ru-RU" sz="4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4400" dirty="0" smtClean="0"/>
              <a:t> </a:t>
            </a:r>
            <a:r>
              <a:rPr lang="en-US" sz="4400" dirty="0" smtClean="0"/>
              <a:t>PDF</a:t>
            </a:r>
            <a:r>
              <a:rPr lang="ru-RU" sz="4400" dirty="0"/>
              <a:t>-</a:t>
            </a:r>
            <a:r>
              <a:rPr lang="en-US" sz="4400" dirty="0" smtClean="0"/>
              <a:t>Tools</a:t>
            </a:r>
            <a:endParaRPr lang="ru-RU" sz="4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4400" smtClean="0"/>
              <a:t> </a:t>
            </a:r>
            <a:r>
              <a:rPr lang="en-US" sz="4400" smtClean="0"/>
              <a:t>Text </a:t>
            </a:r>
            <a:r>
              <a:rPr lang="en-US" sz="4400" dirty="0"/>
              <a:t>Razor</a:t>
            </a:r>
            <a:endParaRPr lang="ru-RU" sz="4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9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93854"/>
          </a:xfrm>
        </p:spPr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6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256" y="1752600"/>
            <a:ext cx="3243943" cy="4560346"/>
          </a:xfrm>
        </p:spPr>
      </p:pic>
    </p:spTree>
    <p:extLst>
      <p:ext uri="{BB962C8B-B14F-4D97-AF65-F5344CB8AC3E}">
        <p14:creationId xmlns:p14="http://schemas.microsoft.com/office/powerpoint/2010/main" val="2745529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извлечения </a:t>
            </a:r>
            <a:r>
              <a:rPr lang="en-US" dirty="0" smtClean="0"/>
              <a:t>NER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802024"/>
              </p:ext>
            </p:extLst>
          </p:nvPr>
        </p:nvGraphicFramePr>
        <p:xfrm>
          <a:off x="460204" y="2031868"/>
          <a:ext cx="11331915" cy="8845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6383"/>
                <a:gridCol w="2266383"/>
                <a:gridCol w="2266383"/>
                <a:gridCol w="2266383"/>
                <a:gridCol w="2266383"/>
              </a:tblGrid>
              <a:tr h="4522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ru-RU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63" marR="130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dirty="0" err="1">
                          <a:effectLst/>
                        </a:rPr>
                        <a:t>Acc</a:t>
                      </a:r>
                      <a:endParaRPr lang="ru-RU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63" marR="130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Pred</a:t>
                      </a:r>
                      <a:endParaRPr lang="ru-RU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63" marR="130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Recall</a:t>
                      </a:r>
                      <a:endParaRPr lang="ru-RU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63" marR="130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FM</a:t>
                      </a:r>
                      <a:endParaRPr lang="ru-RU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63" marR="130963" marT="0" marB="0"/>
                </a:tc>
              </a:tr>
              <a:tr h="432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b="0" dirty="0">
                          <a:effectLst/>
                        </a:rPr>
                        <a:t>LSTM</a:t>
                      </a:r>
                      <a:endParaRPr lang="ru-RU" sz="2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63" marR="130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b="0" dirty="0">
                          <a:effectLst/>
                        </a:rPr>
                        <a:t>98.89</a:t>
                      </a:r>
                      <a:endParaRPr lang="ru-RU" sz="2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63" marR="130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b="0" dirty="0">
                          <a:effectLst/>
                        </a:rPr>
                        <a:t>93.5</a:t>
                      </a:r>
                      <a:endParaRPr lang="ru-RU" sz="2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63" marR="130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b="0">
                          <a:effectLst/>
                        </a:rPr>
                        <a:t>93.6</a:t>
                      </a:r>
                      <a:endParaRPr lang="ru-RU" sz="2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63" marR="130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b="0" dirty="0">
                          <a:effectLst/>
                        </a:rPr>
                        <a:t>93.57</a:t>
                      </a:r>
                      <a:endParaRPr lang="ru-RU" sz="2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63" marR="130963" marT="0" marB="0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7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710647"/>
              </p:ext>
            </p:extLst>
          </p:nvPr>
        </p:nvGraphicFramePr>
        <p:xfrm>
          <a:off x="460206" y="3210908"/>
          <a:ext cx="11331915" cy="286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6383"/>
                <a:gridCol w="2266383"/>
                <a:gridCol w="2266383"/>
                <a:gridCol w="2266383"/>
                <a:gridCol w="2266383"/>
              </a:tblGrid>
              <a:tr h="572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dirty="0" err="1">
                          <a:effectLst/>
                        </a:rPr>
                        <a:t>Acc</a:t>
                      </a:r>
                      <a:endParaRPr lang="ru-RU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dirty="0" err="1">
                          <a:effectLst/>
                        </a:rPr>
                        <a:t>Pred</a:t>
                      </a:r>
                      <a:endParaRPr lang="ru-RU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Recall</a:t>
                      </a:r>
                      <a:endParaRPr lang="ru-RU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FM</a:t>
                      </a:r>
                      <a:endParaRPr lang="ru-RU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2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b="0" dirty="0">
                          <a:effectLst/>
                        </a:rPr>
                        <a:t>PER</a:t>
                      </a:r>
                      <a:endParaRPr lang="ru-RU" sz="2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b="0" dirty="0">
                          <a:effectLst/>
                        </a:rPr>
                        <a:t>99</a:t>
                      </a:r>
                      <a:endParaRPr lang="ru-RU" sz="2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b="0">
                          <a:effectLst/>
                        </a:rPr>
                        <a:t>93</a:t>
                      </a:r>
                      <a:endParaRPr lang="ru-RU" sz="25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b="0">
                          <a:effectLst/>
                        </a:rPr>
                        <a:t>93.5</a:t>
                      </a:r>
                      <a:endParaRPr lang="ru-RU" sz="25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b="0">
                          <a:effectLst/>
                        </a:rPr>
                        <a:t>94</a:t>
                      </a:r>
                      <a:endParaRPr lang="ru-RU" sz="25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2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b="0" dirty="0">
                          <a:effectLst/>
                        </a:rPr>
                        <a:t>LOC</a:t>
                      </a:r>
                      <a:endParaRPr lang="ru-RU" sz="2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b="0" dirty="0">
                          <a:effectLst/>
                        </a:rPr>
                        <a:t>98</a:t>
                      </a:r>
                      <a:endParaRPr lang="ru-RU" sz="2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b="0" dirty="0">
                          <a:effectLst/>
                        </a:rPr>
                        <a:t>92</a:t>
                      </a:r>
                      <a:endParaRPr lang="ru-RU" sz="2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b="0" dirty="0">
                          <a:effectLst/>
                        </a:rPr>
                        <a:t>92</a:t>
                      </a:r>
                      <a:endParaRPr lang="ru-RU" sz="2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b="0">
                          <a:effectLst/>
                        </a:rPr>
                        <a:t>92</a:t>
                      </a:r>
                      <a:endParaRPr lang="ru-RU" sz="25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2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b="0" dirty="0">
                          <a:effectLst/>
                        </a:rPr>
                        <a:t>ORG</a:t>
                      </a:r>
                      <a:endParaRPr lang="ru-RU" sz="2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b="0" dirty="0">
                          <a:effectLst/>
                        </a:rPr>
                        <a:t>98</a:t>
                      </a:r>
                      <a:endParaRPr lang="ru-RU" sz="2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b="0" dirty="0">
                          <a:effectLst/>
                        </a:rPr>
                        <a:t>88</a:t>
                      </a:r>
                      <a:endParaRPr lang="ru-RU" sz="2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b="0" dirty="0">
                          <a:effectLst/>
                        </a:rPr>
                        <a:t>92</a:t>
                      </a:r>
                      <a:endParaRPr lang="ru-RU" sz="2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b="0">
                          <a:effectLst/>
                        </a:rPr>
                        <a:t>90</a:t>
                      </a:r>
                      <a:endParaRPr lang="ru-RU" sz="25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2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b="0">
                          <a:effectLst/>
                        </a:rPr>
                        <a:t>MISC</a:t>
                      </a:r>
                      <a:endParaRPr lang="ru-RU" sz="25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b="0">
                          <a:effectLst/>
                        </a:rPr>
                        <a:t>92</a:t>
                      </a:r>
                      <a:endParaRPr lang="ru-RU" sz="25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b="0">
                          <a:effectLst/>
                        </a:rPr>
                        <a:t>88</a:t>
                      </a:r>
                      <a:endParaRPr lang="ru-RU" sz="25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b="0" dirty="0">
                          <a:effectLst/>
                        </a:rPr>
                        <a:t>89.5</a:t>
                      </a:r>
                      <a:endParaRPr lang="ru-RU" sz="2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b="0" dirty="0">
                          <a:effectLst/>
                        </a:rPr>
                        <a:t>89.4</a:t>
                      </a:r>
                      <a:endParaRPr lang="ru-RU" sz="2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040288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</TotalTime>
  <Words>178</Words>
  <Application>Microsoft Office PowerPoint</Application>
  <PresentationFormat>Широкоэкранный</PresentationFormat>
  <Paragraphs>67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Ретро</vt:lpstr>
      <vt:lpstr>Разработка модулей для автоматизации подготовки метаописаний  в системе GeoNetwork</vt:lpstr>
      <vt:lpstr>Введение</vt:lpstr>
      <vt:lpstr>Актуальность</vt:lpstr>
      <vt:lpstr>Цель работы</vt:lpstr>
      <vt:lpstr>Обзор существующих решений </vt:lpstr>
      <vt:lpstr>Архитектура системы</vt:lpstr>
      <vt:lpstr>Результаты извлечения NER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модулей для автоматизации подготовки метаописаний  в системе GeoNetwork</dc:title>
  <dc:creator>Даниил Глущенко</dc:creator>
  <cp:lastModifiedBy>Даниил Глущенко</cp:lastModifiedBy>
  <cp:revision>7</cp:revision>
  <dcterms:created xsi:type="dcterms:W3CDTF">2018-04-20T01:13:05Z</dcterms:created>
  <dcterms:modified xsi:type="dcterms:W3CDTF">2018-05-16T12:29:59Z</dcterms:modified>
</cp:coreProperties>
</file>