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69" r:id="rId6"/>
    <p:sldId id="275" r:id="rId7"/>
    <p:sldId id="260" r:id="rId8"/>
    <p:sldId id="259" r:id="rId9"/>
    <p:sldId id="261" r:id="rId10"/>
    <p:sldId id="263" r:id="rId11"/>
    <p:sldId id="266" r:id="rId12"/>
    <p:sldId id="265" r:id="rId13"/>
    <p:sldId id="267" r:id="rId14"/>
    <p:sldId id="273" r:id="rId15"/>
    <p:sldId id="271" r:id="rId16"/>
    <p:sldId id="264" r:id="rId17"/>
    <p:sldId id="262" r:id="rId18"/>
    <p:sldId id="272" r:id="rId19"/>
    <p:sldId id="274" r:id="rId20"/>
    <p:sldId id="270" r:id="rId21"/>
    <p:sldId id="277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1810" autoAdjust="0"/>
  </p:normalViewPr>
  <p:slideViewPr>
    <p:cSldViewPr snapToGrid="0">
      <p:cViewPr varScale="1">
        <p:scale>
          <a:sx n="85" d="100"/>
          <a:sy n="85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6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6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1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18.06.2018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18.06.2018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18.06.2018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18.06.2018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18.06.2018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Выполнил: Глущенко Даниил Александрович,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             Игорь Иванович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10</a:t>
            </a:fld>
            <a:r>
              <a:rPr lang="en-US" sz="2400" dirty="0"/>
              <a:t> / 22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55140"/>
              </p:ext>
            </p:extLst>
          </p:nvPr>
        </p:nvGraphicFramePr>
        <p:xfrm>
          <a:off x="1097280" y="1845733"/>
          <a:ext cx="100583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816994"/>
                <a:gridCol w="2056834"/>
              </a:tblGrid>
              <a:tr h="45720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Слово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Inna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V.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Stonik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lives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Vladivostok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5147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bg1"/>
                          </a:solidFill>
                        </a:rPr>
                        <a:t>Тэг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B-PER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I-PER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I-PER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 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B-LOC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16" y="2928796"/>
            <a:ext cx="7019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Извлечение локаций с координатной </a:t>
            </a:r>
            <a:r>
              <a:rPr lang="ru-RU" b="1" dirty="0" smtClean="0"/>
              <a:t>привязкой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254684"/>
                <a:ext cx="5190786" cy="4023360"/>
              </a:xfrm>
            </p:spPr>
            <p:txBody>
              <a:bodyPr>
                <a:normAutofit/>
              </a:bodyPr>
              <a:lstStyle/>
              <a:p>
                <a:r>
                  <a:rPr lang="ru-RU" sz="3200" b="1" dirty="0" smtClean="0"/>
                  <a:t>Коэффициент </a:t>
                </a:r>
                <a:r>
                  <a:rPr lang="ru-RU" sz="3200" b="1" dirty="0" err="1"/>
                  <a:t>Танимото</a:t>
                </a:r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ru-RU" sz="5400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254684"/>
                <a:ext cx="5190786" cy="4023360"/>
              </a:xfrm>
              <a:blipFill rotWithShape="0">
                <a:blip r:embed="rId2"/>
                <a:stretch>
                  <a:fillRect l="-2934" t="-3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11</a:t>
            </a:fld>
            <a:r>
              <a:rPr lang="en-US" sz="2400" dirty="0"/>
              <a:t> / 22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11660" y="2718147"/>
                <a:ext cx="658034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количество </a:t>
                </a:r>
                <a:r>
                  <a:rPr lang="ru-RU" sz="2800" dirty="0"/>
                  <a:t>триграмм 1-ого </a:t>
                </a:r>
                <a:r>
                  <a:rPr lang="ru-RU" sz="2800" dirty="0" smtClean="0"/>
                  <a:t>слова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количество триграмм </a:t>
                </a:r>
                <a:r>
                  <a:rPr lang="ru-RU" sz="2800" dirty="0" smtClean="0"/>
                  <a:t>2-ого слова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800" dirty="0" smtClean="0"/>
                  <a:t> – количество общих </a:t>
                </a:r>
                <a:r>
                  <a:rPr lang="ru-RU" sz="2800" dirty="0"/>
                  <a:t>триграмм 1-ого </a:t>
                </a:r>
                <a:r>
                  <a:rPr lang="ru-RU" sz="2800" dirty="0" smtClean="0"/>
                  <a:t>и 2-ого слов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60" y="2718147"/>
                <a:ext cx="6580340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946" t="-3356" r="-1205" b="-8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4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библиографических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King</a:t>
            </a:r>
            <a:r>
              <a:rPr lang="en-US" sz="2800" dirty="0">
                <a:solidFill>
                  <a:srgbClr val="FF0000"/>
                </a:solidFill>
              </a:rPr>
              <a:t>,  J.R.  (Ed.)    </a:t>
            </a:r>
            <a:r>
              <a:rPr lang="en-US" sz="2800" dirty="0">
                <a:solidFill>
                  <a:srgbClr val="00B050"/>
                </a:solidFill>
              </a:rPr>
              <a:t>2005</a:t>
            </a:r>
            <a:r>
              <a:rPr lang="en-US" sz="2800" dirty="0">
                <a:solidFill>
                  <a:srgbClr val="00B0F0"/>
                </a:solidFill>
              </a:rPr>
              <a:t>.    Report  of  the  Study  Group  on  the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Fisheries  and  Ecosystem  Responses  to  Recent  Regime </a:t>
            </a:r>
            <a:endParaRPr lang="ru-RU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Shifts. PICES Sci. Rep. No. 28,</a:t>
            </a:r>
            <a:r>
              <a:rPr lang="en-US" sz="2800" dirty="0">
                <a:solidFill>
                  <a:srgbClr val="7030A0"/>
                </a:solidFill>
              </a:rPr>
              <a:t> 162 pp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12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20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/>
              <a:t>Извлечение </a:t>
            </a:r>
            <a:r>
              <a:rPr lang="ru-RU" sz="4000" b="1" dirty="0"/>
              <a:t>ключевых слов и </a:t>
            </a:r>
            <a:r>
              <a:rPr lang="ru-RU" sz="4000" b="1" dirty="0" smtClean="0"/>
              <a:t>словосочетаний</a:t>
            </a:r>
            <a:r>
              <a:rPr lang="en-US" sz="4000" b="1" dirty="0" smtClean="0"/>
              <a:t> (</a:t>
            </a:r>
            <a:r>
              <a:rPr lang="en-US" sz="4000" b="1" dirty="0"/>
              <a:t>Rapid Automatic Keyword </a:t>
            </a:r>
            <a:r>
              <a:rPr lang="en-US" sz="4000" b="1" dirty="0" smtClean="0"/>
              <a:t>Extraction)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ru-RU" sz="4000" dirty="0"/>
                      <m:t>словосочетани</m:t>
                    </m:r>
                    <m:r>
                      <a:rPr lang="ru-RU" sz="4000" b="0" i="1" dirty="0" smtClean="0">
                        <a:latin typeface="Cambria Math" panose="02040503050406030204" pitchFamily="18" charset="0"/>
                      </a:rPr>
                      <m:t>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−слово из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4000" i="1" dirty="0" smtClean="0"/>
              </a:p>
              <a:p>
                <a:endParaRPr lang="ru-RU" sz="4000" i="1" dirty="0" smtClean="0"/>
              </a:p>
              <a:p>
                <a14:m>
                  <m:oMath xmlns:m="http://schemas.openxmlformats.org/officeDocument/2006/math">
                    <m:r>
                      <a:rPr lang="ru-RU" sz="4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ru-RU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𝑑𝑒𝑔𝑟𝑒𝑒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𝑑𝑒𝑔𝑟𝑒𝑒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4000" dirty="0" smtClean="0"/>
                  <a:t> - </a:t>
                </a:r>
                <a:r>
                  <a:rPr lang="ru-RU" sz="4000" dirty="0" smtClean="0"/>
                  <a:t>метрика для оценки </a:t>
                </a:r>
              </a:p>
              <a:p>
                <a:r>
                  <a:rPr lang="ru-RU" sz="4000" dirty="0" smtClean="0"/>
                  <a:t>приоритета словосочетания</a:t>
                </a:r>
                <a:endParaRPr lang="ru-RU" sz="4000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r>
                  <a:rPr lang="ru-RU" dirty="0"/>
                  <a:t> – Количество встречаемости слова / словосочетания.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pPr/>
              <a:t>13</a:t>
            </a:fld>
            <a:r>
              <a:rPr lang="en-US" sz="2400" dirty="0" smtClean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8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извлечения ключевых слов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88752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реальные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Ключевые</a:t>
                      </a:r>
                      <a:r>
                        <a:rPr lang="ru-RU" baseline="0" dirty="0" smtClean="0"/>
                        <a:t> слова извлеченные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Pacific Ocean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Pacific Ocean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East China Sea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China Sea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 of Japan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 of Japan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PICES SCIENTIFIC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Eastern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Western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Canadian Shellfish Sanitation Program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14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933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Публикация осуществляется через протокол </a:t>
            </a:r>
            <a:r>
              <a:rPr lang="en-US" dirty="0" smtClean="0"/>
              <a:t>CSW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845733"/>
            <a:ext cx="11646568" cy="4442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Url</a:t>
            </a:r>
            <a:r>
              <a:rPr lang="en-US" sz="2400" dirty="0"/>
              <a:t>: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GeoNetwork</a:t>
            </a:r>
            <a:r>
              <a:rPr lang="en-US" sz="2400" b="1" dirty="0" smtClean="0">
                <a:solidFill>
                  <a:srgbClr val="FF0000"/>
                </a:solidFill>
              </a:rPr>
              <a:t> URL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Post </a:t>
            </a:r>
            <a:r>
              <a:rPr lang="en-US" sz="2400" dirty="0"/>
              <a:t>data:</a:t>
            </a:r>
            <a:endParaRPr lang="ru-RU" sz="2400" dirty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csw:Transaction</a:t>
            </a:r>
            <a:r>
              <a:rPr lang="en-US" sz="2200" dirty="0"/>
              <a:t> service="CSW" version="</a:t>
            </a:r>
            <a:r>
              <a:rPr lang="en-US" sz="2200" dirty="0" smtClean="0"/>
              <a:t>2.0.2”</a:t>
            </a:r>
            <a:r>
              <a:rPr lang="ru-RU" sz="2200" dirty="0" smtClean="0"/>
              <a:t> </a:t>
            </a:r>
            <a:r>
              <a:rPr lang="en-US" sz="2200" dirty="0" err="1" smtClean="0"/>
              <a:t>xmlns:csw</a:t>
            </a:r>
            <a:r>
              <a:rPr lang="en-US" sz="2200" dirty="0"/>
              <a:t>="http://www.opengis.net/cat/csw/2.0.2"&gt;</a:t>
            </a:r>
          </a:p>
          <a:p>
            <a:pPr marL="0" indent="0">
              <a:buNone/>
            </a:pPr>
            <a:r>
              <a:rPr lang="en-US" sz="2200" dirty="0" smtClean="0"/>
              <a:t>	&lt;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00B0F0"/>
                </a:solidFill>
              </a:rPr>
              <a:t>DATA(ISO19115v2/FGDC)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	&lt;/</a:t>
            </a:r>
            <a:r>
              <a:rPr lang="en-US" sz="2200" dirty="0" err="1"/>
              <a:t>csw:Insert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smtClean="0"/>
              <a:t>&lt;/</a:t>
            </a:r>
            <a:r>
              <a:rPr lang="en-US" sz="2200" dirty="0" err="1"/>
              <a:t>csw:Transaction</a:t>
            </a:r>
            <a:r>
              <a:rPr lang="en-US" sz="2200" dirty="0"/>
              <a:t>&gt;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15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качества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882332"/>
              </p:ext>
            </p:extLst>
          </p:nvPr>
        </p:nvGraphicFramePr>
        <p:xfrm>
          <a:off x="418130" y="3318738"/>
          <a:ext cx="5231768" cy="285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4"/>
                <a:gridCol w="559467"/>
                <a:gridCol w="1846238"/>
                <a:gridCol w="1509539"/>
              </a:tblGrid>
              <a:tr h="395682">
                <a:tc rowSpan="2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Истинные </a:t>
                      </a:r>
                      <a:r>
                        <a:rPr lang="ru-RU" sz="2400" dirty="0" smtClean="0">
                          <a:effectLst/>
                        </a:rPr>
                        <a:t>значения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gridSpan="2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64155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Оценка модели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+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ИП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ЛП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  <a:tr h="781600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ЛН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ИН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47" marR="1225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16</a:t>
            </a:fld>
            <a:r>
              <a:rPr lang="en-US" sz="2400" dirty="0"/>
              <a:t> / 22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0" y="1902055"/>
                <a:ext cx="3168303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ЛП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2055"/>
                <a:ext cx="3168303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55950" y="1902055"/>
                <a:ext cx="2725554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ЛН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50" y="1902055"/>
                <a:ext cx="272555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9" y="1940970"/>
                <a:ext cx="3717684" cy="799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126480" y="2956313"/>
                <a:ext cx="4685898" cy="7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ИП+ЛП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ИП+ЛП+ИН+ЛН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956313"/>
                <a:ext cx="4685898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17723"/>
            <a:ext cx="10058400" cy="1450757"/>
          </a:xfrm>
        </p:spPr>
        <p:txBody>
          <a:bodyPr/>
          <a:lstStyle/>
          <a:p>
            <a:r>
              <a:rPr lang="ru-RU" dirty="0" smtClean="0"/>
              <a:t>Результаты в сравнении с существующими решениями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17</a:t>
            </a:fld>
            <a:endParaRPr lang="ru-RU" sz="24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80721"/>
              </p:ext>
            </p:extLst>
          </p:nvPr>
        </p:nvGraphicFramePr>
        <p:xfrm>
          <a:off x="1040475" y="1783243"/>
          <a:ext cx="1017201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02"/>
                <a:gridCol w="2034402"/>
                <a:gridCol w="2034402"/>
                <a:gridCol w="2034402"/>
                <a:gridCol w="2034402"/>
              </a:tblGrid>
              <a:tr h="5812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Моя</a:t>
                      </a:r>
                      <a:r>
                        <a:rPr lang="ru-RU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модель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98.89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GROBID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90.72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90.18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90.45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CERMINE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92.49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93.83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93.16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2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ParsCit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95.7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95.7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5511" y="4617883"/>
            <a:ext cx="1017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r>
              <a:rPr lang="ru-RU" sz="2000" dirty="0"/>
              <a:t> и отчётах прошлых лет</a:t>
            </a:r>
            <a:endParaRPr lang="en-US" sz="2000" dirty="0" smtClean="0"/>
          </a:p>
          <a:p>
            <a:r>
              <a:rPr lang="ru-RU" sz="2000" dirty="0" smtClean="0"/>
              <a:t>Данные существующих решений взяты из отчетов разработчиков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975704" y="5430417"/>
                <a:ext cx="2676887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0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ЛП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04" y="5430417"/>
                <a:ext cx="2676887" cy="6737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652591" y="5430416"/>
                <a:ext cx="2307170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0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ЛН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1" y="5430416"/>
                <a:ext cx="2307170" cy="673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959761" y="5430415"/>
                <a:ext cx="3157788" cy="68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61" y="5430415"/>
                <a:ext cx="3157788" cy="6818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0" y="5430418"/>
                <a:ext cx="397570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ИП+ЛП</m:t>
                          </m:r>
                        </m:num>
                        <m:den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ИП+ЛП+ИН+ЛН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30418"/>
                <a:ext cx="3975704" cy="6737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  <a:r>
              <a:rPr lang="ru-RU" dirty="0" smtClean="0"/>
              <a:t>по отдельным классам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18</a:t>
            </a:fld>
            <a:r>
              <a:rPr lang="en-US" sz="2400" dirty="0"/>
              <a:t> / 22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02303"/>
              </p:ext>
            </p:extLst>
          </p:nvPr>
        </p:nvGraphicFramePr>
        <p:xfrm>
          <a:off x="1097280" y="1791547"/>
          <a:ext cx="10115205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041"/>
                <a:gridCol w="2023041"/>
                <a:gridCol w="2023041"/>
                <a:gridCol w="2023041"/>
                <a:gridCol w="2023041"/>
              </a:tblGrid>
              <a:tr h="526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Recall</a:t>
                      </a:r>
                      <a:endParaRPr lang="ru-RU" sz="2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</a:rPr>
                        <a:t>F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Имена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99.2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94.15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Локации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98.4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93.5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93.45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98.2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92.51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Разное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92.34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88.05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89.5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88</a:t>
                      </a:r>
                      <a:r>
                        <a:rPr lang="en-US" sz="2400">
                          <a:effectLst/>
                        </a:rPr>
                        <a:t>.</a:t>
                      </a:r>
                      <a:r>
                        <a:rPr lang="ru-RU" sz="2400">
                          <a:effectLst/>
                        </a:rPr>
                        <a:t>77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0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Ссылки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95.4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98.34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98.01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98.17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8878" y="5175416"/>
            <a:ext cx="101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Тестирование осуществлялось на тестовой выборке </a:t>
            </a:r>
            <a:r>
              <a:rPr lang="ru-RU" sz="2000" dirty="0" err="1" smtClean="0"/>
              <a:t>датасета</a:t>
            </a:r>
            <a:r>
              <a:rPr lang="ru-RU" sz="2000" dirty="0" smtClean="0"/>
              <a:t> </a:t>
            </a:r>
            <a:r>
              <a:rPr lang="en-US" sz="2000" dirty="0" err="1" smtClean="0"/>
              <a:t>CoNNL</a:t>
            </a:r>
            <a:r>
              <a:rPr lang="ru-RU" sz="2000" dirty="0" smtClean="0"/>
              <a:t> и отчётах прошлых лет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975704" y="5575525"/>
                <a:ext cx="2676887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0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ЛП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04" y="5575525"/>
                <a:ext cx="2676887" cy="6737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652591" y="5575524"/>
                <a:ext cx="2307170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</m:t>
                          </m:r>
                        </m:num>
                        <m:den>
                          <m:r>
                            <a:rPr lang="ru-RU" sz="2000" b="0" i="0" smtClean="0">
                              <a:latin typeface="Cambria Math" panose="02040503050406030204" pitchFamily="18" charset="0"/>
                            </a:rPr>
                            <m:t>ИП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ЛН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1" y="5575524"/>
                <a:ext cx="2307170" cy="673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959761" y="5575523"/>
                <a:ext cx="3157788" cy="681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761" y="5575523"/>
                <a:ext cx="3157788" cy="6818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0" y="5575526"/>
                <a:ext cx="397570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ИП+ЛП</m:t>
                          </m:r>
                        </m:num>
                        <m:den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ИП+ЛП+ИН+ЛН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526"/>
                <a:ext cx="3975704" cy="6737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извлечения на реальных данных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630551"/>
              </p:ext>
            </p:extLst>
          </p:nvPr>
        </p:nvGraphicFramePr>
        <p:xfrm>
          <a:off x="0" y="1783645"/>
          <a:ext cx="12192000" cy="4160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4192"/>
                <a:gridCol w="5140294"/>
                <a:gridCol w="6237514"/>
              </a:tblGrid>
              <a:tr h="3386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Оригинал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Извлекла </a:t>
                      </a:r>
                      <a:r>
                        <a:rPr lang="ru-RU" sz="1600" dirty="0">
                          <a:effectLst/>
                        </a:rPr>
                        <a:t>система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104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Заголовок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PICES </a:t>
                      </a:r>
                      <a:r>
                        <a:rPr lang="ru-RU" sz="1600" dirty="0" err="1">
                          <a:effectLst/>
                        </a:rPr>
                        <a:t>Sci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Rep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ru-RU" sz="1600" dirty="0" err="1">
                          <a:effectLst/>
                        </a:rPr>
                        <a:t>No</a:t>
                      </a:r>
                      <a:r>
                        <a:rPr lang="ru-RU" sz="1600" dirty="0">
                          <a:effectLst/>
                        </a:rPr>
                        <a:t>. 50, 2016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PICES SCIENTIFIC REPORT  </a:t>
                      </a:r>
                      <a:r>
                        <a:rPr lang="en-US" sz="1600" dirty="0" smtClean="0">
                          <a:effectLst/>
                        </a:rPr>
                        <a:t>No</a:t>
                      </a:r>
                      <a:r>
                        <a:rPr lang="en-US" sz="1600" dirty="0">
                          <a:effectLst/>
                        </a:rPr>
                        <a:t>. 50, 2016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ISBN  978-1-927797-21-1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ISSN 1198-273X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Spatial Ecology of Marine Top Predators in the North Pacific: Tools for Integrating across Datasets and Identifying High Use Area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8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Год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2016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2016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</a:tr>
              <a:tr h="16006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Авторы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Andrew W.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Tsutomu </a:t>
                      </a:r>
                      <a:r>
                        <a:rPr lang="en-US" sz="1600" dirty="0">
                          <a:effectLst/>
                        </a:rPr>
                        <a:t>Tamura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>
                          <a:effectLst/>
                        </a:rPr>
                        <a:t>Sydeman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Kushiro, </a:t>
                      </a:r>
                      <a:r>
                        <a:rPr lang="en-US" sz="1600" dirty="0" smtClean="0">
                          <a:effectLst/>
                        </a:rPr>
                        <a:t>Hokkaido;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Alexander </a:t>
                      </a:r>
                      <a:r>
                        <a:rPr lang="en-US" sz="1600" dirty="0">
                          <a:effectLst/>
                        </a:rPr>
                        <a:t>I. </a:t>
                      </a:r>
                      <a:r>
                        <a:rPr lang="en-US" sz="1600" dirty="0" err="1" smtClean="0">
                          <a:effectLst/>
                        </a:rPr>
                        <a:t>Boltnev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Vladimir </a:t>
                      </a:r>
                      <a:r>
                        <a:rPr lang="en-US" sz="1600" dirty="0">
                          <a:effectLst/>
                        </a:rPr>
                        <a:t>G. </a:t>
                      </a:r>
                      <a:r>
                        <a:rPr lang="en-US" sz="1600" dirty="0" err="1" smtClean="0">
                          <a:effectLst/>
                        </a:rPr>
                        <a:t>Myasnikov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A.W.  </a:t>
                      </a:r>
                      <a:r>
                        <a:rPr lang="en-US" sz="1600" dirty="0" err="1" smtClean="0">
                          <a:effectLst/>
                        </a:rPr>
                        <a:t>Trites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Patrick </a:t>
                      </a:r>
                      <a:r>
                        <a:rPr lang="en-US" sz="1600" dirty="0">
                          <a:effectLst/>
                        </a:rPr>
                        <a:t>D. </a:t>
                      </a:r>
                      <a:r>
                        <a:rPr lang="en-US" sz="1600" dirty="0" smtClean="0">
                          <a:effectLst/>
                        </a:rPr>
                        <a:t>O’Hara;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Elliott </a:t>
                      </a:r>
                      <a:r>
                        <a:rPr lang="en-US" sz="1600" dirty="0">
                          <a:effectLst/>
                        </a:rPr>
                        <a:t>L. </a:t>
                      </a:r>
                      <a:r>
                        <a:rPr lang="en-US" sz="1600" dirty="0" smtClean="0">
                          <a:effectLst/>
                        </a:rPr>
                        <a:t>Hazen;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William </a:t>
                      </a:r>
                      <a:r>
                        <a:rPr lang="en-US" sz="1600" dirty="0">
                          <a:effectLst/>
                        </a:rPr>
                        <a:t>J. </a:t>
                      </a:r>
                      <a:r>
                        <a:rPr lang="en-US" sz="1600" dirty="0" err="1" smtClean="0">
                          <a:effectLst/>
                        </a:rPr>
                        <a:t>Sydeman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Jarrod </a:t>
                      </a:r>
                      <a:r>
                        <a:rPr lang="en-US" sz="1600" dirty="0">
                          <a:effectLst/>
                        </a:rPr>
                        <a:t>A. </a:t>
                      </a:r>
                      <a:r>
                        <a:rPr lang="en-US" sz="1600" dirty="0" err="1" smtClean="0">
                          <a:effectLst/>
                        </a:rPr>
                        <a:t>Santora</a:t>
                      </a:r>
                      <a:r>
                        <a:rPr lang="en-US" sz="1600" dirty="0" smtClean="0">
                          <a:effectLst/>
                        </a:rPr>
                        <a:t>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Martin Renner;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Robert </a:t>
                      </a:r>
                      <a:r>
                        <a:rPr lang="en-US" sz="1600" dirty="0">
                          <a:effectLst/>
                        </a:rPr>
                        <a:t>M. </a:t>
                      </a:r>
                      <a:r>
                        <a:rPr lang="en-US" sz="1600" dirty="0" err="1" smtClean="0">
                          <a:effectLst/>
                        </a:rPr>
                        <a:t>Suryan</a:t>
                      </a:r>
                      <a:endParaRPr lang="ru-RU" sz="1600" dirty="0">
                        <a:effectLst/>
                      </a:endParaRPr>
                    </a:p>
                  </a:txBody>
                  <a:tcPr marL="37247" marR="37247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19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81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83686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5100" y="1845734"/>
            <a:ext cx="8450580" cy="4023360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ru-RU" sz="3200" b="1" dirty="0" smtClean="0"/>
              <a:t>ТИНРО-Центр</a:t>
            </a:r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north pacific marine scientist organization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2</a:t>
            </a:fld>
            <a:r>
              <a:rPr lang="en-US" sz="2400" dirty="0" smtClean="0"/>
              <a:t> / 22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3" y="3733772"/>
            <a:ext cx="1982619" cy="2183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3" y="1806667"/>
            <a:ext cx="2308757" cy="19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3.5</a:t>
            </a:r>
          </a:p>
          <a:p>
            <a:r>
              <a:rPr lang="en-US" sz="3600" dirty="0" err="1" smtClean="0"/>
              <a:t>Tensorflow</a:t>
            </a:r>
            <a:r>
              <a:rPr lang="en-US" sz="3600" dirty="0" smtClean="0"/>
              <a:t> 1.</a:t>
            </a:r>
            <a:r>
              <a:rPr lang="ru-RU" sz="3600" dirty="0"/>
              <a:t>5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r>
              <a:rPr lang="en-US" sz="3600" dirty="0" smtClean="0"/>
              <a:t>PyQt5, </a:t>
            </a:r>
            <a:r>
              <a:rPr lang="en-US" sz="3600" dirty="0" err="1" smtClean="0"/>
              <a:t>pdfminer</a:t>
            </a:r>
            <a:r>
              <a:rPr lang="en-US" sz="3600" dirty="0" smtClean="0"/>
              <a:t>, </a:t>
            </a:r>
            <a:r>
              <a:rPr lang="en-US" sz="3600" dirty="0" err="1" smtClean="0"/>
              <a:t>argparse</a:t>
            </a:r>
            <a:r>
              <a:rPr lang="en-US" sz="3600" dirty="0" smtClean="0"/>
              <a:t>, requests, </a:t>
            </a:r>
            <a:r>
              <a:rPr lang="en-US" sz="3600" dirty="0" err="1"/>
              <a:t>nltk</a:t>
            </a:r>
            <a:endParaRPr lang="en-US" sz="3600" dirty="0" smtClean="0"/>
          </a:p>
          <a:p>
            <a:r>
              <a:rPr lang="ru-RU" sz="3600" dirty="0" smtClean="0"/>
              <a:t>Написано более 4000 строк кода </a:t>
            </a:r>
            <a:r>
              <a:rPr lang="ru-RU" sz="3600" dirty="0"/>
              <a:t>(более 400 кб</a:t>
            </a:r>
            <a:r>
              <a:rPr lang="ru-RU" sz="3600" dirty="0" smtClean="0"/>
              <a:t>.).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20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67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21</a:t>
            </a:fld>
            <a:r>
              <a:rPr lang="en-US" sz="2400" dirty="0"/>
              <a:t> / 22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14" y="178844"/>
            <a:ext cx="4805423" cy="31170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11" y="3180363"/>
            <a:ext cx="4653233" cy="3279422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" y="1845119"/>
            <a:ext cx="4310649" cy="4022725"/>
          </a:xfrm>
        </p:spPr>
      </p:pic>
    </p:spTree>
    <p:extLst>
      <p:ext uri="{BB962C8B-B14F-4D97-AF65-F5344CB8AC3E}">
        <p14:creationId xmlns:p14="http://schemas.microsoft.com/office/powerpoint/2010/main" val="206843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Алгоритм </a:t>
            </a:r>
            <a:r>
              <a:rPr lang="ru-RU" sz="2800" dirty="0" smtClean="0"/>
              <a:t>LSTM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Алгоритм неточного сравнения строк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Алгоритм </a:t>
            </a:r>
            <a:r>
              <a:rPr lang="ru-RU" sz="2800" dirty="0" err="1"/>
              <a:t>Rapid</a:t>
            </a:r>
            <a:r>
              <a:rPr lang="ru-RU" sz="2800" dirty="0"/>
              <a:t> </a:t>
            </a:r>
            <a:r>
              <a:rPr lang="ru-RU" sz="2800" dirty="0" err="1"/>
              <a:t>Automatic</a:t>
            </a:r>
            <a:r>
              <a:rPr lang="ru-RU" sz="2800" dirty="0"/>
              <a:t> </a:t>
            </a:r>
            <a:r>
              <a:rPr lang="ru-RU" sz="2800" dirty="0" err="1"/>
              <a:t>Keyword</a:t>
            </a:r>
            <a:r>
              <a:rPr lang="ru-RU" sz="2800" dirty="0"/>
              <a:t> </a:t>
            </a:r>
            <a:r>
              <a:rPr lang="ru-RU" sz="2800" dirty="0" err="1" smtClean="0"/>
              <a:t>Extraction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Регулярные выражения для извлечения библиографических ссылок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Реализация </a:t>
            </a:r>
            <a:r>
              <a:rPr lang="ru-RU" sz="2800" dirty="0"/>
              <a:t>добавления метаданных в систему </a:t>
            </a:r>
            <a:r>
              <a:rPr lang="ru-RU" sz="2800" dirty="0" err="1"/>
              <a:t>GeoNetwork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GUI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Внедрения проекта в ТИНРО-Центр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22</a:t>
            </a:fld>
            <a:r>
              <a:rPr lang="en-US" sz="2400" dirty="0"/>
              <a:t> / 22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97280" y="885711"/>
            <a:ext cx="1011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Результаты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968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5624" y="3677003"/>
            <a:ext cx="5888175" cy="262754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/>
              <a:t>Ключевые словосочетания</a:t>
            </a:r>
          </a:p>
          <a:p>
            <a:pPr marL="0" indent="0">
              <a:buNone/>
            </a:pPr>
            <a:r>
              <a:rPr lang="ru-RU" dirty="0"/>
              <a:t>  Библиографические ссылки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Названия </a:t>
            </a:r>
            <a:r>
              <a:rPr lang="ru-RU" dirty="0"/>
              <a:t>организация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77" y="1753557"/>
            <a:ext cx="941539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25" y="192365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0" y="2124709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3</a:t>
            </a:fld>
            <a:r>
              <a:rPr lang="en-US" sz="2400" dirty="0"/>
              <a:t> / 22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38" y="2024416"/>
            <a:ext cx="1428750" cy="1895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5" y="1744672"/>
            <a:ext cx="941539" cy="2143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9" y="1776766"/>
            <a:ext cx="941539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0" y="2113003"/>
            <a:ext cx="1564000" cy="1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</a:t>
            </a:r>
            <a:r>
              <a:rPr lang="ru-RU" sz="3600" dirty="0" err="1" smtClean="0"/>
              <a:t>Метаописания</a:t>
            </a:r>
            <a:r>
              <a:rPr lang="ru-RU" sz="3600" dirty="0" smtClean="0"/>
              <a:t> заполняются вручную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 Нет интеграции с </a:t>
            </a:r>
            <a:r>
              <a:rPr lang="en-US" sz="3600" dirty="0" err="1" smtClean="0"/>
              <a:t>GeoNetwork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4</a:t>
            </a:fld>
            <a:r>
              <a:rPr lang="en-US" sz="2400" dirty="0"/>
              <a:t> / 22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09" y="3328959"/>
            <a:ext cx="6397337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 smtClean="0"/>
              <a:t>Метаописания</a:t>
            </a:r>
            <a:r>
              <a:rPr lang="ru-RU" sz="4400" b="1" dirty="0" smtClean="0"/>
              <a:t> </a:t>
            </a:r>
            <a:r>
              <a:rPr lang="ru-RU" sz="4400" dirty="0" smtClean="0"/>
              <a:t>— </a:t>
            </a:r>
            <a:r>
              <a:rPr lang="ru-RU" sz="4400" dirty="0"/>
              <a:t>информация о другой </a:t>
            </a:r>
            <a:r>
              <a:rPr lang="ru-RU" sz="4400" dirty="0" smtClean="0"/>
              <a:t>информации.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ISO </a:t>
            </a:r>
            <a:r>
              <a:rPr lang="en-US" sz="4400" dirty="0"/>
              <a:t>19115v2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400" dirty="0" smtClean="0"/>
              <a:t> </a:t>
            </a:r>
            <a:r>
              <a:rPr lang="en-US" sz="4400" dirty="0" smtClean="0"/>
              <a:t>FGDC</a:t>
            </a:r>
            <a:endParaRPr lang="ru-RU" sz="4400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5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2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5422" y="286603"/>
            <a:ext cx="8130258" cy="1450757"/>
          </a:xfrm>
        </p:spPr>
        <p:txBody>
          <a:bodyPr/>
          <a:lstStyle/>
          <a:p>
            <a:r>
              <a:rPr lang="ru-RU" dirty="0" smtClean="0"/>
              <a:t>Пример метаданных в системе </a:t>
            </a:r>
            <a:r>
              <a:rPr lang="en-US" dirty="0" err="1" smtClean="0"/>
              <a:t>GeoNetwork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6</a:t>
            </a:fld>
            <a:r>
              <a:rPr lang="en-US" sz="2400" dirty="0"/>
              <a:t> / 22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4" y="5054248"/>
            <a:ext cx="9231013" cy="1057423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37" y="1147939"/>
            <a:ext cx="4163980" cy="4022725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" y="286603"/>
            <a:ext cx="2844798" cy="3727232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 rot="1063107">
            <a:off x="3050673" y="2899245"/>
            <a:ext cx="5115701" cy="38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1956961" y="4502651"/>
            <a:ext cx="1284278" cy="38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7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7</a:t>
            </a:fld>
            <a:r>
              <a:rPr lang="en-US" sz="2400" dirty="0"/>
              <a:t> / 22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81427"/>
              </p:ext>
            </p:extLst>
          </p:nvPr>
        </p:nvGraphicFramePr>
        <p:xfrm>
          <a:off x="-2" y="1845733"/>
          <a:ext cx="12192001" cy="436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424"/>
                <a:gridCol w="2867378"/>
                <a:gridCol w="2276354"/>
                <a:gridCol w="2453833"/>
                <a:gridCol w="2585012"/>
              </a:tblGrid>
              <a:tr h="9754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Алгоритм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Распространение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Интеграция</a:t>
                      </a:r>
                      <a:r>
                        <a:rPr lang="ru-RU" sz="2400" baseline="0" dirty="0" smtClean="0"/>
                        <a:t> с </a:t>
                      </a:r>
                      <a:r>
                        <a:rPr lang="en-US" sz="2400" baseline="0" dirty="0" err="1" smtClean="0"/>
                        <a:t>GeoNetwork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Поддержка</a:t>
                      </a:r>
                      <a:r>
                        <a:rPr lang="ru-RU" sz="2400" baseline="0" dirty="0" smtClean="0"/>
                        <a:t> форматов метаданных</a:t>
                      </a:r>
                      <a:endParaRPr lang="ru-RU" sz="2400" dirty="0"/>
                    </a:p>
                  </a:txBody>
                  <a:tcPr/>
                </a:tc>
              </a:tr>
              <a:tr h="6753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Cermine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Открытое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</a:tr>
              <a:tr h="6753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GROBID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Открытое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</a:tr>
              <a:tr h="67530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ParsCit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Открытое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</a:tr>
              <a:tr h="4732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 Razor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Wikipedia?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Проприетарная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-</a:t>
                      </a:r>
                      <a:endParaRPr lang="ru-RU" sz="2400" dirty="0"/>
                    </a:p>
                  </a:txBody>
                  <a:tcPr/>
                </a:tc>
              </a:tr>
              <a:tr h="675305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</a:rPr>
                        <a:t>Моя модель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LSTM,</a:t>
                      </a:r>
                      <a:r>
                        <a:rPr lang="en-US" sz="2400" b="1" baseline="0" dirty="0" smtClean="0"/>
                        <a:t> Regex, RAKE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Открытое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 smtClean="0"/>
              <a:t>Реализовать приложение </a:t>
            </a:r>
            <a:r>
              <a:rPr lang="ru-RU" sz="3600" dirty="0"/>
              <a:t>для </a:t>
            </a:r>
            <a:r>
              <a:rPr lang="ru-RU" sz="3600" dirty="0" smtClean="0"/>
              <a:t>автоматизации подготовки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для </a:t>
            </a:r>
            <a:r>
              <a:rPr lang="en-US" sz="3600" dirty="0" err="1" smtClean="0"/>
              <a:t>GeoNetwork</a:t>
            </a:r>
            <a:r>
              <a:rPr lang="ru-RU" sz="3600" dirty="0"/>
              <a:t>, </a:t>
            </a:r>
            <a:r>
              <a:rPr lang="ru-RU" sz="3600" dirty="0" smtClean="0"/>
              <a:t>которое получает неструктурированный</a:t>
            </a:r>
            <a:r>
              <a:rPr lang="en-US" sz="3600" dirty="0" smtClean="0"/>
              <a:t> </a:t>
            </a:r>
            <a:r>
              <a:rPr lang="ru-RU" sz="3600" dirty="0" smtClean="0"/>
              <a:t>текст </a:t>
            </a:r>
            <a:r>
              <a:rPr lang="ru-RU" sz="3600" dirty="0"/>
              <a:t>и извлекает из него метаданные</a:t>
            </a:r>
            <a:r>
              <a:rPr lang="ru-RU" sz="360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8</a:t>
            </a:fld>
            <a:r>
              <a:rPr lang="en-US" sz="2400" dirty="0"/>
              <a:t> / 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z="2400" smtClean="0"/>
              <a:t>9</a:t>
            </a:fld>
            <a:r>
              <a:rPr lang="en-US" sz="2400" dirty="0"/>
              <a:t> / 22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014538"/>
            <a:ext cx="7515225" cy="3686175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1261</TotalTime>
  <Words>722</Words>
  <Application>Microsoft Office PowerPoint</Application>
  <PresentationFormat>Широкоэкранный</PresentationFormat>
  <Paragraphs>259</Paragraphs>
  <Slides>22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Введение</vt:lpstr>
      <vt:lpstr>Актуальность</vt:lpstr>
      <vt:lpstr>Формат данных</vt:lpstr>
      <vt:lpstr>Пример метаданных в системе GeoNetwork</vt:lpstr>
      <vt:lpstr>Обзор существующих решений </vt:lpstr>
      <vt:lpstr>Цель работы</vt:lpstr>
      <vt:lpstr>Архитектура системы</vt:lpstr>
      <vt:lpstr>Модель</vt:lpstr>
      <vt:lpstr>Извлечение локаций с координатной привязкой</vt:lpstr>
      <vt:lpstr>Извлечение библиографических ссылок</vt:lpstr>
      <vt:lpstr>Извлечение ключевых слов и словосочетаний (Rapid Automatic Keyword Extraction)</vt:lpstr>
      <vt:lpstr>Пример работы извлечения ключевых слов</vt:lpstr>
      <vt:lpstr>Публикация осуществляется через протокол CSW</vt:lpstr>
      <vt:lpstr>Оценка качества</vt:lpstr>
      <vt:lpstr>Результаты в сравнении с существующими решениями</vt:lpstr>
      <vt:lpstr>Результаты по отдельным классам данных</vt:lpstr>
      <vt:lpstr>Пример извлечения на реальных данных</vt:lpstr>
      <vt:lpstr>Проект</vt:lpstr>
      <vt:lpstr>Интерфейс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113</cp:revision>
  <dcterms:created xsi:type="dcterms:W3CDTF">2018-04-20T01:13:05Z</dcterms:created>
  <dcterms:modified xsi:type="dcterms:W3CDTF">2018-06-18T05:22:52Z</dcterms:modified>
</cp:coreProperties>
</file>