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2"/>
  </p:notesMasterIdLst>
  <p:sldIdLst>
    <p:sldId id="256" r:id="rId2"/>
    <p:sldId id="257" r:id="rId3"/>
    <p:sldId id="258" r:id="rId4"/>
    <p:sldId id="269" r:id="rId5"/>
    <p:sldId id="275" r:id="rId6"/>
    <p:sldId id="260" r:id="rId7"/>
    <p:sldId id="259" r:id="rId8"/>
    <p:sldId id="261" r:id="rId9"/>
    <p:sldId id="263" r:id="rId10"/>
    <p:sldId id="266" r:id="rId11"/>
    <p:sldId id="265" r:id="rId12"/>
    <p:sldId id="267" r:id="rId13"/>
    <p:sldId id="273" r:id="rId14"/>
    <p:sldId id="271" r:id="rId15"/>
    <p:sldId id="264" r:id="rId16"/>
    <p:sldId id="262" r:id="rId17"/>
    <p:sldId id="272" r:id="rId18"/>
    <p:sldId id="274" r:id="rId19"/>
    <p:sldId id="270" r:id="rId20"/>
    <p:sldId id="276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8" autoAdjust="0"/>
    <p:restoredTop sz="91810" autoAdjust="0"/>
  </p:normalViewPr>
  <p:slideViewPr>
    <p:cSldViewPr snapToGrid="0">
      <p:cViewPr varScale="1">
        <p:scale>
          <a:sx n="60" d="100"/>
          <a:sy n="60" d="100"/>
        </p:scale>
        <p:origin x="90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6DA2C-6D91-4888-A01C-01981EF51355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6BB40-A219-4818-920B-230C1D1D1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19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6BB40-A219-4818-920B-230C1D1D102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40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7A14-3D39-42D9-9056-F1062FE5D0F9}" type="datetime1">
              <a:rPr lang="ru-RU" smtClean="0"/>
              <a:t>31.05.2018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75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FA97-3B9C-4C9F-86D0-2D0822049852}" type="datetime1">
              <a:rPr lang="ru-RU" smtClean="0"/>
              <a:t>31.05.2018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38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DF4A-BDB0-4A4F-8016-D636757619FD}" type="datetime1">
              <a:rPr lang="ru-RU" smtClean="0"/>
              <a:t>31.05.2018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78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C463-7644-4BCC-9DCC-EC8C567A0F36}" type="datetime1">
              <a:rPr lang="ru-RU" smtClean="0"/>
              <a:t>31.05.2018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64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29F1-4B30-47BD-8CCF-94D6BFC7AE8E}" type="datetime1">
              <a:rPr lang="ru-RU" smtClean="0"/>
              <a:t>31.05.2018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4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3913-5AFD-44C6-8B4C-158E5793D2A4}" type="datetime1">
              <a:rPr lang="ru-RU" smtClean="0"/>
              <a:t>31.05.2018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2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18BD-5A14-48F4-8C85-7EB83F6CA3F8}" type="datetime1">
              <a:rPr lang="ru-RU" smtClean="0"/>
              <a:t>31.05.2018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85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E2EB-2075-4761-9D0C-5FF2BAC03B84}" type="datetime1">
              <a:rPr lang="ru-RU" smtClean="0"/>
              <a:t>31.05.2018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46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D122-B1B9-4197-AD73-80AAB00358F0}" type="datetime1">
              <a:rPr lang="ru-RU" smtClean="0"/>
              <a:t>31.05.2018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64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FAD313-3015-49C8-90D4-336FF46AF479}" type="datetime1">
              <a:rPr lang="ru-RU" smtClean="0"/>
              <a:t>31.05.2018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98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DDF3-30EC-40D8-869B-0E53F1E7B123}" type="datetime1">
              <a:rPr lang="ru-RU" smtClean="0"/>
              <a:t>31.05.2018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52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4D33611-8D4F-43A3-A0AB-EBE66414247D}" type="datetime1">
              <a:rPr lang="ru-RU" smtClean="0"/>
              <a:t>31.05.2018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74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36170" y="577516"/>
            <a:ext cx="10437681" cy="3673641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модулей для автоматизации подготовки </a:t>
            </a:r>
            <a:r>
              <a:rPr lang="ru-RU" dirty="0" err="1"/>
              <a:t>метаописаний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в системе </a:t>
            </a:r>
            <a:r>
              <a:rPr lang="en-US" dirty="0" err="1"/>
              <a:t>GeoNetwork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56120" y="4668252"/>
            <a:ext cx="5135880" cy="1628274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Выполнил: Глущенко Д. А., гр. Б8403а </a:t>
            </a:r>
          </a:p>
          <a:p>
            <a:pPr algn="l"/>
            <a:r>
              <a:rPr lang="ru-RU" dirty="0" smtClean="0"/>
              <a:t>Научный руководитель: к.т.н., доцент, Шевченко И. 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987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Извлечение локаций с координатной </a:t>
            </a:r>
            <a:r>
              <a:rPr lang="ru-RU" b="1" dirty="0" smtClean="0"/>
              <a:t>привязкой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z="4000" dirty="0" smtClean="0"/>
                  <a:t>Для извлечения локаций используется метод с </a:t>
                </a:r>
                <a:r>
                  <a:rPr lang="en-US" sz="4000" dirty="0" smtClean="0"/>
                  <a:t>LSTM </a:t>
                </a:r>
                <a:r>
                  <a:rPr lang="ru-RU" sz="4000" dirty="0" smtClean="0"/>
                  <a:t>и словарь с географическими координатами объектов</a:t>
                </a:r>
              </a:p>
              <a:p>
                <a:endParaRPr lang="ru-RU" dirty="0"/>
              </a:p>
              <a:p>
                <a:r>
                  <a:rPr lang="ru-RU" sz="3200" b="1" dirty="0"/>
                  <a:t>Коэффициент </a:t>
                </a:r>
                <a:r>
                  <a:rPr lang="ru-RU" sz="3200" b="1" dirty="0" err="1"/>
                  <a:t>Танимото</a:t>
                </a:r>
                <a:endParaRPr lang="ru-RU" sz="3200" b="1" dirty="0" smtClean="0"/>
              </a:p>
              <a:p>
                <a14:m>
                  <m:oMath xmlns:m="http://schemas.openxmlformats.org/officeDocument/2006/math">
                    <m:r>
                      <a:rPr lang="en-US" sz="5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ru-RU" sz="5400" dirty="0"/>
              </a:p>
              <a:p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21" t="-4242" r="-2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49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Извлечение библиографических ссылок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King</a:t>
            </a:r>
            <a:r>
              <a:rPr lang="en-US" sz="2800" dirty="0">
                <a:solidFill>
                  <a:srgbClr val="FF0000"/>
                </a:solidFill>
              </a:rPr>
              <a:t>,  J.R.  (Ed.)    </a:t>
            </a:r>
            <a:r>
              <a:rPr lang="en-US" sz="2800" dirty="0">
                <a:solidFill>
                  <a:srgbClr val="00B050"/>
                </a:solidFill>
              </a:rPr>
              <a:t>2005</a:t>
            </a:r>
            <a:r>
              <a:rPr lang="en-US" sz="2800" dirty="0">
                <a:solidFill>
                  <a:srgbClr val="00B0F0"/>
                </a:solidFill>
              </a:rPr>
              <a:t>.    Report  of  the  Study  Group  on  the </a:t>
            </a:r>
            <a:endParaRPr lang="ru-RU" sz="2800" dirty="0">
              <a:solidFill>
                <a:srgbClr val="00B0F0"/>
              </a:solidFill>
            </a:endParaRPr>
          </a:p>
          <a:p>
            <a:r>
              <a:rPr lang="en-US" sz="2800" dirty="0">
                <a:solidFill>
                  <a:srgbClr val="00B0F0"/>
                </a:solidFill>
              </a:rPr>
              <a:t>Fisheries  and  Ecosystem  Responses  to  Recent  Regime </a:t>
            </a:r>
            <a:endParaRPr lang="ru-RU" sz="2800" dirty="0">
              <a:solidFill>
                <a:srgbClr val="00B0F0"/>
              </a:solidFill>
            </a:endParaRPr>
          </a:p>
          <a:p>
            <a:r>
              <a:rPr lang="en-US" sz="2800" dirty="0">
                <a:solidFill>
                  <a:srgbClr val="00B0F0"/>
                </a:solidFill>
              </a:rPr>
              <a:t>Shifts. PICES Sci. Rep. No. 28,</a:t>
            </a:r>
            <a:r>
              <a:rPr lang="en-US" sz="2800" dirty="0">
                <a:solidFill>
                  <a:srgbClr val="7030A0"/>
                </a:solidFill>
              </a:rPr>
              <a:t> 162 pp</a:t>
            </a:r>
            <a:r>
              <a:rPr lang="en-US" sz="2800" dirty="0"/>
              <a:t>.</a:t>
            </a:r>
            <a:endParaRPr lang="ru-RU" sz="28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02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Извлечение </a:t>
            </a:r>
            <a:r>
              <a:rPr lang="ru-RU" b="1" dirty="0"/>
              <a:t>ключевых слов и словосочетаний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ru-RU" sz="4000" dirty="0" smtClean="0"/>
              </a:p>
              <a:p>
                <a:r>
                  <a:rPr lang="en-US" sz="4000" dirty="0" smtClean="0"/>
                  <a:t>Rapid </a:t>
                </a:r>
                <a:r>
                  <a:rPr lang="en-US" sz="4000" dirty="0"/>
                  <a:t>Automatic Keyword </a:t>
                </a:r>
                <a:r>
                  <a:rPr lang="en-US" sz="4000" dirty="0" smtClean="0"/>
                  <a:t>Extraction</a:t>
                </a:r>
                <a:endParaRPr lang="ru-RU" sz="4000" dirty="0" smtClean="0"/>
              </a:p>
              <a:p>
                <a:endParaRPr lang="ru-RU" sz="4000" i="1" dirty="0" smtClean="0"/>
              </a:p>
              <a:p>
                <a14:m>
                  <m:oMath xmlns:m="http://schemas.openxmlformats.org/officeDocument/2006/math">
                    <m:r>
                      <a:rPr lang="ru-RU" sz="4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4000" i="1">
                            <a:latin typeface="Cambria Math" panose="02040503050406030204" pitchFamily="18" charset="0"/>
                          </a:rPr>
                          <m:t>степень слова</m:t>
                        </m:r>
                      </m:num>
                      <m:den>
                        <m:r>
                          <a:rPr lang="ru-RU" sz="4000" i="1">
                            <a:latin typeface="Cambria Math" panose="02040503050406030204" pitchFamily="18" charset="0"/>
                          </a:rPr>
                          <m:t>частота</m:t>
                        </m:r>
                      </m:den>
                    </m:f>
                  </m:oMath>
                </a14:m>
                <a:r>
                  <a:rPr lang="en-US" sz="4000" dirty="0" smtClean="0"/>
                  <a:t> - </a:t>
                </a:r>
                <a:r>
                  <a:rPr lang="ru-RU" sz="4000" dirty="0" smtClean="0"/>
                  <a:t>метрика для оценки </a:t>
                </a:r>
              </a:p>
              <a:p>
                <a:r>
                  <a:rPr lang="ru-RU" sz="4000" dirty="0" smtClean="0"/>
                  <a:t>приоритета словосочетания</a:t>
                </a:r>
                <a:endParaRPr lang="ru-RU" sz="40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08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извлечения ключевых слов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004782"/>
              </p:ext>
            </p:extLst>
          </p:nvPr>
        </p:nvGraphicFramePr>
        <p:xfrm>
          <a:off x="1096963" y="1846263"/>
          <a:ext cx="10058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Ключевые</a:t>
                      </a:r>
                      <a:r>
                        <a:rPr lang="ru-RU" baseline="0" dirty="0" smtClean="0"/>
                        <a:t> слова реальные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Ключевые</a:t>
                      </a:r>
                      <a:r>
                        <a:rPr lang="ru-RU" baseline="0" dirty="0" smtClean="0"/>
                        <a:t> слова извлеченные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Batman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Batman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criminals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criminals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plague Gotham City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Joker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Joker appears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Bruce 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Lieutenant James Gordon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335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Публикация осуществляется через протокол </a:t>
            </a:r>
            <a:r>
              <a:rPr lang="en-US" dirty="0" smtClean="0"/>
              <a:t>CSW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674" y="1845733"/>
            <a:ext cx="11646568" cy="444277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Url</a:t>
            </a:r>
            <a:r>
              <a:rPr lang="en-US" sz="2400" dirty="0"/>
              <a:t>:</a:t>
            </a:r>
          </a:p>
          <a:p>
            <a:r>
              <a:rPr lang="en-US" sz="2400" b="1" dirty="0" err="1" smtClean="0">
                <a:solidFill>
                  <a:srgbClr val="FF0000"/>
                </a:solidFill>
              </a:rPr>
              <a:t>GeoNetwork</a:t>
            </a:r>
            <a:r>
              <a:rPr lang="en-US" sz="2400" b="1" dirty="0" smtClean="0">
                <a:solidFill>
                  <a:srgbClr val="FF0000"/>
                </a:solidFill>
              </a:rPr>
              <a:t> URL</a:t>
            </a:r>
            <a:endParaRPr lang="ru-RU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Post </a:t>
            </a:r>
            <a:r>
              <a:rPr lang="en-US" sz="2400" dirty="0"/>
              <a:t>data:</a:t>
            </a:r>
            <a:endParaRPr lang="ru-RU" sz="2400" dirty="0"/>
          </a:p>
          <a:p>
            <a:pPr marL="0" indent="0">
              <a:buNone/>
            </a:pPr>
            <a:r>
              <a:rPr lang="en-US" sz="2200" dirty="0"/>
              <a:t>&lt;</a:t>
            </a:r>
            <a:r>
              <a:rPr lang="en-US" sz="2200" dirty="0" err="1"/>
              <a:t>csw:Transaction</a:t>
            </a:r>
            <a:r>
              <a:rPr lang="en-US" sz="2200" dirty="0"/>
              <a:t> service="CSW" version="</a:t>
            </a:r>
            <a:r>
              <a:rPr lang="en-US" sz="2200" dirty="0" smtClean="0"/>
              <a:t>2.0.2”</a:t>
            </a:r>
            <a:r>
              <a:rPr lang="ru-RU" sz="2200" dirty="0" smtClean="0"/>
              <a:t> </a:t>
            </a:r>
            <a:r>
              <a:rPr lang="en-US" sz="2200" dirty="0" err="1" smtClean="0"/>
              <a:t>xmlns:csw</a:t>
            </a:r>
            <a:r>
              <a:rPr lang="en-US" sz="2200" dirty="0"/>
              <a:t>="http://www.opengis.net/cat/csw/2.0.2"&gt;</a:t>
            </a:r>
          </a:p>
          <a:p>
            <a:pPr marL="0" indent="0">
              <a:buNone/>
            </a:pPr>
            <a:r>
              <a:rPr lang="en-US" sz="2200" dirty="0" smtClean="0"/>
              <a:t>	&lt;</a:t>
            </a:r>
            <a:r>
              <a:rPr lang="en-US" sz="2200" dirty="0" err="1"/>
              <a:t>csw:Insert</a:t>
            </a:r>
            <a:r>
              <a:rPr lang="en-US" sz="2200" dirty="0"/>
              <a:t>&gt;</a:t>
            </a:r>
          </a:p>
          <a:p>
            <a:pPr marL="0" indent="0">
              <a:buNone/>
            </a:pPr>
            <a:r>
              <a:rPr lang="en-US" sz="2200" dirty="0" smtClean="0"/>
              <a:t>		</a:t>
            </a:r>
            <a:r>
              <a:rPr lang="en-US" sz="2200" b="1" dirty="0" smtClean="0">
                <a:solidFill>
                  <a:srgbClr val="00B0F0"/>
                </a:solidFill>
              </a:rPr>
              <a:t>DATA(ISO19115v2/FGDC)</a:t>
            </a:r>
            <a:endParaRPr lang="en-US" sz="22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200" dirty="0" smtClean="0"/>
              <a:t>	&lt;/</a:t>
            </a:r>
            <a:r>
              <a:rPr lang="en-US" sz="2200" dirty="0" err="1"/>
              <a:t>csw:Insert</a:t>
            </a:r>
            <a:r>
              <a:rPr lang="en-US" sz="2200" dirty="0"/>
              <a:t>&gt;</a:t>
            </a:r>
          </a:p>
          <a:p>
            <a:pPr marL="0" indent="0">
              <a:buNone/>
            </a:pPr>
            <a:r>
              <a:rPr lang="en-US" sz="2200" dirty="0" smtClean="0"/>
              <a:t>&lt;/</a:t>
            </a:r>
            <a:r>
              <a:rPr lang="en-US" sz="2200" dirty="0" err="1"/>
              <a:t>csw:Transaction</a:t>
            </a:r>
            <a:r>
              <a:rPr lang="en-US" sz="2200" dirty="0"/>
              <a:t>&gt;</a:t>
            </a:r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0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качества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672950"/>
              </p:ext>
            </p:extLst>
          </p:nvPr>
        </p:nvGraphicFramePr>
        <p:xfrm>
          <a:off x="3286591" y="3368842"/>
          <a:ext cx="5231768" cy="2857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6524"/>
                <a:gridCol w="559467"/>
                <a:gridCol w="1846238"/>
                <a:gridCol w="1509539"/>
              </a:tblGrid>
              <a:tr h="395682">
                <a:tc rowSpan="2"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 rowSpan="2"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Истинные </a:t>
                      </a:r>
                      <a:r>
                        <a:rPr lang="ru-RU" sz="2400" dirty="0" smtClean="0">
                          <a:effectLst/>
                        </a:rPr>
                        <a:t>значения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</a:tr>
              <a:tr h="641550">
                <a:tc gridSpan="2"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 hMerge="1"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</a:rPr>
                        <a:t>+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</a:rPr>
                        <a:t>-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</a:tr>
              <a:tr h="641550"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Оценка модели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1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</a:rPr>
                        <a:t>+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TP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FP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</a:tr>
              <a:tr h="781600"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FN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TN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15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0" y="1902055"/>
                <a:ext cx="3099951" cy="789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02055"/>
                <a:ext cx="3099951" cy="7899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355950" y="1902055"/>
                <a:ext cx="2687659" cy="789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950" y="1902055"/>
                <a:ext cx="2687659" cy="7899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6084499" y="1940970"/>
                <a:ext cx="3717684" cy="799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=2 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499" y="1940970"/>
                <a:ext cx="3717684" cy="7997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9802183" y="1940970"/>
                <a:ext cx="2324033" cy="781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2183" y="1940970"/>
                <a:ext cx="2324033" cy="7813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95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17723"/>
            <a:ext cx="10058400" cy="1450757"/>
          </a:xfrm>
        </p:spPr>
        <p:txBody>
          <a:bodyPr/>
          <a:lstStyle/>
          <a:p>
            <a:r>
              <a:rPr lang="ru-RU" dirty="0" smtClean="0"/>
              <a:t>Результаты в сравнении с существующими решениями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16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740485"/>
              </p:ext>
            </p:extLst>
          </p:nvPr>
        </p:nvGraphicFramePr>
        <p:xfrm>
          <a:off x="1040475" y="1783243"/>
          <a:ext cx="10172010" cy="2834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4402"/>
                <a:gridCol w="2034402"/>
                <a:gridCol w="2034402"/>
                <a:gridCol w="2034402"/>
                <a:gridCol w="2034402"/>
              </a:tblGrid>
              <a:tr h="5812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Recall</a:t>
                      </a:r>
                      <a:endParaRPr lang="ru-RU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effectLst/>
                        </a:rPr>
                        <a:t>F</a:t>
                      </a:r>
                      <a:endParaRPr lang="ru-RU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82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LSTM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98.89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93.5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93.6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93.57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82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GROBID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98.97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90.72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90.18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90.45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82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CERMINE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92.49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93.83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93.16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82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ParsCit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95.7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95.7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95.7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95.7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65784" y="5073771"/>
                <a:ext cx="3099951" cy="789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4" y="5073771"/>
                <a:ext cx="3099951" cy="7899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3421734" y="5073771"/>
                <a:ext cx="2687659" cy="789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734" y="5073771"/>
                <a:ext cx="2687659" cy="7899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6150283" y="5112686"/>
                <a:ext cx="3717684" cy="799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=2 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283" y="5112686"/>
                <a:ext cx="3717684" cy="7997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9867967" y="5112686"/>
                <a:ext cx="2324033" cy="781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967" y="5112686"/>
                <a:ext cx="2324033" cy="7813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40476" y="4404800"/>
            <a:ext cx="1017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Тестирование</a:t>
            </a:r>
            <a:r>
              <a:rPr lang="en-US" sz="2000" dirty="0" smtClean="0"/>
              <a:t> LSTM</a:t>
            </a:r>
            <a:r>
              <a:rPr lang="ru-RU" sz="2000" dirty="0" smtClean="0"/>
              <a:t> осуществлялось на тестовой выборке </a:t>
            </a:r>
            <a:r>
              <a:rPr lang="ru-RU" sz="2000" dirty="0" err="1" smtClean="0"/>
              <a:t>датасета</a:t>
            </a:r>
            <a:r>
              <a:rPr lang="ru-RU" sz="2000" dirty="0" smtClean="0"/>
              <a:t> </a:t>
            </a:r>
            <a:r>
              <a:rPr lang="en-US" sz="2000" dirty="0" err="1" smtClean="0"/>
              <a:t>CoNNL</a:t>
            </a:r>
            <a:endParaRPr lang="en-US" sz="2000" dirty="0" smtClean="0"/>
          </a:p>
          <a:p>
            <a:r>
              <a:rPr lang="ru-RU" sz="2000" dirty="0" smtClean="0"/>
              <a:t>Данные существующих решений взяты из отчетов разработчиков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970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</a:t>
            </a:r>
            <a:r>
              <a:rPr lang="ru-RU" dirty="0" smtClean="0"/>
              <a:t>по отдельным классам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17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463900"/>
              </p:ext>
            </p:extLst>
          </p:nvPr>
        </p:nvGraphicFramePr>
        <p:xfrm>
          <a:off x="1097280" y="1791547"/>
          <a:ext cx="10115205" cy="3383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3041"/>
                <a:gridCol w="2023041"/>
                <a:gridCol w="2023041"/>
                <a:gridCol w="2023041"/>
                <a:gridCol w="2023041"/>
              </a:tblGrid>
              <a:tr h="5260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Recall</a:t>
                      </a:r>
                      <a:endParaRPr lang="ru-RU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effectLst/>
                        </a:rPr>
                        <a:t>F</a:t>
                      </a:r>
                      <a:endParaRPr lang="ru-RU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08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PER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99.2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94.8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93.5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94.15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08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LOC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98.4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93.5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93.4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93.45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08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ORG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98.2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92.51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92.3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92.4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08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MISC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92.34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88.05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89.5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88</a:t>
                      </a:r>
                      <a:r>
                        <a:rPr lang="en-US" sz="2400">
                          <a:effectLst/>
                        </a:rPr>
                        <a:t>.</a:t>
                      </a:r>
                      <a:r>
                        <a:rPr lang="ru-RU" sz="2400">
                          <a:effectLst/>
                        </a:rPr>
                        <a:t>77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08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REF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95.4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98.34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98.01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98.17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0" y="5379336"/>
                <a:ext cx="3099951" cy="789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79336"/>
                <a:ext cx="3099951" cy="7899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355950" y="5379336"/>
                <a:ext cx="2687659" cy="789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950" y="5379336"/>
                <a:ext cx="2687659" cy="7899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6084499" y="5418251"/>
                <a:ext cx="3717684" cy="799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=2 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499" y="5418251"/>
                <a:ext cx="3717684" cy="7997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9802183" y="5418251"/>
                <a:ext cx="2324033" cy="781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2183" y="5418251"/>
                <a:ext cx="2324033" cy="7813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097280" y="4885246"/>
            <a:ext cx="10172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Тестирование осуществлялось на тестовой выборке </a:t>
            </a:r>
            <a:r>
              <a:rPr lang="ru-RU" sz="2000" dirty="0" err="1" smtClean="0"/>
              <a:t>датасета</a:t>
            </a:r>
            <a:r>
              <a:rPr lang="ru-RU" sz="2000" dirty="0" smtClean="0"/>
              <a:t> </a:t>
            </a:r>
            <a:r>
              <a:rPr lang="en-US" sz="2000" dirty="0" err="1" smtClean="0"/>
              <a:t>CoNNL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2511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извлечения на реальных данных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0727394"/>
              </p:ext>
            </p:extLst>
          </p:nvPr>
        </p:nvGraphicFramePr>
        <p:xfrm>
          <a:off x="0" y="1783645"/>
          <a:ext cx="12192000" cy="44510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3143"/>
                <a:gridCol w="5301343"/>
                <a:gridCol w="6237514"/>
              </a:tblGrid>
              <a:tr h="33866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247" marR="372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Оригинал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247" marR="372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Извлекав система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247" marR="37247" marT="0" marB="0"/>
                </a:tc>
              </a:tr>
              <a:tr h="11045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Заголовок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247" marR="372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PICES </a:t>
                      </a:r>
                      <a:r>
                        <a:rPr lang="ru-RU" sz="1600" dirty="0" err="1">
                          <a:effectLst/>
                        </a:rPr>
                        <a:t>Sci</a:t>
                      </a:r>
                      <a:r>
                        <a:rPr lang="ru-RU" sz="1600" dirty="0">
                          <a:effectLst/>
                        </a:rPr>
                        <a:t>. </a:t>
                      </a:r>
                      <a:r>
                        <a:rPr lang="ru-RU" sz="1600" dirty="0" err="1">
                          <a:effectLst/>
                        </a:rPr>
                        <a:t>Rep</a:t>
                      </a:r>
                      <a:r>
                        <a:rPr lang="ru-RU" sz="1600" dirty="0">
                          <a:effectLst/>
                        </a:rPr>
                        <a:t>. </a:t>
                      </a:r>
                      <a:r>
                        <a:rPr lang="ru-RU" sz="1600" dirty="0" err="1">
                          <a:effectLst/>
                        </a:rPr>
                        <a:t>No</a:t>
                      </a:r>
                      <a:r>
                        <a:rPr lang="ru-RU" sz="1600" dirty="0">
                          <a:effectLst/>
                        </a:rPr>
                        <a:t>. 50, 2016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Spatial Ecology of Marine Top Predators in the North Pacific: Tools for Integrating across Datasets and Identifying High Use Area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247" marR="372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PICES SCIENTIFIC REPORT  </a:t>
                      </a:r>
                      <a:endParaRPr lang="ru-RU" sz="16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No. 50, 2016</a:t>
                      </a:r>
                      <a:endParaRPr lang="ru-RU" sz="16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ISBN  978-1-927797-21-1</a:t>
                      </a:r>
                      <a:endParaRPr lang="ru-RU" sz="16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ISSN 1198-273X</a:t>
                      </a:r>
                      <a:endParaRPr lang="ru-RU" sz="16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Spatial Ecology of Marine Top Predators in the North Pacific: Tools for Integrating across Datasets and Identifying High Use Area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247" marR="37247" marT="0" marB="0"/>
                </a:tc>
              </a:tr>
              <a:tr h="1840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Год 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247" marR="372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2016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247" marR="372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2016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247" marR="37247" marT="0" marB="0"/>
                </a:tc>
              </a:tr>
              <a:tr h="16006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Авторы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247" marR="372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Andrew W. </a:t>
                      </a:r>
                      <a:r>
                        <a:rPr lang="en-US" sz="1600" dirty="0" err="1" smtClean="0">
                          <a:effectLst/>
                        </a:rPr>
                        <a:t>Trites</a:t>
                      </a:r>
                      <a:r>
                        <a:rPr lang="ru-RU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Tsutomu </a:t>
                      </a:r>
                      <a:r>
                        <a:rPr lang="en-US" sz="1600" dirty="0">
                          <a:effectLst/>
                        </a:rPr>
                        <a:t>Tamura </a:t>
                      </a:r>
                      <a:r>
                        <a:rPr lang="en-US" sz="1600" dirty="0" smtClean="0">
                          <a:effectLst/>
                        </a:rPr>
                        <a:t>William </a:t>
                      </a:r>
                      <a:r>
                        <a:rPr lang="en-US" sz="1600" dirty="0">
                          <a:effectLst/>
                        </a:rPr>
                        <a:t>J. </a:t>
                      </a:r>
                      <a:r>
                        <a:rPr lang="en-US" sz="1600" dirty="0" err="1">
                          <a:effectLst/>
                        </a:rPr>
                        <a:t>Sydeman</a:t>
                      </a:r>
                      <a:endParaRPr lang="ru-RU" sz="16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Kushiro, </a:t>
                      </a:r>
                      <a:r>
                        <a:rPr lang="en-US" sz="1600" dirty="0" smtClean="0">
                          <a:effectLst/>
                        </a:rPr>
                        <a:t>Hokkaido;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Alexander </a:t>
                      </a:r>
                      <a:r>
                        <a:rPr lang="en-US" sz="1600" dirty="0">
                          <a:effectLst/>
                        </a:rPr>
                        <a:t>I. </a:t>
                      </a:r>
                      <a:r>
                        <a:rPr lang="en-US" sz="1600" dirty="0" err="1" smtClean="0">
                          <a:effectLst/>
                        </a:rPr>
                        <a:t>Boltnev</a:t>
                      </a:r>
                      <a:r>
                        <a:rPr lang="en-US" sz="1600" dirty="0" smtClean="0">
                          <a:effectLst/>
                        </a:rPr>
                        <a:t>;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Vladimir </a:t>
                      </a:r>
                      <a:r>
                        <a:rPr lang="en-US" sz="1600" dirty="0">
                          <a:effectLst/>
                        </a:rPr>
                        <a:t>G. </a:t>
                      </a:r>
                      <a:r>
                        <a:rPr lang="en-US" sz="1600" dirty="0" err="1" smtClean="0">
                          <a:effectLst/>
                        </a:rPr>
                        <a:t>Myasnikov</a:t>
                      </a:r>
                      <a:endParaRPr lang="ru-RU" sz="1600" dirty="0">
                        <a:effectLst/>
                      </a:endParaRPr>
                    </a:p>
                  </a:txBody>
                  <a:tcPr marL="37247" marR="372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A.W.  </a:t>
                      </a:r>
                      <a:r>
                        <a:rPr lang="en-US" sz="1600" dirty="0" err="1" smtClean="0">
                          <a:effectLst/>
                        </a:rPr>
                        <a:t>Trites</a:t>
                      </a:r>
                      <a:r>
                        <a:rPr lang="en-US" sz="1600" dirty="0" smtClean="0">
                          <a:effectLst/>
                        </a:rPr>
                        <a:t>;</a:t>
                      </a:r>
                      <a:r>
                        <a:rPr lang="ru-RU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Patrick </a:t>
                      </a:r>
                      <a:r>
                        <a:rPr lang="en-US" sz="1600" dirty="0">
                          <a:effectLst/>
                        </a:rPr>
                        <a:t>D. </a:t>
                      </a:r>
                      <a:r>
                        <a:rPr lang="en-US" sz="1600" dirty="0" smtClean="0">
                          <a:effectLst/>
                        </a:rPr>
                        <a:t>O’Hara;</a:t>
                      </a:r>
                      <a:r>
                        <a:rPr lang="ru-RU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Elliott </a:t>
                      </a:r>
                      <a:r>
                        <a:rPr lang="en-US" sz="1600" dirty="0">
                          <a:effectLst/>
                        </a:rPr>
                        <a:t>L. </a:t>
                      </a:r>
                      <a:r>
                        <a:rPr lang="en-US" sz="1600" dirty="0" smtClean="0">
                          <a:effectLst/>
                        </a:rPr>
                        <a:t>Hazen;</a:t>
                      </a:r>
                      <a:r>
                        <a:rPr lang="ru-RU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William </a:t>
                      </a:r>
                      <a:r>
                        <a:rPr lang="en-US" sz="1600" dirty="0">
                          <a:effectLst/>
                        </a:rPr>
                        <a:t>J. </a:t>
                      </a:r>
                      <a:r>
                        <a:rPr lang="en-US" sz="1600" dirty="0" err="1" smtClean="0">
                          <a:effectLst/>
                        </a:rPr>
                        <a:t>Sydeman</a:t>
                      </a:r>
                      <a:r>
                        <a:rPr lang="en-US" sz="1600" dirty="0" smtClean="0">
                          <a:effectLst/>
                        </a:rPr>
                        <a:t>;</a:t>
                      </a:r>
                      <a:endParaRPr lang="ru-RU" sz="16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Jarrod </a:t>
                      </a:r>
                      <a:r>
                        <a:rPr lang="en-US" sz="1600" dirty="0">
                          <a:effectLst/>
                        </a:rPr>
                        <a:t>A. </a:t>
                      </a:r>
                      <a:r>
                        <a:rPr lang="en-US" sz="1600" dirty="0" err="1" smtClean="0">
                          <a:effectLst/>
                        </a:rPr>
                        <a:t>Santora</a:t>
                      </a:r>
                      <a:r>
                        <a:rPr lang="en-US" sz="1600" dirty="0" smtClean="0">
                          <a:effectLst/>
                        </a:rPr>
                        <a:t>;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Martin Renner;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Robert </a:t>
                      </a:r>
                      <a:r>
                        <a:rPr lang="en-US" sz="1600" dirty="0">
                          <a:effectLst/>
                        </a:rPr>
                        <a:t>M. </a:t>
                      </a:r>
                      <a:r>
                        <a:rPr lang="en-US" sz="1600" dirty="0" err="1" smtClean="0">
                          <a:effectLst/>
                        </a:rPr>
                        <a:t>Suryan</a:t>
                      </a:r>
                      <a:endParaRPr lang="ru-RU" sz="1600" dirty="0">
                        <a:effectLst/>
                      </a:endParaRPr>
                    </a:p>
                  </a:txBody>
                  <a:tcPr marL="37247" marR="37247" marT="0" marB="0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149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Python 3.5</a:t>
            </a:r>
          </a:p>
          <a:p>
            <a:r>
              <a:rPr lang="en-US" sz="3600" dirty="0" err="1" smtClean="0"/>
              <a:t>Tensorflow</a:t>
            </a:r>
            <a:r>
              <a:rPr lang="en-US" sz="3600" dirty="0" smtClean="0"/>
              <a:t> 1.</a:t>
            </a:r>
            <a:r>
              <a:rPr lang="ru-RU" sz="3600" dirty="0"/>
              <a:t>5</a:t>
            </a:r>
            <a:r>
              <a:rPr lang="en-US" sz="3600" dirty="0" smtClean="0"/>
              <a:t> &lt;=</a:t>
            </a:r>
          </a:p>
          <a:p>
            <a:r>
              <a:rPr lang="en-US" sz="3600" dirty="0" smtClean="0"/>
              <a:t>PyQt5</a:t>
            </a:r>
          </a:p>
          <a:p>
            <a:r>
              <a:rPr lang="ru-RU" sz="3600" dirty="0" smtClean="0"/>
              <a:t>Написано более 4000 строк кода </a:t>
            </a:r>
            <a:r>
              <a:rPr lang="ru-RU" sz="3600" dirty="0"/>
              <a:t>(более 400 кб.).</a:t>
            </a:r>
          </a:p>
          <a:p>
            <a:r>
              <a:rPr lang="en-US" sz="3600" dirty="0" smtClean="0"/>
              <a:t>1 </a:t>
            </a:r>
            <a:r>
              <a:rPr lang="ru-RU" sz="3600" dirty="0" smtClean="0"/>
              <a:t>окно - 7 вкладок - 3 диалоговых окна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72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304660"/>
            <a:ext cx="10058400" cy="1450757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677003"/>
            <a:ext cx="10515600" cy="262754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Заголовок </a:t>
            </a:r>
          </a:p>
          <a:p>
            <a:r>
              <a:rPr lang="ru-RU" dirty="0" smtClean="0"/>
              <a:t>Ключевые словосочетания</a:t>
            </a:r>
          </a:p>
          <a:p>
            <a:r>
              <a:rPr lang="ru-RU" dirty="0" smtClean="0"/>
              <a:t>Год публикации </a:t>
            </a:r>
          </a:p>
          <a:p>
            <a:r>
              <a:rPr lang="ru-RU" dirty="0" smtClean="0"/>
              <a:t>Имена авторов </a:t>
            </a:r>
          </a:p>
          <a:p>
            <a:r>
              <a:rPr lang="ru-RU" dirty="0" smtClean="0"/>
              <a:t>Места с координатной привязкой</a:t>
            </a:r>
          </a:p>
          <a:p>
            <a:r>
              <a:rPr lang="ru-RU" dirty="0" smtClean="0"/>
              <a:t>…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38" y="2004556"/>
            <a:ext cx="2857500" cy="16002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777" y="1753557"/>
            <a:ext cx="941539" cy="21431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625" y="1923659"/>
            <a:ext cx="2762250" cy="16573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50" y="2124709"/>
            <a:ext cx="1693526" cy="1693526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2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638" y="2024416"/>
            <a:ext cx="1428750" cy="18954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875" y="1744672"/>
            <a:ext cx="941539" cy="214312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19" y="1776766"/>
            <a:ext cx="941539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3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LSTM </a:t>
            </a:r>
            <a:r>
              <a:rPr lang="ru-RU" sz="2800" dirty="0"/>
              <a:t>для извлечения 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err="1" smtClean="0"/>
              <a:t>Rapid</a:t>
            </a:r>
            <a:r>
              <a:rPr lang="ru-RU" sz="2800" dirty="0" smtClean="0"/>
              <a:t> </a:t>
            </a:r>
            <a:r>
              <a:rPr lang="ru-RU" sz="2800" dirty="0" err="1"/>
              <a:t>Automatic</a:t>
            </a:r>
            <a:r>
              <a:rPr lang="ru-RU" sz="2800" dirty="0"/>
              <a:t> </a:t>
            </a:r>
            <a:r>
              <a:rPr lang="ru-RU" sz="2800" dirty="0" err="1"/>
              <a:t>Keyword</a:t>
            </a:r>
            <a:r>
              <a:rPr lang="ru-RU" sz="2800" dirty="0"/>
              <a:t> </a:t>
            </a:r>
            <a:r>
              <a:rPr lang="ru-RU" sz="2800" dirty="0" err="1" smtClean="0"/>
              <a:t>Extraction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Регулярные выражения для извлечения библиографических ссылок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Реализация добавления метаданных в систему </a:t>
            </a:r>
            <a:r>
              <a:rPr lang="ru-RU" sz="2800" dirty="0" err="1"/>
              <a:t>GeoNetwork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GUI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80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3600" dirty="0" smtClean="0"/>
              <a:t> </a:t>
            </a:r>
            <a:r>
              <a:rPr lang="ru-RU" sz="3600" dirty="0" err="1" smtClean="0"/>
              <a:t>Метаописаний</a:t>
            </a:r>
            <a:r>
              <a:rPr lang="ru-RU" sz="3600" dirty="0" smtClean="0"/>
              <a:t> заполняются вручную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600" dirty="0" smtClean="0"/>
              <a:t> Существующие решения не предоставляют весь  необходимый функционал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3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542" y="3727174"/>
            <a:ext cx="6397337" cy="313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7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b="1" dirty="0" err="1" smtClean="0"/>
              <a:t>Метаописания</a:t>
            </a:r>
            <a:r>
              <a:rPr lang="ru-RU" sz="4400" b="1" dirty="0" smtClean="0"/>
              <a:t> </a:t>
            </a:r>
            <a:r>
              <a:rPr lang="ru-RU" sz="4400" dirty="0" smtClean="0"/>
              <a:t>— </a:t>
            </a:r>
            <a:r>
              <a:rPr lang="ru-RU" sz="4400" dirty="0"/>
              <a:t>информация о другой </a:t>
            </a:r>
            <a:r>
              <a:rPr lang="ru-RU" sz="4400" dirty="0" smtClean="0"/>
              <a:t>информации.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 smtClean="0"/>
              <a:t>ISO </a:t>
            </a:r>
            <a:r>
              <a:rPr lang="en-US" sz="4400" dirty="0"/>
              <a:t>19115v2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 smtClean="0"/>
              <a:t>FGDC</a:t>
            </a:r>
            <a:endParaRPr lang="ru-RU" sz="4400" dirty="0" smtClean="0"/>
          </a:p>
          <a:p>
            <a:endParaRPr lang="ru-RU" sz="4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5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метаданных в системе </a:t>
            </a:r>
            <a:r>
              <a:rPr lang="en-US" dirty="0" err="1" smtClean="0"/>
              <a:t>GeoNetwork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089" y="1862667"/>
            <a:ext cx="9191635" cy="499533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77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1388533"/>
            <a:ext cx="10115203" cy="914401"/>
          </a:xfrm>
        </p:spPr>
        <p:txBody>
          <a:bodyPr>
            <a:normAutofit fontScale="90000"/>
          </a:bodyPr>
          <a:lstStyle/>
          <a:p>
            <a:r>
              <a:rPr lang="ru-RU" dirty="0"/>
              <a:t>Обзор существующих решений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4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641507"/>
              </p:ext>
            </p:extLst>
          </p:nvPr>
        </p:nvGraphicFramePr>
        <p:xfrm>
          <a:off x="1040477" y="1845733"/>
          <a:ext cx="10172007" cy="2934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669"/>
                <a:gridCol w="3390669"/>
                <a:gridCol w="3390669"/>
              </a:tblGrid>
              <a:tr h="627734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Название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Алгоритм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Распространение</a:t>
                      </a:r>
                      <a:endParaRPr lang="ru-RU" sz="2400" dirty="0"/>
                    </a:p>
                  </a:txBody>
                  <a:tcPr/>
                </a:tc>
              </a:tr>
              <a:tr h="57678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Cermine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CRF</a:t>
                      </a:r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means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Открытый исходный</a:t>
                      </a:r>
                      <a:r>
                        <a:rPr lang="ru-RU" sz="2400" baseline="0" dirty="0" smtClean="0"/>
                        <a:t> код</a:t>
                      </a:r>
                      <a:endParaRPr lang="ru-RU" sz="2400" dirty="0"/>
                    </a:p>
                  </a:txBody>
                  <a:tcPr/>
                </a:tc>
              </a:tr>
              <a:tr h="5767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GROBID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SVM 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Открытый исходный</a:t>
                      </a:r>
                      <a:r>
                        <a:rPr lang="ru-RU" sz="2400" baseline="0" dirty="0" smtClean="0"/>
                        <a:t> код</a:t>
                      </a:r>
                      <a:endParaRPr lang="ru-RU" sz="2400" dirty="0"/>
                    </a:p>
                  </a:txBody>
                  <a:tcPr/>
                </a:tc>
              </a:tr>
              <a:tr h="57678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ParsCit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CRF 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Открытый исходный</a:t>
                      </a:r>
                      <a:r>
                        <a:rPr lang="ru-RU" sz="2400" baseline="0" dirty="0" smtClean="0"/>
                        <a:t> код</a:t>
                      </a:r>
                      <a:endParaRPr lang="ru-RU" sz="2400" dirty="0"/>
                    </a:p>
                  </a:txBody>
                  <a:tcPr/>
                </a:tc>
              </a:tr>
              <a:tr h="5767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Text Razor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Wikipedia?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err="1" smtClean="0"/>
                        <a:t>Проприетарная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9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3600" dirty="0" smtClean="0"/>
              <a:t>Реализовать приложение </a:t>
            </a:r>
            <a:r>
              <a:rPr lang="ru-RU" sz="3600" dirty="0"/>
              <a:t>для </a:t>
            </a:r>
            <a:r>
              <a:rPr lang="ru-RU" sz="3600" dirty="0" smtClean="0"/>
              <a:t>автоматизации подготовки </a:t>
            </a:r>
            <a:r>
              <a:rPr lang="ru-RU" sz="3600" dirty="0" err="1" smtClean="0"/>
              <a:t>метаописаний</a:t>
            </a:r>
            <a:r>
              <a:rPr lang="ru-RU" sz="3600" dirty="0" smtClean="0"/>
              <a:t> для </a:t>
            </a:r>
            <a:r>
              <a:rPr lang="en-US" sz="3600" dirty="0" err="1" smtClean="0"/>
              <a:t>GeoNetwork</a:t>
            </a:r>
            <a:r>
              <a:rPr lang="ru-RU" sz="3600" dirty="0"/>
              <a:t>, </a:t>
            </a:r>
            <a:r>
              <a:rPr lang="ru-RU" sz="3600" dirty="0" smtClean="0"/>
              <a:t>которое получает </a:t>
            </a:r>
            <a:r>
              <a:rPr lang="en-US" sz="3600" dirty="0" smtClean="0"/>
              <a:t>PDF </a:t>
            </a:r>
            <a:r>
              <a:rPr lang="ru-RU" sz="3600" dirty="0" smtClean="0"/>
              <a:t>файл </a:t>
            </a:r>
            <a:r>
              <a:rPr lang="ru-RU" sz="3600" dirty="0"/>
              <a:t>и извлекает из него метаданные. Также должна быть возможность отредактировать и дополнить эти данные, а затем </a:t>
            </a:r>
            <a:r>
              <a:rPr lang="ru-RU" sz="3600" dirty="0" smtClean="0"/>
              <a:t>добавить их в систему. </a:t>
            </a:r>
            <a:endParaRPr lang="ru-RU" sz="36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15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083" y="0"/>
            <a:ext cx="10058400" cy="1193854"/>
          </a:xfrm>
        </p:spPr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8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883" y="1893244"/>
            <a:ext cx="7648575" cy="3867150"/>
          </a:xfrm>
        </p:spPr>
      </p:pic>
    </p:spTree>
    <p:extLst>
      <p:ext uri="{BB962C8B-B14F-4D97-AF65-F5344CB8AC3E}">
        <p14:creationId xmlns:p14="http://schemas.microsoft.com/office/powerpoint/2010/main" val="274552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Inna</a:t>
            </a:r>
            <a:r>
              <a:rPr lang="ru-RU" sz="3200" dirty="0" smtClean="0"/>
              <a:t>  </a:t>
            </a:r>
            <a:r>
              <a:rPr lang="en-US" sz="3200" dirty="0" smtClean="0"/>
              <a:t>V.</a:t>
            </a:r>
            <a:r>
              <a:rPr lang="ru-RU" sz="3200" dirty="0" smtClean="0"/>
              <a:t>        </a:t>
            </a:r>
            <a:r>
              <a:rPr lang="en-US" sz="3200" dirty="0" err="1" smtClean="0"/>
              <a:t>Stonik</a:t>
            </a:r>
            <a:r>
              <a:rPr lang="ru-RU" sz="3200" dirty="0" smtClean="0"/>
              <a:t> </a:t>
            </a:r>
            <a:r>
              <a:rPr lang="en-US" sz="3200" dirty="0" smtClean="0"/>
              <a:t>lives</a:t>
            </a:r>
            <a:r>
              <a:rPr lang="ru-RU" sz="3200" dirty="0" smtClean="0"/>
              <a:t> </a:t>
            </a:r>
            <a:r>
              <a:rPr lang="en-US" sz="3200" dirty="0" smtClean="0"/>
              <a:t>in</a:t>
            </a:r>
            <a:r>
              <a:rPr lang="ru-RU" sz="3200" dirty="0" smtClean="0"/>
              <a:t> </a:t>
            </a:r>
            <a:r>
              <a:rPr lang="en-US" sz="3200" dirty="0" smtClean="0"/>
              <a:t>Vladivostok</a:t>
            </a:r>
            <a:endParaRPr lang="ru-RU" sz="3200" dirty="0" smtClean="0"/>
          </a:p>
          <a:p>
            <a:r>
              <a:rPr lang="en-US" sz="3200" dirty="0"/>
              <a:t>B</a:t>
            </a:r>
            <a:r>
              <a:rPr lang="en-US" sz="3200" dirty="0" smtClean="0"/>
              <a:t>-PER</a:t>
            </a:r>
            <a:r>
              <a:rPr lang="ru-RU" sz="3200" dirty="0" smtClean="0"/>
              <a:t> </a:t>
            </a:r>
            <a:r>
              <a:rPr lang="en-US" sz="3200" dirty="0" smtClean="0"/>
              <a:t>I-PER</a:t>
            </a:r>
            <a:r>
              <a:rPr lang="ru-RU" sz="3200" dirty="0" smtClean="0"/>
              <a:t> </a:t>
            </a:r>
            <a:r>
              <a:rPr lang="en-US" sz="3200" dirty="0" smtClean="0"/>
              <a:t>I-PER</a:t>
            </a:r>
            <a:r>
              <a:rPr lang="ru-RU" sz="3200" dirty="0" smtClean="0"/>
              <a:t>   </a:t>
            </a:r>
            <a:r>
              <a:rPr lang="en-US" sz="3200" dirty="0" smtClean="0"/>
              <a:t>O </a:t>
            </a:r>
            <a:r>
              <a:rPr lang="ru-RU" sz="3200" dirty="0" smtClean="0"/>
              <a:t>     </a:t>
            </a:r>
            <a:r>
              <a:rPr lang="en-US" sz="3200" dirty="0" smtClean="0"/>
              <a:t>O </a:t>
            </a:r>
            <a:r>
              <a:rPr lang="ru-RU" sz="3200" dirty="0" smtClean="0"/>
              <a:t> </a:t>
            </a:r>
            <a:r>
              <a:rPr lang="en-US" sz="3200" dirty="0" smtClean="0"/>
              <a:t>B-LOC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280" y="3297404"/>
            <a:ext cx="6528414" cy="295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6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860</TotalTime>
  <Words>615</Words>
  <Application>Microsoft Office PowerPoint</Application>
  <PresentationFormat>Широкоэкранный</PresentationFormat>
  <Paragraphs>215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Ретро</vt:lpstr>
      <vt:lpstr>Разработка модулей для автоматизации подготовки метаописаний  в системе GeoNetwork</vt:lpstr>
      <vt:lpstr>Введение</vt:lpstr>
      <vt:lpstr>Актуальность</vt:lpstr>
      <vt:lpstr>Формат данных</vt:lpstr>
      <vt:lpstr>Пример метаданных в системе GeoNetwork</vt:lpstr>
      <vt:lpstr>Обзор существующих решений </vt:lpstr>
      <vt:lpstr>Цель работы</vt:lpstr>
      <vt:lpstr>Архитектура системы</vt:lpstr>
      <vt:lpstr>Модель</vt:lpstr>
      <vt:lpstr>Извлечение локаций с координатной привязкой</vt:lpstr>
      <vt:lpstr>Извлечение библиографических ссылок</vt:lpstr>
      <vt:lpstr>Извлечение ключевых слов и словосочетаний</vt:lpstr>
      <vt:lpstr>Пример работы извлечения ключевых слов</vt:lpstr>
      <vt:lpstr>Публикация осуществляется через протокол CSW</vt:lpstr>
      <vt:lpstr>Оценка качества</vt:lpstr>
      <vt:lpstr>Результаты в сравнении с существующими решениями</vt:lpstr>
      <vt:lpstr>Результаты по отдельным классам данных</vt:lpstr>
      <vt:lpstr>Пример извлечения на реальных данных</vt:lpstr>
      <vt:lpstr>Проект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модулей для автоматизации подготовки метаописаний  в системе GeoNetwork</dc:title>
  <dc:creator>Даниил Глущенко</dc:creator>
  <cp:lastModifiedBy>Даниил Глущенко</cp:lastModifiedBy>
  <cp:revision>68</cp:revision>
  <dcterms:created xsi:type="dcterms:W3CDTF">2018-04-20T01:13:05Z</dcterms:created>
  <dcterms:modified xsi:type="dcterms:W3CDTF">2018-05-31T12:37:13Z</dcterms:modified>
</cp:coreProperties>
</file>