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8" r:id="rId9"/>
    <p:sldId id="269" r:id="rId10"/>
    <p:sldId id="271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7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2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2DA89A2-4EBE-4C49-9C27-14746BB0169D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2197F34-C40F-4B64-BAC1-5F8A2337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7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7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7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1.jpeg"/><Relationship Id="rId4" Type="http://schemas.openxmlformats.org/officeDocument/2006/relationships/image" Target="../media/image15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7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40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535D-FEBE-4B8F-AA1D-18BA4C9FB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833345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Lecture (Recitation) 21: </a:t>
            </a:r>
            <a:br>
              <a:rPr lang="en-US" sz="6600" dirty="0"/>
            </a:br>
            <a:br>
              <a:rPr lang="en-US" dirty="0"/>
            </a:br>
            <a:r>
              <a:rPr lang="en-US" dirty="0"/>
              <a:t>Wiltshire-</a:t>
            </a:r>
            <a:r>
              <a:rPr lang="en-US" dirty="0" err="1"/>
              <a:t>Clohessy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E306-DE3B-4E76-9D62-F1BAD2905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Paul McKee</a:t>
            </a:r>
          </a:p>
          <a:p>
            <a:r>
              <a:rPr lang="en-US" dirty="0"/>
              <a:t>Spaceflight Mechanics T.A. </a:t>
            </a:r>
          </a:p>
          <a:p>
            <a:r>
              <a:rPr lang="en-US" dirty="0"/>
              <a:t>4/8/19</a:t>
            </a:r>
          </a:p>
        </p:txBody>
      </p:sp>
    </p:spTree>
    <p:extLst>
      <p:ext uri="{BB962C8B-B14F-4D97-AF65-F5344CB8AC3E}">
        <p14:creationId xmlns:p14="http://schemas.microsoft.com/office/powerpoint/2010/main" val="93927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/>
              <p:nvPr/>
            </p:nvSpPr>
            <p:spPr>
              <a:xfrm>
                <a:off x="618564" y="726142"/>
                <a:ext cx="9112624" cy="588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Kinetics: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p>
                          </m:e>
                        </m:acc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Plug in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𝑂𝑄</m:t>
                            </m:r>
                          </m:sup>
                        </m:sSup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𝛿𝜃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̈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̈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𝛿𝜃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𝜔𝛿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̈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get a very nasty vector equation</a:t>
                </a:r>
              </a:p>
              <a:p>
                <a:r>
                  <a:rPr lang="en-US" dirty="0"/>
                  <a:t>Which can be split into 3 less-nasty scalar equations: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𝜔𝛿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" y="726142"/>
                <a:ext cx="9112624" cy="5889817"/>
              </a:xfrm>
              <a:prstGeom prst="rect">
                <a:avLst/>
              </a:prstGeom>
              <a:blipFill>
                <a:blip r:embed="rId2"/>
                <a:stretch>
                  <a:fillRect l="-535" t="-518" r="-4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4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/>
              <p:nvPr/>
            </p:nvSpPr>
            <p:spPr>
              <a:xfrm>
                <a:off x="618564" y="726142"/>
                <a:ext cx="7539318" cy="3995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Interim Equations of Motion: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𝜔𝛿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These equations are valid for SMALL displacements in radial and out-of-plane directions, but remain correct for any “in-track” coordinate </a:t>
                </a:r>
              </a:p>
              <a:p>
                <a:endParaRPr lang="en-US" dirty="0"/>
              </a:p>
              <a:p>
                <a:r>
                  <a:rPr lang="en-US" dirty="0"/>
                  <a:t>These equations form a set of linear, constant-coefficient differential equations </a:t>
                </a:r>
              </a:p>
              <a:p>
                <a:endParaRPr lang="en-US" dirty="0"/>
              </a:p>
              <a:p>
                <a:r>
                  <a:rPr lang="en-US" dirty="0"/>
                  <a:t>Now to solve…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" y="726142"/>
                <a:ext cx="7539318" cy="3995966"/>
              </a:xfrm>
              <a:prstGeom prst="rect">
                <a:avLst/>
              </a:prstGeom>
              <a:blipFill>
                <a:blip r:embed="rId2"/>
                <a:stretch>
                  <a:fillRect l="-647" t="-762" b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8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/>
              <p:nvPr/>
            </p:nvSpPr>
            <p:spPr>
              <a:xfrm>
                <a:off x="1013011" y="672353"/>
                <a:ext cx="596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Solving for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u="sng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11" y="672353"/>
                <a:ext cx="5963274" cy="369332"/>
              </a:xfrm>
              <a:prstGeom prst="rect">
                <a:avLst/>
              </a:prstGeom>
              <a:blipFill>
                <a:blip r:embed="rId2"/>
                <a:stretch>
                  <a:fillRect l="-8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9EA3861-4B2D-4DBF-AA55-43F13CFD45A8}"/>
                  </a:ext>
                </a:extLst>
              </p:cNvPr>
              <p:cNvSpPr/>
              <p:nvPr/>
            </p:nvSpPr>
            <p:spPr>
              <a:xfrm>
                <a:off x="2313886" y="1500699"/>
                <a:ext cx="3599062" cy="4773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Nice and easy, straight out of diff eq.</a:t>
                </a:r>
              </a:p>
              <a:p>
                <a:endParaRPr lang="en-US" dirty="0"/>
              </a:p>
              <a:p>
                <a:r>
                  <a:rPr lang="en-US" dirty="0"/>
                  <a:t>Solution will be of the form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9EA3861-4B2D-4DBF-AA55-43F13CFD4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86" y="1500699"/>
                <a:ext cx="3599062" cy="4773871"/>
              </a:xfrm>
              <a:prstGeom prst="rect">
                <a:avLst/>
              </a:prstGeom>
              <a:blipFill>
                <a:blip r:embed="rId3"/>
                <a:stretch>
                  <a:fillRect l="-1525" r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94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8E4D6C-F3B4-4235-8E93-FC44371F0E6E}"/>
                  </a:ext>
                </a:extLst>
              </p:cNvPr>
              <p:cNvSpPr txBox="1"/>
              <p:nvPr/>
            </p:nvSpPr>
            <p:spPr>
              <a:xfrm>
                <a:off x="1013011" y="672353"/>
                <a:ext cx="5963274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Solving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8E4D6C-F3B4-4235-8E93-FC44371F0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11" y="672353"/>
                <a:ext cx="5963274" cy="382156"/>
              </a:xfrm>
              <a:prstGeom prst="rect">
                <a:avLst/>
              </a:prstGeom>
              <a:blipFill>
                <a:blip r:embed="rId2"/>
                <a:stretch>
                  <a:fillRect l="-818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EB46E3-D0C4-45D6-828C-399522FE08FC}"/>
                  </a:ext>
                </a:extLst>
              </p:cNvPr>
              <p:cNvSpPr/>
              <p:nvPr/>
            </p:nvSpPr>
            <p:spPr>
              <a:xfrm>
                <a:off x="2470258" y="1494287"/>
                <a:ext cx="3661130" cy="49623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𝜔𝛿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𝜔𝛿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𝜔𝛿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EB46E3-D0C4-45D6-828C-399522FE0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58" y="1494287"/>
                <a:ext cx="3661130" cy="4962320"/>
              </a:xfrm>
              <a:prstGeom prst="rect">
                <a:avLst/>
              </a:prstGeom>
              <a:blipFill>
                <a:blip r:embed="rId3"/>
                <a:stretch>
                  <a:fillRect l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81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64C6E3-479A-4333-90B6-4CCD36AAC039}"/>
                  </a:ext>
                </a:extLst>
              </p:cNvPr>
              <p:cNvSpPr txBox="1"/>
              <p:nvPr/>
            </p:nvSpPr>
            <p:spPr>
              <a:xfrm>
                <a:off x="990599" y="690283"/>
                <a:ext cx="596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Solving for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u="sn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64C6E3-479A-4333-90B6-4CCD36AAC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690283"/>
                <a:ext cx="5963274" cy="369332"/>
              </a:xfrm>
              <a:prstGeom prst="rect">
                <a:avLst/>
              </a:prstGeom>
              <a:blipFill>
                <a:blip r:embed="rId2"/>
                <a:stretch>
                  <a:fillRect l="-8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CCD7411-57D6-4F62-8BD2-4F933AD0E3A6}"/>
                  </a:ext>
                </a:extLst>
              </p:cNvPr>
              <p:cNvSpPr/>
              <p:nvPr/>
            </p:nvSpPr>
            <p:spPr>
              <a:xfrm>
                <a:off x="212508" y="1368781"/>
                <a:ext cx="5224587" cy="4035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Make a substitution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CCD7411-57D6-4F62-8BD2-4F933AD0E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08" y="1368781"/>
                <a:ext cx="5224587" cy="4035079"/>
              </a:xfrm>
              <a:prstGeom prst="rect">
                <a:avLst/>
              </a:prstGeom>
              <a:blipFill>
                <a:blip r:embed="rId3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9DC55B-16CE-474B-9CC3-DC6971918FCC}"/>
                  </a:ext>
                </a:extLst>
              </p:cNvPr>
              <p:cNvSpPr/>
              <p:nvPr/>
            </p:nvSpPr>
            <p:spPr>
              <a:xfrm>
                <a:off x="5437095" y="3917577"/>
                <a:ext cx="6754905" cy="2747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Solution to this equation will be of the form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𝐴𝑐𝑜𝑠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𝐵𝑐𝑜𝑠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Using boundary conditions, and sparing the gory details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9DC55B-16CE-474B-9CC3-DC6971918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95" y="3917577"/>
                <a:ext cx="6754905" cy="2747227"/>
              </a:xfrm>
              <a:prstGeom prst="rect">
                <a:avLst/>
              </a:prstGeom>
              <a:blipFill>
                <a:blip r:embed="rId4"/>
                <a:stretch>
                  <a:fillRect l="-81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B1E033-9741-4AC4-A011-CB0E06819680}"/>
              </a:ext>
            </a:extLst>
          </p:cNvPr>
          <p:cNvCxnSpPr/>
          <p:nvPr/>
        </p:nvCxnSpPr>
        <p:spPr>
          <a:xfrm>
            <a:off x="5378824" y="376518"/>
            <a:ext cx="0" cy="61273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5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5B8715-DC7C-42D1-BCB0-8E7F65A47FC6}"/>
                  </a:ext>
                </a:extLst>
              </p:cNvPr>
              <p:cNvSpPr txBox="1"/>
              <p:nvPr/>
            </p:nvSpPr>
            <p:spPr>
              <a:xfrm>
                <a:off x="1013011" y="672353"/>
                <a:ext cx="596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Solving for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𝛿𝜃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u="sn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5B8715-DC7C-42D1-BCB0-8E7F65A47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11" y="672353"/>
                <a:ext cx="5963274" cy="369332"/>
              </a:xfrm>
              <a:prstGeom prst="rect">
                <a:avLst/>
              </a:prstGeom>
              <a:blipFill>
                <a:blip r:embed="rId2"/>
                <a:stretch>
                  <a:fillRect l="-8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46BD523-CFC3-4318-8E27-B6F1D6DFE59C}"/>
                  </a:ext>
                </a:extLst>
              </p:cNvPr>
              <p:cNvSpPr/>
              <p:nvPr/>
            </p:nvSpPr>
            <p:spPr>
              <a:xfrm>
                <a:off x="881278" y="1494420"/>
                <a:ext cx="8410508" cy="4307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Plug in the following equation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gets extremely ugly, but after we integrate and simplify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46BD523-CFC3-4318-8E27-B6F1D6DFE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78" y="1494420"/>
                <a:ext cx="8410508" cy="4307589"/>
              </a:xfrm>
              <a:prstGeom prst="rect">
                <a:avLst/>
              </a:prstGeom>
              <a:blipFill>
                <a:blip r:embed="rId3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49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/>
              <p:nvPr/>
            </p:nvSpPr>
            <p:spPr>
              <a:xfrm>
                <a:off x="1013011" y="672353"/>
                <a:ext cx="5963274" cy="346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Velocity equations</a:t>
                </a:r>
              </a:p>
              <a:p>
                <a:endParaRPr lang="en-US" dirty="0"/>
              </a:p>
              <a:p>
                <a:r>
                  <a:rPr lang="en-US" dirty="0"/>
                  <a:t>Obtained from derivatives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𝜔𝛿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11" y="672353"/>
                <a:ext cx="5963274" cy="3465436"/>
              </a:xfrm>
              <a:prstGeom prst="rect">
                <a:avLst/>
              </a:prstGeom>
              <a:blipFill>
                <a:blip r:embed="rId2"/>
                <a:stretch>
                  <a:fillRect l="-818"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0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D1632A7-F69E-47A3-8F30-4D3BFC4972F5}"/>
              </a:ext>
            </a:extLst>
          </p:cNvPr>
          <p:cNvSpPr txBox="1"/>
          <p:nvPr/>
        </p:nvSpPr>
        <p:spPr>
          <a:xfrm>
            <a:off x="1013011" y="672353"/>
            <a:ext cx="596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Almost at Final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D8860F-2893-462D-9076-39AD2EF4A454}"/>
                  </a:ext>
                </a:extLst>
              </p:cNvPr>
              <p:cNvSpPr txBox="1"/>
              <p:nvPr/>
            </p:nvSpPr>
            <p:spPr>
              <a:xfrm>
                <a:off x="1048870" y="1515035"/>
                <a:ext cx="9574305" cy="3843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We’ve been dealing with some atrocious equations. Let’s try to organize things. If we write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𝛿𝜃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group the equations we’ve found so far into something that looks like this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matrices change as a function of time!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D8860F-2893-462D-9076-39AD2EF4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70" y="1515035"/>
                <a:ext cx="9574305" cy="3843616"/>
              </a:xfrm>
              <a:prstGeom prst="rect">
                <a:avLst/>
              </a:prstGeom>
              <a:blipFill>
                <a:blip r:embed="rId2"/>
                <a:stretch>
                  <a:fillRect l="-509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54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D1632A7-F69E-47A3-8F30-4D3BFC4972F5}"/>
              </a:ext>
            </a:extLst>
          </p:cNvPr>
          <p:cNvSpPr txBox="1"/>
          <p:nvPr/>
        </p:nvSpPr>
        <p:spPr>
          <a:xfrm>
            <a:off x="954741" y="672353"/>
            <a:ext cx="602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Wiltshire </a:t>
            </a:r>
            <a:r>
              <a:rPr lang="en-US" u="sng" dirty="0" err="1"/>
              <a:t>Clohessy</a:t>
            </a:r>
            <a:r>
              <a:rPr lang="en-US" u="sng" dirty="0"/>
              <a:t>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325649-C285-4992-888D-CC9F88EBC2DF}"/>
                  </a:ext>
                </a:extLst>
              </p:cNvPr>
              <p:cNvSpPr/>
              <p:nvPr/>
            </p:nvSpPr>
            <p:spPr>
              <a:xfrm>
                <a:off x="739587" y="1388565"/>
                <a:ext cx="10251141" cy="4944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𝑟𝑣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𝑣𝑣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(−3+4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325649-C285-4992-888D-CC9F88EBC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87" y="1388565"/>
                <a:ext cx="10251141" cy="4944880"/>
              </a:xfrm>
              <a:prstGeom prst="rect">
                <a:avLst/>
              </a:prstGeom>
              <a:blipFill>
                <a:blip r:embed="rId2"/>
                <a:stretch>
                  <a:fillRect l="-476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95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D1632A7-F69E-47A3-8F30-4D3BFC4972F5}"/>
              </a:ext>
            </a:extLst>
          </p:cNvPr>
          <p:cNvSpPr txBox="1"/>
          <p:nvPr/>
        </p:nvSpPr>
        <p:spPr>
          <a:xfrm>
            <a:off x="954741" y="672353"/>
            <a:ext cx="602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 how do we use any of this?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64D5D3-5789-4CB3-BE39-F0017CAF19AD}"/>
              </a:ext>
            </a:extLst>
          </p:cNvPr>
          <p:cNvGrpSpPr/>
          <p:nvPr/>
        </p:nvGrpSpPr>
        <p:grpSpPr>
          <a:xfrm>
            <a:off x="672352" y="1479176"/>
            <a:ext cx="3480369" cy="4957776"/>
            <a:chOff x="3289892" y="361409"/>
            <a:chExt cx="4065310" cy="57438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23F8FC-168A-40C8-9272-B4D8FBBFC117}"/>
                </a:ext>
              </a:extLst>
            </p:cNvPr>
            <p:cNvSpPr/>
            <p:nvPr/>
          </p:nvSpPr>
          <p:spPr>
            <a:xfrm>
              <a:off x="5388159" y="4587196"/>
              <a:ext cx="1450124" cy="15180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492DA7-E42C-4B2B-B1B1-082D4B84B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21" y="2945759"/>
              <a:ext cx="0" cy="240046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A284A2-6700-4593-9E07-329FAF3BE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8523" y="1517427"/>
              <a:ext cx="2369502" cy="382673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C5E52-FA8D-4ADB-B85D-6CAAA2148EB7}"/>
                </a:ext>
              </a:extLst>
            </p:cNvPr>
            <p:cNvSpPr txBox="1"/>
            <p:nvPr/>
          </p:nvSpPr>
          <p:spPr>
            <a:xfrm flipH="1">
              <a:off x="3289892" y="1190235"/>
              <a:ext cx="14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316A29-3EA5-4322-95D9-85B9B3E6F5DD}"/>
                </a:ext>
              </a:extLst>
            </p:cNvPr>
            <p:cNvSpPr txBox="1"/>
            <p:nvPr/>
          </p:nvSpPr>
          <p:spPr>
            <a:xfrm flipH="1">
              <a:off x="6040516" y="5302019"/>
              <a:ext cx="39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2221C0-0F1D-4F2A-8911-81897CCFF7E2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 flipH="1" flipV="1">
              <a:off x="3761485" y="1459127"/>
              <a:ext cx="2279031" cy="13962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CB60B60-BFC8-425B-921C-7F8CB740EBE8}"/>
                    </a:ext>
                  </a:extLst>
                </p:cNvPr>
                <p:cNvSpPr txBox="1"/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9E21D8-1FB1-4ACB-A4F9-773CE029B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965022-BD8F-4384-A218-8B73BDC658AB}"/>
                </a:ext>
              </a:extLst>
            </p:cNvPr>
            <p:cNvSpPr/>
            <p:nvPr/>
          </p:nvSpPr>
          <p:spPr>
            <a:xfrm>
              <a:off x="6040516" y="2784271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71D339-E633-4AAC-9EB1-CFF9D2542561}"/>
                </a:ext>
              </a:extLst>
            </p:cNvPr>
            <p:cNvSpPr/>
            <p:nvPr/>
          </p:nvSpPr>
          <p:spPr>
            <a:xfrm>
              <a:off x="3645041" y="1388007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53136B-5E63-4BDC-AC37-F3662F11A698}"/>
                    </a:ext>
                  </a:extLst>
                </p:cNvPr>
                <p:cNvSpPr txBox="1"/>
                <p:nvPr/>
              </p:nvSpPr>
              <p:spPr>
                <a:xfrm>
                  <a:off x="6156960" y="3701219"/>
                  <a:ext cx="1198242" cy="2852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53136B-5E63-4BDC-AC37-F3662F11A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960" y="3701219"/>
                  <a:ext cx="1198242" cy="285260"/>
                </a:xfrm>
                <a:prstGeom prst="rect">
                  <a:avLst/>
                </a:prstGeom>
                <a:blipFill>
                  <a:blip r:embed="rId3"/>
                  <a:stretch>
                    <a:fillRect l="-297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BD6E74D-EB1B-49F4-9209-DC50546AA2C0}"/>
                    </a:ext>
                  </a:extLst>
                </p:cNvPr>
                <p:cNvSpPr txBox="1"/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B912C2-09B3-4C7F-AB83-167E75BAF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E7CA5F-C542-427D-AD6E-6A3597C799A2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6096000" y="1459127"/>
              <a:ext cx="2738" cy="1325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B2C848-F78B-4058-8F78-982DE1B1D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1485" y="1459127"/>
              <a:ext cx="2311553" cy="2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3620C5-02A8-476E-B2F9-01CCF6A6A65E}"/>
                    </a:ext>
                  </a:extLst>
                </p:cNvPr>
                <p:cNvSpPr txBox="1"/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1C9CC0-AD26-41A5-8D1F-AB4077910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E37B8E7-F96F-4B19-BA35-C24EB842C7BB}"/>
                    </a:ext>
                  </a:extLst>
                </p:cNvPr>
                <p:cNvSpPr txBox="1"/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FC3A4-BA4D-4D5A-98DD-B068D5FE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5652" r="-3978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A029D69-69F4-4A90-9BD6-C73AFC64CE2A}"/>
                </a:ext>
              </a:extLst>
            </p:cNvPr>
            <p:cNvCxnSpPr/>
            <p:nvPr/>
          </p:nvCxnSpPr>
          <p:spPr>
            <a:xfrm flipH="1">
              <a:off x="5552440" y="1388007"/>
              <a:ext cx="543560" cy="0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31D209-130E-4BF2-B2BB-48BFCF67B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680550"/>
              <a:ext cx="1" cy="716229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28734E-8840-44F2-814D-CAE99E3B66E3}"/>
                    </a:ext>
                  </a:extLst>
                </p:cNvPr>
                <p:cNvSpPr txBox="1"/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63C73B-019B-4CA5-A25C-B9EFB6D3C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3913" r="-4565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7A4EC3A-B149-47F5-84F6-D3D81E25B0D0}"/>
                    </a:ext>
                  </a:extLst>
                </p:cNvPr>
                <p:cNvSpPr txBox="1"/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EDBAB-6DB6-493D-83F6-EA9828D31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6667" r="-4891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79ABD0B-B950-4802-9461-BB1B18E272DE}"/>
              </a:ext>
            </a:extLst>
          </p:cNvPr>
          <p:cNvSpPr txBox="1"/>
          <p:nvPr/>
        </p:nvSpPr>
        <p:spPr>
          <a:xfrm flipH="1">
            <a:off x="3112837" y="3451789"/>
            <a:ext cx="14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8D9C1B2-02C9-42EB-BB8D-0922FA41B06C}"/>
                  </a:ext>
                </a:extLst>
              </p:cNvPr>
              <p:cNvSpPr/>
              <p:nvPr/>
            </p:nvSpPr>
            <p:spPr>
              <a:xfrm>
                <a:off x="4210201" y="1196665"/>
                <a:ext cx="6096000" cy="35276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𝑟𝑟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𝑟𝑣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𝑣𝑟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𝑣𝑣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Let’s say we want to rendezvous, or “close the distance” between P and Q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𝑟𝑣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𝑟𝑟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	… initial velocity necessary to rendezvous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8D9C1B2-02C9-42EB-BB8D-0922FA41B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01" y="1196665"/>
                <a:ext cx="6096000" cy="3527632"/>
              </a:xfrm>
              <a:prstGeom prst="rect">
                <a:avLst/>
              </a:prstGeom>
              <a:blipFill>
                <a:blip r:embed="rId9"/>
                <a:stretch>
                  <a:fillRect l="-900" t="-2418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1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3C31-C698-4955-802C-BC270174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1113435" cy="1658198"/>
          </a:xfrm>
        </p:spPr>
        <p:txBody>
          <a:bodyPr/>
          <a:lstStyle/>
          <a:p>
            <a:r>
              <a:rPr lang="en-US" dirty="0"/>
              <a:t>Pros and Cons of attending this recitation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B4EAAE-F8FD-460F-92A4-9F36CF6FF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58171"/>
              </p:ext>
            </p:extLst>
          </p:nvPr>
        </p:nvGraphicFramePr>
        <p:xfrm>
          <a:off x="2032000" y="2407864"/>
          <a:ext cx="8128000" cy="3615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3197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2168699"/>
                    </a:ext>
                  </a:extLst>
                </a:gridCol>
              </a:tblGrid>
              <a:tr h="371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95507"/>
                  </a:ext>
                </a:extLst>
              </a:tr>
              <a:tr h="2348332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Interesting Information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This is a power-point lecture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     - less likely to make a mistake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     - entire page fits on screen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     - don’t need to take notes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At least a few minutes of Kerbal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We talk about the Rocket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I’m not Dr. Anderson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None of this will be on the exam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This is a power-point lecture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      - sometimes pacing is wrong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… at the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54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55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D1632A7-F69E-47A3-8F30-4D3BFC4972F5}"/>
              </a:ext>
            </a:extLst>
          </p:cNvPr>
          <p:cNvSpPr txBox="1"/>
          <p:nvPr/>
        </p:nvSpPr>
        <p:spPr>
          <a:xfrm>
            <a:off x="954741" y="672353"/>
            <a:ext cx="602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 how do we use any of this? (cont.)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64D5D3-5789-4CB3-BE39-F0017CAF19AD}"/>
              </a:ext>
            </a:extLst>
          </p:cNvPr>
          <p:cNvGrpSpPr/>
          <p:nvPr/>
        </p:nvGrpSpPr>
        <p:grpSpPr>
          <a:xfrm>
            <a:off x="672352" y="1479176"/>
            <a:ext cx="3480369" cy="4957776"/>
            <a:chOff x="3289892" y="361409"/>
            <a:chExt cx="4065310" cy="57438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23F8FC-168A-40C8-9272-B4D8FBBFC117}"/>
                </a:ext>
              </a:extLst>
            </p:cNvPr>
            <p:cNvSpPr/>
            <p:nvPr/>
          </p:nvSpPr>
          <p:spPr>
            <a:xfrm>
              <a:off x="5388159" y="4587196"/>
              <a:ext cx="1450124" cy="15180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492DA7-E42C-4B2B-B1B1-082D4B84B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21" y="2945759"/>
              <a:ext cx="0" cy="240046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A284A2-6700-4593-9E07-329FAF3BE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8523" y="1517427"/>
              <a:ext cx="2369502" cy="382673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C5E52-FA8D-4ADB-B85D-6CAAA2148EB7}"/>
                </a:ext>
              </a:extLst>
            </p:cNvPr>
            <p:cNvSpPr txBox="1"/>
            <p:nvPr/>
          </p:nvSpPr>
          <p:spPr>
            <a:xfrm flipH="1">
              <a:off x="3289892" y="1190235"/>
              <a:ext cx="14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316A29-3EA5-4322-95D9-85B9B3E6F5DD}"/>
                </a:ext>
              </a:extLst>
            </p:cNvPr>
            <p:cNvSpPr txBox="1"/>
            <p:nvPr/>
          </p:nvSpPr>
          <p:spPr>
            <a:xfrm flipH="1">
              <a:off x="6040516" y="5302019"/>
              <a:ext cx="39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2221C0-0F1D-4F2A-8911-81897CCFF7E2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 flipH="1" flipV="1">
              <a:off x="3761485" y="1459127"/>
              <a:ext cx="2279031" cy="13962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CB60B60-BFC8-425B-921C-7F8CB740EBE8}"/>
                    </a:ext>
                  </a:extLst>
                </p:cNvPr>
                <p:cNvSpPr txBox="1"/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9E21D8-1FB1-4ACB-A4F9-773CE029B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965022-BD8F-4384-A218-8B73BDC658AB}"/>
                </a:ext>
              </a:extLst>
            </p:cNvPr>
            <p:cNvSpPr/>
            <p:nvPr/>
          </p:nvSpPr>
          <p:spPr>
            <a:xfrm>
              <a:off x="6040516" y="2784271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71D339-E633-4AAC-9EB1-CFF9D2542561}"/>
                </a:ext>
              </a:extLst>
            </p:cNvPr>
            <p:cNvSpPr/>
            <p:nvPr/>
          </p:nvSpPr>
          <p:spPr>
            <a:xfrm>
              <a:off x="3645041" y="1388007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53136B-5E63-4BDC-AC37-F3662F11A698}"/>
                    </a:ext>
                  </a:extLst>
                </p:cNvPr>
                <p:cNvSpPr txBox="1"/>
                <p:nvPr/>
              </p:nvSpPr>
              <p:spPr>
                <a:xfrm>
                  <a:off x="6156960" y="3701219"/>
                  <a:ext cx="1198242" cy="2852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53136B-5E63-4BDC-AC37-F3662F11A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960" y="3701219"/>
                  <a:ext cx="1198242" cy="285260"/>
                </a:xfrm>
                <a:prstGeom prst="rect">
                  <a:avLst/>
                </a:prstGeom>
                <a:blipFill>
                  <a:blip r:embed="rId3"/>
                  <a:stretch>
                    <a:fillRect l="-297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BD6E74D-EB1B-49F4-9209-DC50546AA2C0}"/>
                    </a:ext>
                  </a:extLst>
                </p:cNvPr>
                <p:cNvSpPr txBox="1"/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B912C2-09B3-4C7F-AB83-167E75BAF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E7CA5F-C542-427D-AD6E-6A3597C799A2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6096000" y="1459127"/>
              <a:ext cx="2738" cy="1325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B2C848-F78B-4058-8F78-982DE1B1D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1485" y="1459127"/>
              <a:ext cx="2311553" cy="2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3620C5-02A8-476E-B2F9-01CCF6A6A65E}"/>
                    </a:ext>
                  </a:extLst>
                </p:cNvPr>
                <p:cNvSpPr txBox="1"/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1C9CC0-AD26-41A5-8D1F-AB4077910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E37B8E7-F96F-4B19-BA35-C24EB842C7BB}"/>
                    </a:ext>
                  </a:extLst>
                </p:cNvPr>
                <p:cNvSpPr txBox="1"/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FC3A4-BA4D-4D5A-98DD-B068D5FE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5652" r="-3978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A029D69-69F4-4A90-9BD6-C73AFC64CE2A}"/>
                </a:ext>
              </a:extLst>
            </p:cNvPr>
            <p:cNvCxnSpPr/>
            <p:nvPr/>
          </p:nvCxnSpPr>
          <p:spPr>
            <a:xfrm flipH="1">
              <a:off x="5552440" y="1388007"/>
              <a:ext cx="543560" cy="0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31D209-130E-4BF2-B2BB-48BFCF67B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680550"/>
              <a:ext cx="1" cy="716229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28734E-8840-44F2-814D-CAE99E3B66E3}"/>
                    </a:ext>
                  </a:extLst>
                </p:cNvPr>
                <p:cNvSpPr txBox="1"/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63C73B-019B-4CA5-A25C-B9EFB6D3C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3913" r="-4565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7A4EC3A-B149-47F5-84F6-D3D81E25B0D0}"/>
                    </a:ext>
                  </a:extLst>
                </p:cNvPr>
                <p:cNvSpPr txBox="1"/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EDBAB-6DB6-493D-83F6-EA9828D31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6667" r="-4891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79ABD0B-B950-4802-9461-BB1B18E272DE}"/>
              </a:ext>
            </a:extLst>
          </p:cNvPr>
          <p:cNvSpPr txBox="1"/>
          <p:nvPr/>
        </p:nvSpPr>
        <p:spPr>
          <a:xfrm flipH="1">
            <a:off x="3112837" y="3451789"/>
            <a:ext cx="14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8D9C1B2-02C9-42EB-BB8D-0922FA41B06C}"/>
                  </a:ext>
                </a:extLst>
              </p:cNvPr>
              <p:cNvSpPr/>
              <p:nvPr/>
            </p:nvSpPr>
            <p:spPr>
              <a:xfrm>
                <a:off x="5114025" y="1925032"/>
                <a:ext cx="6021544" cy="295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So we need to do two burns, one “right now” and another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Right now…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Later…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8D9C1B2-02C9-42EB-BB8D-0922FA41B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25" y="1925032"/>
                <a:ext cx="6021544" cy="2953886"/>
              </a:xfrm>
              <a:prstGeom prst="rect">
                <a:avLst/>
              </a:prstGeom>
              <a:blipFill>
                <a:blip r:embed="rId9"/>
                <a:stretch>
                  <a:fillRect l="-911" t="-1033" b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06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D1632A7-F69E-47A3-8F30-4D3BFC4972F5}"/>
              </a:ext>
            </a:extLst>
          </p:cNvPr>
          <p:cNvSpPr txBox="1"/>
          <p:nvPr/>
        </p:nvSpPr>
        <p:spPr>
          <a:xfrm>
            <a:off x="954741" y="672353"/>
            <a:ext cx="602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Some Dragons…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64D5D3-5789-4CB3-BE39-F0017CAF19AD}"/>
              </a:ext>
            </a:extLst>
          </p:cNvPr>
          <p:cNvGrpSpPr/>
          <p:nvPr/>
        </p:nvGrpSpPr>
        <p:grpSpPr>
          <a:xfrm>
            <a:off x="672352" y="1479176"/>
            <a:ext cx="3480369" cy="4957776"/>
            <a:chOff x="3289892" y="361409"/>
            <a:chExt cx="4065310" cy="57438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23F8FC-168A-40C8-9272-B4D8FBBFC117}"/>
                </a:ext>
              </a:extLst>
            </p:cNvPr>
            <p:cNvSpPr/>
            <p:nvPr/>
          </p:nvSpPr>
          <p:spPr>
            <a:xfrm>
              <a:off x="5388159" y="4587196"/>
              <a:ext cx="1450124" cy="15180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492DA7-E42C-4B2B-B1B1-082D4B84B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21" y="2945759"/>
              <a:ext cx="0" cy="240046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A284A2-6700-4593-9E07-329FAF3BE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8523" y="1517427"/>
              <a:ext cx="2369502" cy="382673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C5E52-FA8D-4ADB-B85D-6CAAA2148EB7}"/>
                </a:ext>
              </a:extLst>
            </p:cNvPr>
            <p:cNvSpPr txBox="1"/>
            <p:nvPr/>
          </p:nvSpPr>
          <p:spPr>
            <a:xfrm flipH="1">
              <a:off x="3289892" y="1190235"/>
              <a:ext cx="14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316A29-3EA5-4322-95D9-85B9B3E6F5DD}"/>
                </a:ext>
              </a:extLst>
            </p:cNvPr>
            <p:cNvSpPr txBox="1"/>
            <p:nvPr/>
          </p:nvSpPr>
          <p:spPr>
            <a:xfrm flipH="1">
              <a:off x="6040516" y="5302019"/>
              <a:ext cx="39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2221C0-0F1D-4F2A-8911-81897CCFF7E2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 flipH="1" flipV="1">
              <a:off x="3761485" y="1459127"/>
              <a:ext cx="2279031" cy="13962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CB60B60-BFC8-425B-921C-7F8CB740EBE8}"/>
                    </a:ext>
                  </a:extLst>
                </p:cNvPr>
                <p:cNvSpPr txBox="1"/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9E21D8-1FB1-4ACB-A4F9-773CE029B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965022-BD8F-4384-A218-8B73BDC658AB}"/>
                </a:ext>
              </a:extLst>
            </p:cNvPr>
            <p:cNvSpPr/>
            <p:nvPr/>
          </p:nvSpPr>
          <p:spPr>
            <a:xfrm>
              <a:off x="6040516" y="2784271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71D339-E633-4AAC-9EB1-CFF9D2542561}"/>
                </a:ext>
              </a:extLst>
            </p:cNvPr>
            <p:cNvSpPr/>
            <p:nvPr/>
          </p:nvSpPr>
          <p:spPr>
            <a:xfrm>
              <a:off x="3645041" y="1388007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53136B-5E63-4BDC-AC37-F3662F11A698}"/>
                    </a:ext>
                  </a:extLst>
                </p:cNvPr>
                <p:cNvSpPr txBox="1"/>
                <p:nvPr/>
              </p:nvSpPr>
              <p:spPr>
                <a:xfrm>
                  <a:off x="6156960" y="3701219"/>
                  <a:ext cx="1198242" cy="2852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53136B-5E63-4BDC-AC37-F3662F11A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960" y="3701219"/>
                  <a:ext cx="1198242" cy="285260"/>
                </a:xfrm>
                <a:prstGeom prst="rect">
                  <a:avLst/>
                </a:prstGeom>
                <a:blipFill>
                  <a:blip r:embed="rId3"/>
                  <a:stretch>
                    <a:fillRect l="-297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BD6E74D-EB1B-49F4-9209-DC50546AA2C0}"/>
                    </a:ext>
                  </a:extLst>
                </p:cNvPr>
                <p:cNvSpPr txBox="1"/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B912C2-09B3-4C7F-AB83-167E75BAF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E7CA5F-C542-427D-AD6E-6A3597C799A2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6096000" y="1459127"/>
              <a:ext cx="2738" cy="1325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B2C848-F78B-4058-8F78-982DE1B1D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1485" y="1459127"/>
              <a:ext cx="2311553" cy="2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3620C5-02A8-476E-B2F9-01CCF6A6A65E}"/>
                    </a:ext>
                  </a:extLst>
                </p:cNvPr>
                <p:cNvSpPr txBox="1"/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1C9CC0-AD26-41A5-8D1F-AB4077910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E37B8E7-F96F-4B19-BA35-C24EB842C7BB}"/>
                    </a:ext>
                  </a:extLst>
                </p:cNvPr>
                <p:cNvSpPr txBox="1"/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FC3A4-BA4D-4D5A-98DD-B068D5FE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5652" r="-3978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A029D69-69F4-4A90-9BD6-C73AFC64CE2A}"/>
                </a:ext>
              </a:extLst>
            </p:cNvPr>
            <p:cNvCxnSpPr/>
            <p:nvPr/>
          </p:nvCxnSpPr>
          <p:spPr>
            <a:xfrm flipH="1">
              <a:off x="5552440" y="1388007"/>
              <a:ext cx="543560" cy="0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31D209-130E-4BF2-B2BB-48BFCF67B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680550"/>
              <a:ext cx="1" cy="716229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28734E-8840-44F2-814D-CAE99E3B66E3}"/>
                    </a:ext>
                  </a:extLst>
                </p:cNvPr>
                <p:cNvSpPr txBox="1"/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63C73B-019B-4CA5-A25C-B9EFB6D3C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3913" r="-4565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7A4EC3A-B149-47F5-84F6-D3D81E25B0D0}"/>
                    </a:ext>
                  </a:extLst>
                </p:cNvPr>
                <p:cNvSpPr txBox="1"/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EDBAB-6DB6-493D-83F6-EA9828D31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6667" r="-4891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79ABD0B-B950-4802-9461-BB1B18E272DE}"/>
              </a:ext>
            </a:extLst>
          </p:cNvPr>
          <p:cNvSpPr txBox="1"/>
          <p:nvPr/>
        </p:nvSpPr>
        <p:spPr>
          <a:xfrm flipH="1">
            <a:off x="3112837" y="3451789"/>
            <a:ext cx="14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1026" name="Picture 2" descr="Flag of Wales (1959âpresent).svg">
            <a:extLst>
              <a:ext uri="{FF2B5EF4-FFF2-40B4-BE49-F238E27FC236}">
                <a16:creationId xmlns:a16="http://schemas.microsoft.com/office/drawing/2014/main" id="{72157BE2-89B2-4136-8F62-4FD9BBF2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405" y="5131957"/>
            <a:ext cx="2909595" cy="174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inese draak.jpg">
            <a:extLst>
              <a:ext uri="{FF2B5EF4-FFF2-40B4-BE49-F238E27FC236}">
                <a16:creationId xmlns:a16="http://schemas.microsoft.com/office/drawing/2014/main" id="{C12A91E2-4CEB-4DB9-BE18-D2146EB2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88" y="4993970"/>
            <a:ext cx="2825617" cy="188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18E311-667E-4EF1-9B86-CE040FA13593}"/>
              </a:ext>
            </a:extLst>
          </p:cNvPr>
          <p:cNvSpPr txBox="1"/>
          <p:nvPr/>
        </p:nvSpPr>
        <p:spPr>
          <a:xfrm>
            <a:off x="4963886" y="1632857"/>
            <a:ext cx="6379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assumed the target is in a circular orbit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These are linear approximations of HIGHLY nonlinear behavior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One approach: </a:t>
            </a:r>
          </a:p>
          <a:p>
            <a:endParaRPr lang="en-US" dirty="0"/>
          </a:p>
          <a:p>
            <a:r>
              <a:rPr lang="en-US" dirty="0"/>
              <a:t>Use Wiltshire </a:t>
            </a:r>
            <a:r>
              <a:rPr lang="en-US" dirty="0" err="1"/>
              <a:t>Clohessy</a:t>
            </a:r>
            <a:r>
              <a:rPr lang="en-US" dirty="0"/>
              <a:t> “recursively” to edge closer and closer</a:t>
            </a:r>
          </a:p>
        </p:txBody>
      </p:sp>
    </p:spTree>
    <p:extLst>
      <p:ext uri="{BB962C8B-B14F-4D97-AF65-F5344CB8AC3E}">
        <p14:creationId xmlns:p14="http://schemas.microsoft.com/office/powerpoint/2010/main" val="8600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D1632A7-F69E-47A3-8F30-4D3BFC4972F5}"/>
              </a:ext>
            </a:extLst>
          </p:cNvPr>
          <p:cNvSpPr txBox="1"/>
          <p:nvPr/>
        </p:nvSpPr>
        <p:spPr>
          <a:xfrm>
            <a:off x="954741" y="672353"/>
            <a:ext cx="602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The kicker…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64D5D3-5789-4CB3-BE39-F0017CAF19AD}"/>
              </a:ext>
            </a:extLst>
          </p:cNvPr>
          <p:cNvGrpSpPr/>
          <p:nvPr/>
        </p:nvGrpSpPr>
        <p:grpSpPr>
          <a:xfrm>
            <a:off x="672352" y="1479176"/>
            <a:ext cx="3480369" cy="4957776"/>
            <a:chOff x="3289892" y="361409"/>
            <a:chExt cx="4065310" cy="574384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23F8FC-168A-40C8-9272-B4D8FBBFC117}"/>
                </a:ext>
              </a:extLst>
            </p:cNvPr>
            <p:cNvSpPr/>
            <p:nvPr/>
          </p:nvSpPr>
          <p:spPr>
            <a:xfrm>
              <a:off x="5388159" y="4587196"/>
              <a:ext cx="1450124" cy="15180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7492DA7-E42C-4B2B-B1B1-082D4B84B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21" y="2945759"/>
              <a:ext cx="0" cy="240046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A284A2-6700-4593-9E07-329FAF3BE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8523" y="1517427"/>
              <a:ext cx="2369502" cy="382673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C5E52-FA8D-4ADB-B85D-6CAAA2148EB7}"/>
                </a:ext>
              </a:extLst>
            </p:cNvPr>
            <p:cNvSpPr txBox="1"/>
            <p:nvPr/>
          </p:nvSpPr>
          <p:spPr>
            <a:xfrm flipH="1">
              <a:off x="3289892" y="1190235"/>
              <a:ext cx="14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316A29-3EA5-4322-95D9-85B9B3E6F5DD}"/>
                </a:ext>
              </a:extLst>
            </p:cNvPr>
            <p:cNvSpPr txBox="1"/>
            <p:nvPr/>
          </p:nvSpPr>
          <p:spPr>
            <a:xfrm flipH="1">
              <a:off x="6040516" y="5302019"/>
              <a:ext cx="39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2221C0-0F1D-4F2A-8911-81897CCFF7E2}"/>
                </a:ext>
              </a:extLst>
            </p:cNvPr>
            <p:cNvCxnSpPr>
              <a:cxnSpLocks/>
              <a:stCxn id="12" idx="2"/>
              <a:endCxn id="13" idx="6"/>
            </p:cNvCxnSpPr>
            <p:nvPr/>
          </p:nvCxnSpPr>
          <p:spPr>
            <a:xfrm flipH="1" flipV="1">
              <a:off x="3761485" y="1459127"/>
              <a:ext cx="2279031" cy="13962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CB60B60-BFC8-425B-921C-7F8CB740EBE8}"/>
                    </a:ext>
                  </a:extLst>
                </p:cNvPr>
                <p:cNvSpPr txBox="1"/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9E21D8-1FB1-4ACB-A4F9-773CE029B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965022-BD8F-4384-A218-8B73BDC658AB}"/>
                </a:ext>
              </a:extLst>
            </p:cNvPr>
            <p:cNvSpPr/>
            <p:nvPr/>
          </p:nvSpPr>
          <p:spPr>
            <a:xfrm>
              <a:off x="6040516" y="2784271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71D339-E633-4AAC-9EB1-CFF9D2542561}"/>
                </a:ext>
              </a:extLst>
            </p:cNvPr>
            <p:cNvSpPr/>
            <p:nvPr/>
          </p:nvSpPr>
          <p:spPr>
            <a:xfrm>
              <a:off x="3645041" y="1388007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53136B-5E63-4BDC-AC37-F3662F11A698}"/>
                    </a:ext>
                  </a:extLst>
                </p:cNvPr>
                <p:cNvSpPr txBox="1"/>
                <p:nvPr/>
              </p:nvSpPr>
              <p:spPr>
                <a:xfrm>
                  <a:off x="6156960" y="3701219"/>
                  <a:ext cx="1198242" cy="2852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53136B-5E63-4BDC-AC37-F3662F11A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960" y="3701219"/>
                  <a:ext cx="1198242" cy="285260"/>
                </a:xfrm>
                <a:prstGeom prst="rect">
                  <a:avLst/>
                </a:prstGeom>
                <a:blipFill>
                  <a:blip r:embed="rId3"/>
                  <a:stretch>
                    <a:fillRect l="-297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BD6E74D-EB1B-49F4-9209-DC50546AA2C0}"/>
                    </a:ext>
                  </a:extLst>
                </p:cNvPr>
                <p:cNvSpPr txBox="1"/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B912C2-09B3-4C7F-AB83-167E75BAF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BE7CA5F-C542-427D-AD6E-6A3597C799A2}"/>
                </a:ext>
              </a:extLst>
            </p:cNvPr>
            <p:cNvCxnSpPr>
              <a:stCxn id="12" idx="0"/>
            </p:cNvCxnSpPr>
            <p:nvPr/>
          </p:nvCxnSpPr>
          <p:spPr>
            <a:xfrm flipH="1" flipV="1">
              <a:off x="6096000" y="1459127"/>
              <a:ext cx="2738" cy="1325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2B2C848-F78B-4058-8F78-982DE1B1D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1485" y="1459127"/>
              <a:ext cx="2311553" cy="2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03620C5-02A8-476E-B2F9-01CCF6A6A65E}"/>
                    </a:ext>
                  </a:extLst>
                </p:cNvPr>
                <p:cNvSpPr txBox="1"/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1C9CC0-AD26-41A5-8D1F-AB4077910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E37B8E7-F96F-4B19-BA35-C24EB842C7BB}"/>
                    </a:ext>
                  </a:extLst>
                </p:cNvPr>
                <p:cNvSpPr txBox="1"/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FC3A4-BA4D-4D5A-98DD-B068D5FE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5652" r="-3978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A029D69-69F4-4A90-9BD6-C73AFC64CE2A}"/>
                </a:ext>
              </a:extLst>
            </p:cNvPr>
            <p:cNvCxnSpPr/>
            <p:nvPr/>
          </p:nvCxnSpPr>
          <p:spPr>
            <a:xfrm flipH="1">
              <a:off x="5552440" y="1388007"/>
              <a:ext cx="543560" cy="0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31D209-130E-4BF2-B2BB-48BFCF67B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680550"/>
              <a:ext cx="1" cy="716229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28734E-8840-44F2-814D-CAE99E3B66E3}"/>
                    </a:ext>
                  </a:extLst>
                </p:cNvPr>
                <p:cNvSpPr txBox="1"/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63C73B-019B-4CA5-A25C-B9EFB6D3C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3913" r="-4565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7A4EC3A-B149-47F5-84F6-D3D81E25B0D0}"/>
                    </a:ext>
                  </a:extLst>
                </p:cNvPr>
                <p:cNvSpPr txBox="1"/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EDBAB-6DB6-493D-83F6-EA9828D31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6667" r="-4891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79ABD0B-B950-4802-9461-BB1B18E272DE}"/>
              </a:ext>
            </a:extLst>
          </p:cNvPr>
          <p:cNvSpPr txBox="1"/>
          <p:nvPr/>
        </p:nvSpPr>
        <p:spPr>
          <a:xfrm flipH="1">
            <a:off x="3112837" y="3451789"/>
            <a:ext cx="14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8D9C1B2-02C9-42EB-BB8D-0922FA41B06C}"/>
                  </a:ext>
                </a:extLst>
              </p:cNvPr>
              <p:cNvSpPr/>
              <p:nvPr/>
            </p:nvSpPr>
            <p:spPr>
              <a:xfrm>
                <a:off x="5114025" y="1925032"/>
                <a:ext cx="6021544" cy="2075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So, as engineers, what are our tuning parameters? </a:t>
                </a:r>
              </a:p>
              <a:p>
                <a:r>
                  <a:rPr lang="en-US" dirty="0"/>
                  <a:t>What do we have control over?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we have to be clever about how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8D9C1B2-02C9-42EB-BB8D-0922FA41B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25" y="1925032"/>
                <a:ext cx="6021544" cy="2075825"/>
              </a:xfrm>
              <a:prstGeom prst="rect">
                <a:avLst/>
              </a:prstGeom>
              <a:blipFill>
                <a:blip r:embed="rId9"/>
                <a:stretch>
                  <a:fillRect l="-911" t="-1765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0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F40C2C-98EA-4EF4-A290-42CDDD35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09" y="0"/>
            <a:ext cx="8648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E195-7C86-4550-B390-3F0E8107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patience!</a:t>
            </a:r>
          </a:p>
        </p:txBody>
      </p:sp>
    </p:spTree>
    <p:extLst>
      <p:ext uri="{BB962C8B-B14F-4D97-AF65-F5344CB8AC3E}">
        <p14:creationId xmlns:p14="http://schemas.microsoft.com/office/powerpoint/2010/main" val="253166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8BBA-1472-4D8B-AFDC-A897A6AC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Kerbal Space Program</a:t>
            </a:r>
          </a:p>
        </p:txBody>
      </p:sp>
      <p:pic>
        <p:nvPicPr>
          <p:cNvPr id="1026" name="Picture 2" descr="Image result for kerbal space program">
            <a:extLst>
              <a:ext uri="{FF2B5EF4-FFF2-40B4-BE49-F238E27FC236}">
                <a16:creationId xmlns:a16="http://schemas.microsoft.com/office/drawing/2014/main" id="{6AB49E7A-0B9D-4FF9-8B8E-E3C81255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66" y="2006081"/>
            <a:ext cx="7891667" cy="452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9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5B938D3-A4B9-4241-BBC6-9F70DA4B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what is going 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36AFE-3763-42D5-B85C-7AE6FA20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399" y="1882505"/>
            <a:ext cx="3244121" cy="3770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1F955C-BBF7-49DE-98C5-71B4960659EC}"/>
              </a:ext>
            </a:extLst>
          </p:cNvPr>
          <p:cNvSpPr txBox="1"/>
          <p:nvPr/>
        </p:nvSpPr>
        <p:spPr>
          <a:xfrm>
            <a:off x="3094327" y="5908263"/>
            <a:ext cx="354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Curtis, Figure 7.2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B5C3C9-BAD0-4D19-A785-C047CE95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81" y="1690688"/>
            <a:ext cx="3979786" cy="4481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5AFD49-3CCD-47E4-A88D-194C51C5F0BD}"/>
              </a:ext>
            </a:extLst>
          </p:cNvPr>
          <p:cNvSpPr txBox="1"/>
          <p:nvPr/>
        </p:nvSpPr>
        <p:spPr>
          <a:xfrm>
            <a:off x="7650200" y="6382997"/>
            <a:ext cx="176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Curtis, Figure 7.3</a:t>
            </a:r>
          </a:p>
        </p:txBody>
      </p:sp>
    </p:spTree>
    <p:extLst>
      <p:ext uri="{BB962C8B-B14F-4D97-AF65-F5344CB8AC3E}">
        <p14:creationId xmlns:p14="http://schemas.microsoft.com/office/powerpoint/2010/main" val="363863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1B491DB-0469-4300-B258-898B1547A9E6}"/>
              </a:ext>
            </a:extLst>
          </p:cNvPr>
          <p:cNvSpPr/>
          <p:nvPr/>
        </p:nvSpPr>
        <p:spPr>
          <a:xfrm>
            <a:off x="5388159" y="4587196"/>
            <a:ext cx="1450124" cy="15180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47DB18-1F59-48CD-8972-BEE6EB95C0EB}"/>
              </a:ext>
            </a:extLst>
          </p:cNvPr>
          <p:cNvGrpSpPr/>
          <p:nvPr/>
        </p:nvGrpSpPr>
        <p:grpSpPr>
          <a:xfrm rot="1295394">
            <a:off x="3441044" y="1203029"/>
            <a:ext cx="714850" cy="325828"/>
            <a:chOff x="2006600" y="1874520"/>
            <a:chExt cx="1884680" cy="843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BF9E96-1226-42DA-9820-6D7FB139465F}"/>
                </a:ext>
              </a:extLst>
            </p:cNvPr>
            <p:cNvSpPr/>
            <p:nvPr/>
          </p:nvSpPr>
          <p:spPr>
            <a:xfrm>
              <a:off x="2682240" y="2260600"/>
              <a:ext cx="533400" cy="4572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1BA4774E-7A01-4071-B8FE-3861AA475D4A}"/>
                </a:ext>
              </a:extLst>
            </p:cNvPr>
            <p:cNvSpPr/>
            <p:nvPr/>
          </p:nvSpPr>
          <p:spPr>
            <a:xfrm>
              <a:off x="2682240" y="1874520"/>
              <a:ext cx="533400" cy="386080"/>
            </a:xfrm>
            <a:prstGeom prst="trapezoid">
              <a:avLst>
                <a:gd name="adj" fmla="val 35526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C6B851-93B0-4494-942C-C0A455546462}"/>
                </a:ext>
              </a:extLst>
            </p:cNvPr>
            <p:cNvSpPr/>
            <p:nvPr/>
          </p:nvSpPr>
          <p:spPr>
            <a:xfrm>
              <a:off x="3215640" y="2321560"/>
              <a:ext cx="67564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67D276-A6D2-4152-AFDC-530BAB6EBCE3}"/>
                </a:ext>
              </a:extLst>
            </p:cNvPr>
            <p:cNvSpPr/>
            <p:nvPr/>
          </p:nvSpPr>
          <p:spPr>
            <a:xfrm>
              <a:off x="2006600" y="2321560"/>
              <a:ext cx="675640" cy="325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6B1BE9-BA9D-46ED-88F4-D60586748A6C}"/>
              </a:ext>
            </a:extLst>
          </p:cNvPr>
          <p:cNvGrpSpPr/>
          <p:nvPr/>
        </p:nvGrpSpPr>
        <p:grpSpPr>
          <a:xfrm>
            <a:off x="5480068" y="1973168"/>
            <a:ext cx="1266306" cy="1051535"/>
            <a:chOff x="6248400" y="909320"/>
            <a:chExt cx="2905760" cy="33832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AF1F98-53C5-4192-B29F-D282B1535098}"/>
                </a:ext>
              </a:extLst>
            </p:cNvPr>
            <p:cNvSpPr/>
            <p:nvPr/>
          </p:nvSpPr>
          <p:spPr>
            <a:xfrm>
              <a:off x="6248400" y="2484120"/>
              <a:ext cx="2905760" cy="23368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775A9D-7A6B-44C0-8443-93119A5BD259}"/>
                </a:ext>
              </a:extLst>
            </p:cNvPr>
            <p:cNvSpPr/>
            <p:nvPr/>
          </p:nvSpPr>
          <p:spPr>
            <a:xfrm>
              <a:off x="7553960" y="2037080"/>
              <a:ext cx="294640" cy="20015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01C13F-8E98-4A1D-98B3-D6A7BBA169C6}"/>
                </a:ext>
              </a:extLst>
            </p:cNvPr>
            <p:cNvSpPr/>
            <p:nvPr/>
          </p:nvSpPr>
          <p:spPr>
            <a:xfrm>
              <a:off x="6248400" y="2717800"/>
              <a:ext cx="416560" cy="157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DE6ABD-5BC1-4291-9893-2DF10EE06EFA}"/>
                </a:ext>
              </a:extLst>
            </p:cNvPr>
            <p:cNvSpPr/>
            <p:nvPr/>
          </p:nvSpPr>
          <p:spPr>
            <a:xfrm>
              <a:off x="6817360" y="2717800"/>
              <a:ext cx="416560" cy="157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75884F-DF08-459D-A227-8B9EEA0DB366}"/>
                </a:ext>
              </a:extLst>
            </p:cNvPr>
            <p:cNvSpPr/>
            <p:nvPr/>
          </p:nvSpPr>
          <p:spPr>
            <a:xfrm>
              <a:off x="8737600" y="2717800"/>
              <a:ext cx="416560" cy="157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2270F3-E37D-4553-A602-A7509A3359CF}"/>
                </a:ext>
              </a:extLst>
            </p:cNvPr>
            <p:cNvSpPr/>
            <p:nvPr/>
          </p:nvSpPr>
          <p:spPr>
            <a:xfrm>
              <a:off x="8168640" y="2717800"/>
              <a:ext cx="416560" cy="157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525FA3-4405-4C79-88A6-25E8A7A6B291}"/>
                </a:ext>
              </a:extLst>
            </p:cNvPr>
            <p:cNvSpPr/>
            <p:nvPr/>
          </p:nvSpPr>
          <p:spPr>
            <a:xfrm>
              <a:off x="6248400" y="909320"/>
              <a:ext cx="416560" cy="157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763FB1-ADC9-4FCD-B808-ADB7DCE660D5}"/>
                </a:ext>
              </a:extLst>
            </p:cNvPr>
            <p:cNvSpPr/>
            <p:nvPr/>
          </p:nvSpPr>
          <p:spPr>
            <a:xfrm>
              <a:off x="6817360" y="909320"/>
              <a:ext cx="416560" cy="157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9CB742-D081-40A3-AFCC-1BBCB55435C9}"/>
                </a:ext>
              </a:extLst>
            </p:cNvPr>
            <p:cNvSpPr/>
            <p:nvPr/>
          </p:nvSpPr>
          <p:spPr>
            <a:xfrm>
              <a:off x="8155940" y="909320"/>
              <a:ext cx="416560" cy="157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9BFAD8-22CA-409A-905C-B0DCB13BAD73}"/>
                </a:ext>
              </a:extLst>
            </p:cNvPr>
            <p:cNvSpPr/>
            <p:nvPr/>
          </p:nvSpPr>
          <p:spPr>
            <a:xfrm>
              <a:off x="8737600" y="909320"/>
              <a:ext cx="416560" cy="157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8275D7-24B6-4E55-83A1-F655DD172E36}"/>
              </a:ext>
            </a:extLst>
          </p:cNvPr>
          <p:cNvCxnSpPr>
            <a:endCxn id="12" idx="2"/>
          </p:cNvCxnSpPr>
          <p:nvPr/>
        </p:nvCxnSpPr>
        <p:spPr>
          <a:xfrm flipV="1">
            <a:off x="6113221" y="2945759"/>
            <a:ext cx="0" cy="24004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3EA433-9561-414D-A041-E25F1E51435A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3738523" y="1517427"/>
            <a:ext cx="2369502" cy="38267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0F3498-9F35-4155-B2AF-DFC29FEB35FB}"/>
              </a:ext>
            </a:extLst>
          </p:cNvPr>
          <p:cNvSpPr txBox="1"/>
          <p:nvPr/>
        </p:nvSpPr>
        <p:spPr>
          <a:xfrm flipH="1">
            <a:off x="3343233" y="746179"/>
            <a:ext cx="147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Chaser,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7A4AF8-F173-4E07-84B5-7C4D5FE7921B}"/>
                  </a:ext>
                </a:extLst>
              </p:cNvPr>
              <p:cNvSpPr txBox="1"/>
              <p:nvPr/>
            </p:nvSpPr>
            <p:spPr>
              <a:xfrm>
                <a:off x="4029775" y="3107114"/>
                <a:ext cx="560278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𝑂𝑄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7A4AF8-F173-4E07-84B5-7C4D5FE7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75" y="3107114"/>
                <a:ext cx="560278" cy="277897"/>
              </a:xfrm>
              <a:prstGeom prst="rect">
                <a:avLst/>
              </a:prstGeom>
              <a:blipFill>
                <a:blip r:embed="rId2"/>
                <a:stretch>
                  <a:fillRect t="-46667" r="-65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9E9BB4-7FD8-461D-84C8-CEF3907A795E}"/>
                  </a:ext>
                </a:extLst>
              </p:cNvPr>
              <p:cNvSpPr txBox="1"/>
              <p:nvPr/>
            </p:nvSpPr>
            <p:spPr>
              <a:xfrm>
                <a:off x="6235821" y="4025114"/>
                <a:ext cx="554349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9E9BB4-7FD8-461D-84C8-CEF3907A7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821" y="4025114"/>
                <a:ext cx="554349" cy="277897"/>
              </a:xfrm>
              <a:prstGeom prst="rect">
                <a:avLst/>
              </a:prstGeom>
              <a:blipFill>
                <a:blip r:embed="rId3"/>
                <a:stretch>
                  <a:fillRect t="-43478" r="-659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01A1806-F83A-4534-A840-80608422EDDB}"/>
              </a:ext>
            </a:extLst>
          </p:cNvPr>
          <p:cNvSpPr txBox="1"/>
          <p:nvPr/>
        </p:nvSpPr>
        <p:spPr>
          <a:xfrm flipH="1">
            <a:off x="5600004" y="5336280"/>
            <a:ext cx="110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of Earth, 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ED0377-D4F7-4D80-B2B6-22123855184D}"/>
              </a:ext>
            </a:extLst>
          </p:cNvPr>
          <p:cNvSpPr txBox="1"/>
          <p:nvPr/>
        </p:nvSpPr>
        <p:spPr>
          <a:xfrm flipH="1">
            <a:off x="5600004" y="1433615"/>
            <a:ext cx="14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Target, 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053DF3-22FF-4F96-B338-CB65D8090C83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3733801" y="1513841"/>
            <a:ext cx="2379420" cy="14319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F15650-623F-4458-84D4-0165354ED74F}"/>
                  </a:ext>
                </a:extLst>
              </p:cNvPr>
              <p:cNvSpPr txBox="1"/>
              <p:nvPr/>
            </p:nvSpPr>
            <p:spPr>
              <a:xfrm>
                <a:off x="4541698" y="1738112"/>
                <a:ext cx="5625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𝑃𝑄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F15650-623F-4458-84D4-0165354ED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698" y="1738112"/>
                <a:ext cx="562599" cy="276999"/>
              </a:xfrm>
              <a:prstGeom prst="rect">
                <a:avLst/>
              </a:prstGeom>
              <a:blipFill>
                <a:blip r:embed="rId4"/>
                <a:stretch>
                  <a:fillRect t="-43478" r="-760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63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BED0377-D4F7-4D80-B2B6-22123855184D}"/>
              </a:ext>
            </a:extLst>
          </p:cNvPr>
          <p:cNvSpPr txBox="1"/>
          <p:nvPr/>
        </p:nvSpPr>
        <p:spPr>
          <a:xfrm flipH="1">
            <a:off x="6180730" y="2631245"/>
            <a:ext cx="14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D9E3FC-6BCC-41DF-A4C3-53EB7722C2C3}"/>
              </a:ext>
            </a:extLst>
          </p:cNvPr>
          <p:cNvGrpSpPr/>
          <p:nvPr/>
        </p:nvGrpSpPr>
        <p:grpSpPr>
          <a:xfrm>
            <a:off x="3289892" y="361409"/>
            <a:ext cx="4115258" cy="5743849"/>
            <a:chOff x="3289892" y="361409"/>
            <a:chExt cx="4115258" cy="574384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491DB-0469-4300-B258-898B1547A9E6}"/>
                </a:ext>
              </a:extLst>
            </p:cNvPr>
            <p:cNvSpPr/>
            <p:nvPr/>
          </p:nvSpPr>
          <p:spPr>
            <a:xfrm>
              <a:off x="5388159" y="4587196"/>
              <a:ext cx="1450124" cy="15180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18275D7-24B6-4E55-83A1-F655DD172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21" y="2945759"/>
              <a:ext cx="0" cy="240046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3EA433-9561-414D-A041-E25F1E514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8523" y="1517427"/>
              <a:ext cx="2369502" cy="382673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0F3498-9F35-4155-B2AF-DFC29FEB35FB}"/>
                </a:ext>
              </a:extLst>
            </p:cNvPr>
            <p:cNvSpPr txBox="1"/>
            <p:nvPr/>
          </p:nvSpPr>
          <p:spPr>
            <a:xfrm flipH="1">
              <a:off x="3289892" y="1190235"/>
              <a:ext cx="14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1A1806-F83A-4534-A840-80608422EDDB}"/>
                </a:ext>
              </a:extLst>
            </p:cNvPr>
            <p:cNvSpPr txBox="1"/>
            <p:nvPr/>
          </p:nvSpPr>
          <p:spPr>
            <a:xfrm flipH="1">
              <a:off x="6040516" y="5302019"/>
              <a:ext cx="39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053DF3-22FF-4F96-B338-CB65D8090C83}"/>
                </a:ext>
              </a:extLst>
            </p:cNvPr>
            <p:cNvCxnSpPr>
              <a:cxnSpLocks/>
              <a:stCxn id="2" idx="2"/>
              <a:endCxn id="29" idx="6"/>
            </p:cNvCxnSpPr>
            <p:nvPr/>
          </p:nvCxnSpPr>
          <p:spPr>
            <a:xfrm flipH="1" flipV="1">
              <a:off x="3761485" y="1459127"/>
              <a:ext cx="2279031" cy="13962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BF15650-623F-4458-84D4-0165354ED74F}"/>
                    </a:ext>
                  </a:extLst>
                </p:cNvPr>
                <p:cNvSpPr txBox="1"/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BF15650-623F-4458-84D4-0165354E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B6CE905-C5F4-46AE-ABEE-F775543BC33F}"/>
                </a:ext>
              </a:extLst>
            </p:cNvPr>
            <p:cNvSpPr/>
            <p:nvPr/>
          </p:nvSpPr>
          <p:spPr>
            <a:xfrm>
              <a:off x="6040516" y="2784271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55F97D-A59B-47DE-BB00-9AAD811282E7}"/>
                </a:ext>
              </a:extLst>
            </p:cNvPr>
            <p:cNvSpPr/>
            <p:nvPr/>
          </p:nvSpPr>
          <p:spPr>
            <a:xfrm>
              <a:off x="3645041" y="1388007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D02ECE-1F40-4CBD-BC92-AF69A53B9CC7}"/>
                    </a:ext>
                  </a:extLst>
                </p:cNvPr>
                <p:cNvSpPr txBox="1"/>
                <p:nvPr/>
              </p:nvSpPr>
              <p:spPr>
                <a:xfrm>
                  <a:off x="6180730" y="4014789"/>
                  <a:ext cx="12244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D02ECE-1F40-4CBD-BC92-AF69A53B9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730" y="4014789"/>
                  <a:ext cx="122442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220644-D23F-46FC-9BAB-49B419886BF6}"/>
                    </a:ext>
                  </a:extLst>
                </p:cNvPr>
                <p:cNvSpPr txBox="1"/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220644-D23F-46FC-9BAB-49B419886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ACFED5-5BF3-4C3A-835F-989637B37E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6096000" y="1459127"/>
              <a:ext cx="2738" cy="1325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3E8A03-A5DC-437A-A8AE-4FC379FED3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1485" y="1459127"/>
              <a:ext cx="2311553" cy="2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8A5BD9E-C996-4424-84D9-4A19CF625E28}"/>
                    </a:ext>
                  </a:extLst>
                </p:cNvPr>
                <p:cNvSpPr txBox="1"/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8A5BD9E-C996-4424-84D9-4A19CF625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49D3988-BD44-4303-A3EF-F295A3D1E27E}"/>
                    </a:ext>
                  </a:extLst>
                </p:cNvPr>
                <p:cNvSpPr txBox="1"/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49D3988-BD44-4303-A3EF-F295A3D1E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8889" r="-3978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B73FF0F-E95C-4E85-8ADD-050AF265B0E6}"/>
                </a:ext>
              </a:extLst>
            </p:cNvPr>
            <p:cNvCxnSpPr/>
            <p:nvPr/>
          </p:nvCxnSpPr>
          <p:spPr>
            <a:xfrm flipH="1">
              <a:off x="5552440" y="1388007"/>
              <a:ext cx="543560" cy="0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A47A60-31C3-4A53-BAE4-77C474C04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680550"/>
              <a:ext cx="1" cy="716229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E16008-F28D-48CF-A1AC-C2A8DC254807}"/>
                    </a:ext>
                  </a:extLst>
                </p:cNvPr>
                <p:cNvSpPr txBox="1"/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E16008-F28D-48CF-A1AC-C2A8DC254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3913" r="-4565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C064D1C-0362-4554-AFC7-44F0586CB560}"/>
                    </a:ext>
                  </a:extLst>
                </p:cNvPr>
                <p:cNvSpPr txBox="1"/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C064D1C-0362-4554-AFC7-44F0586CB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3913" r="-4891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279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175569-D7E8-4FB2-9A30-4F6A9E417270}"/>
              </a:ext>
            </a:extLst>
          </p:cNvPr>
          <p:cNvGrpSpPr/>
          <p:nvPr/>
        </p:nvGrpSpPr>
        <p:grpSpPr>
          <a:xfrm>
            <a:off x="376363" y="388303"/>
            <a:ext cx="4115258" cy="5743849"/>
            <a:chOff x="3289892" y="361409"/>
            <a:chExt cx="4115258" cy="57438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B17F22-A74B-4790-9F2D-9C32B50D0520}"/>
                </a:ext>
              </a:extLst>
            </p:cNvPr>
            <p:cNvSpPr/>
            <p:nvPr/>
          </p:nvSpPr>
          <p:spPr>
            <a:xfrm>
              <a:off x="5388159" y="4587196"/>
              <a:ext cx="1450124" cy="15180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A1BA75-2282-4535-8CD5-EB85171D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21" y="2945759"/>
              <a:ext cx="0" cy="240046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7CDB4E-E7C2-4A01-9D7E-CDC8C9C38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8523" y="1517427"/>
              <a:ext cx="2369502" cy="382673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306A41-DD87-4D31-8958-4AA90C8A7BDB}"/>
                </a:ext>
              </a:extLst>
            </p:cNvPr>
            <p:cNvSpPr txBox="1"/>
            <p:nvPr/>
          </p:nvSpPr>
          <p:spPr>
            <a:xfrm flipH="1">
              <a:off x="3289892" y="1190235"/>
              <a:ext cx="14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28E013-4376-4111-8959-236AFE6731DF}"/>
                </a:ext>
              </a:extLst>
            </p:cNvPr>
            <p:cNvSpPr txBox="1"/>
            <p:nvPr/>
          </p:nvSpPr>
          <p:spPr>
            <a:xfrm flipH="1">
              <a:off x="6040516" y="5302019"/>
              <a:ext cx="39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A5F146-989D-416E-8D21-A990D1D367FB}"/>
                </a:ext>
              </a:extLst>
            </p:cNvPr>
            <p:cNvCxnSpPr>
              <a:cxnSpLocks/>
              <a:stCxn id="14" idx="2"/>
              <a:endCxn id="15" idx="6"/>
            </p:cNvCxnSpPr>
            <p:nvPr/>
          </p:nvCxnSpPr>
          <p:spPr>
            <a:xfrm flipH="1" flipV="1">
              <a:off x="3761485" y="1459127"/>
              <a:ext cx="2279031" cy="13962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9E21D8-1FB1-4ACB-A4F9-773CE029B80E}"/>
                    </a:ext>
                  </a:extLst>
                </p:cNvPr>
                <p:cNvSpPr txBox="1"/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9E21D8-1FB1-4ACB-A4F9-773CE029B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E888A4-185C-4459-B90B-37756105F6D6}"/>
                </a:ext>
              </a:extLst>
            </p:cNvPr>
            <p:cNvSpPr/>
            <p:nvPr/>
          </p:nvSpPr>
          <p:spPr>
            <a:xfrm>
              <a:off x="6040516" y="2784271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92A917-EB67-43E7-A106-171D08BB9AE5}"/>
                </a:ext>
              </a:extLst>
            </p:cNvPr>
            <p:cNvSpPr/>
            <p:nvPr/>
          </p:nvSpPr>
          <p:spPr>
            <a:xfrm>
              <a:off x="3645041" y="1388007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532E8A-F214-4C0A-B4A8-15BC35A283AC}"/>
                    </a:ext>
                  </a:extLst>
                </p:cNvPr>
                <p:cNvSpPr txBox="1"/>
                <p:nvPr/>
              </p:nvSpPr>
              <p:spPr>
                <a:xfrm>
                  <a:off x="6180730" y="4014789"/>
                  <a:ext cx="12244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532E8A-F214-4C0A-B4A8-15BC35A28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730" y="4014789"/>
                  <a:ext cx="122442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B912C2-09B3-4C7F-AB83-167E75BAFD89}"/>
                    </a:ext>
                  </a:extLst>
                </p:cNvPr>
                <p:cNvSpPr txBox="1"/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B912C2-09B3-4C7F-AB83-167E75BAF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4E65D5-5034-47D2-8CE2-CF225A5FC0E9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6096000" y="1459127"/>
              <a:ext cx="2738" cy="1325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2820BA-32DC-475C-8BD1-606DD709E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1485" y="1459127"/>
              <a:ext cx="2311553" cy="2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1C9CC0-AD26-41A5-8D1F-AB4077910684}"/>
                    </a:ext>
                  </a:extLst>
                </p:cNvPr>
                <p:cNvSpPr txBox="1"/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1C9CC0-AD26-41A5-8D1F-AB4077910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FC3A4-BA4D-4D5A-98DD-B068D5FE17EE}"/>
                    </a:ext>
                  </a:extLst>
                </p:cNvPr>
                <p:cNvSpPr txBox="1"/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FC3A4-BA4D-4D5A-98DD-B068D5FE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5652" r="-3978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6CD9F9-678B-4F97-9DC3-A2251DFBC2B2}"/>
                </a:ext>
              </a:extLst>
            </p:cNvPr>
            <p:cNvCxnSpPr/>
            <p:nvPr/>
          </p:nvCxnSpPr>
          <p:spPr>
            <a:xfrm flipH="1">
              <a:off x="5552440" y="1388007"/>
              <a:ext cx="543560" cy="0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29B4BC-2164-4789-99F5-4CAC5FAF9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680550"/>
              <a:ext cx="1" cy="716229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63C73B-019B-4CA5-A25C-B9EFB6D3CFDC}"/>
                    </a:ext>
                  </a:extLst>
                </p:cNvPr>
                <p:cNvSpPr txBox="1"/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63C73B-019B-4CA5-A25C-B9EFB6D3C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3913" r="-4565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EDBAB-6DB6-493D-83F6-EA9828D313BC}"/>
                    </a:ext>
                  </a:extLst>
                </p:cNvPr>
                <p:cNvSpPr txBox="1"/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EDBAB-6DB6-493D-83F6-EA9828D31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6667" r="-4891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/>
              <p:nvPr/>
            </p:nvSpPr>
            <p:spPr>
              <a:xfrm>
                <a:off x="4957482" y="909918"/>
                <a:ext cx="5963274" cy="131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Position: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𝑂𝑄</m:t>
                              </m:r>
                            </m:sup>
                          </m:sSup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𝑂𝑃</m:t>
                              </m:r>
                            </m:sup>
                          </m:sSup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𝑂𝑄</m:t>
                              </m:r>
                            </m:sup>
                          </m:sSup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82" y="909918"/>
                <a:ext cx="5963274" cy="1315104"/>
              </a:xfrm>
              <a:prstGeom prst="rect">
                <a:avLst/>
              </a:prstGeom>
              <a:blipFill>
                <a:blip r:embed="rId9"/>
                <a:stretch>
                  <a:fillRect l="-818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18B158D-0E66-4D2F-83B9-880E8C3BC9C5}"/>
              </a:ext>
            </a:extLst>
          </p:cNvPr>
          <p:cNvSpPr txBox="1"/>
          <p:nvPr/>
        </p:nvSpPr>
        <p:spPr>
          <a:xfrm flipH="1">
            <a:off x="3227018" y="2735940"/>
            <a:ext cx="14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4621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175569-D7E8-4FB2-9A30-4F6A9E417270}"/>
              </a:ext>
            </a:extLst>
          </p:cNvPr>
          <p:cNvGrpSpPr/>
          <p:nvPr/>
        </p:nvGrpSpPr>
        <p:grpSpPr>
          <a:xfrm>
            <a:off x="376363" y="388303"/>
            <a:ext cx="4115258" cy="5743849"/>
            <a:chOff x="3289892" y="361409"/>
            <a:chExt cx="4115258" cy="57438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B17F22-A74B-4790-9F2D-9C32B50D0520}"/>
                </a:ext>
              </a:extLst>
            </p:cNvPr>
            <p:cNvSpPr/>
            <p:nvPr/>
          </p:nvSpPr>
          <p:spPr>
            <a:xfrm>
              <a:off x="5388159" y="4587196"/>
              <a:ext cx="1450124" cy="15180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A1BA75-2282-4535-8CD5-EB85171D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21" y="2945759"/>
              <a:ext cx="0" cy="240046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7CDB4E-E7C2-4A01-9D7E-CDC8C9C38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8523" y="1517427"/>
              <a:ext cx="2369502" cy="382673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306A41-DD87-4D31-8958-4AA90C8A7BDB}"/>
                </a:ext>
              </a:extLst>
            </p:cNvPr>
            <p:cNvSpPr txBox="1"/>
            <p:nvPr/>
          </p:nvSpPr>
          <p:spPr>
            <a:xfrm flipH="1">
              <a:off x="3289892" y="1190235"/>
              <a:ext cx="14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28E013-4376-4111-8959-236AFE6731DF}"/>
                </a:ext>
              </a:extLst>
            </p:cNvPr>
            <p:cNvSpPr txBox="1"/>
            <p:nvPr/>
          </p:nvSpPr>
          <p:spPr>
            <a:xfrm flipH="1">
              <a:off x="6040516" y="5302019"/>
              <a:ext cx="39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A5F146-989D-416E-8D21-A990D1D367FB}"/>
                </a:ext>
              </a:extLst>
            </p:cNvPr>
            <p:cNvCxnSpPr>
              <a:cxnSpLocks/>
              <a:stCxn id="14" idx="2"/>
              <a:endCxn id="15" idx="6"/>
            </p:cNvCxnSpPr>
            <p:nvPr/>
          </p:nvCxnSpPr>
          <p:spPr>
            <a:xfrm flipH="1" flipV="1">
              <a:off x="3761485" y="1459127"/>
              <a:ext cx="2279031" cy="13962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9E21D8-1FB1-4ACB-A4F9-773CE029B80E}"/>
                    </a:ext>
                  </a:extLst>
                </p:cNvPr>
                <p:cNvSpPr txBox="1"/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9E21D8-1FB1-4ACB-A4F9-773CE029B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E888A4-185C-4459-B90B-37756105F6D6}"/>
                </a:ext>
              </a:extLst>
            </p:cNvPr>
            <p:cNvSpPr/>
            <p:nvPr/>
          </p:nvSpPr>
          <p:spPr>
            <a:xfrm>
              <a:off x="6040516" y="2784271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92A917-EB67-43E7-A106-171D08BB9AE5}"/>
                </a:ext>
              </a:extLst>
            </p:cNvPr>
            <p:cNvSpPr/>
            <p:nvPr/>
          </p:nvSpPr>
          <p:spPr>
            <a:xfrm>
              <a:off x="3645041" y="1388007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532E8A-F214-4C0A-B4A8-15BC35A283AC}"/>
                    </a:ext>
                  </a:extLst>
                </p:cNvPr>
                <p:cNvSpPr txBox="1"/>
                <p:nvPr/>
              </p:nvSpPr>
              <p:spPr>
                <a:xfrm>
                  <a:off x="6180730" y="4014789"/>
                  <a:ext cx="12244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532E8A-F214-4C0A-B4A8-15BC35A28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730" y="4014789"/>
                  <a:ext cx="122442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B912C2-09B3-4C7F-AB83-167E75BAFD89}"/>
                    </a:ext>
                  </a:extLst>
                </p:cNvPr>
                <p:cNvSpPr txBox="1"/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B912C2-09B3-4C7F-AB83-167E75BAF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4E65D5-5034-47D2-8CE2-CF225A5FC0E9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6096000" y="1459127"/>
              <a:ext cx="2738" cy="1325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2820BA-32DC-475C-8BD1-606DD709E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1485" y="1459127"/>
              <a:ext cx="2311553" cy="2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1C9CC0-AD26-41A5-8D1F-AB4077910684}"/>
                    </a:ext>
                  </a:extLst>
                </p:cNvPr>
                <p:cNvSpPr txBox="1"/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1C9CC0-AD26-41A5-8D1F-AB4077910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FC3A4-BA4D-4D5A-98DD-B068D5FE17EE}"/>
                    </a:ext>
                  </a:extLst>
                </p:cNvPr>
                <p:cNvSpPr txBox="1"/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FC3A4-BA4D-4D5A-98DD-B068D5FE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5652" r="-3978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6CD9F9-678B-4F97-9DC3-A2251DFBC2B2}"/>
                </a:ext>
              </a:extLst>
            </p:cNvPr>
            <p:cNvCxnSpPr/>
            <p:nvPr/>
          </p:nvCxnSpPr>
          <p:spPr>
            <a:xfrm flipH="1">
              <a:off x="5552440" y="1388007"/>
              <a:ext cx="543560" cy="0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29B4BC-2164-4789-99F5-4CAC5FAF9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680550"/>
              <a:ext cx="1" cy="716229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63C73B-019B-4CA5-A25C-B9EFB6D3CFDC}"/>
                    </a:ext>
                  </a:extLst>
                </p:cNvPr>
                <p:cNvSpPr txBox="1"/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63C73B-019B-4CA5-A25C-B9EFB6D3C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3913" r="-4565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EDBAB-6DB6-493D-83F6-EA9828D313BC}"/>
                    </a:ext>
                  </a:extLst>
                </p:cNvPr>
                <p:cNvSpPr txBox="1"/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EDBAB-6DB6-493D-83F6-EA9828D31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6667" r="-4891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/>
              <p:nvPr/>
            </p:nvSpPr>
            <p:spPr>
              <a:xfrm>
                <a:off x="4030220" y="909918"/>
                <a:ext cx="8090062" cy="5372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Velocity:</a:t>
                </a:r>
              </a:p>
              <a:p>
                <a:endParaRPr lang="en-US" dirty="0"/>
              </a:p>
              <a:p>
                <a:r>
                  <a:rPr lang="en-US" dirty="0"/>
                  <a:t>We will need to use the kinematic derivative (from Dynamics)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(_)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𝜔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…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𝛿𝜃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220" y="909918"/>
                <a:ext cx="8090062" cy="5372946"/>
              </a:xfrm>
              <a:prstGeom prst="rect">
                <a:avLst/>
              </a:prstGeom>
              <a:blipFill>
                <a:blip r:embed="rId9"/>
                <a:stretch>
                  <a:fillRect l="-603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BB1F965-4F70-4302-BCA9-ECF9241164E1}"/>
              </a:ext>
            </a:extLst>
          </p:cNvPr>
          <p:cNvSpPr txBox="1"/>
          <p:nvPr/>
        </p:nvSpPr>
        <p:spPr>
          <a:xfrm flipH="1">
            <a:off x="3227018" y="2735940"/>
            <a:ext cx="14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108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175569-D7E8-4FB2-9A30-4F6A9E417270}"/>
              </a:ext>
            </a:extLst>
          </p:cNvPr>
          <p:cNvGrpSpPr/>
          <p:nvPr/>
        </p:nvGrpSpPr>
        <p:grpSpPr>
          <a:xfrm>
            <a:off x="376363" y="388303"/>
            <a:ext cx="4115258" cy="5743849"/>
            <a:chOff x="3289892" y="361409"/>
            <a:chExt cx="4115258" cy="57438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B17F22-A74B-4790-9F2D-9C32B50D0520}"/>
                </a:ext>
              </a:extLst>
            </p:cNvPr>
            <p:cNvSpPr/>
            <p:nvPr/>
          </p:nvSpPr>
          <p:spPr>
            <a:xfrm>
              <a:off x="5388159" y="4587196"/>
              <a:ext cx="1450124" cy="151806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A1BA75-2282-4535-8CD5-EB85171D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21" y="2945759"/>
              <a:ext cx="0" cy="240046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D7CDB4E-E7C2-4A01-9D7E-CDC8C9C38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8523" y="1517427"/>
              <a:ext cx="2369502" cy="382673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306A41-DD87-4D31-8958-4AA90C8A7BDB}"/>
                </a:ext>
              </a:extLst>
            </p:cNvPr>
            <p:cNvSpPr txBox="1"/>
            <p:nvPr/>
          </p:nvSpPr>
          <p:spPr>
            <a:xfrm flipH="1">
              <a:off x="3289892" y="1190235"/>
              <a:ext cx="147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28E013-4376-4111-8959-236AFE6731DF}"/>
                </a:ext>
              </a:extLst>
            </p:cNvPr>
            <p:cNvSpPr txBox="1"/>
            <p:nvPr/>
          </p:nvSpPr>
          <p:spPr>
            <a:xfrm flipH="1">
              <a:off x="6040516" y="5302019"/>
              <a:ext cx="390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A5F146-989D-416E-8D21-A990D1D367FB}"/>
                </a:ext>
              </a:extLst>
            </p:cNvPr>
            <p:cNvCxnSpPr>
              <a:cxnSpLocks/>
              <a:stCxn id="14" idx="2"/>
              <a:endCxn id="15" idx="6"/>
            </p:cNvCxnSpPr>
            <p:nvPr/>
          </p:nvCxnSpPr>
          <p:spPr>
            <a:xfrm flipH="1" flipV="1">
              <a:off x="3761485" y="1459127"/>
              <a:ext cx="2279031" cy="13962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9E21D8-1FB1-4ACB-A4F9-773CE029B80E}"/>
                    </a:ext>
                  </a:extLst>
                </p:cNvPr>
                <p:cNvSpPr txBox="1"/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79E21D8-1FB1-4ACB-A4F9-773CE029B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209" y="1489655"/>
                  <a:ext cx="562599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E888A4-185C-4459-B90B-37756105F6D6}"/>
                </a:ext>
              </a:extLst>
            </p:cNvPr>
            <p:cNvSpPr/>
            <p:nvPr/>
          </p:nvSpPr>
          <p:spPr>
            <a:xfrm>
              <a:off x="6040516" y="2784271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92A917-EB67-43E7-A106-171D08BB9AE5}"/>
                </a:ext>
              </a:extLst>
            </p:cNvPr>
            <p:cNvSpPr/>
            <p:nvPr/>
          </p:nvSpPr>
          <p:spPr>
            <a:xfrm>
              <a:off x="3645041" y="1388007"/>
              <a:ext cx="116444" cy="1422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532E8A-F214-4C0A-B4A8-15BC35A283AC}"/>
                    </a:ext>
                  </a:extLst>
                </p:cNvPr>
                <p:cNvSpPr txBox="1"/>
                <p:nvPr/>
              </p:nvSpPr>
              <p:spPr>
                <a:xfrm>
                  <a:off x="6180730" y="4014789"/>
                  <a:ext cx="12244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4532E8A-F214-4C0A-B4A8-15BC35A28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0730" y="4014789"/>
                  <a:ext cx="1224420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B912C2-09B3-4C7F-AB83-167E75BAFD89}"/>
                    </a:ext>
                  </a:extLst>
                </p:cNvPr>
                <p:cNvSpPr txBox="1"/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3B912C2-09B3-4C7F-AB83-167E75BAF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4314004"/>
                  <a:ext cx="31290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4E65D5-5034-47D2-8CE2-CF225A5FC0E9}"/>
                </a:ext>
              </a:extLst>
            </p:cNvPr>
            <p:cNvCxnSpPr>
              <a:stCxn id="14" idx="0"/>
            </p:cNvCxnSpPr>
            <p:nvPr/>
          </p:nvCxnSpPr>
          <p:spPr>
            <a:xfrm flipH="1" flipV="1">
              <a:off x="6096000" y="1459127"/>
              <a:ext cx="2738" cy="1325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2820BA-32DC-475C-8BD1-606DD709E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1485" y="1459127"/>
              <a:ext cx="2311553" cy="291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1C9CC0-AD26-41A5-8D1F-AB4077910684}"/>
                    </a:ext>
                  </a:extLst>
                </p:cNvPr>
                <p:cNvSpPr txBox="1"/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D1C9CC0-AD26-41A5-8D1F-AB4077910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78" y="2068043"/>
                  <a:ext cx="562599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FC3A4-BA4D-4D5A-98DD-B068D5FE17EE}"/>
                    </a:ext>
                  </a:extLst>
                </p:cNvPr>
                <p:cNvSpPr txBox="1"/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44FC3A4-BA4D-4D5A-98DD-B068D5FE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025" y="1955347"/>
                  <a:ext cx="562599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5652" r="-3978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6CD9F9-678B-4F97-9DC3-A2251DFBC2B2}"/>
                </a:ext>
              </a:extLst>
            </p:cNvPr>
            <p:cNvCxnSpPr/>
            <p:nvPr/>
          </p:nvCxnSpPr>
          <p:spPr>
            <a:xfrm flipH="1">
              <a:off x="5552440" y="1388007"/>
              <a:ext cx="543560" cy="0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29B4BC-2164-4789-99F5-4CAC5FAF99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680550"/>
              <a:ext cx="1" cy="716229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63C73B-019B-4CA5-A25C-B9EFB6D3CFDC}"/>
                    </a:ext>
                  </a:extLst>
                </p:cNvPr>
                <p:cNvSpPr txBox="1"/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63C73B-019B-4CA5-A25C-B9EFB6D3C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59" y="1103832"/>
                  <a:ext cx="562599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3913" r="-4565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EDBAB-6DB6-493D-83F6-EA9828D313BC}"/>
                    </a:ext>
                  </a:extLst>
                </p:cNvPr>
                <p:cNvSpPr txBox="1"/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DEDBAB-6DB6-493D-83F6-EA9828D31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10" y="361409"/>
                  <a:ext cx="56259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6667" r="-4891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/>
              <p:nvPr/>
            </p:nvSpPr>
            <p:spPr>
              <a:xfrm>
                <a:off x="3785253" y="909918"/>
                <a:ext cx="8296433" cy="2359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Acceleration: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   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   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𝜔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 algn="ctr"/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̈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̈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𝜔𝛿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̈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1632A7-F69E-47A3-8F30-4D3BFC49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253" y="909918"/>
                <a:ext cx="8296433" cy="2359877"/>
              </a:xfrm>
              <a:prstGeom prst="rect">
                <a:avLst/>
              </a:prstGeom>
              <a:blipFill>
                <a:blip r:embed="rId9"/>
                <a:stretch>
                  <a:fillRect l="-661" t="-1292" r="-6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BBF38A2-1D25-407A-835B-A63B7F822991}"/>
              </a:ext>
            </a:extLst>
          </p:cNvPr>
          <p:cNvSpPr txBox="1"/>
          <p:nvPr/>
        </p:nvSpPr>
        <p:spPr>
          <a:xfrm flipH="1">
            <a:off x="3227018" y="2735940"/>
            <a:ext cx="142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64123323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383</TotalTime>
  <Words>1108</Words>
  <Application>Microsoft Office PowerPoint</Application>
  <PresentationFormat>Widescreen</PresentationFormat>
  <Paragraphs>308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 Light</vt:lpstr>
      <vt:lpstr>Cambria Math</vt:lpstr>
      <vt:lpstr>Metropolitan</vt:lpstr>
      <vt:lpstr>Lecture (Recitation) 21:   Wiltshire-Clohessy</vt:lpstr>
      <vt:lpstr>Pros and Cons of attending this recitation</vt:lpstr>
      <vt:lpstr>Introduction to Kerbal Space Program</vt:lpstr>
      <vt:lpstr>Here’s what is going 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patience!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(Recitation) 21:  Wiltshire-Clohessey Equations</dc:title>
  <dc:creator>Paul McKee</dc:creator>
  <cp:lastModifiedBy>Paul McKee</cp:lastModifiedBy>
  <cp:revision>28</cp:revision>
  <dcterms:created xsi:type="dcterms:W3CDTF">2019-03-18T17:19:56Z</dcterms:created>
  <dcterms:modified xsi:type="dcterms:W3CDTF">2019-04-08T01:11:23Z</dcterms:modified>
</cp:coreProperties>
</file>