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61" r:id="rId6"/>
    <p:sldId id="263" r:id="rId7"/>
    <p:sldId id="264" r:id="rId8"/>
    <p:sldId id="262" r:id="rId9"/>
    <p:sldId id="265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83"/>
    <p:restoredTop sz="96327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>
        <p:guide orient="horz" pos="86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5F86-1902-D0CD-D330-F2745E34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61F19-0743-EF98-BF2C-7B8C33F3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A07D-15A3-5C12-DE17-558C3854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3754-4DEE-C3ED-A5B6-FE7BE448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367D-0756-B52F-8ACC-62B07844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FB8E-17FD-9F1D-090E-A9227311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82D9A-D399-413D-F360-F4828EEAB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CE53-FEB4-C6BA-7BE4-562F8E75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32C9-E209-4630-9F1B-AFC3A90E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7C4F-120C-0099-0E30-58161B5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2AF4C-2EE2-198E-871A-7839F1A95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CFAE4-BE60-8B5C-AFBB-6C5FC0247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5E56-BBF4-E9F6-D91E-842C0578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F33D-1DF4-D175-2FD3-F686785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ECB9-25DD-5130-1ACA-82A8EE60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8C44-A3C1-6881-D74C-53C29B8A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AB5-9B0A-7535-A9A4-7ABD92B3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331D-5665-949A-B5F8-E604A1D6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7FFA-8EC5-0E43-B9AC-B0A37B1A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B604F-E3B1-C4B1-AD66-17DBD93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CF67-8412-1E93-CFA7-A26DE8AF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7833-CC0E-2F87-E7A8-05F31AE3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DE7F-165B-862A-408C-527AF2EF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DE64-10D2-D56C-0267-E4009126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7195-E639-86A0-20A9-ED97BB0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898-0CCB-EF8D-0CE5-6AD1E004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0ACC-3481-96DE-AD0B-66E0DF4FF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006D5-E448-4E12-9496-E16E13FDC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171C-7AA7-02C5-073E-ACD947B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3B540-BC43-4650-8AF0-B2D7DD06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5713-4893-2058-FEEB-527B3C9C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AEE9-A799-C8D8-0B5A-D5069E4B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5F30-3AC3-73BE-C18F-4F6EC141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2206-5EF2-0D69-BF08-DE76C5CF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181C9-F7AB-614F-7CDE-5989B3F3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53EC7-3089-12B5-0552-3D4F084B0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058AE-B6EB-3BA3-4C08-2B48575B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75616-0CD4-C180-5DC3-451C7BB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2D180-5E36-202B-446F-24C17972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C365-8F83-2C7D-CE7E-F11F2CE3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C4A2D-69F4-4D1E-C3EC-E13DC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9E11E-6EAB-14AE-AAB8-8AEDB413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A159-31FE-3331-D3CC-D6CA1CA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F65C5-9F46-9AB3-1027-15304DF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BD313-D4C5-E5A4-1110-3BAE7A2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17302-CDA1-D9FC-52D5-401AFD1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66B-5ABA-347E-4B73-C48B5B8C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E4C3-6B37-482C-8821-F8910E23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8692D-D9D9-7F3E-7EC8-10B431894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DABB6-70D2-35C4-8A53-EBFE9390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A6E9-00DC-6760-4313-7C59C51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C9FBC-AAEF-51A7-9CE6-12C6EA31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CE73-E1B7-FF35-22F0-BFD21756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92103-60F7-D503-4172-8D7C0F8E9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3F0A-2ACD-874B-9F2E-8F047479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1466B-3076-1EE6-B7A7-DA48BF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5E158-03C1-B7FD-1F23-203FF754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DA7E3-D0DB-17E2-E817-CE168032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2ECB5-ACFB-5495-F820-2597F0DB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7885-16C8-0748-D0F2-3782A413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7F9D-AD97-BA59-1873-BBD571EE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E9C7-3C45-8C41-8834-41B2A2DA1DF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A0260-F3BB-5EBF-D335-2CA3EFA5C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5CDC-649D-2B0E-4B9B-413AE15FB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635F-C945-CC44-815F-2012E3F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llnl.gov/securityaccess/ssh/" TargetMode="External"/><Relationship Id="rId2" Type="http://schemas.openxmlformats.org/officeDocument/2006/relationships/hyperlink" Target="https://lc.llnl.gov/gitlab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https://dev.llnl.gov/securityaccess/ssh/cz_us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technical-bulletins/bulletin-555" TargetMode="External"/><Relationship Id="rId2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c.llnl.gov/gitlab/-/profile/key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bog.github.io/codes/petsc.html" TargetMode="External"/><Relationship Id="rId2" Type="http://schemas.openxmlformats.org/officeDocument/2006/relationships/hyperlink" Target="https://gitlab.com/petsc/pets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bog.github.io/codes/petsc.html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CCF22B-E68F-BCDA-4DEB-8D940E39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875" y="2528888"/>
            <a:ext cx="3016250" cy="487362"/>
          </a:xfrm>
        </p:spPr>
        <p:txBody>
          <a:bodyPr>
            <a:normAutofit/>
          </a:bodyPr>
          <a:lstStyle/>
          <a:p>
            <a:r>
              <a:rPr lang="en-US" sz="2800" dirty="0"/>
              <a:t>Justin Angus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D7DC-FE70-9B45-2272-C217D5A3DFFE}"/>
              </a:ext>
            </a:extLst>
          </p:cNvPr>
          <p:cNvSpPr txBox="1"/>
          <p:nvPr/>
        </p:nvSpPr>
        <p:spPr>
          <a:xfrm>
            <a:off x="2870200" y="866608"/>
            <a:ext cx="645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PICNIC user manual</a:t>
            </a:r>
          </a:p>
        </p:txBody>
      </p:sp>
    </p:spTree>
    <p:extLst>
      <p:ext uri="{BB962C8B-B14F-4D97-AF65-F5344CB8AC3E}">
        <p14:creationId xmlns:p14="http://schemas.microsoft.com/office/powerpoint/2010/main" val="45639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B8FF-87B0-259F-115F-4EEB0878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moments (</a:t>
            </a:r>
            <a:r>
              <a:rPr lang="en-US" dirty="0" err="1"/>
              <a:t>mesh_data</a:t>
            </a:r>
            <a:r>
              <a:rPr lang="en-US" dirty="0"/>
              <a:t>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6528-4AA8-7728-1EB0-9857229C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5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default, the following moments are written for each species: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EEA519-32C9-B285-F2B9-978C8798440F}"/>
              </a:ext>
            </a:extLst>
          </p:cNvPr>
          <p:cNvSpPr txBox="1">
            <a:spLocks/>
          </p:cNvSpPr>
          <p:nvPr/>
        </p:nvSpPr>
        <p:spPr>
          <a:xfrm>
            <a:off x="838200" y="4601213"/>
            <a:ext cx="10515600" cy="66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energy density tensor is the sum of the pressure tensor and a mean energy tensor: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A24622-07E8-32A4-A13C-731FC8CE9A19}"/>
              </a:ext>
            </a:extLst>
          </p:cNvPr>
          <p:cNvSpPr txBox="1">
            <a:spLocks/>
          </p:cNvSpPr>
          <p:nvPr/>
        </p:nvSpPr>
        <p:spPr>
          <a:xfrm>
            <a:off x="838200" y="5962303"/>
            <a:ext cx="10515600" cy="66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total energy density is the trace of this tensor (i.e., it is the sum of the diagonal elements)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77AC-BD97-FC89-132C-038BC67C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456159"/>
            <a:ext cx="8549640" cy="1945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78409-E690-0F49-42A0-3B6DDD6C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20" y="5109032"/>
            <a:ext cx="7772400" cy="6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0A99-A768-1040-9AF6-9359016E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/>
              <a:t>Optional species 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5CFE-87CA-5012-7DE8-6972A9C6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451238"/>
            <a:ext cx="11442694" cy="151704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pic_species.write_nppc</a:t>
            </a:r>
            <a:r>
              <a:rPr lang="en-US" dirty="0"/>
              <a:t> = true </a:t>
            </a:r>
            <a:r>
              <a:rPr lang="en-US" dirty="0">
                <a:sym typeface="Wingdings" pitchFamily="2" charset="2"/>
              </a:rPr>
              <a:t> grid file with number of macro particles per cell</a:t>
            </a:r>
            <a:endParaRPr lang="en-US" dirty="0"/>
          </a:p>
          <a:p>
            <a:r>
              <a:rPr lang="en-US" dirty="0" err="1"/>
              <a:t>pic_species.write_energy_off_diagonal</a:t>
            </a:r>
            <a:r>
              <a:rPr lang="en-US" dirty="0"/>
              <a:t> = true </a:t>
            </a:r>
            <a:r>
              <a:rPr lang="en-US" dirty="0">
                <a:sym typeface="Wingdings" pitchFamily="2" charset="2"/>
              </a:rPr>
              <a:t> grid file with the three off-diagonal elements of the energy density tensor (stored as XY, XZ, and YZ)</a:t>
            </a:r>
            <a:endParaRPr lang="en-US" dirty="0"/>
          </a:p>
          <a:p>
            <a:r>
              <a:rPr lang="en-US" dirty="0" err="1"/>
              <a:t>pic_species.write_energy_flux</a:t>
            </a:r>
            <a:r>
              <a:rPr lang="en-US" dirty="0"/>
              <a:t> = true </a:t>
            </a:r>
            <a:r>
              <a:rPr lang="en-US" dirty="0">
                <a:sym typeface="Wingdings" pitchFamily="2" charset="2"/>
              </a:rPr>
              <a:t> grid file with the energy density flux vector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A449A-6D01-B354-3F06-F210FB2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1" y="3173534"/>
            <a:ext cx="7065818" cy="34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B47C-9430-D184-6CE0-098452CC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2575"/>
            <a:ext cx="105156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Obtaining PICNIC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Obtaining Chombo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Obtaining/installing </a:t>
            </a:r>
            <a:r>
              <a:rPr lang="en-US" dirty="0" err="1">
                <a:hlinkClick r:id="rId4" action="ppaction://hlinksldjump"/>
              </a:rPr>
              <a:t>PETSc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Building PICNIC</a:t>
            </a:r>
            <a:endParaRPr lang="en-US" dirty="0"/>
          </a:p>
          <a:p>
            <a:r>
              <a:rPr lang="en-US" dirty="0"/>
              <a:t>Chombo basics</a:t>
            </a:r>
          </a:p>
          <a:p>
            <a:r>
              <a:rPr lang="en-US" dirty="0"/>
              <a:t>Particle containers</a:t>
            </a:r>
          </a:p>
          <a:p>
            <a:r>
              <a:rPr lang="en-US" dirty="0"/>
              <a:t>Time solvers</a:t>
            </a:r>
          </a:p>
          <a:p>
            <a:r>
              <a:rPr lang="en-US" dirty="0"/>
              <a:t>Scattering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EA590-619A-0552-9509-72D189CFFCA8}"/>
              </a:ext>
            </a:extLst>
          </p:cNvPr>
          <p:cNvSpPr txBox="1"/>
          <p:nvPr/>
        </p:nvSpPr>
        <p:spPr>
          <a:xfrm>
            <a:off x="457200" y="1905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1629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46DEA-02D6-709E-A5EA-948F691AE6BF}"/>
              </a:ext>
            </a:extLst>
          </p:cNvPr>
          <p:cNvSpPr txBox="1"/>
          <p:nvPr/>
        </p:nvSpPr>
        <p:spPr>
          <a:xfrm>
            <a:off x="457200" y="190500"/>
            <a:ext cx="7404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Obtaining PICNIC from GitLab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4E617-9495-7D18-9E5F-05B663BF6E2C}"/>
              </a:ext>
            </a:extLst>
          </p:cNvPr>
          <p:cNvSpPr txBox="1"/>
          <p:nvPr/>
        </p:nvSpPr>
        <p:spPr>
          <a:xfrm>
            <a:off x="457199" y="1371600"/>
            <a:ext cx="108784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PICNIC code is git controlled via LC’s GitLab interface. In order to get the code, follow these steps: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Get an LC and LC-GitLab account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(see 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https://lc.llnl.gov/gitlab/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Configure SSH on non-LC machine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(see 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https://dev.llnl.gov/securityaccess/ssh/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not working on an LC machine, then you want to add a ‘config’ file in your .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directory. Since I’m a CZ only user, I copy the file found here (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https://dev.llnl.gov/securityaccess/ssh/cz_user/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Make sure to replace the &lt;YOUR_LC_USERNAME_HERE&gt; line at the end of the file with your lc username. For me, having this config file was necessary for being able to use ‘git clone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…’. A bonus is that after I log into the LC one time, I no longer need the password for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any other terminal.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Generate an SSH key and add it to GitLab profile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(see 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next page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details)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Clone PICNIC to your machine.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to the directory where you want the root PICNIC folder to live and type ‘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://git@czgitlab.llnl.gov:7999/angus1/</a:t>
            </a:r>
            <a:r>
              <a:rPr lang="en-US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picnic.git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 If all works, then you should have a new directory called ‘picnic’ that is git controlled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3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5CA44-B2B4-7C91-D80E-7B7A29ECBC04}"/>
              </a:ext>
            </a:extLst>
          </p:cNvPr>
          <p:cNvSpPr txBox="1"/>
          <p:nvPr/>
        </p:nvSpPr>
        <p:spPr>
          <a:xfrm>
            <a:off x="457200" y="190500"/>
            <a:ext cx="7404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Obtaining PICNIC from GitLab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3ABAF-0281-5DC4-7A35-F3C58EF434E0}"/>
              </a:ext>
            </a:extLst>
          </p:cNvPr>
          <p:cNvSpPr txBox="1"/>
          <p:nvPr/>
        </p:nvSpPr>
        <p:spPr>
          <a:xfrm>
            <a:off x="457200" y="1371600"/>
            <a:ext cx="112395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Generate an SSH key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follow all the steps in the official git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page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you might encounter the following error once you want to pull repo code: “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git@czgitlab.llnl.gov: Permission denied 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publickey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dirty="0"/>
              <a:t>”. This issue appeared after major LC updates in May 2023. As it explained in the </a:t>
            </a:r>
            <a:r>
              <a:rPr lang="en-US" sz="2000" dirty="0">
                <a:hlinkClick r:id="rId3"/>
              </a:rPr>
              <a:t>solution</a:t>
            </a:r>
            <a:r>
              <a:rPr lang="en-US" sz="2000" dirty="0"/>
              <a:t>, </a:t>
            </a:r>
            <a:r>
              <a:rPr lang="en-US" sz="2000" i="1" dirty="0"/>
              <a:t>As LC transitions its systems to the TOSS 4 operating system, support for older SSH key types is being phased out</a:t>
            </a:r>
            <a:r>
              <a:rPr lang="en-US" sz="2000" dirty="0"/>
              <a:t>. Here is the proper way to generate an SSH key: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keygen: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-keygen -b 4096 -t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use any passphrase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the public and private keys were generated by checking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~/.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id_rsa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~/.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/id_rsa.pub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created key to .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authorized_keys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running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-copy-id &lt;user&gt;@oslic.llnl.gov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into your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profile, go to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to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SSH Keys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add the key there by copy-pasting all the contents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~/.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/id_rsa.pub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field. Make sure you copy the key correctly, as it can be broken down to multiple lines with a new line separator “\”. Remove all such separators.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expiration date and click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Key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2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A2B691-0F43-C38A-A726-BA063350AC3E}"/>
              </a:ext>
            </a:extLst>
          </p:cNvPr>
          <p:cNvSpPr txBox="1"/>
          <p:nvPr/>
        </p:nvSpPr>
        <p:spPr>
          <a:xfrm>
            <a:off x="457200" y="1905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Obtaining Chombo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239E-6BAA-E120-1F82-80BCBDBBF77A}"/>
              </a:ext>
            </a:extLst>
          </p:cNvPr>
          <p:cNvSpPr txBox="1"/>
          <p:nvPr/>
        </p:nvSpPr>
        <p:spPr>
          <a:xfrm>
            <a:off x="457200" y="1371600"/>
            <a:ext cx="98996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PICNIC is written in C++/FORTRAN uses the Chombo library for data containers with efficient memory and message passing interface (MPI) handling.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 you have your own Chombo library, then use it.</a:t>
            </a:r>
          </a:p>
          <a:p>
            <a:endParaRPr lang="en-US" sz="2000" dirty="0"/>
          </a:p>
          <a:p>
            <a:r>
              <a:rPr lang="en-US" sz="2000" dirty="0"/>
              <a:t>If not, then use Debo’s git-controlled Chombo that also lives on LC’s GitLab:</a:t>
            </a:r>
          </a:p>
          <a:p>
            <a:r>
              <a:rPr lang="en-US" sz="2000" dirty="0"/>
              <a:t>‘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git clone </a:t>
            </a:r>
            <a:r>
              <a:rPr lang="en-US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ssh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://git@czgitlab.llnl.gov:7999/ghosh5/</a:t>
            </a:r>
            <a:r>
              <a:rPr lang="en-US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chombo.git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’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You should never have to touch anything in Chombo. When new updates are available, Debo will manage that and all anyone else must do is use ‘git pull’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need to configure or install Chombo. That will be done at an initial compilation of PICNIC</a:t>
            </a:r>
          </a:p>
        </p:txBody>
      </p:sp>
    </p:spTree>
    <p:extLst>
      <p:ext uri="{BB962C8B-B14F-4D97-AF65-F5344CB8AC3E}">
        <p14:creationId xmlns:p14="http://schemas.microsoft.com/office/powerpoint/2010/main" val="356094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7F6D7-9D66-3829-507B-5659F5BD7FD4}"/>
              </a:ext>
            </a:extLst>
          </p:cNvPr>
          <p:cNvSpPr txBox="1"/>
          <p:nvPr/>
        </p:nvSpPr>
        <p:spPr>
          <a:xfrm>
            <a:off x="469900" y="6223000"/>
            <a:ext cx="82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You can compile/run PICNIC without </a:t>
            </a:r>
            <a:r>
              <a:rPr lang="en-US" dirty="0" err="1"/>
              <a:t>PETSc</a:t>
            </a:r>
            <a:r>
              <a:rPr lang="en-US" dirty="0"/>
              <a:t> if you plan to run explicit time integrator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15FF1-5C02-7BF3-F7B1-595EE8ACDE8A}"/>
              </a:ext>
            </a:extLst>
          </p:cNvPr>
          <p:cNvSpPr txBox="1"/>
          <p:nvPr/>
        </p:nvSpPr>
        <p:spPr>
          <a:xfrm>
            <a:off x="457200" y="190500"/>
            <a:ext cx="7404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Obtaining </a:t>
            </a:r>
            <a:r>
              <a:rPr lang="en-US" sz="4400" dirty="0" err="1"/>
              <a:t>PETSc</a:t>
            </a:r>
            <a:r>
              <a:rPr lang="en-US" sz="4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39140-F067-0527-65A9-E7272A5682BF}"/>
              </a:ext>
            </a:extLst>
          </p:cNvPr>
          <p:cNvSpPr txBox="1"/>
          <p:nvPr/>
        </p:nvSpPr>
        <p:spPr>
          <a:xfrm>
            <a:off x="463550" y="1371601"/>
            <a:ext cx="10896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PICNIC has its own native JFNK solver, but it is also setup to use linear and nonlinear solvers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https://gitlab.com/petsc/petsc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quick set of instructions for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available here: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https://debog.github.io/codes/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petsc.html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the release branch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clone -b release https://gitlab.com/petsc/petsc.git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typically put Chombo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directory. In other words,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folder has sub-directories named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chombo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6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5FE83-A12F-257A-34E8-F577053C1648}"/>
              </a:ext>
            </a:extLst>
          </p:cNvPr>
          <p:cNvSpPr txBox="1"/>
          <p:nvPr/>
        </p:nvSpPr>
        <p:spPr>
          <a:xfrm>
            <a:off x="457200" y="5965826"/>
            <a:ext cx="820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You can compile/run PICNIC without </a:t>
            </a:r>
            <a:r>
              <a:rPr lang="en-US" dirty="0" err="1"/>
              <a:t>PETSc</a:t>
            </a:r>
            <a:r>
              <a:rPr lang="en-US" dirty="0"/>
              <a:t> if you plan to run explicit time integrator</a:t>
            </a:r>
          </a:p>
          <a:p>
            <a:r>
              <a:rPr lang="en-US" dirty="0"/>
              <a:t>** See the </a:t>
            </a:r>
            <a:r>
              <a:rPr lang="en-US" dirty="0">
                <a:hlinkClick r:id="rId2" action="ppaction://hlinksldjump"/>
              </a:rPr>
              <a:t>next slide</a:t>
            </a:r>
            <a:r>
              <a:rPr lang="en-US" dirty="0"/>
              <a:t> for more details of .</a:t>
            </a:r>
            <a:r>
              <a:rPr lang="en-US" dirty="0" err="1"/>
              <a:t>bashrc</a:t>
            </a:r>
            <a:r>
              <a:rPr lang="en-US" dirty="0"/>
              <a:t> (or .</a:t>
            </a:r>
            <a:r>
              <a:rPr lang="en-US" dirty="0" err="1"/>
              <a:t>bashrc.ext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CF4A7-195D-AA6A-78FD-9D25B8E5DCFC}"/>
              </a:ext>
            </a:extLst>
          </p:cNvPr>
          <p:cNvSpPr txBox="1"/>
          <p:nvPr/>
        </p:nvSpPr>
        <p:spPr>
          <a:xfrm>
            <a:off x="457200" y="190500"/>
            <a:ext cx="4637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Installing </a:t>
            </a:r>
            <a:r>
              <a:rPr lang="en-US" sz="4400" dirty="0" err="1"/>
              <a:t>PETSc</a:t>
            </a:r>
            <a:r>
              <a:rPr lang="en-US" sz="4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99D95-1686-B201-E5A4-79A4896E3C21}"/>
              </a:ext>
            </a:extLst>
          </p:cNvPr>
          <p:cNvSpPr txBox="1"/>
          <p:nvPr/>
        </p:nvSpPr>
        <p:spPr>
          <a:xfrm>
            <a:off x="457200" y="1371600"/>
            <a:ext cx="94297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quick set of instructions for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available here: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https://debog.github.io/codes/petsc.html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1: Set environment variables PETSC_DIR and PETSC_ARCH (I define them in my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bashrc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file which is read on login to LC)**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PETSC_DIR = 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/user/workspace/angus1/libraries/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PETSC_ARCH = 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arch-opt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2: Go to PETSC_DIR and configure.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on quartz LC I do</a:t>
            </a:r>
          </a:p>
          <a:p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./configure --with-batch --with-cc=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mpicc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--with-fc=mpif90 --with-cxx=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mpicxx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COPTFLAGS="-O2 -std=c99" FOPTFLAGS="-O2" CXXOPTFLAGS="-O2" --with-shared-libraries --with-debugging=0 --download-make --download-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cmake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--download-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hypre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--download-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superlu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--download-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superlu_dist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--download-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parmetis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--download-</a:t>
            </a:r>
            <a:r>
              <a:rPr lang="en-US" sz="2000" b="0" i="1" u="none" strike="noStrike" dirty="0" err="1">
                <a:effectLst/>
                <a:latin typeface="Calibri" panose="020F0502020204030204" pitchFamily="34" charset="0"/>
              </a:rPr>
              <a:t>metis</a:t>
            </a:r>
            <a:r>
              <a:rPr lang="en-US" sz="2000" b="0" i="1" u="none" strike="noStrike" dirty="0">
                <a:effectLst/>
                <a:latin typeface="Calibri" panose="020F0502020204030204" pitchFamily="34" charset="0"/>
              </a:rPr>
              <a:t> --with-cxx-dialect=C++11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configure works fine, then do ‘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make 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to finish installing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PETSc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5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AF610-A0A4-861D-F443-16C470A9DF8F}"/>
              </a:ext>
            </a:extLst>
          </p:cNvPr>
          <p:cNvSpPr txBox="1"/>
          <p:nvPr/>
        </p:nvSpPr>
        <p:spPr>
          <a:xfrm>
            <a:off x="7657663" y="58846"/>
            <a:ext cx="43565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echo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"Setting up environment for Quartz…"</a:t>
            </a:r>
          </a:p>
          <a:p>
            <a:r>
              <a:rPr lang="en-US" sz="1200" dirty="0"/>
              <a:t>module </a:t>
            </a:r>
            <a:r>
              <a:rPr lang="en-US" sz="1200" dirty="0">
                <a:solidFill>
                  <a:srgbClr val="FF00FF"/>
                </a:solidFill>
              </a:rPr>
              <a:t>--force</a:t>
            </a:r>
            <a:r>
              <a:rPr lang="en-US" sz="1200" dirty="0"/>
              <a:t> purge</a:t>
            </a:r>
          </a:p>
          <a:p>
            <a:r>
              <a:rPr lang="en-US" sz="1200" dirty="0"/>
              <a:t>module load </a:t>
            </a:r>
            <a:r>
              <a:rPr lang="en-US" sz="1200" dirty="0" err="1"/>
              <a:t>StdEnv</a:t>
            </a:r>
            <a:endParaRPr lang="en-US" sz="1200" dirty="0"/>
          </a:p>
          <a:p>
            <a:r>
              <a:rPr lang="en-US" sz="1200" dirty="0"/>
              <a:t>module load </a:t>
            </a:r>
            <a:r>
              <a:rPr lang="en-US" sz="1200" dirty="0" err="1"/>
              <a:t>gcc</a:t>
            </a:r>
            <a:r>
              <a:rPr lang="en-US" sz="1200" dirty="0"/>
              <a:t>/10.3.1-magic</a:t>
            </a:r>
          </a:p>
          <a:p>
            <a:r>
              <a:rPr lang="en-US" sz="1200" dirty="0"/>
              <a:t>module load mvapich2/2.3.7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module load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mkl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/2022.1.0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CH_TIMER=</a:t>
            </a:r>
            <a:r>
              <a:rPr lang="en-US" sz="1200" dirty="0"/>
              <a:t>TRUE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CC=</a:t>
            </a:r>
            <a:r>
              <a:rPr lang="en-US" sz="1200" dirty="0">
                <a:solidFill>
                  <a:srgbClr val="FF00FF"/>
                </a:solidFill>
              </a:rPr>
              <a:t>$(which </a:t>
            </a:r>
            <a:r>
              <a:rPr lang="en-US" sz="1200" dirty="0" err="1">
                <a:solidFill>
                  <a:srgbClr val="FF00FF"/>
                </a:solidFill>
              </a:rPr>
              <a:t>gcc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CXX=</a:t>
            </a:r>
            <a:r>
              <a:rPr lang="en-US" sz="1200" dirty="0">
                <a:solidFill>
                  <a:srgbClr val="FF00FF"/>
                </a:solidFill>
              </a:rPr>
              <a:t>$(which g++)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CPP=</a:t>
            </a:r>
            <a:r>
              <a:rPr lang="en-US" sz="1200" dirty="0">
                <a:solidFill>
                  <a:srgbClr val="FF00FF"/>
                </a:solidFill>
              </a:rPr>
              <a:t>$(which </a:t>
            </a:r>
            <a:r>
              <a:rPr lang="en-US" sz="1200" dirty="0" err="1">
                <a:solidFill>
                  <a:srgbClr val="FF00FF"/>
                </a:solidFill>
              </a:rPr>
              <a:t>cpp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</a:p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/>
              <a:t> </a:t>
            </a:r>
            <a:r>
              <a:rPr lang="en-US" sz="1200">
                <a:solidFill>
                  <a:srgbClr val="00B0F0"/>
                </a:solidFill>
              </a:rPr>
              <a:t>F77=</a:t>
            </a:r>
            <a:r>
              <a:rPr lang="en-US" sz="1200">
                <a:solidFill>
                  <a:srgbClr val="FF00FF"/>
                </a:solidFill>
              </a:rPr>
              <a:t>$(</a:t>
            </a:r>
            <a:r>
              <a:rPr lang="en-US" sz="1200" dirty="0">
                <a:solidFill>
                  <a:srgbClr val="FF00FF"/>
                </a:solidFill>
              </a:rPr>
              <a:t>which </a:t>
            </a:r>
            <a:r>
              <a:rPr lang="en-US" sz="1200" dirty="0" err="1">
                <a:solidFill>
                  <a:srgbClr val="FF00FF"/>
                </a:solidFill>
              </a:rPr>
              <a:t>gfortran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FC=</a:t>
            </a:r>
            <a:r>
              <a:rPr lang="en-US" sz="1200" dirty="0">
                <a:solidFill>
                  <a:srgbClr val="FF00FF"/>
                </a:solidFill>
              </a:rPr>
              <a:t>$(which </a:t>
            </a:r>
            <a:r>
              <a:rPr lang="en-US" sz="1200" dirty="0" err="1">
                <a:solidFill>
                  <a:srgbClr val="FF00FF"/>
                </a:solidFill>
              </a:rPr>
              <a:t>gfortran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MPICC=</a:t>
            </a:r>
            <a:r>
              <a:rPr lang="en-US" sz="1200" dirty="0">
                <a:solidFill>
                  <a:srgbClr val="FF00FF"/>
                </a:solidFill>
              </a:rPr>
              <a:t>$(which </a:t>
            </a:r>
            <a:r>
              <a:rPr lang="en-US" sz="1200" dirty="0" err="1">
                <a:solidFill>
                  <a:srgbClr val="FF00FF"/>
                </a:solidFill>
              </a:rPr>
              <a:t>mpicc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MPICXX=</a:t>
            </a:r>
            <a:r>
              <a:rPr lang="en-US" sz="1200" dirty="0">
                <a:solidFill>
                  <a:srgbClr val="FF00FF"/>
                </a:solidFill>
              </a:rPr>
              <a:t>$(which </a:t>
            </a:r>
            <a:r>
              <a:rPr lang="en-US" sz="1200" dirty="0" err="1">
                <a:solidFill>
                  <a:srgbClr val="FF00FF"/>
                </a:solidFill>
              </a:rPr>
              <a:t>mpicxx</a:t>
            </a:r>
            <a:r>
              <a:rPr lang="en-US" sz="1200" dirty="0">
                <a:solidFill>
                  <a:srgbClr val="FF00FF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MPIF77=</a:t>
            </a:r>
            <a:r>
              <a:rPr lang="en-US" sz="1200" dirty="0">
                <a:solidFill>
                  <a:srgbClr val="FF00FF"/>
                </a:solidFill>
              </a:rPr>
              <a:t>$(which mpif77)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MPIF90=</a:t>
            </a:r>
            <a:r>
              <a:rPr lang="en-US" sz="1200" dirty="0">
                <a:solidFill>
                  <a:srgbClr val="FF00FF"/>
                </a:solidFill>
              </a:rPr>
              <a:t>$(which mpif90)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MACHINE=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"quartz"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00FF"/>
                </a:solidFill>
              </a:rPr>
              <a:t>#export DARSHAN_DISABLE=1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CHOMBO_DIR=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"~/PICNIC/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chombo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PETSC_DIR=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"/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usr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/workspace/angus1/libraries/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petsc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PETSC_ARCH=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"arch-opt"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/>
              <a:t>module load hdf5-parallel/1.14.0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H5DIFF_SUFFIX</a:t>
            </a:r>
            <a:r>
              <a:rPr lang="en-US" sz="1200" dirty="0"/>
              <a:t>=/bin/h5diff</a:t>
            </a:r>
          </a:p>
          <a:p>
            <a:r>
              <a:rPr lang="en-US" sz="1200" dirty="0">
                <a:solidFill>
                  <a:srgbClr val="00B0F0"/>
                </a:solidFill>
              </a:rPr>
              <a:t>H5DIFF_PATH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FF00FF"/>
                </a:solidFill>
              </a:rPr>
              <a:t>$(which h5diff)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HDF5_DIR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FF00FF"/>
                </a:solidFill>
              </a:rPr>
              <a:t>${H5DIFF_PATH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%</a:t>
            </a:r>
            <a:r>
              <a:rPr lang="en-US" sz="1200" dirty="0">
                <a:solidFill>
                  <a:srgbClr val="FF00FF"/>
                </a:solidFill>
              </a:rPr>
              <a:t>$H5DIFF_SUFFIX}</a:t>
            </a:r>
          </a:p>
          <a:p>
            <a:r>
              <a:rPr lang="en-US" sz="1200" dirty="0"/>
              <a:t>export </a:t>
            </a:r>
            <a:r>
              <a:rPr lang="en-US" sz="1200" dirty="0">
                <a:solidFill>
                  <a:srgbClr val="00B0F0"/>
                </a:solidFill>
              </a:rPr>
              <a:t>HDF5_DIR_SERIAL=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sz="1200" dirty="0">
                <a:solidFill>
                  <a:srgbClr val="FF00FF"/>
                </a:solidFill>
              </a:rPr>
              <a:t>${HDF5_DIR}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  <a:p>
            <a:r>
              <a:rPr lang="en-US" sz="1200" dirty="0">
                <a:solidFill>
                  <a:srgbClr val="00B0F0"/>
                </a:solidFill>
              </a:rPr>
              <a:t>H5DIFF_PATH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FF00FF"/>
                </a:solidFill>
              </a:rPr>
              <a:t>$(which h5diff)</a:t>
            </a:r>
          </a:p>
          <a:p>
            <a:r>
              <a:rPr lang="en-US" sz="1200" dirty="0">
                <a:solidFill>
                  <a:srgbClr val="00B0F0"/>
                </a:solidFill>
              </a:rPr>
              <a:t>HDF5_DIR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FF00FF"/>
                </a:solidFill>
              </a:rPr>
              <a:t>${H5DIFF_PATH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%</a:t>
            </a:r>
            <a:r>
              <a:rPr lang="en-US" sz="1200" dirty="0">
                <a:solidFill>
                  <a:srgbClr val="FF00FF"/>
                </a:solidFill>
              </a:rPr>
              <a:t>$H5DIFF_SUFFIX}</a:t>
            </a:r>
          </a:p>
          <a:p>
            <a:r>
              <a:rPr lang="en-US" sz="1200" dirty="0"/>
              <a:t>export </a:t>
            </a:r>
            <a:r>
              <a:rPr lang="en-US" sz="1200" dirty="0">
                <a:solidFill>
                  <a:srgbClr val="00B0F0"/>
                </a:solidFill>
              </a:rPr>
              <a:t>HDF5_DIR_PARALLEL=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sz="1200" dirty="0">
                <a:solidFill>
                  <a:srgbClr val="FF00FF"/>
                </a:solidFill>
              </a:rPr>
              <a:t>${HDF5_DIR}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  <a:p>
            <a:endParaRPr lang="en-US" sz="1200" dirty="0">
              <a:solidFill>
                <a:srgbClr val="FF00FF"/>
              </a:solidFill>
            </a:endParaRP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en-US" sz="1200" dirty="0"/>
              <a:t> ~/.git-prompt.sh</a:t>
            </a:r>
          </a:p>
          <a:p>
            <a:r>
              <a:rPr lang="en-US" sz="1200" dirty="0">
                <a:solidFill>
                  <a:srgbClr val="00B0F0"/>
                </a:solidFill>
              </a:rPr>
              <a:t>PS1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'[\d \t \u@\h:\W$(__git_ps1 " (%s)")]\$ 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3D8CB-EA1B-356C-8DC0-FD7685ECC867}"/>
              </a:ext>
            </a:extLst>
          </p:cNvPr>
          <p:cNvSpPr txBox="1"/>
          <p:nvPr/>
        </p:nvSpPr>
        <p:spPr>
          <a:xfrm>
            <a:off x="457200" y="190500"/>
            <a:ext cx="74041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Setup environment variables before compiling PICNIC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F7C26-26D6-1ED0-48E6-32F61CF5C81D}"/>
              </a:ext>
            </a:extLst>
          </p:cNvPr>
          <p:cNvSpPr txBox="1"/>
          <p:nvPr/>
        </p:nvSpPr>
        <p:spPr>
          <a:xfrm>
            <a:off x="457200" y="1863611"/>
            <a:ext cx="66484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Define environment variables for </a:t>
            </a:r>
            <a:r>
              <a:rPr lang="en-US" sz="2000" dirty="0" err="1">
                <a:solidFill>
                  <a:srgbClr val="00B0F0"/>
                </a:solidFill>
              </a:rPr>
              <a:t>cpp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B0F0"/>
                </a:solidFill>
              </a:rPr>
              <a:t>fortran</a:t>
            </a:r>
            <a:r>
              <a:rPr lang="en-US" sz="2000" dirty="0"/>
              <a:t> compilers in startup scripts (e.g., .</a:t>
            </a:r>
            <a:r>
              <a:rPr lang="en-US" sz="2000" dirty="0" err="1"/>
              <a:t>bashrc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My .</a:t>
            </a:r>
            <a:r>
              <a:rPr lang="en-US" sz="2000" dirty="0" err="1"/>
              <a:t>bashrc</a:t>
            </a:r>
            <a:r>
              <a:rPr lang="en-US" sz="2000" dirty="0"/>
              <a:t> file looks like this </a:t>
            </a:r>
            <a:r>
              <a:rPr lang="en-US" sz="2000" dirty="0">
                <a:sym typeface="Wingdings" pitchFamily="2" charset="2"/>
              </a:rPr>
              <a:t>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CH_TIMER</a:t>
            </a:r>
            <a:r>
              <a:rPr lang="en-US" sz="2000" dirty="0">
                <a:sym typeface="Wingdings" pitchFamily="2" charset="2"/>
              </a:rPr>
              <a:t> flag is needed for profiling during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CHOMBO_DIR</a:t>
            </a:r>
            <a:r>
              <a:rPr lang="en-US" sz="2000" dirty="0">
                <a:sym typeface="Wingdings" pitchFamily="2" charset="2"/>
              </a:rPr>
              <a:t> is used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PETSC_DIR</a:t>
            </a:r>
            <a:r>
              <a:rPr lang="en-US" sz="2000" dirty="0">
                <a:sym typeface="Wingdings" pitchFamily="2" charset="2"/>
              </a:rPr>
              <a:t> is used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Writing is done in parallel using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HDF5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.git-prompt.sh is useful for seeing your repo status on the command line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8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70BF9-5160-69C8-0EFE-1975A1875B9D}"/>
              </a:ext>
            </a:extLst>
          </p:cNvPr>
          <p:cNvSpPr txBox="1"/>
          <p:nvPr/>
        </p:nvSpPr>
        <p:spPr>
          <a:xfrm>
            <a:off x="457200" y="190500"/>
            <a:ext cx="4191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/>
              <a:t>Building PICNIC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73C6D-C42A-7F0C-6837-5097F27CAED1}"/>
              </a:ext>
            </a:extLst>
          </p:cNvPr>
          <p:cNvSpPr txBox="1"/>
          <p:nvPr/>
        </p:nvSpPr>
        <p:spPr>
          <a:xfrm>
            <a:off x="457200" y="1371600"/>
            <a:ext cx="98171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 to your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picnic/exec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this is your first time building here, copy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Make.defs.local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file from this directory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Chombo/lib/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Make.defs.local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file that exist here is specific for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It may need to be modified for other systems. I will get those setups (one day…)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open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GNUmakefile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you will see basic directory and library linking commands used on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build instructions are in README.txt. To build: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1D: ‘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-j all MPI=TRUE DEBUG=FALSE OPT=TRUE DIM=1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D: ‘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-j all MPI=TRUE DEBUG=FALSE OPT=TRUE DIM=2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1169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1612</Words>
  <Application>Microsoft Macintosh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Species moments (mesh_data files)</vt:lpstr>
      <vt:lpstr>Optional species moments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PICNIC group meeting</dc:title>
  <dc:creator>Angus, Justin Ray</dc:creator>
  <cp:lastModifiedBy>Angus, Justin Ray</cp:lastModifiedBy>
  <cp:revision>6</cp:revision>
  <dcterms:created xsi:type="dcterms:W3CDTF">2022-10-03T15:38:39Z</dcterms:created>
  <dcterms:modified xsi:type="dcterms:W3CDTF">2024-05-08T18:57:51Z</dcterms:modified>
</cp:coreProperties>
</file>