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319" r:id="rId3"/>
    <p:sldId id="320" r:id="rId4"/>
    <p:sldId id="321" r:id="rId5"/>
    <p:sldId id="322" r:id="rId6"/>
  </p:sldIdLst>
  <p:sldSz cx="9144000" cy="6858000" type="screen4x3"/>
  <p:notesSz cx="6858000" cy="9144000"/>
  <p:custDataLst>
    <p:tags r:id="rId8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Mørkt layout 1 - Markering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llemlayout 4 - Markerin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81" autoAdjust="0"/>
    <p:restoredTop sz="94660"/>
  </p:normalViewPr>
  <p:slideViewPr>
    <p:cSldViewPr snapToGrid="0">
      <p:cViewPr>
        <p:scale>
          <a:sx n="100" d="100"/>
          <a:sy n="100" d="100"/>
        </p:scale>
        <p:origin x="-1530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-97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45CC5-0747-4922-B612-38BC45EFEF8C}" type="datetimeFigureOut">
              <a:rPr lang="da-DK" smtClean="0"/>
              <a:t>14-02-2017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EDB37-A06B-4400-911F-38FC429DD69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050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3"/>
          </a:p>
        </p:txBody>
      </p:sp>
      <p:pic>
        <p:nvPicPr>
          <p:cNvPr id="9" name="Picture 1" descr="5foto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02" y="1177144"/>
            <a:ext cx="7644160" cy="1867488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04" y="1058115"/>
            <a:ext cx="6726280" cy="182519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37037" y="3349346"/>
            <a:ext cx="6807746" cy="722166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2485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 dirty="0" smtClean="0"/>
              <a:t>Tilføj titel</a:t>
            </a:r>
            <a:endParaRPr lang="da-DK" dirty="0"/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6" y="4073776"/>
            <a:ext cx="6816159" cy="2103159"/>
          </a:xfrm>
          <a:prstGeom prst="rect">
            <a:avLst/>
          </a:prstGeom>
        </p:spPr>
        <p:txBody>
          <a:bodyPr/>
          <a:lstStyle>
            <a:lvl1pPr>
              <a:buNone/>
              <a:defRPr sz="966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smtClean="0">
                <a:solidFill>
                  <a:srgbClr val="FFFFFF"/>
                </a:solidFill>
              </a:rPr>
              <a:t>PowerPoint 31.07.2012 [RET DATO]</a:t>
            </a:r>
            <a:endParaRPr lang="da-DK" dirty="0"/>
          </a:p>
        </p:txBody>
      </p:sp>
      <p:pic>
        <p:nvPicPr>
          <p:cNvPr id="11" name="Picture 5" descr="CPHbusinessNEG_RG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542" y="9992"/>
            <a:ext cx="2152751" cy="8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62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3"/>
          </a:p>
        </p:txBody>
      </p:sp>
      <p:pic>
        <p:nvPicPr>
          <p:cNvPr id="4" name="Picture 6" descr="3foto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02" y="1200325"/>
            <a:ext cx="6900755" cy="3168687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037189" y="4468600"/>
            <a:ext cx="6982068" cy="717493"/>
          </a:xfrm>
          <a:prstGeom prst="rect">
            <a:avLst/>
          </a:prstGeom>
        </p:spPr>
        <p:txBody>
          <a:bodyPr/>
          <a:lstStyle>
            <a:lvl1pPr>
              <a:buNone/>
              <a:defRPr sz="2485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Overskrift</a:t>
            </a:r>
            <a:endParaRPr lang="da-DK" dirty="0"/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7" y="5194508"/>
            <a:ext cx="6982220" cy="1369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err="1" smtClean="0"/>
              <a:t>Duis</a:t>
            </a:r>
            <a:r>
              <a:rPr lang="da-DK" dirty="0" smtClean="0"/>
              <a:t> </a:t>
            </a:r>
            <a:r>
              <a:rPr lang="da-DK" dirty="0" err="1" smtClean="0"/>
              <a:t>autem</a:t>
            </a:r>
            <a:r>
              <a:rPr lang="da-DK" dirty="0" smtClean="0"/>
              <a:t> vel </a:t>
            </a:r>
            <a:r>
              <a:rPr lang="da-DK" dirty="0" err="1" smtClean="0"/>
              <a:t>eum</a:t>
            </a:r>
            <a:r>
              <a:rPr lang="da-DK" dirty="0" smtClean="0"/>
              <a:t> </a:t>
            </a:r>
            <a:r>
              <a:rPr lang="da-DK" dirty="0" err="1" smtClean="0"/>
              <a:t>iriure</a:t>
            </a:r>
            <a:r>
              <a:rPr lang="da-DK" dirty="0" smtClean="0"/>
              <a:t> </a:t>
            </a:r>
            <a:r>
              <a:rPr lang="da-DK" dirty="0" err="1" smtClean="0"/>
              <a:t>dolor</a:t>
            </a:r>
            <a:r>
              <a:rPr lang="da-DK" dirty="0" smtClean="0"/>
              <a:t> in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endParaRPr lang="da-DK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542" y="9992"/>
            <a:ext cx="2152751" cy="8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28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510347" y="669693"/>
            <a:ext cx="808662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2485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Skriv titel</a:t>
            </a:r>
            <a:endParaRPr lang="da-DK" dirty="0"/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2"/>
          </p:nvPr>
        </p:nvSpPr>
        <p:spPr>
          <a:xfrm>
            <a:off x="510347" y="2116875"/>
            <a:ext cx="8086620" cy="3773393"/>
          </a:xfrm>
          <a:prstGeom prst="rect">
            <a:avLst/>
          </a:prstGeom>
        </p:spPr>
        <p:txBody>
          <a:bodyPr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097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10346" y="2056143"/>
            <a:ext cx="3985454" cy="4070020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381"/>
            </a:lvl6pPr>
            <a:lvl7pPr>
              <a:defRPr sz="1381"/>
            </a:lvl7pPr>
            <a:lvl8pPr>
              <a:defRPr sz="1381"/>
            </a:lvl8pPr>
            <a:lvl9pPr>
              <a:defRPr sz="1381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1" y="2056145"/>
            <a:ext cx="3948767" cy="4070019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381"/>
            </a:lvl6pPr>
            <a:lvl7pPr>
              <a:defRPr sz="1381"/>
            </a:lvl7pPr>
            <a:lvl8pPr>
              <a:defRPr sz="1381"/>
            </a:lvl8pPr>
            <a:lvl9pPr>
              <a:defRPr sz="1381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8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3"/>
            <a:ext cx="808662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2485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Skriv titel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830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10346" y="2029639"/>
            <a:ext cx="3987042" cy="639762"/>
          </a:xfrm>
          <a:prstGeom prst="rect">
            <a:avLst/>
          </a:prstGeom>
        </p:spPr>
        <p:txBody>
          <a:bodyPr lIns="99377" tIns="49688" rIns="99377" bIns="49688" anchor="b"/>
          <a:lstStyle>
            <a:lvl1pPr marL="0" indent="0">
              <a:buNone/>
              <a:defRPr sz="1795" b="1"/>
            </a:lvl1pPr>
            <a:lvl2pPr marL="342962" indent="0">
              <a:buNone/>
              <a:defRPr sz="1519" b="1"/>
            </a:lvl2pPr>
            <a:lvl3pPr marL="685925" indent="0">
              <a:buNone/>
              <a:defRPr sz="1381" b="1"/>
            </a:lvl3pPr>
            <a:lvl4pPr marL="1028888" indent="0">
              <a:buNone/>
              <a:defRPr sz="1174" b="1"/>
            </a:lvl4pPr>
            <a:lvl5pPr marL="1371850" indent="0">
              <a:buNone/>
              <a:defRPr sz="1174" b="1"/>
            </a:lvl5pPr>
            <a:lvl6pPr marL="1714812" indent="0">
              <a:buNone/>
              <a:defRPr sz="1174" b="1"/>
            </a:lvl6pPr>
            <a:lvl7pPr marL="2057775" indent="0">
              <a:buNone/>
              <a:defRPr sz="1174" b="1"/>
            </a:lvl7pPr>
            <a:lvl8pPr marL="2400737" indent="0">
              <a:buNone/>
              <a:defRPr sz="1174" b="1"/>
            </a:lvl8pPr>
            <a:lvl9pPr marL="2743700" indent="0">
              <a:buNone/>
              <a:defRPr sz="1174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10346" y="2669402"/>
            <a:ext cx="3987041" cy="3456762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174"/>
            </a:lvl6pPr>
            <a:lvl7pPr>
              <a:defRPr sz="1174"/>
            </a:lvl7pPr>
            <a:lvl8pPr>
              <a:defRPr sz="1174"/>
            </a:lvl8pPr>
            <a:lvl9pPr>
              <a:defRPr sz="1174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7" y="2029639"/>
            <a:ext cx="3951941" cy="639762"/>
          </a:xfrm>
          <a:prstGeom prst="rect">
            <a:avLst/>
          </a:prstGeom>
        </p:spPr>
        <p:txBody>
          <a:bodyPr lIns="99377" tIns="49688" rIns="99377" bIns="49688" anchor="b"/>
          <a:lstStyle>
            <a:lvl1pPr marL="0" indent="0">
              <a:buNone/>
              <a:defRPr sz="1795" b="1"/>
            </a:lvl1pPr>
            <a:lvl2pPr marL="342962" indent="0">
              <a:buNone/>
              <a:defRPr sz="1519" b="1"/>
            </a:lvl2pPr>
            <a:lvl3pPr marL="685925" indent="0">
              <a:buNone/>
              <a:defRPr sz="1381" b="1"/>
            </a:lvl3pPr>
            <a:lvl4pPr marL="1028888" indent="0">
              <a:buNone/>
              <a:defRPr sz="1174" b="1"/>
            </a:lvl4pPr>
            <a:lvl5pPr marL="1371850" indent="0">
              <a:buNone/>
              <a:defRPr sz="1174" b="1"/>
            </a:lvl5pPr>
            <a:lvl6pPr marL="1714812" indent="0">
              <a:buNone/>
              <a:defRPr sz="1174" b="1"/>
            </a:lvl6pPr>
            <a:lvl7pPr marL="2057775" indent="0">
              <a:buNone/>
              <a:defRPr sz="1174" b="1"/>
            </a:lvl7pPr>
            <a:lvl8pPr marL="2400737" indent="0">
              <a:buNone/>
              <a:defRPr sz="1174" b="1"/>
            </a:lvl8pPr>
            <a:lvl9pPr marL="2743700" indent="0">
              <a:buNone/>
              <a:defRPr sz="1174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7" y="2669404"/>
            <a:ext cx="3951941" cy="3456761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174"/>
            </a:lvl6pPr>
            <a:lvl7pPr>
              <a:defRPr sz="1174"/>
            </a:lvl7pPr>
            <a:lvl8pPr>
              <a:defRPr sz="1174"/>
            </a:lvl8pPr>
            <a:lvl9pPr>
              <a:defRPr sz="1174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10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3"/>
            <a:ext cx="808662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2485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Skriv titel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5493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</p:spPr>
        <p:txBody>
          <a:bodyPr lIns="99377" tIns="49688" rIns="99377" bIns="49688" anchor="b"/>
          <a:lstStyle>
            <a:lvl1pPr algn="l">
              <a:defRPr sz="1795" b="1"/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9" y="746113"/>
            <a:ext cx="5486400" cy="3981463"/>
          </a:xfrm>
          <a:prstGeom prst="rect">
            <a:avLst/>
          </a:prstGeom>
        </p:spPr>
        <p:txBody>
          <a:bodyPr lIns="99377" tIns="49688" rIns="99377" bIns="49688"/>
          <a:lstStyle>
            <a:lvl1pPr marL="0" indent="0">
              <a:buNone/>
              <a:defRPr sz="2416"/>
            </a:lvl1pPr>
            <a:lvl2pPr marL="342962" indent="0">
              <a:buNone/>
              <a:defRPr sz="2071"/>
            </a:lvl2pPr>
            <a:lvl3pPr marL="685925" indent="0">
              <a:buNone/>
              <a:defRPr sz="1795"/>
            </a:lvl3pPr>
            <a:lvl4pPr marL="1028888" indent="0">
              <a:buNone/>
              <a:defRPr sz="1519"/>
            </a:lvl4pPr>
            <a:lvl5pPr marL="1371850" indent="0">
              <a:buNone/>
              <a:defRPr sz="1519"/>
            </a:lvl5pPr>
            <a:lvl6pPr marL="1714812" indent="0">
              <a:buNone/>
              <a:defRPr sz="1519"/>
            </a:lvl6pPr>
            <a:lvl7pPr marL="2057775" indent="0">
              <a:buNone/>
              <a:defRPr sz="1519"/>
            </a:lvl7pPr>
            <a:lvl8pPr marL="2400737" indent="0">
              <a:buNone/>
              <a:defRPr sz="1519"/>
            </a:lvl8pPr>
            <a:lvl9pPr marL="2743700" indent="0">
              <a:buNone/>
              <a:defRPr sz="1519"/>
            </a:lvl9pPr>
          </a:lstStyle>
          <a:p>
            <a:r>
              <a:rPr lang="da-DK" smtClean="0"/>
              <a:t>Klik på ikonet for at tilføje et billede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</p:spPr>
        <p:txBody>
          <a:bodyPr lIns="99377" tIns="49688" rIns="99377" bIns="49688"/>
          <a:lstStyle>
            <a:lvl1pPr marL="0" indent="0">
              <a:buNone/>
              <a:defRPr sz="1381"/>
            </a:lvl1pPr>
            <a:lvl2pPr marL="342962" indent="0">
              <a:buNone/>
              <a:defRPr sz="897"/>
            </a:lvl2pPr>
            <a:lvl3pPr marL="685925" indent="0">
              <a:buNone/>
              <a:defRPr sz="759"/>
            </a:lvl3pPr>
            <a:lvl4pPr marL="1028888" indent="0">
              <a:buNone/>
              <a:defRPr sz="690"/>
            </a:lvl4pPr>
            <a:lvl5pPr marL="1371850" indent="0">
              <a:buNone/>
              <a:defRPr sz="690"/>
            </a:lvl5pPr>
            <a:lvl6pPr marL="1714812" indent="0">
              <a:buNone/>
              <a:defRPr sz="690"/>
            </a:lvl6pPr>
            <a:lvl7pPr marL="2057775" indent="0">
              <a:buNone/>
              <a:defRPr sz="690"/>
            </a:lvl7pPr>
            <a:lvl8pPr marL="2400737" indent="0">
              <a:buNone/>
              <a:defRPr sz="690"/>
            </a:lvl8pPr>
            <a:lvl9pPr marL="2743700" indent="0">
              <a:buNone/>
              <a:defRPr sz="69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</p:spTree>
    <p:extLst>
      <p:ext uri="{BB962C8B-B14F-4D97-AF65-F5344CB8AC3E}">
        <p14:creationId xmlns:p14="http://schemas.microsoft.com/office/powerpoint/2010/main" val="271364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led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60" cy="321164"/>
          </a:xfrm>
          <a:prstGeom prst="rect">
            <a:avLst/>
          </a:prstGeom>
        </p:spPr>
      </p:pic>
      <p:pic>
        <p:nvPicPr>
          <p:cNvPr id="16" name="Billed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ktangel 16"/>
          <p:cNvSpPr/>
          <p:nvPr/>
        </p:nvSpPr>
        <p:spPr>
          <a:xfrm>
            <a:off x="0" y="609600"/>
            <a:ext cx="782836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ktangel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rgbClr val="74A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6" cy="10809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0242" y="2336874"/>
            <a:ext cx="7210396" cy="3599316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da-DK" sz="1657"/>
            </a:lvl1pPr>
            <a:lvl2pPr latinLnBrk="0">
              <a:defRPr lang="da-DK" sz="1381"/>
            </a:lvl2pPr>
            <a:lvl3pPr latinLnBrk="0">
              <a:defRPr lang="da-DK" sz="1243"/>
            </a:lvl3pPr>
            <a:lvl4pPr latinLnBrk="0">
              <a:defRPr lang="da-DK" sz="1104"/>
            </a:lvl4pPr>
            <a:lvl5pPr latinLnBrk="0">
              <a:defRPr lang="da-DK" sz="1104"/>
            </a:lvl5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7086601" y="6492877"/>
            <a:ext cx="2057400" cy="365125"/>
          </a:xfrm>
          <a:prstGeom prst="rect">
            <a:avLst/>
          </a:prstGeom>
        </p:spPr>
        <p:txBody>
          <a:bodyPr/>
          <a:lstStyle/>
          <a:p>
            <a:fld id="{9CCC74E5-4FD5-435D-B861-CC02D536E1EA}" type="datetimeFigureOut">
              <a:rPr lang="da-DK" smtClean="0"/>
              <a:t>14-02-2017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1" y="6435722"/>
            <a:ext cx="5152994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7939370" y="753229"/>
            <a:ext cx="1202248" cy="10907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1348D0D-4D07-4786-A475-090CA522D2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41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02" y="10001"/>
            <a:ext cx="2159999" cy="85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defTabSz="342962" rtl="0" eaLnBrk="1" latinLnBrk="0" hangingPunct="1">
        <a:spcBef>
          <a:spcPct val="0"/>
        </a:spcBef>
        <a:buNone/>
        <a:defRPr sz="2485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257222" indent="-257222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1pPr>
      <a:lvl2pPr marL="557314" indent="-214352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2pPr>
      <a:lvl3pPr marL="857406" indent="-171481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3pPr>
      <a:lvl4pPr marL="1200368" indent="-171481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4pPr>
      <a:lvl5pPr marL="1543331" indent="-171481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5pPr>
      <a:lvl6pPr marL="1886294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6pPr>
      <a:lvl7pPr marL="2229256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7pPr>
      <a:lvl8pPr marL="2572218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8pPr>
      <a:lvl9pPr marL="2915180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1pPr>
      <a:lvl2pPr marL="342962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2pPr>
      <a:lvl3pPr marL="685925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3pPr>
      <a:lvl4pPr marL="1028888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4pPr>
      <a:lvl5pPr marL="1371850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5pPr>
      <a:lvl6pPr marL="1714812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6pPr>
      <a:lvl7pPr marL="2057775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7pPr>
      <a:lvl8pPr marL="2400737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8pPr>
      <a:lvl9pPr marL="2743700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acebook.github.io/react/docs/state-and-lifecycle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docs/components-and-props.html" TargetMode="External"/><Relationship Id="rId2" Type="http://schemas.openxmlformats.org/officeDocument/2006/relationships/hyperlink" Target="https://facebook.github.io/react/docs/composition-vs-inheritance.htm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ndrewhfarmer.com/react-ajax-best-practices/" TargetMode="External"/><Relationship Id="rId2" Type="http://schemas.openxmlformats.org/officeDocument/2006/relationships/hyperlink" Target="https://medium.com/@dan_abramov/smart-and-dumb-components-7ca2f9a7c7d0#.9e9x5znru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obinwieruch.de/redux-mobx-confus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3"/>
          <p:cNvSpPr>
            <a:spLocks noGrp="1"/>
          </p:cNvSpPr>
          <p:nvPr>
            <p:ph type="body" sz="quarter" idx="10"/>
          </p:nvPr>
        </p:nvSpPr>
        <p:spPr>
          <a:xfrm>
            <a:off x="1037037" y="3349346"/>
            <a:ext cx="6807746" cy="1394104"/>
          </a:xfrm>
        </p:spPr>
        <p:txBody>
          <a:bodyPr/>
          <a:lstStyle/>
          <a:p>
            <a:pPr algn="ctr"/>
            <a:r>
              <a:rPr lang="da-DK" dirty="0" err="1" smtClean="0"/>
              <a:t>React</a:t>
            </a:r>
            <a:endParaRPr lang="da-DK" dirty="0"/>
          </a:p>
          <a:p>
            <a:pPr algn="ctr"/>
            <a:r>
              <a:rPr lang="da-DK" sz="1600" dirty="0" smtClean="0"/>
              <a:t> </a:t>
            </a:r>
            <a:r>
              <a:rPr lang="da-DK" sz="1600" dirty="0" err="1" smtClean="0"/>
              <a:t>Week</a:t>
            </a:r>
            <a:r>
              <a:rPr lang="da-DK" sz="1600" dirty="0" smtClean="0"/>
              <a:t> 1: The basics</a:t>
            </a:r>
            <a:endParaRPr lang="da-DK" sz="1600" dirty="0"/>
          </a:p>
        </p:txBody>
      </p:sp>
      <p:pic>
        <p:nvPicPr>
          <p:cNvPr id="6" name="Picture 8" descr="https://www3.nd.edu/~ljordan/linux/images/tuxwhiteb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3" r="8037"/>
          <a:stretch/>
        </p:blipFill>
        <p:spPr bwMode="auto">
          <a:xfrm>
            <a:off x="3908612" y="1434354"/>
            <a:ext cx="1165289" cy="111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6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smtClean="0"/>
              <a:t>Agenda </a:t>
            </a:r>
            <a:r>
              <a:rPr lang="da-DK" dirty="0" err="1" smtClean="0"/>
              <a:t>day</a:t>
            </a:r>
            <a:r>
              <a:rPr lang="da-DK" dirty="0" smtClean="0"/>
              <a:t> 1 – the </a:t>
            </a:r>
            <a:r>
              <a:rPr lang="da-DK" dirty="0" err="1" smtClean="0"/>
              <a:t>background</a:t>
            </a:r>
            <a:endParaRPr lang="da-DK" dirty="0"/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2"/>
          </p:nvPr>
        </p:nvSpPr>
        <p:spPr>
          <a:xfrm>
            <a:off x="510347" y="1419225"/>
            <a:ext cx="8086620" cy="447104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Day1:</a:t>
            </a:r>
          </a:p>
          <a:p>
            <a:pPr marL="0" indent="0">
              <a:buNone/>
            </a:pPr>
            <a:r>
              <a:rPr lang="en-US" b="1" dirty="0" smtClean="0"/>
              <a:t>- Frontend on Rest API</a:t>
            </a:r>
          </a:p>
          <a:p>
            <a:pPr marL="0" indent="0">
              <a:buNone/>
            </a:pPr>
            <a:r>
              <a:rPr lang="en-US" b="1" dirty="0" smtClean="0"/>
              <a:t>- </a:t>
            </a:r>
            <a:r>
              <a:rPr lang="en-US" b="1" dirty="0" err="1" smtClean="0"/>
              <a:t>Jquery</a:t>
            </a:r>
            <a:r>
              <a:rPr lang="en-US" b="1" dirty="0" smtClean="0"/>
              <a:t> vs. React vs. Angular vs. Ember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- See examples here</a:t>
            </a:r>
          </a:p>
          <a:p>
            <a:pPr>
              <a:buFontTx/>
              <a:buChar char="-"/>
            </a:pPr>
            <a:r>
              <a:rPr lang="en-US" b="1" dirty="0" smtClean="0"/>
              <a:t>SPA – (Single page application)</a:t>
            </a:r>
          </a:p>
          <a:p>
            <a:pPr lvl="1">
              <a:buFontTx/>
              <a:buChar char="-"/>
            </a:pPr>
            <a:r>
              <a:rPr lang="en-US" b="1" dirty="0" smtClean="0"/>
              <a:t>Pros and Cons</a:t>
            </a:r>
          </a:p>
          <a:p>
            <a:pPr lvl="2">
              <a:buFontTx/>
              <a:buChar char="-"/>
            </a:pPr>
            <a:r>
              <a:rPr lang="en-US" b="1" dirty="0" smtClean="0"/>
              <a:t>Read, contemplate, discuss and make a decision (what would you want in your business?)</a:t>
            </a:r>
          </a:p>
          <a:p>
            <a:pPr lvl="1">
              <a:buFontTx/>
              <a:buChar char="-"/>
            </a:pPr>
            <a:r>
              <a:rPr lang="en-US" b="1" dirty="0" smtClean="0"/>
              <a:t>Alternatives </a:t>
            </a:r>
          </a:p>
          <a:p>
            <a:pPr lvl="2">
              <a:buFontTx/>
              <a:buChar char="-"/>
            </a:pPr>
            <a:r>
              <a:rPr lang="en-US" b="1" dirty="0" err="1" smtClean="0"/>
              <a:t>Mulitpage</a:t>
            </a:r>
            <a:r>
              <a:rPr lang="en-US" b="1" dirty="0" smtClean="0"/>
              <a:t> or Hybrids </a:t>
            </a:r>
          </a:p>
          <a:p>
            <a:pPr>
              <a:buFontTx/>
              <a:buChar char="-"/>
            </a:pPr>
            <a:r>
              <a:rPr lang="en-US" b="1" dirty="0" smtClean="0"/>
              <a:t>Node.js and NPM</a:t>
            </a:r>
          </a:p>
          <a:p>
            <a:pPr>
              <a:buFontTx/>
              <a:buChar char="-"/>
            </a:pPr>
            <a:r>
              <a:rPr lang="en-US" b="1" dirty="0" smtClean="0"/>
              <a:t>ES6 – new </a:t>
            </a:r>
            <a:r>
              <a:rPr lang="en-US" b="1" dirty="0" err="1" smtClean="0"/>
              <a:t>javascript</a:t>
            </a:r>
            <a:r>
              <a:rPr lang="en-US" b="1" dirty="0" smtClean="0"/>
              <a:t> version</a:t>
            </a:r>
          </a:p>
          <a:p>
            <a:pPr lvl="1">
              <a:buFontTx/>
              <a:buChar char="-"/>
            </a:pPr>
            <a:r>
              <a:rPr lang="en-US" b="1" dirty="0" smtClean="0"/>
              <a:t>Important features (</a:t>
            </a:r>
            <a:r>
              <a:rPr lang="en-US" b="1" dirty="0" err="1" smtClean="0"/>
              <a:t>ReCap</a:t>
            </a:r>
            <a:r>
              <a:rPr lang="en-US" b="1" dirty="0" smtClean="0"/>
              <a:t>)</a:t>
            </a:r>
          </a:p>
          <a:p>
            <a:pPr lvl="2">
              <a:buFontTx/>
              <a:buChar char="-"/>
            </a:pPr>
            <a:r>
              <a:rPr lang="en-US" b="1" dirty="0" err="1"/>
              <a:t>c</a:t>
            </a:r>
            <a:r>
              <a:rPr lang="en-US" b="1" dirty="0" err="1" smtClean="0"/>
              <a:t>onst</a:t>
            </a:r>
            <a:r>
              <a:rPr lang="en-US" b="1" dirty="0" smtClean="0"/>
              <a:t>, let, </a:t>
            </a:r>
          </a:p>
          <a:p>
            <a:pPr lvl="2">
              <a:buFontTx/>
              <a:buChar char="-"/>
            </a:pPr>
            <a:r>
              <a:rPr lang="da-DK" dirty="0"/>
              <a:t>ES6 </a:t>
            </a:r>
            <a:r>
              <a:rPr lang="da-DK" dirty="0" err="1" smtClean="0"/>
              <a:t>destructuring</a:t>
            </a:r>
            <a:endParaRPr lang="da-DK" dirty="0" smtClean="0"/>
          </a:p>
          <a:p>
            <a:pPr lvl="2">
              <a:buFontTx/>
              <a:buChar char="-"/>
            </a:pPr>
            <a:r>
              <a:rPr lang="da-DK" b="1" dirty="0" err="1" smtClean="0"/>
              <a:t>Arrow</a:t>
            </a:r>
            <a:r>
              <a:rPr lang="da-DK" b="1" dirty="0" smtClean="0"/>
              <a:t> notation</a:t>
            </a:r>
          </a:p>
          <a:p>
            <a:pPr lvl="2">
              <a:buFontTx/>
              <a:buChar char="-"/>
            </a:pPr>
            <a:endParaRPr lang="en-US" b="1" dirty="0" smtClean="0"/>
          </a:p>
          <a:p>
            <a:pPr>
              <a:buFontTx/>
              <a:buChar char="-"/>
            </a:pPr>
            <a:r>
              <a:rPr lang="en-US" b="1" dirty="0" smtClean="0"/>
              <a:t>React</a:t>
            </a:r>
          </a:p>
          <a:p>
            <a:pPr lvl="1">
              <a:buFontTx/>
              <a:buChar char="-"/>
            </a:pPr>
            <a:r>
              <a:rPr lang="en-US" b="1" dirty="0" smtClean="0"/>
              <a:t>Babel, </a:t>
            </a:r>
            <a:r>
              <a:rPr lang="en-US" b="1" dirty="0" err="1" smtClean="0"/>
              <a:t>Webpack</a:t>
            </a:r>
            <a:r>
              <a:rPr lang="en-US" b="1" dirty="0" smtClean="0"/>
              <a:t>, create-react-app</a:t>
            </a:r>
          </a:p>
          <a:p>
            <a:pPr lvl="1">
              <a:buFontTx/>
              <a:buChar char="-"/>
            </a:pPr>
            <a:r>
              <a:rPr lang="en-US" b="1" dirty="0" smtClean="0"/>
              <a:t>Virtual DOM</a:t>
            </a:r>
          </a:p>
          <a:p>
            <a:pPr>
              <a:buFontTx/>
              <a:buChar char="-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50900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smtClean="0"/>
              <a:t>Agenda </a:t>
            </a:r>
            <a:r>
              <a:rPr lang="da-DK" dirty="0" err="1" smtClean="0"/>
              <a:t>day</a:t>
            </a:r>
            <a:r>
              <a:rPr lang="da-DK" dirty="0" smtClean="0"/>
              <a:t> 2 – practical </a:t>
            </a:r>
            <a:r>
              <a:rPr lang="da-DK" dirty="0" err="1" smtClean="0"/>
              <a:t>react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a-DK" dirty="0" err="1" smtClean="0"/>
              <a:t>React</a:t>
            </a:r>
            <a:endParaRPr lang="da-DK" dirty="0" smtClean="0"/>
          </a:p>
          <a:p>
            <a:pPr lvl="1"/>
            <a:r>
              <a:rPr lang="da-DK" dirty="0" smtClean="0"/>
              <a:t>JSX</a:t>
            </a:r>
          </a:p>
          <a:p>
            <a:pPr lvl="1"/>
            <a:r>
              <a:rPr lang="da-DK" dirty="0" smtClean="0"/>
              <a:t>Components, elements and </a:t>
            </a:r>
            <a:r>
              <a:rPr lang="da-DK" dirty="0" err="1" smtClean="0"/>
              <a:t>instances</a:t>
            </a:r>
            <a:endParaRPr lang="da-DK" dirty="0" smtClean="0"/>
          </a:p>
          <a:p>
            <a:pPr lvl="1"/>
            <a:r>
              <a:rPr lang="da-DK" dirty="0" err="1" smtClean="0"/>
              <a:t>ReactDOM.render</a:t>
            </a:r>
            <a:r>
              <a:rPr lang="da-DK" dirty="0" smtClean="0"/>
              <a:t>()</a:t>
            </a:r>
          </a:p>
          <a:p>
            <a:pPr lvl="1"/>
            <a:r>
              <a:rPr lang="da-DK" dirty="0" err="1" smtClean="0"/>
              <a:t>React</a:t>
            </a:r>
            <a:r>
              <a:rPr lang="da-DK" dirty="0" smtClean="0"/>
              <a:t> lists and </a:t>
            </a:r>
            <a:r>
              <a:rPr lang="da-DK" dirty="0" err="1" smtClean="0"/>
              <a:t>keys</a:t>
            </a:r>
            <a:endParaRPr lang="da-DK" dirty="0" smtClean="0"/>
          </a:p>
          <a:p>
            <a:pPr lvl="2"/>
            <a:r>
              <a:rPr lang="da-DK" dirty="0" smtClean="0"/>
              <a:t>ES6 </a:t>
            </a:r>
            <a:r>
              <a:rPr lang="da-DK" dirty="0" err="1" smtClean="0"/>
              <a:t>arrow</a:t>
            </a:r>
            <a:r>
              <a:rPr lang="da-DK" dirty="0" smtClean="0"/>
              <a:t> </a:t>
            </a:r>
            <a:r>
              <a:rPr lang="da-DK" dirty="0" err="1" smtClean="0"/>
              <a:t>functions</a:t>
            </a:r>
            <a:endParaRPr lang="da-DK" dirty="0" smtClean="0"/>
          </a:p>
          <a:p>
            <a:pPr lvl="1"/>
            <a:r>
              <a:rPr lang="da-DK" dirty="0" smtClean="0"/>
              <a:t>Components and </a:t>
            </a:r>
            <a:r>
              <a:rPr lang="da-DK" dirty="0" err="1" smtClean="0"/>
              <a:t>state</a:t>
            </a:r>
            <a:r>
              <a:rPr lang="da-DK" dirty="0" smtClean="0"/>
              <a:t> (the </a:t>
            </a:r>
            <a:r>
              <a:rPr lang="da-DK" dirty="0" err="1" smtClean="0"/>
              <a:t>constructor</a:t>
            </a:r>
            <a:r>
              <a:rPr lang="da-DK" dirty="0" smtClean="0"/>
              <a:t>)</a:t>
            </a:r>
          </a:p>
          <a:p>
            <a:pPr lvl="1"/>
            <a:r>
              <a:rPr lang="da-DK" dirty="0" err="1" smtClean="0"/>
              <a:t>Unidirectional</a:t>
            </a:r>
            <a:r>
              <a:rPr lang="da-DK" dirty="0" smtClean="0"/>
              <a:t> data flow</a:t>
            </a:r>
          </a:p>
          <a:p>
            <a:pPr lvl="1"/>
            <a:r>
              <a:rPr lang="da-DK" dirty="0" err="1" smtClean="0"/>
              <a:t>React</a:t>
            </a:r>
            <a:r>
              <a:rPr lang="da-DK" dirty="0" smtClean="0"/>
              <a:t> </a:t>
            </a:r>
            <a:r>
              <a:rPr lang="da-DK" dirty="0" err="1" smtClean="0"/>
              <a:t>state</a:t>
            </a:r>
            <a:r>
              <a:rPr lang="da-DK" dirty="0" smtClean="0"/>
              <a:t> and </a:t>
            </a:r>
            <a:r>
              <a:rPr lang="da-DK" dirty="0" err="1" smtClean="0"/>
              <a:t>lifecycle</a:t>
            </a:r>
            <a:r>
              <a:rPr lang="da-DK" dirty="0" smtClean="0"/>
              <a:t> </a:t>
            </a:r>
            <a:r>
              <a:rPr lang="da-DK" dirty="0" err="1" smtClean="0">
                <a:hlinkClick r:id="rId2"/>
              </a:rPr>
              <a:t>here</a:t>
            </a:r>
            <a:r>
              <a:rPr lang="da-DK" dirty="0" smtClean="0"/>
              <a:t>.</a:t>
            </a:r>
          </a:p>
          <a:p>
            <a:pPr lvl="1"/>
            <a:endParaRPr lang="da-DK" dirty="0" smtClean="0"/>
          </a:p>
          <a:p>
            <a:pPr lvl="1"/>
            <a:endParaRPr lang="da-DK" dirty="0" smtClean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711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smtClean="0"/>
              <a:t>Agenda </a:t>
            </a:r>
            <a:r>
              <a:rPr lang="da-DK" dirty="0" err="1" smtClean="0"/>
              <a:t>day</a:t>
            </a:r>
            <a:r>
              <a:rPr lang="da-DK" dirty="0" smtClean="0"/>
              <a:t> 3 – Events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a-DK" dirty="0" err="1" smtClean="0"/>
              <a:t>React</a:t>
            </a:r>
            <a:r>
              <a:rPr lang="da-DK" dirty="0" smtClean="0"/>
              <a:t> events</a:t>
            </a:r>
          </a:p>
          <a:p>
            <a:pPr lvl="1"/>
            <a:r>
              <a:rPr lang="da-DK" dirty="0" smtClean="0"/>
              <a:t>List of events</a:t>
            </a:r>
          </a:p>
          <a:p>
            <a:pPr lvl="1"/>
            <a:r>
              <a:rPr lang="da-DK" dirty="0" smtClean="0"/>
              <a:t>Forms and events</a:t>
            </a:r>
          </a:p>
          <a:p>
            <a:pPr lvl="1"/>
            <a:r>
              <a:rPr lang="da-DK" dirty="0" err="1" smtClean="0"/>
              <a:t>React</a:t>
            </a:r>
            <a:r>
              <a:rPr lang="da-DK" dirty="0" smtClean="0"/>
              <a:t> </a:t>
            </a:r>
            <a:r>
              <a:rPr lang="da-DK" dirty="0" err="1" smtClean="0">
                <a:hlinkClick r:id="rId2"/>
              </a:rPr>
              <a:t>composition</a:t>
            </a:r>
            <a:endParaRPr lang="da-DK" dirty="0" smtClean="0"/>
          </a:p>
          <a:p>
            <a:pPr lvl="1"/>
            <a:r>
              <a:rPr lang="da-DK" dirty="0" smtClean="0">
                <a:hlinkClick r:id="rId3"/>
              </a:rPr>
              <a:t>Components and Props</a:t>
            </a:r>
            <a:endParaRPr lang="da-DK" dirty="0" smtClean="0"/>
          </a:p>
          <a:p>
            <a:pPr lvl="1"/>
            <a:r>
              <a:rPr lang="da-DK" dirty="0" smtClean="0"/>
              <a:t>Style components</a:t>
            </a:r>
          </a:p>
          <a:p>
            <a:pPr lvl="1"/>
            <a:endParaRPr lang="da-DK" dirty="0" smtClean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875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smtClean="0"/>
              <a:t>Agenda </a:t>
            </a:r>
            <a:r>
              <a:rPr lang="da-DK" dirty="0" err="1" smtClean="0"/>
              <a:t>day</a:t>
            </a:r>
            <a:r>
              <a:rPr lang="da-DK" dirty="0" smtClean="0"/>
              <a:t> 4 – </a:t>
            </a:r>
            <a:r>
              <a:rPr lang="da-DK" dirty="0" smtClean="0"/>
              <a:t>Routing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a-DK" dirty="0">
                <a:hlinkClick r:id="rId2"/>
              </a:rPr>
              <a:t>https://</a:t>
            </a:r>
            <a:r>
              <a:rPr lang="da-DK" dirty="0" smtClean="0">
                <a:hlinkClick r:id="rId2"/>
              </a:rPr>
              <a:t>scotch.io/tutorials/routing-react-apps-the-complete-guide</a:t>
            </a:r>
          </a:p>
          <a:p>
            <a:endParaRPr lang="da-DK" dirty="0">
              <a:hlinkClick r:id="rId2"/>
            </a:endParaRPr>
          </a:p>
          <a:p>
            <a:r>
              <a:rPr lang="da-DK" dirty="0" smtClean="0">
                <a:hlinkClick r:id="rId2"/>
              </a:rPr>
              <a:t>https</a:t>
            </a:r>
            <a:r>
              <a:rPr lang="da-DK" dirty="0">
                <a:hlinkClick r:id="rId2"/>
              </a:rPr>
              <a:t>://medium.com/@dan_abramov/smart-and-dumb-components-7ca2f9a7c7d0#.</a:t>
            </a:r>
            <a:r>
              <a:rPr lang="da-DK" dirty="0" smtClean="0">
                <a:hlinkClick r:id="rId2"/>
              </a:rPr>
              <a:t>9e9x5znru</a:t>
            </a:r>
            <a:endParaRPr lang="da-DK" dirty="0" smtClean="0"/>
          </a:p>
          <a:p>
            <a:r>
              <a:rPr lang="da-DK" dirty="0">
                <a:hlinkClick r:id="rId3"/>
              </a:rPr>
              <a:t>http://andrewhfarmer.com/react-ajax-best-practices</a:t>
            </a:r>
            <a:r>
              <a:rPr lang="da-DK" dirty="0" smtClean="0">
                <a:hlinkClick r:id="rId3"/>
              </a:rPr>
              <a:t>/</a:t>
            </a:r>
            <a:r>
              <a:rPr lang="da-DK" dirty="0" smtClean="0"/>
              <a:t> </a:t>
            </a:r>
          </a:p>
          <a:p>
            <a:r>
              <a:rPr lang="da-DK" dirty="0">
                <a:hlinkClick r:id="rId4"/>
              </a:rPr>
              <a:t>https://www.robinwieruch.de/redux-mobx-confusion</a:t>
            </a:r>
            <a:r>
              <a:rPr lang="da-DK" dirty="0" smtClean="0">
                <a:hlinkClick r:id="rId4"/>
              </a:rPr>
              <a:t>/</a:t>
            </a:r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793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68CDC9C2-7C49-4929-9FE0-55E9A7BE7F3F}"/>
  <p:tag name="ISPRING_RESOURCE_FOLDER" val="C:\Users\Tue\Dropbox\CPHbusiness\Datamatiker\Operativsystemer\Linux Ubuntu\Dag_1\"/>
  <p:tag name="ISPRING_PRESENTATION_PATH" val="C:\Users\Tue\Dropbox\CPHbusiness\Datamatiker\Operativsystemer\Linux Ubuntu\Dag_1.pptx"/>
  <p:tag name="ISPRING_PROJECT_FOLDER_UPDATED" val="1"/>
  <p:tag name="ISPRING_RESOURCE_PATHS_HASH_PRESENTER" val="ce59c7c258d05255d5dab10e1fc2aee38db9b6"/>
</p:tagLst>
</file>

<file path=ppt/theme/theme1.xml><?xml version="1.0" encoding="utf-8"?>
<a:theme xmlns:a="http://schemas.openxmlformats.org/drawingml/2006/main" name="cph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ph_Business" id="{B182D0E0-5F0C-4327-BFCF-618CE1F06C1D}" vid="{E32B3180-6017-4E03-ABB2-44B3014A0013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14360</TotalTime>
  <Words>112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cph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Tue Hellstern (TUHE - Pers. - TR - KN)</dc:creator>
  <cp:lastModifiedBy>Thomas Hartmann (THA - Adjunkt - Cphbusiness)</cp:lastModifiedBy>
  <cp:revision>147</cp:revision>
  <cp:lastPrinted>2016-09-07T13:19:13Z</cp:lastPrinted>
  <dcterms:created xsi:type="dcterms:W3CDTF">2015-11-25T12:39:40Z</dcterms:created>
  <dcterms:modified xsi:type="dcterms:W3CDTF">2017-02-19T10:57:39Z</dcterms:modified>
</cp:coreProperties>
</file>