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63" r:id="rId3"/>
    <p:sldId id="280" r:id="rId4"/>
    <p:sldId id="300" r:id="rId5"/>
    <p:sldId id="278" r:id="rId6"/>
    <p:sldId id="302" r:id="rId7"/>
    <p:sldId id="299" r:id="rId8"/>
    <p:sldId id="265" r:id="rId9"/>
    <p:sldId id="270" r:id="rId10"/>
    <p:sldId id="277" r:id="rId11"/>
    <p:sldId id="304" r:id="rId12"/>
    <p:sldId id="303" r:id="rId13"/>
    <p:sldId id="279" r:id="rId14"/>
    <p:sldId id="305" r:id="rId15"/>
    <p:sldId id="306" r:id="rId16"/>
    <p:sldId id="272" r:id="rId17"/>
    <p:sldId id="262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1F31-85D5-6349-AEC1-F7EB8313DBC5}" type="datetimeFigureOut">
              <a:rPr kumimoji="1" lang="zh-TW" altLang="en-US" smtClean="0"/>
              <a:t>2020/3/2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56BC-DF28-A641-9BCF-92FBDB4A96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44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歡迎聽聽看，一起來玩音訊！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07E3C-2FAC-A04D-AD5C-F53E4D457B8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053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No</a:t>
            </a:r>
            <a:r>
              <a:rPr kumimoji="1" lang="en-US" altLang="zh-TW" baseline="0" dirty="0"/>
              <a:t> worse than </a:t>
            </a:r>
            <a:r>
              <a:rPr kumimoji="1" lang="zh-TW" altLang="en-US" baseline="0" dirty="0"/>
              <a:t>的意義：</a:t>
            </a:r>
            <a:r>
              <a:rPr kumimoji="1" lang="en-US" altLang="zh-TW" baseline="0" dirty="0"/>
              <a:t>usually I am inclined to reserve A+ for top 10%, and A for top 20-25%. But if everybody performs so well in quizzes and final...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56BC-DF28-A641-9BCF-92FBDB4A96B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33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Talk about implication.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C489-2C65-9542-A57B-25DB7BFE253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12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2,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5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notesSlide" Target="../notesSlides/notesSlide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8.xml"/><Relationship Id="rId5" Type="http://schemas.microsoft.com/office/2007/relationships/media" Target="../media/media3.wav"/><Relationship Id="rId15" Type="http://schemas.openxmlformats.org/officeDocument/2006/relationships/image" Target="../media/image7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cap="none" dirty="0"/>
              <a:t>welcome messages</a:t>
            </a:r>
            <a:endParaRPr kumimoji="1" lang="zh-TW" altLang="en-US" cap="none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EE6641 </a:t>
            </a:r>
            <a:br>
              <a:rPr kumimoji="1" lang="en-US" altLang="zh-TW" dirty="0"/>
            </a:br>
            <a:r>
              <a:rPr kumimoji="1" lang="en-US" altLang="zh-TW" b="1" dirty="0"/>
              <a:t>A</a:t>
            </a:r>
            <a:r>
              <a:rPr kumimoji="1" lang="en-US" altLang="zh-TW" dirty="0"/>
              <a:t>nalysis and </a:t>
            </a:r>
            <a:r>
              <a:rPr kumimoji="1" lang="en-US" altLang="zh-TW" b="1" dirty="0"/>
              <a:t>S</a:t>
            </a:r>
            <a:r>
              <a:rPr kumimoji="1" lang="en-US" altLang="zh-TW" dirty="0"/>
              <a:t>ynthesis of [Digital] </a:t>
            </a:r>
            <a:r>
              <a:rPr kumimoji="1" lang="en-US" altLang="zh-TW" b="1" dirty="0"/>
              <a:t>A</a:t>
            </a:r>
            <a:r>
              <a:rPr kumimoji="1" lang="en-US" altLang="zh-TW" dirty="0"/>
              <a:t>udio </a:t>
            </a:r>
            <a:r>
              <a:rPr kumimoji="1" lang="en-US" altLang="zh-TW" b="1" dirty="0"/>
              <a:t>S</a:t>
            </a:r>
            <a:r>
              <a:rPr kumimoji="1" lang="en-US" altLang="zh-TW" dirty="0"/>
              <a:t>ignals (</a:t>
            </a:r>
            <a:r>
              <a:rPr kumimoji="1" lang="en-US" altLang="zh-TW" b="1" dirty="0"/>
              <a:t>ASAS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Lecturer: Yi-Wen Liu </a:t>
            </a:r>
            <a:r>
              <a:rPr kumimoji="1" lang="zh-TW" altLang="en-US" dirty="0"/>
              <a:t>劉奕汶</a:t>
            </a:r>
            <a:endParaRPr kumimoji="1" lang="en-US" altLang="zh-TW" dirty="0"/>
          </a:p>
          <a:p>
            <a:r>
              <a:rPr kumimoji="1" lang="en-US" altLang="zh-TW" dirty="0"/>
              <a:t>Mar. 3, 2020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95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300B-CDAF-814B-9595-92A2B94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 discussion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FD186-72A5-B24F-A8FE-CC7B2862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2915"/>
            <a:ext cx="8229600" cy="507408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sz="1800" dirty="0"/>
              <a:t>You will be divided into 5~7 groups people by the teaching team (we will separate people from the same lab apart) </a:t>
            </a:r>
            <a:r>
              <a:rPr kumimoji="1" lang="en-US" altLang="zh-TW" sz="1800" dirty="0">
                <a:solidFill>
                  <a:srgbClr val="0070C0"/>
                </a:solidFill>
              </a:rPr>
              <a:t>#fairness</a:t>
            </a:r>
          </a:p>
          <a:p>
            <a:endParaRPr kumimoji="1" lang="en-US" altLang="zh-TW" sz="1800" dirty="0"/>
          </a:p>
          <a:p>
            <a:pPr algn="just"/>
            <a:r>
              <a:rPr kumimoji="1" lang="en-US" altLang="zh-TW" sz="1800" dirty="0"/>
              <a:t>Please start working on the HW before coming into the classroom on Tuesday. </a:t>
            </a:r>
          </a:p>
          <a:p>
            <a:endParaRPr kumimoji="1" lang="en-US" altLang="zh-TW" sz="2000" dirty="0"/>
          </a:p>
          <a:p>
            <a:pPr algn="just"/>
            <a:r>
              <a:rPr kumimoji="1" lang="en-US" altLang="zh-TW" sz="1900" dirty="0"/>
              <a:t>All members should take turn to tell what materials they have found, what they have tried, and compare results (if preliminary) with one another. </a:t>
            </a:r>
          </a:p>
          <a:p>
            <a:pPr lvl="1" algn="just"/>
            <a:r>
              <a:rPr kumimoji="1" lang="en-US" altLang="zh-TW" sz="1600" dirty="0"/>
              <a:t>You are encourage to bring in your laptop and </a:t>
            </a:r>
            <a:r>
              <a:rPr kumimoji="1" lang="en-US" altLang="zh-TW" sz="1600" dirty="0">
                <a:solidFill>
                  <a:srgbClr val="7030A0"/>
                </a:solidFill>
              </a:rPr>
              <a:t>headphone/earphone/</a:t>
            </a:r>
            <a:r>
              <a:rPr kumimoji="1" lang="en-US" altLang="zh-TW" sz="1600" dirty="0" err="1">
                <a:solidFill>
                  <a:srgbClr val="7030A0"/>
                </a:solidFill>
              </a:rPr>
              <a:t>bluetooth</a:t>
            </a:r>
            <a:r>
              <a:rPr kumimoji="1" lang="en-US" altLang="zh-TW" sz="1600" dirty="0">
                <a:solidFill>
                  <a:srgbClr val="7030A0"/>
                </a:solidFill>
              </a:rPr>
              <a:t> devices </a:t>
            </a:r>
            <a:r>
              <a:rPr kumimoji="1" lang="en-US" altLang="zh-TW" sz="1600" dirty="0"/>
              <a:t>to the Tuesday class.</a:t>
            </a:r>
          </a:p>
          <a:p>
            <a:pPr marL="0" indent="0">
              <a:buNone/>
            </a:pPr>
            <a:endParaRPr kumimoji="1" lang="en-US" altLang="zh-TW" sz="1800" dirty="0"/>
          </a:p>
          <a:p>
            <a:r>
              <a:rPr kumimoji="1" lang="en-US" altLang="zh-TW" sz="1800" dirty="0"/>
              <a:t>Each group will have a </a:t>
            </a:r>
            <a:r>
              <a:rPr kumimoji="1" lang="en-US" altLang="zh-TW" sz="1800" i="1" dirty="0"/>
              <a:t>chair person</a:t>
            </a:r>
            <a:r>
              <a:rPr kumimoji="1" lang="en-US" altLang="zh-TW" sz="1800" dirty="0"/>
              <a:t> and a </a:t>
            </a:r>
            <a:r>
              <a:rPr kumimoji="1" lang="en-US" altLang="zh-TW" sz="1800" i="1" dirty="0"/>
              <a:t>secretary</a:t>
            </a:r>
            <a:r>
              <a:rPr kumimoji="1" lang="en-US" altLang="zh-TW" sz="1800" dirty="0"/>
              <a:t>. </a:t>
            </a:r>
          </a:p>
          <a:p>
            <a:pPr lvl="1"/>
            <a:r>
              <a:rPr kumimoji="1" lang="en-US" altLang="zh-TW" sz="1600" dirty="0"/>
              <a:t>The chair person ensures that everyone has a chance to speak up, and controls time.</a:t>
            </a:r>
          </a:p>
          <a:p>
            <a:pPr lvl="1"/>
            <a:r>
              <a:rPr kumimoji="1" lang="en-US" altLang="zh-TW" sz="1600" dirty="0"/>
              <a:t>The secretary’s job is to take notes.</a:t>
            </a:r>
          </a:p>
          <a:p>
            <a:endParaRPr kumimoji="1" lang="en-US" altLang="zh-TW" sz="1800" dirty="0"/>
          </a:p>
          <a:p>
            <a:pPr algn="just"/>
            <a:r>
              <a:rPr kumimoji="1" lang="en-US" altLang="zh-TW" sz="1800" dirty="0"/>
              <a:t>In the 2</a:t>
            </a:r>
            <a:r>
              <a:rPr kumimoji="1" lang="en-US" altLang="zh-TW" sz="1800" baseline="30000" dirty="0"/>
              <a:t>nd</a:t>
            </a:r>
            <a:r>
              <a:rPr kumimoji="1" lang="en-US" altLang="zh-TW" sz="1800" dirty="0"/>
              <a:t> hour, each group will be give some time to share their </a:t>
            </a:r>
            <a:r>
              <a:rPr kumimoji="1" lang="en-US" altLang="zh-TW" sz="1800" dirty="0">
                <a:solidFill>
                  <a:srgbClr val="7030A0"/>
                </a:solidFill>
              </a:rPr>
              <a:t>discovery</a:t>
            </a:r>
            <a:r>
              <a:rPr kumimoji="1" lang="en-US" altLang="zh-TW" sz="1800" dirty="0"/>
              <a:t> to the class. </a:t>
            </a:r>
            <a:r>
              <a:rPr kumimoji="1" lang="en-US" altLang="zh-TW" sz="1800" dirty="0">
                <a:solidFill>
                  <a:srgbClr val="7030A0"/>
                </a:solidFill>
              </a:rPr>
              <a:t>This needs to be in English.</a:t>
            </a:r>
            <a:r>
              <a:rPr kumimoji="1" lang="en-US" altLang="zh-TW" sz="1800" dirty="0"/>
              <a:t> PPT optional. Its OK to elect a few </a:t>
            </a:r>
            <a:r>
              <a:rPr kumimoji="1" lang="en-US" altLang="zh-TW" sz="1800" i="1" dirty="0"/>
              <a:t>representatives</a:t>
            </a:r>
            <a:r>
              <a:rPr kumimoji="1" lang="en-US" altLang="zh-TW" sz="1800" dirty="0"/>
              <a:t> that are most comfortable in giving the presentation.</a:t>
            </a:r>
          </a:p>
          <a:p>
            <a:pPr marL="0" indent="0">
              <a:buNone/>
            </a:pPr>
            <a:endParaRPr kumimoji="1" lang="en-US" altLang="zh-TW" sz="1800" dirty="0"/>
          </a:p>
          <a:p>
            <a:r>
              <a:rPr kumimoji="1" lang="en-US" altLang="zh-TW" sz="1800" dirty="0"/>
              <a:t>Your active participation is crucial for the success of this course.</a:t>
            </a:r>
          </a:p>
          <a:p>
            <a:pPr marL="0" indent="0">
              <a:buNone/>
            </a:pPr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923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057F1-9131-7D41-81CE-7933D742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Attendance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20670-B206-A447-AE3D-29D82C3C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Tuesday classes: </a:t>
            </a:r>
            <a:br>
              <a:rPr kumimoji="1" lang="en-US" altLang="zh-TW" dirty="0"/>
            </a:br>
            <a:r>
              <a:rPr kumimoji="1" lang="en-US" altLang="zh-TW" dirty="0"/>
              <a:t>You will need to notify the TA </a:t>
            </a:r>
            <a:r>
              <a:rPr kumimoji="1" lang="en-US" altLang="zh-TW" b="1" dirty="0"/>
              <a:t>and</a:t>
            </a:r>
            <a:r>
              <a:rPr kumimoji="1" lang="en-US" altLang="zh-TW" dirty="0"/>
              <a:t> (not or) me if you need to miss a class.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Thursday classes will be recorded and posted, because we will work hard to accommodate enrolled students who cannot return to NTHU due to the coronavirus epidemic.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26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4811-733D-7945-86C3-272875D5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Report for each HW should contain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F0D927-BF3A-1648-9984-4FDD350D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zh-TW" sz="2000" dirty="0"/>
              <a:t>self-description of efforts, including honest reflection of difficulties encountered and whether somebody helped? [70%] </a:t>
            </a:r>
          </a:p>
          <a:p>
            <a:pPr marL="457200" indent="-457200">
              <a:buAutoNum type="arabicParenBoth"/>
            </a:pPr>
            <a:r>
              <a:rPr lang="en-US" altLang="zh-TW" sz="2000" dirty="0"/>
              <a:t>Codes and resulting sound files (if applicable) [30%]. </a:t>
            </a:r>
          </a:p>
          <a:p>
            <a:pPr marL="457200" indent="-457200">
              <a:buAutoNum type="arabicParenBoth"/>
            </a:pPr>
            <a:r>
              <a:rPr lang="en-US" altLang="zh-TW" sz="2000" dirty="0"/>
              <a:t>Question or thoughts for the teaching team to answer or give comments </a:t>
            </a:r>
            <a:r>
              <a:rPr lang="en-US" altLang="zh-TW" sz="1600" dirty="0"/>
              <a:t>(Optional)</a:t>
            </a:r>
            <a:r>
              <a:rPr lang="en-US" altLang="zh-TW" sz="2000" dirty="0"/>
              <a:t>. </a:t>
            </a:r>
          </a:p>
          <a:p>
            <a:pPr marL="457200" indent="-457200">
              <a:buAutoNum type="arabicParenBoth"/>
            </a:pPr>
            <a:r>
              <a:rPr lang="en-US" altLang="zh-TW" sz="2000" dirty="0"/>
              <a:t>References (full citation please, as if you are publishing)</a:t>
            </a:r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 algn="just">
              <a:buNone/>
            </a:pPr>
            <a:r>
              <a:rPr lang="en-US" altLang="zh-TW" sz="2000" dirty="0"/>
              <a:t>Maximum expected work load = </a:t>
            </a:r>
            <a:r>
              <a:rPr lang="en-US" altLang="zh-TW" sz="2000" b="1" dirty="0"/>
              <a:t>7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hrs</a:t>
            </a:r>
            <a:r>
              <a:rPr lang="en-US" altLang="zh-TW" sz="2000" dirty="0"/>
              <a:t> </a:t>
            </a:r>
          </a:p>
          <a:p>
            <a:pPr marL="0" indent="0" algn="just">
              <a:buNone/>
            </a:pPr>
            <a:r>
              <a:rPr lang="en-US" altLang="zh-TW" sz="2000" dirty="0"/>
              <a:t>(e.g., 5 </a:t>
            </a:r>
            <a:r>
              <a:rPr lang="en-US" altLang="zh-TW" sz="2000" dirty="0" err="1"/>
              <a:t>hrs</a:t>
            </a:r>
            <a:r>
              <a:rPr lang="en-US" altLang="zh-TW" sz="2000" dirty="0"/>
              <a:t> work + 2 </a:t>
            </a:r>
            <a:r>
              <a:rPr lang="en-US" altLang="zh-TW" sz="2000" dirty="0" err="1"/>
              <a:t>hrs</a:t>
            </a:r>
            <a:r>
              <a:rPr lang="en-US" altLang="zh-TW" sz="2000" dirty="0"/>
              <a:t> report writing).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408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1451310"/>
            <a:ext cx="2255875" cy="946404"/>
          </a:xfrm>
        </p:spPr>
        <p:txBody>
          <a:bodyPr/>
          <a:lstStyle/>
          <a:p>
            <a:r>
              <a:rPr kumimoji="1" lang="en-US" altLang="zh-TW" sz="2100" dirty="0"/>
              <a:t>HW10:</a:t>
            </a:r>
            <a:br>
              <a:rPr kumimoji="1" lang="en-US" altLang="zh-TW" sz="2100" dirty="0"/>
            </a:br>
            <a:r>
              <a:rPr kumimoji="1" lang="en-US" altLang="zh-TW" sz="2100" dirty="0"/>
              <a:t>voice conversion</a:t>
            </a:r>
            <a:endParaRPr kumimoji="1" lang="zh-TW" altLang="en-US" sz="2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5-A79E-9F46-B12F-E3EE02AFE572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5" name="圖片 4" descr="螢幕快照 2018-04-09 上午10.18.5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388" y="2342452"/>
            <a:ext cx="4878093" cy="3594083"/>
          </a:xfrm>
          <a:prstGeom prst="rect">
            <a:avLst/>
          </a:prstGeom>
        </p:spPr>
      </p:pic>
      <p:pic>
        <p:nvPicPr>
          <p:cNvPr id="6" name="圖片 5" descr="螢幕快照 2018-04-09 上午10.22.4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2974" y="1138408"/>
            <a:ext cx="4653507" cy="11894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12530" y="4922305"/>
            <a:ext cx="128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050" dirty="0">
                <a:solidFill>
                  <a:srgbClr val="0000FF"/>
                </a:solidFill>
              </a:rPr>
              <a:t>彭玉淮</a:t>
            </a:r>
            <a:r>
              <a:rPr kumimoji="1" lang="en-US" altLang="zh-TW" sz="1050" dirty="0">
                <a:solidFill>
                  <a:srgbClr val="0000FF"/>
                </a:solidFill>
              </a:rPr>
              <a:t> Best poster award, </a:t>
            </a:r>
            <a:br>
              <a:rPr kumimoji="1" lang="en-US" altLang="zh-TW" sz="1050" dirty="0">
                <a:solidFill>
                  <a:srgbClr val="0000FF"/>
                </a:solidFill>
              </a:rPr>
            </a:br>
            <a:r>
              <a:rPr kumimoji="1" lang="en-US" altLang="zh-TW" sz="1050" dirty="0">
                <a:solidFill>
                  <a:srgbClr val="0000FF"/>
                </a:solidFill>
              </a:rPr>
              <a:t>APSIPA 2017, Kuala Lumpur</a:t>
            </a:r>
            <a:endParaRPr kumimoji="1" lang="zh-TW" altLang="en-US" sz="1050" dirty="0">
              <a:solidFill>
                <a:srgbClr val="0000FF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156785" y="2819386"/>
            <a:ext cx="529386" cy="1227218"/>
            <a:chOff x="4209047" y="2616181"/>
            <a:chExt cx="705848" cy="1636291"/>
          </a:xfrm>
        </p:grpSpPr>
        <p:pic>
          <p:nvPicPr>
            <p:cNvPr id="8" name="F001_to_M002_phr760_d_MLPGGV.wav">
              <a:hlinkClick r:id="" action="ppaction://media"/>
            </p:cNvPr>
            <p:cNvPicPr>
              <a:picLocks noChangeAspect="1"/>
            </p:cNvPicPr>
            <p:nvPr>
              <a:audioFile r:link="rId8"/>
              <p:extLst>
                <p:ext uri="{DAA4B4D4-6D71-4841-9C94-3DE7FCFB9230}">
                  <p14:media xmlns:p14="http://schemas.microsoft.com/office/powerpoint/2010/main" r:embed="rId7"/>
                </p:ext>
              </p:extLst>
            </p:nvPr>
          </p:nvPicPr>
          <p:blipFill>
            <a:blip r:embed="rId15"/>
            <a:stretch>
              <a:fillRect/>
            </a:stretch>
          </p:blipFill>
          <p:spPr>
            <a:xfrm flipH="1">
              <a:off x="4377299" y="3714876"/>
              <a:ext cx="537596" cy="537596"/>
            </a:xfrm>
            <a:prstGeom prst="rect">
              <a:avLst/>
            </a:prstGeom>
          </p:spPr>
        </p:pic>
        <p:pic>
          <p:nvPicPr>
            <p:cNvPr id="10" name="COSPRO 03_F001phr760_d.wav">
              <a:hlinkClick r:id="" action="ppaction://media"/>
            </p:cNvPr>
            <p:cNvPicPr>
              <a:picLocks noChangeAspect="1"/>
            </p:cNvPicPr>
            <p:nvPr>
              <a:audioFile r:link="rId10"/>
              <p:extLst>
                <p:ext uri="{DAA4B4D4-6D71-4841-9C94-3DE7FCFB9230}">
                  <p14:media xmlns:p14="http://schemas.microsoft.com/office/powerpoint/2010/main" r:embed="rId9"/>
                </p:ext>
              </p:extLst>
            </p:nvPr>
          </p:nvPicPr>
          <p:blipFill>
            <a:blip r:embed="rId15"/>
            <a:stretch>
              <a:fillRect/>
            </a:stretch>
          </p:blipFill>
          <p:spPr>
            <a:xfrm>
              <a:off x="4209047" y="2616181"/>
              <a:ext cx="574651" cy="574651"/>
            </a:xfrm>
            <a:prstGeom prst="rect">
              <a:avLst/>
            </a:prstGeom>
          </p:spPr>
        </p:pic>
      </p:grpSp>
      <p:pic>
        <p:nvPicPr>
          <p:cNvPr id="11" name="COSPRO 03_F001phr725_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635088" y="4452178"/>
            <a:ext cx="370598" cy="370598"/>
          </a:xfrm>
          <a:prstGeom prst="rect">
            <a:avLst/>
          </a:prstGeom>
        </p:spPr>
      </p:pic>
      <p:pic>
        <p:nvPicPr>
          <p:cNvPr id="12" name="COSPRO 03_M002phr725_d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635088" y="5551774"/>
            <a:ext cx="384761" cy="384761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121872" y="3032662"/>
            <a:ext cx="6944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50" u="sng" dirty="0"/>
              <a:t>mixed</a:t>
            </a:r>
            <a:r>
              <a:rPr kumimoji="1" lang="en-US" altLang="zh-TW" sz="1350" dirty="0"/>
              <a:t>:</a:t>
            </a:r>
          </a:p>
        </p:txBody>
      </p:sp>
      <p:pic>
        <p:nvPicPr>
          <p:cNvPr id="15" name="mixed-phr760-F001plusVC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770277" y="2945574"/>
            <a:ext cx="364088" cy="3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0606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62121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403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54545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44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59091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669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59091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A056E-481D-DC47-9744-5ECA797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 peek at course schedule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D51BD-531A-D943-BC6C-71088269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065" y="792080"/>
            <a:ext cx="6585559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Mar 5: HW1, STFT and windowing</a:t>
            </a:r>
          </a:p>
          <a:p>
            <a:pPr marL="0" indent="0">
              <a:buNone/>
            </a:pPr>
            <a:r>
              <a:rPr kumimoji="1" lang="en-US" altLang="zh-TW" sz="2000" dirty="0"/>
              <a:t>Mar 12: HW2, FIR and IIR audio filters</a:t>
            </a:r>
          </a:p>
          <a:p>
            <a:pPr marL="0" indent="0">
              <a:buNone/>
            </a:pPr>
            <a:r>
              <a:rPr kumimoji="1" lang="en-US" altLang="zh-TW" sz="2000" dirty="0"/>
              <a:t>Mar 19: HW3, Linear prediction (LP)</a:t>
            </a:r>
          </a:p>
          <a:p>
            <a:pPr marL="0" indent="0">
              <a:buNone/>
            </a:pPr>
            <a:r>
              <a:rPr kumimoji="1" lang="en-US" altLang="zh-TW" sz="2000" dirty="0"/>
              <a:t>Mar 26: HW4, </a:t>
            </a:r>
            <a:r>
              <a:rPr lang="en-US" altLang="zh-TW" sz="2000" i="1" dirty="0"/>
              <a:t>Onomatopoeia</a:t>
            </a:r>
          </a:p>
          <a:p>
            <a:pPr marL="0" indent="0">
              <a:buNone/>
            </a:pPr>
            <a:r>
              <a:rPr kumimoji="1" lang="en-US" altLang="zh-TW" sz="2000" dirty="0"/>
              <a:t>Apr 14: Quiz 1 (</a:t>
            </a:r>
            <a:r>
              <a:rPr kumimoji="1" lang="zh-TW" altLang="en-US" sz="2000" dirty="0"/>
              <a:t>小考</a:t>
            </a:r>
            <a:r>
              <a:rPr kumimoji="1" lang="en-US" altLang="zh-TW" sz="2000" dirty="0"/>
              <a:t>) Fourier basics</a:t>
            </a:r>
          </a:p>
          <a:p>
            <a:pPr marL="0" indent="0">
              <a:buNone/>
            </a:pPr>
            <a:r>
              <a:rPr kumimoji="1" lang="en-US" altLang="zh-TW" sz="2000" dirty="0"/>
              <a:t>Apr 16: </a:t>
            </a:r>
            <a:r>
              <a:rPr kumimoji="1" lang="en-US" altLang="zh-TW" sz="2000" dirty="0">
                <a:solidFill>
                  <a:srgbClr val="7030A0"/>
                </a:solidFill>
              </a:rPr>
              <a:t>HW4.1</a:t>
            </a:r>
            <a:r>
              <a:rPr kumimoji="1" lang="en-US" altLang="zh-TW" sz="2000" dirty="0"/>
              <a:t> TBD</a:t>
            </a:r>
          </a:p>
          <a:p>
            <a:pPr marL="0" indent="0">
              <a:buNone/>
            </a:pPr>
            <a:r>
              <a:rPr kumimoji="1" lang="en-US" altLang="zh-TW" sz="2000" dirty="0"/>
              <a:t>Apr 23: HW5, Sinusoidal modeling</a:t>
            </a:r>
          </a:p>
          <a:p>
            <a:pPr marL="0" indent="0">
              <a:buNone/>
            </a:pPr>
            <a:r>
              <a:rPr kumimoji="1" lang="en-US" altLang="zh-TW" sz="2000" dirty="0"/>
              <a:t>Apr 30: HW6, Pitch change and time stretch</a:t>
            </a:r>
          </a:p>
          <a:p>
            <a:pPr marL="0" indent="0">
              <a:buNone/>
            </a:pPr>
            <a:r>
              <a:rPr kumimoji="1" lang="en-US" altLang="zh-TW" sz="2000" dirty="0"/>
              <a:t>May 7: HW7, Sine + noise decomposition</a:t>
            </a:r>
          </a:p>
          <a:p>
            <a:pPr marL="0" indent="0">
              <a:buNone/>
            </a:pPr>
            <a:r>
              <a:rPr kumimoji="1" lang="en-US" altLang="zh-TW" sz="2000" dirty="0"/>
              <a:t>May 19: Quiz 2: </a:t>
            </a:r>
            <a:r>
              <a:rPr kumimoji="1" lang="en-US" altLang="zh-TW" sz="1800" dirty="0"/>
              <a:t>Sinusoidal modeling and LP.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May 21: HW8, STRAIGHT vocoder</a:t>
            </a:r>
          </a:p>
          <a:p>
            <a:pPr marL="0" indent="0">
              <a:buNone/>
            </a:pPr>
            <a:r>
              <a:rPr kumimoji="1" lang="en-US" altLang="zh-TW" sz="2000" dirty="0"/>
              <a:t>May 28: HW9, parallel corpus (group HW)</a:t>
            </a:r>
          </a:p>
          <a:p>
            <a:pPr marL="0" indent="0">
              <a:buNone/>
            </a:pPr>
            <a:r>
              <a:rPr kumimoji="1" lang="en-US" altLang="zh-TW" sz="2000" dirty="0"/>
              <a:t>Jun 4: HW10, </a:t>
            </a:r>
            <a:r>
              <a:rPr kumimoji="1" lang="en-US" altLang="zh-TW" sz="1800" dirty="0"/>
              <a:t>Locally linear embedding</a:t>
            </a:r>
            <a:r>
              <a:rPr kumimoji="1" lang="en-US" altLang="zh-TW" sz="2000" dirty="0"/>
              <a:t> </a:t>
            </a:r>
            <a:r>
              <a:rPr kumimoji="1" lang="en-US" altLang="zh-TW" sz="1800" dirty="0"/>
              <a:t>(voice conversion)</a:t>
            </a:r>
            <a:r>
              <a:rPr kumimoji="1" lang="en-US" altLang="zh-TW" sz="2000" dirty="0"/>
              <a:t>.</a:t>
            </a:r>
          </a:p>
          <a:p>
            <a:pPr marL="0" indent="0">
              <a:buNone/>
            </a:pPr>
            <a:r>
              <a:rPr kumimoji="1" lang="en-US" altLang="zh-TW" sz="2000" dirty="0"/>
              <a:t>Jun 23: Final Presentation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zh-TW" altLang="en-US" sz="2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820353-D7DB-DC4A-B918-856BB5CC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TW" dirty="0"/>
              <a:t>(To be announced from the NTHU e-learning system)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47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1DAB4-C39E-DD41-98FB-64EC0058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Course objectives/ “outcomes”</a:t>
            </a:r>
            <a:endParaRPr kumimoji="1"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07024-A715-6A46-87CC-DA22FC2B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docs-Calibri"/>
              </a:rPr>
              <a:t>To be able to write an algorithm and implement signal processing methods upon reading their mathematical descriptions (a set of equations). </a:t>
            </a:r>
          </a:p>
          <a:p>
            <a:pPr marL="457200" indent="-457200" algn="just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docs-Calibri"/>
              </a:rPr>
              <a:t>To be able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docs-Calibri"/>
              </a:rPr>
              <a:t>analyse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docs-Calibri"/>
              </a:rPr>
              <a:t> human voice signals, modify parametric representations, and resynthesize to create special effects. </a:t>
            </a:r>
          </a:p>
          <a:p>
            <a:pPr marL="457200" indent="-457200" algn="just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docs-Calibri"/>
              </a:rPr>
              <a:t>To relate voice processing methods to underlying assumptions about human voice perception and production.</a:t>
            </a:r>
          </a:p>
          <a:p>
            <a:pPr marL="457200" indent="-457200" algn="just"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docs-Calibri"/>
              </a:rPr>
              <a:t>To be able to choose appropriate performance evaluation methods for quality of synthesized voice, including subjective and objective ones.</a:t>
            </a:r>
            <a:endParaRPr kumimoji="1"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F9C12E-48D3-F346-8618-57D2A3129704}"/>
              </a:ext>
            </a:extLst>
          </p:cNvPr>
          <p:cNvSpPr txBox="1"/>
          <p:nvPr/>
        </p:nvSpPr>
        <p:spPr>
          <a:xfrm>
            <a:off x="5060515" y="563671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7030A0"/>
                </a:solidFill>
              </a:rPr>
              <a:t>Are you ready?</a:t>
            </a:r>
            <a:endParaRPr kumimoji="1"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3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5934866-2DC8-9A4F-88FA-A82077B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teaching team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7A35DF-425F-7B41-A5E3-837253F3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TAs: </a:t>
            </a:r>
          </a:p>
          <a:p>
            <a:pPr lvl="1"/>
            <a:r>
              <a:rPr kumimoji="1" lang="en-US" altLang="zh-TW" dirty="0"/>
              <a:t>Mr. Jim Huang</a:t>
            </a:r>
            <a:r>
              <a:rPr kumimoji="1" lang="zh-TW" altLang="en-US" dirty="0"/>
              <a:t> 黃志翔 </a:t>
            </a:r>
            <a:r>
              <a:rPr kumimoji="1" lang="en-US" altLang="zh-TW" dirty="0"/>
              <a:t>(Head TA)</a:t>
            </a:r>
          </a:p>
          <a:p>
            <a:pPr lvl="1"/>
            <a:r>
              <a:rPr kumimoji="1" lang="en-US" altLang="zh-TW" dirty="0"/>
              <a:t>Ms. Amy “Cosine” Chen </a:t>
            </a:r>
            <a:r>
              <a:rPr kumimoji="1" lang="zh-TW" altLang="en-US" dirty="0"/>
              <a:t>陳玉璇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Mr. </a:t>
            </a:r>
            <a:r>
              <a:rPr kumimoji="1" lang="en-US" altLang="zh-TW" dirty="0" err="1"/>
              <a:t>Tomic</a:t>
            </a:r>
            <a:r>
              <a:rPr kumimoji="1" lang="en-US" altLang="zh-TW" dirty="0"/>
              <a:t> Chu </a:t>
            </a:r>
            <a:r>
              <a:rPr kumimoji="1" lang="zh-TW" altLang="en-US" dirty="0"/>
              <a:t>朱贊全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688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Summary: this course</a:t>
            </a:r>
            <a:r>
              <a:rPr kumimoji="1" lang="is-IS" altLang="zh-TW" dirty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will really interest you if you are interested in audio</a:t>
            </a:r>
            <a:endParaRPr kumimoji="1" lang="en-US" altLang="zh-TW" sz="2000" u="sng" dirty="0"/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might serve you fine if you look for a reasonably loaded graduate-level course to take</a:t>
            </a:r>
          </a:p>
          <a:p>
            <a:pPr lvl="1"/>
            <a:r>
              <a:rPr kumimoji="1" lang="en-US" altLang="zh-TW" sz="1600" i="1" dirty="0"/>
              <a:t>You need to write computer programs.</a:t>
            </a:r>
          </a:p>
          <a:p>
            <a:endParaRPr kumimoji="1" lang="en-US" altLang="zh-TW" sz="2000" dirty="0">
              <a:solidFill>
                <a:srgbClr val="660066"/>
              </a:solidFill>
            </a:endParaRPr>
          </a:p>
          <a:p>
            <a:r>
              <a:rPr kumimoji="1" lang="en-US" altLang="zh-TW" sz="2000" dirty="0"/>
              <a:t>might not be a good fit you if you don’t enjoy oral discussion. Remember class participation = 7%.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should be helpful if your research is about speech, acoustics, or audio.</a:t>
            </a:r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702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Any questions?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78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Who is Yi-Wen Liu?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kumimoji="1" lang="en-US" altLang="zh-TW" i="1" dirty="0"/>
          </a:p>
          <a:p>
            <a:r>
              <a:rPr kumimoji="1" lang="en-US" altLang="zh-TW" dirty="0"/>
              <a:t>2010-now: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Probability (4 times)/ Introduction to DSP (3)/ Linear Algebra (4)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PDE and functions of a complex variable (2)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DSP laboratory (3) </a:t>
            </a:r>
          </a:p>
          <a:p>
            <a:pPr lvl="1"/>
            <a:r>
              <a:rPr kumimoji="1" lang="en-US" altLang="zh-TW" b="1" dirty="0">
                <a:solidFill>
                  <a:srgbClr val="7030A0"/>
                </a:solidFill>
              </a:rPr>
              <a:t>Analysis and Synthesis of Digital Audio Signals</a:t>
            </a:r>
            <a:r>
              <a:rPr kumimoji="1" lang="en-US" altLang="zh-TW" dirty="0"/>
              <a:t> (7 times)</a:t>
            </a:r>
          </a:p>
          <a:p>
            <a:pPr lvl="1"/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Neural networks (1)/ Intro to Computer Programming (1)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2006 Ph.D. in EE, Stanford University</a:t>
            </a:r>
          </a:p>
          <a:p>
            <a:pPr lvl="1"/>
            <a:r>
              <a:rPr kumimoji="1" lang="en-US" altLang="zh-TW" dirty="0"/>
              <a:t>Thesis: </a:t>
            </a:r>
            <a:r>
              <a:rPr kumimoji="1" lang="en-US" altLang="zh-TW" i="1" dirty="0"/>
              <a:t>Parametric representations for digital audio watermarking</a:t>
            </a:r>
          </a:p>
          <a:p>
            <a:pPr marL="274320" lvl="1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548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F2005-8303-644C-9101-A2EE15EF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TW" sz="2800" dirty="0"/>
              <a:t>Analysis and Synthesis of Digital Audio: </a:t>
            </a:r>
            <a:br>
              <a:rPr kumimoji="1" lang="en-US" altLang="zh-TW" sz="2800" dirty="0"/>
            </a:br>
            <a:r>
              <a:rPr kumimoji="1" lang="en-US" altLang="zh-TW" sz="2800" dirty="0"/>
              <a:t>the Past</a:t>
            </a:r>
            <a:endParaRPr kumimoji="1" lang="zh-TW" altLang="en-US" sz="28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A49802E-7E00-6646-A0DE-02D556246EFA}"/>
              </a:ext>
            </a:extLst>
          </p:cNvPr>
          <p:cNvGrpSpPr/>
          <p:nvPr/>
        </p:nvGrpSpPr>
        <p:grpSpPr>
          <a:xfrm>
            <a:off x="375564" y="1573493"/>
            <a:ext cx="8392872" cy="2066889"/>
            <a:chOff x="219517" y="2047612"/>
            <a:chExt cx="8392872" cy="2066889"/>
          </a:xfrm>
        </p:grpSpPr>
        <p:sp>
          <p:nvSpPr>
            <p:cNvPr id="5" name="匯合連接點 4">
              <a:extLst>
                <a:ext uri="{FF2B5EF4-FFF2-40B4-BE49-F238E27FC236}">
                  <a16:creationId xmlns:a16="http://schemas.microsoft.com/office/drawing/2014/main" id="{55B78138-831B-114C-AB22-3BD765276D27}"/>
                </a:ext>
              </a:extLst>
            </p:cNvPr>
            <p:cNvSpPr/>
            <p:nvPr/>
          </p:nvSpPr>
          <p:spPr>
            <a:xfrm>
              <a:off x="904320" y="2886566"/>
              <a:ext cx="307846" cy="30790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64E89D-8123-E543-92F6-8A23E2E83444}"/>
                </a:ext>
              </a:extLst>
            </p:cNvPr>
            <p:cNvSpPr/>
            <p:nvPr/>
          </p:nvSpPr>
          <p:spPr>
            <a:xfrm>
              <a:off x="1789378" y="2674885"/>
              <a:ext cx="1077463" cy="750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FFT</a:t>
              </a:r>
              <a:endParaRPr kumimoji="1" lang="zh-TW" altLang="en-US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FB1E54-AC38-7745-9968-4A6DAC07DE2D}"/>
                </a:ext>
              </a:extLst>
            </p:cNvPr>
            <p:cNvSpPr/>
            <p:nvPr/>
          </p:nvSpPr>
          <p:spPr>
            <a:xfrm>
              <a:off x="3307847" y="2604907"/>
              <a:ext cx="1077463" cy="89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Certain</a:t>
              </a:r>
              <a:b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</a:br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Mani-</a:t>
              </a:r>
              <a:r>
                <a:rPr kumimoji="1" lang="en-US" altLang="zh-TW" dirty="0" err="1">
                  <a:solidFill>
                    <a:schemeClr val="tx1"/>
                  </a:solidFill>
                  <a:latin typeface="Microsoft Sans Serif"/>
                  <a:cs typeface="Microsoft Sans Serif"/>
                </a:rPr>
                <a:t>pulation</a:t>
              </a:r>
              <a:endParaRPr kumimoji="1" lang="zh-TW" altLang="en-US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FC6C79-02FB-0141-BBEF-8B22E728377F}"/>
                </a:ext>
              </a:extLst>
            </p:cNvPr>
            <p:cNvSpPr/>
            <p:nvPr/>
          </p:nvSpPr>
          <p:spPr>
            <a:xfrm>
              <a:off x="4827838" y="2673335"/>
              <a:ext cx="1077463" cy="750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Inverse</a:t>
              </a:r>
            </a:p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FFT</a:t>
              </a:r>
              <a:endParaRPr kumimoji="1" lang="zh-TW" altLang="en-US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7F36C1-CD11-BC48-ABBB-E1354912D4EC}"/>
                </a:ext>
              </a:extLst>
            </p:cNvPr>
            <p:cNvSpPr/>
            <p:nvPr/>
          </p:nvSpPr>
          <p:spPr>
            <a:xfrm>
              <a:off x="6347829" y="2673335"/>
              <a:ext cx="1077463" cy="750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Microsoft Sans Serif"/>
                  <a:cs typeface="Microsoft Sans Serif"/>
                </a:rPr>
                <a:t>Overlap-add</a:t>
              </a:r>
              <a:endParaRPr kumimoji="1" lang="zh-TW" altLang="en-US" dirty="0">
                <a:solidFill>
                  <a:schemeClr val="tx1"/>
                </a:solidFill>
                <a:latin typeface="Microsoft Sans Serif"/>
                <a:cs typeface="Microsoft Sans Serif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4744ACEC-2BB9-754E-9C54-1690A8CF27DC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>
              <a:off x="1212166" y="3040517"/>
              <a:ext cx="577212" cy="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BD6F495-FADC-2D4F-BEDF-3F3BD4FDCB5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866841" y="3050139"/>
              <a:ext cx="4410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96CE930A-549B-C947-9909-120DC0D8600E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4385310" y="3048589"/>
              <a:ext cx="442528" cy="1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A625FB9F-0265-B244-8EC4-6EDB34668222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1058243" y="2232278"/>
              <a:ext cx="0" cy="6542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AE8B4681-1964-A04D-9130-5CB023D925B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905301" y="3048589"/>
              <a:ext cx="4425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3804FBB0-C3A9-A547-B518-3E25409BA56F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7425292" y="3048589"/>
              <a:ext cx="578714" cy="1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63321BE6-602B-B442-9FEE-594DF28ABBA2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288606" y="3040517"/>
              <a:ext cx="615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0977002-3D0C-2848-B289-0D00A28BB5A0}"/>
                </a:ext>
              </a:extLst>
            </p:cNvPr>
            <p:cNvSpPr txBox="1"/>
            <p:nvPr/>
          </p:nvSpPr>
          <p:spPr>
            <a:xfrm>
              <a:off x="1058243" y="2047612"/>
              <a:ext cx="955836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window</a:t>
              </a:r>
            </a:p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w[n]</a:t>
              </a:r>
              <a:endParaRPr kumimoji="1" lang="zh-TW" alt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443F3A2-43BE-414D-8281-93885114B349}"/>
                </a:ext>
              </a:extLst>
            </p:cNvPr>
            <p:cNvSpPr txBox="1"/>
            <p:nvPr/>
          </p:nvSpPr>
          <p:spPr>
            <a:xfrm>
              <a:off x="219517" y="3194467"/>
              <a:ext cx="698065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Input</a:t>
              </a:r>
            </a:p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x[n]</a:t>
              </a:r>
              <a:endParaRPr kumimoji="1" lang="zh-TW" alt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D26B207-9DDB-9C4E-B0A0-85BCDA626FB3}"/>
                </a:ext>
              </a:extLst>
            </p:cNvPr>
            <p:cNvSpPr txBox="1"/>
            <p:nvPr/>
          </p:nvSpPr>
          <p:spPr>
            <a:xfrm>
              <a:off x="7773122" y="3155979"/>
              <a:ext cx="839267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output</a:t>
              </a:r>
              <a:br>
                <a:rPr kumimoji="1" lang="en-US" altLang="zh-TW" dirty="0">
                  <a:latin typeface="Microsoft Sans Serif"/>
                  <a:cs typeface="Microsoft Sans Serif"/>
                </a:rPr>
              </a:br>
              <a:r>
                <a:rPr kumimoji="1" lang="en-US" altLang="zh-TW" dirty="0">
                  <a:latin typeface="Microsoft Sans Serif"/>
                  <a:cs typeface="Microsoft Sans Serif"/>
                </a:rPr>
                <a:t>y[n]</a:t>
              </a:r>
              <a:endParaRPr kumimoji="1" lang="zh-TW" alt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F4CA252-BABB-FF47-8BBE-47406417CFAD}"/>
                </a:ext>
              </a:extLst>
            </p:cNvPr>
            <p:cNvSpPr txBox="1"/>
            <p:nvPr/>
          </p:nvSpPr>
          <p:spPr>
            <a:xfrm>
              <a:off x="2732167" y="2162921"/>
              <a:ext cx="111225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X(</a:t>
              </a:r>
              <a:r>
                <a:rPr kumimoji="1" lang="en-US" altLang="zh-TW" dirty="0" err="1">
                  <a:latin typeface="Symbol" charset="2"/>
                  <a:cs typeface="Symbol" charset="2"/>
                </a:rPr>
                <a:t>w</a:t>
              </a:r>
              <a:r>
                <a:rPr kumimoji="1" lang="en-US" altLang="zh-TW" dirty="0" err="1">
                  <a:latin typeface="Microsoft Sans Serif"/>
                  <a:cs typeface="Microsoft Sans Serif"/>
                </a:rPr>
                <a:t>,mM</a:t>
              </a:r>
              <a:r>
                <a:rPr kumimoji="1" lang="en-US" altLang="zh-TW" dirty="0">
                  <a:latin typeface="Microsoft Sans Serif"/>
                  <a:cs typeface="Microsoft Sans Serif"/>
                </a:rPr>
                <a:t>)</a:t>
              </a:r>
              <a:endParaRPr kumimoji="1" lang="zh-TW" altLang="en-US" dirty="0">
                <a:latin typeface="Microsoft Sans Serif"/>
                <a:cs typeface="Microsoft Sans Serif"/>
              </a:endParaRPr>
            </a:p>
          </p:txBody>
        </p:sp>
        <p:sp>
          <p:nvSpPr>
            <p:cNvPr id="21" name="向上箭號 20">
              <a:extLst>
                <a:ext uri="{FF2B5EF4-FFF2-40B4-BE49-F238E27FC236}">
                  <a16:creationId xmlns:a16="http://schemas.microsoft.com/office/drawing/2014/main" id="{BFD6ED6B-74E8-F748-8E03-0BF48E70F2A8}"/>
                </a:ext>
              </a:extLst>
            </p:cNvPr>
            <p:cNvSpPr/>
            <p:nvPr/>
          </p:nvSpPr>
          <p:spPr>
            <a:xfrm>
              <a:off x="2174165" y="3468170"/>
              <a:ext cx="346327" cy="27699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Sans Serif"/>
                <a:cs typeface="Microsoft Sans Serif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055EF14B-416E-BD45-9156-E2DD2041F178}"/>
                </a:ext>
              </a:extLst>
            </p:cNvPr>
            <p:cNvSpPr txBox="1"/>
            <p:nvPr/>
          </p:nvSpPr>
          <p:spPr>
            <a:xfrm>
              <a:off x="1779471" y="3745169"/>
              <a:ext cx="1521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length = N</a:t>
              </a:r>
              <a:r>
                <a:rPr kumimoji="1" lang="en-US" altLang="zh-TW" baseline="-25000" dirty="0">
                  <a:latin typeface="Microsoft Sans Serif"/>
                  <a:cs typeface="Microsoft Sans Serif"/>
                </a:rPr>
                <a:t>FFT</a:t>
              </a:r>
              <a:endParaRPr kumimoji="1" lang="zh-TW" altLang="en-US" baseline="-25000" dirty="0">
                <a:latin typeface="Microsoft Sans Serif"/>
                <a:cs typeface="Microsoft Sans Serif"/>
              </a:endParaRPr>
            </a:p>
          </p:txBody>
        </p:sp>
        <p:sp>
          <p:nvSpPr>
            <p:cNvPr id="23" name="向上箭號 22">
              <a:extLst>
                <a:ext uri="{FF2B5EF4-FFF2-40B4-BE49-F238E27FC236}">
                  <a16:creationId xmlns:a16="http://schemas.microsoft.com/office/drawing/2014/main" id="{7F9CD5B1-7802-3843-ABF3-1BE4761DDAA8}"/>
                </a:ext>
              </a:extLst>
            </p:cNvPr>
            <p:cNvSpPr/>
            <p:nvPr/>
          </p:nvSpPr>
          <p:spPr>
            <a:xfrm>
              <a:off x="5193385" y="3495371"/>
              <a:ext cx="346327" cy="27699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Sans Serif"/>
                <a:cs typeface="Microsoft Sans Serif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56BE6B-DF2D-2141-AC0C-B16E62129B70}"/>
                </a:ext>
              </a:extLst>
            </p:cNvPr>
            <p:cNvSpPr txBox="1"/>
            <p:nvPr/>
          </p:nvSpPr>
          <p:spPr>
            <a:xfrm>
              <a:off x="4812138" y="3729592"/>
              <a:ext cx="1521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length = N</a:t>
              </a:r>
              <a:r>
                <a:rPr kumimoji="1" lang="en-US" altLang="zh-TW" baseline="-25000" dirty="0">
                  <a:latin typeface="Microsoft Sans Serif"/>
                  <a:cs typeface="Microsoft Sans Serif"/>
                </a:rPr>
                <a:t>FFT</a:t>
              </a:r>
              <a:endParaRPr kumimoji="1" lang="zh-TW" altLang="en-US" baseline="-25000" dirty="0">
                <a:latin typeface="Microsoft Sans Serif"/>
                <a:cs typeface="Microsoft Sans Serif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4A28CB3-CBEE-1249-B469-1070AD851868}"/>
                </a:ext>
              </a:extLst>
            </p:cNvPr>
            <p:cNvSpPr txBox="1"/>
            <p:nvPr/>
          </p:nvSpPr>
          <p:spPr>
            <a:xfrm>
              <a:off x="4226737" y="2161369"/>
              <a:ext cx="111225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icrosoft Sans Serif"/>
                  <a:cs typeface="Microsoft Sans Serif"/>
                </a:rPr>
                <a:t>Y(</a:t>
              </a:r>
              <a:r>
                <a:rPr kumimoji="1" lang="en-US" altLang="zh-TW" dirty="0" err="1">
                  <a:latin typeface="Symbol" charset="2"/>
                  <a:cs typeface="Symbol" charset="2"/>
                </a:rPr>
                <a:t>w</a:t>
              </a:r>
              <a:r>
                <a:rPr kumimoji="1" lang="en-US" altLang="zh-TW" dirty="0" err="1">
                  <a:latin typeface="Microsoft Sans Serif"/>
                  <a:cs typeface="Microsoft Sans Serif"/>
                </a:rPr>
                <a:t>,mM</a:t>
              </a:r>
              <a:r>
                <a:rPr kumimoji="1" lang="en-US" altLang="zh-TW" dirty="0">
                  <a:latin typeface="Microsoft Sans Serif"/>
                  <a:cs typeface="Microsoft Sans Serif"/>
                </a:rPr>
                <a:t>)</a:t>
              </a:r>
              <a:endParaRPr kumimoji="1" lang="zh-TW" altLang="en-US" dirty="0">
                <a:latin typeface="Microsoft Sans Serif"/>
                <a:cs typeface="Microsoft Sans Serif"/>
              </a:endParaRP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C5E23BC3-7F54-114D-8736-2F31A17C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5479"/>
            <a:ext cx="8778973" cy="31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A9D00-A6EA-5940-89E1-79F2050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TW" sz="2800" dirty="0"/>
              <a:t>Analysis and Synthesis of Digital Audio: </a:t>
            </a:r>
            <a:br>
              <a:rPr kumimoji="1" lang="en-US" altLang="zh-TW" sz="2800" dirty="0"/>
            </a:br>
            <a:r>
              <a:rPr kumimoji="1" lang="en-US" altLang="zh-TW" sz="2800" dirty="0"/>
              <a:t>the trendy</a:t>
            </a:r>
            <a:endParaRPr kumimoji="1"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89D5349-5E7B-6C4D-A30F-36028804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72" y="1600200"/>
            <a:ext cx="6087228" cy="48768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AAC2D3A-9ED5-F54E-AA77-5B6264EE6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" y="1600200"/>
            <a:ext cx="3125091" cy="30219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196C6EA-E53C-E448-9216-F737011D648D}"/>
              </a:ext>
            </a:extLst>
          </p:cNvPr>
          <p:cNvSpPr txBox="1"/>
          <p:nvPr/>
        </p:nvSpPr>
        <p:spPr>
          <a:xfrm>
            <a:off x="457200" y="4885151"/>
            <a:ext cx="3289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Someone’s work (2020) under review.</a:t>
            </a:r>
          </a:p>
          <a:p>
            <a:r>
              <a:rPr kumimoji="1" lang="en-US" altLang="zh-TW" sz="1400" u="sng" dirty="0"/>
              <a:t>Topic</a:t>
            </a:r>
            <a:r>
              <a:rPr kumimoji="1" lang="en-US" altLang="zh-TW" sz="1400" dirty="0"/>
              <a:t>: </a:t>
            </a:r>
            <a:br>
              <a:rPr kumimoji="1" lang="en-US" altLang="zh-TW" sz="1400" dirty="0"/>
            </a:br>
            <a:r>
              <a:rPr kumimoji="1" lang="en-US" altLang="zh-TW" sz="1400" dirty="0"/>
              <a:t>musical instrumental sounds synthesis.</a:t>
            </a:r>
            <a:endParaRPr kumimoji="1"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E508B1-FA70-B844-8F04-0258AECB8A3E}"/>
              </a:ext>
            </a:extLst>
          </p:cNvPr>
          <p:cNvSpPr txBox="1"/>
          <p:nvPr/>
        </p:nvSpPr>
        <p:spPr>
          <a:xfrm>
            <a:off x="4020855" y="6553200"/>
            <a:ext cx="3912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err="1"/>
              <a:t>Blaauw</a:t>
            </a:r>
            <a:r>
              <a:rPr kumimoji="1" lang="en-US" altLang="zh-TW" sz="1200" dirty="0"/>
              <a:t> and </a:t>
            </a:r>
            <a:r>
              <a:rPr kumimoji="1" lang="en-US" altLang="zh-TW" sz="1200" dirty="0" err="1"/>
              <a:t>Bonada</a:t>
            </a:r>
            <a:r>
              <a:rPr kumimoji="1" lang="en-US" altLang="zh-TW" sz="1200" dirty="0"/>
              <a:t> (2017)</a:t>
            </a:r>
            <a:r>
              <a:rPr kumimoji="1" lang="en-US" altLang="zh-TW" sz="1200" i="1" dirty="0"/>
              <a:t> Applied Sci.</a:t>
            </a:r>
            <a:r>
              <a:rPr kumimoji="1" lang="en-US" altLang="zh-TW" sz="1200" dirty="0"/>
              <a:t> 2017, 7, 1313.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61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805DC-B354-4945-A3FC-7F95991E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different this year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04E30-ECDC-974F-8B6A-4615FFA6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Offering in English</a:t>
            </a:r>
          </a:p>
          <a:p>
            <a:endParaRPr kumimoji="1" lang="en-US" altLang="zh-TW" dirty="0"/>
          </a:p>
          <a:p>
            <a:r>
              <a:rPr kumimoji="1" lang="en-US" altLang="zh-TW" b="1" dirty="0"/>
              <a:t>Theme = human voice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From flipped classroom to PBL (</a:t>
            </a:r>
            <a:r>
              <a:rPr kumimoji="1" lang="en-US" altLang="zh-TW" b="1" dirty="0"/>
              <a:t>P</a:t>
            </a:r>
            <a:r>
              <a:rPr kumimoji="1" lang="en-US" altLang="zh-TW" dirty="0"/>
              <a:t>roblem </a:t>
            </a:r>
            <a:r>
              <a:rPr kumimoji="1" lang="en-US" altLang="zh-TW" b="1" dirty="0"/>
              <a:t>B</a:t>
            </a:r>
            <a:r>
              <a:rPr kumimoji="1" lang="en-US" altLang="zh-TW" dirty="0"/>
              <a:t>ased </a:t>
            </a:r>
            <a:r>
              <a:rPr kumimoji="1" lang="en-US" altLang="zh-TW" b="1" dirty="0"/>
              <a:t>L</a:t>
            </a:r>
            <a:r>
              <a:rPr kumimoji="1" lang="en-US" altLang="zh-TW" dirty="0"/>
              <a:t>earning)</a:t>
            </a:r>
          </a:p>
          <a:p>
            <a:endParaRPr kumimoji="1" lang="en-US" altLang="zh-TW" dirty="0"/>
          </a:p>
          <a:p>
            <a:pPr lvl="1"/>
            <a:r>
              <a:rPr kumimoji="1" lang="en-US" altLang="zh-TW" dirty="0"/>
              <a:t>The entire semester will pave the way to HW10: Voice conversion.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The idea is to reduce lecturing but facilitate knowledge discovery by yourselves.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en-US" altLang="zh-TW" dirty="0"/>
              <a:t>Evaluation to match course objectives.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9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1DAB4-C39E-DD41-98FB-64EC0058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Course objectives/ “outcomes”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07024-A715-6A46-87CC-DA22FC2B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 implement signal processing methods upon reading their mathematical descriptions (a set of equations). </a:t>
            </a:r>
          </a:p>
          <a:p>
            <a:pPr marL="457200" indent="-457200" algn="just"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 </a:t>
            </a:r>
            <a:r>
              <a:rPr lang="en-US" altLang="zh-TW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human voice signals, modify parametric representations, and resynthesize to create special effects. </a:t>
            </a:r>
          </a:p>
          <a:p>
            <a:pPr marL="457200" indent="-457200" algn="just"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relate voice processing methods to underlying assumptions about human voice perception and production.</a:t>
            </a:r>
          </a:p>
          <a:p>
            <a:pPr marL="457200" indent="-457200" algn="just"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able to choose appropriate performance evaluation methods for quality of synthesized voice, including subjective and objective ones.</a:t>
            </a:r>
            <a:endParaRPr kumimoji="1"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Background or prerequisite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Matrix and trigonometry</a:t>
            </a:r>
          </a:p>
          <a:p>
            <a:r>
              <a:rPr kumimoji="1" lang="en-US" altLang="zh-TW" dirty="0"/>
              <a:t>MATLAB or other programming languages</a:t>
            </a:r>
          </a:p>
          <a:p>
            <a:r>
              <a:rPr kumimoji="1" lang="en-US" altLang="zh-TW" dirty="0"/>
              <a:t>Calculus</a:t>
            </a:r>
          </a:p>
          <a:p>
            <a:r>
              <a:rPr kumimoji="1" lang="en-US" altLang="zh-TW" dirty="0"/>
              <a:t>(Intro. to) digital signal processing</a:t>
            </a:r>
          </a:p>
          <a:p>
            <a:r>
              <a:rPr kumimoji="1" lang="en-US" altLang="zh-TW" dirty="0"/>
              <a:t>Acoustics at the level of general physics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Fond of music is a plus</a:t>
            </a:r>
          </a:p>
          <a:p>
            <a:r>
              <a:rPr kumimoji="1" lang="en-US" altLang="zh-TW" dirty="0"/>
              <a:t>Fond of spoken languages is a plus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1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Grading policies:</a:t>
            </a:r>
            <a:r>
              <a:rPr kumimoji="1" lang="zh-TW" altLang="en-US" dirty="0"/>
              <a:t> </a:t>
            </a:r>
            <a:br>
              <a:rPr kumimoji="1" lang="en-US" altLang="zh-TW" dirty="0"/>
            </a:br>
            <a:r>
              <a:rPr kumimoji="1" lang="en-US" altLang="zh-TW" dirty="0"/>
              <a:t>How</a:t>
            </a:r>
            <a:r>
              <a:rPr kumimoji="1" lang="zh-TW" altLang="en-US" dirty="0"/>
              <a:t> </a:t>
            </a:r>
            <a:r>
              <a:rPr kumimoji="1" lang="en-US" altLang="zh-TW" dirty="0"/>
              <a:t>will you be evaluated?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11 HWs (53%) + 2 quizzes (20%) + Final Project (20%) + </a:t>
            </a:r>
            <a:br>
              <a:rPr kumimoji="1" lang="en-US" altLang="zh-TW" sz="2000" dirty="0"/>
            </a:br>
            <a:r>
              <a:rPr kumimoji="1" lang="en-US" altLang="zh-TW" sz="2000" dirty="0"/>
              <a:t>Class Participation (7%)</a:t>
            </a:r>
          </a:p>
          <a:p>
            <a:pPr marL="274320" lvl="1" indent="0">
              <a:buNone/>
            </a:pPr>
            <a:endParaRPr kumimoji="1" lang="en-US" altLang="zh-TW" sz="1800" dirty="0"/>
          </a:p>
          <a:p>
            <a:r>
              <a:rPr kumimoji="1" lang="en-US" altLang="zh-TW" sz="2000" dirty="0"/>
              <a:t>Your final letter grade will </a:t>
            </a:r>
            <a:r>
              <a:rPr kumimoji="1" lang="en-US" altLang="zh-TW" sz="2000" u="sng" dirty="0"/>
              <a:t>not necessarily be the</a:t>
            </a:r>
            <a:r>
              <a:rPr kumimoji="1" lang="en-US" altLang="zh-TW" sz="2000" dirty="0"/>
              <a:t> direct number-to-letter conversion.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In principle, a person with a higher raw score will not get a lower letter grade.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The grade boundaries will solely be determined by the teaching team.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I typically give A+ only to about 10% of students (at most 15%).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8735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 assignment pace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Will issue an assignment every Thursday starting the first week.</a:t>
            </a:r>
          </a:p>
          <a:p>
            <a:pPr lvl="1"/>
            <a:r>
              <a:rPr kumimoji="1" lang="en-US" altLang="zh-TW" sz="1600" dirty="0"/>
              <a:t>I will give a short lecture regarding the HW and brushing upon key points.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r>
              <a:rPr kumimoji="1" lang="en-US" altLang="zh-TW" sz="2000" dirty="0"/>
              <a:t>Tuesdays on the following week are reserved for HW discussion in class (2 </a:t>
            </a:r>
            <a:r>
              <a:rPr kumimoji="1" lang="en-US" altLang="zh-TW" sz="2000" dirty="0" err="1"/>
              <a:t>hrs</a:t>
            </a:r>
            <a:r>
              <a:rPr kumimoji="1" lang="en-US" altLang="zh-TW" sz="2000" dirty="0"/>
              <a:t>).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HWs are due Wednesdays 1700 (Except HW 7, and 10)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HW solution will be posted at Wednesday evening for later usage.</a:t>
            </a:r>
          </a:p>
          <a:p>
            <a:pPr lvl="1"/>
            <a:r>
              <a:rPr lang="en-US" altLang="zh-TW" dirty="0"/>
              <a:t>Thus, overdue HWs are not acceptable.</a:t>
            </a:r>
          </a:p>
          <a:p>
            <a:pPr lvl="1"/>
            <a:endParaRPr kumimoji="1" lang="en-US" altLang="zh-TW" sz="1600" dirty="0"/>
          </a:p>
          <a:p>
            <a:r>
              <a:rPr kumimoji="1" lang="en-US" altLang="zh-TW" sz="2000" dirty="0"/>
              <a:t>We will look at it in three days and return to you on Saturdays.</a:t>
            </a:r>
          </a:p>
          <a:p>
            <a:pPr marL="0" indent="0">
              <a:buNone/>
            </a:pP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0878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1750</TotalTime>
  <Words>1290</Words>
  <Application>Microsoft Macintosh PowerPoint</Application>
  <PresentationFormat>如螢幕大小 (4:3)</PresentationFormat>
  <Paragraphs>162</Paragraphs>
  <Slides>18</Slides>
  <Notes>3</Notes>
  <HiddenSlides>0</HiddenSlides>
  <MMClips>5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docs-Calibri</vt:lpstr>
      <vt:lpstr>Arial</vt:lpstr>
      <vt:lpstr>Calibri</vt:lpstr>
      <vt:lpstr>Microsoft Sans Serif</vt:lpstr>
      <vt:lpstr>Symbol</vt:lpstr>
      <vt:lpstr>清楚</vt:lpstr>
      <vt:lpstr>welcome messages</vt:lpstr>
      <vt:lpstr>Who is Yi-Wen Liu?</vt:lpstr>
      <vt:lpstr>Analysis and Synthesis of Digital Audio:  the Past</vt:lpstr>
      <vt:lpstr>Analysis and Synthesis of Digital Audio:  the trendy</vt:lpstr>
      <vt:lpstr>What is different this year</vt:lpstr>
      <vt:lpstr>Course objectives/ “outcomes”</vt:lpstr>
      <vt:lpstr>Background or prerequisite</vt:lpstr>
      <vt:lpstr>Grading policies:  How will you be evaluated? </vt:lpstr>
      <vt:lpstr>Homework assignment pace</vt:lpstr>
      <vt:lpstr>Homework discussion format</vt:lpstr>
      <vt:lpstr>Attendance</vt:lpstr>
      <vt:lpstr>Report for each HW should contain</vt:lpstr>
      <vt:lpstr>HW10: voice conversion</vt:lpstr>
      <vt:lpstr>A peek at course schedule</vt:lpstr>
      <vt:lpstr>Course objectives/ “outcomes”</vt:lpstr>
      <vt:lpstr>Our teaching team</vt:lpstr>
      <vt:lpstr>Summary: this course…</vt:lpstr>
      <vt:lpstr>PowerPoint 簡報</vt:lpstr>
    </vt:vector>
  </TitlesOfParts>
  <Company>NTHU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messages</dc:title>
  <dc:creator>YW Liu</dc:creator>
  <cp:lastModifiedBy>jacobliu@gmail.com</cp:lastModifiedBy>
  <cp:revision>79</cp:revision>
  <dcterms:created xsi:type="dcterms:W3CDTF">2017-02-12T14:31:25Z</dcterms:created>
  <dcterms:modified xsi:type="dcterms:W3CDTF">2020-03-02T15:15:11Z</dcterms:modified>
</cp:coreProperties>
</file>