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26" r:id="rId3"/>
    <p:sldId id="257" r:id="rId4"/>
    <p:sldId id="258" r:id="rId5"/>
    <p:sldId id="270" r:id="rId6"/>
    <p:sldId id="259" r:id="rId7"/>
    <p:sldId id="318" r:id="rId8"/>
    <p:sldId id="319" r:id="rId9"/>
    <p:sldId id="320" r:id="rId10"/>
    <p:sldId id="321" r:id="rId11"/>
    <p:sldId id="325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3FE94-4B96-1F41-AC65-C638DF0F8846}" type="datetimeFigureOut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2633F-DD07-AC4E-93F6-4007C8C50E2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4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x[</a:t>
            </a:r>
            <a:r>
              <a:rPr kumimoji="1" lang="en-US" altLang="zh-TW" dirty="0" err="1"/>
              <a:t>n+m</a:t>
            </a:r>
            <a:r>
              <a:rPr kumimoji="1" lang="en-US" altLang="zh-TW" dirty="0"/>
              <a:t>] input</a:t>
            </a:r>
          </a:p>
          <a:p>
            <a:r>
              <a:rPr kumimoji="1" lang="en-US" altLang="zh-TW" dirty="0"/>
              <a:t>X(</a:t>
            </a:r>
            <a:r>
              <a:rPr kumimoji="1" lang="en-US" altLang="zh-TW" dirty="0" err="1"/>
              <a:t>n,omega</a:t>
            </a:r>
            <a:r>
              <a:rPr kumimoji="1" lang="en-US" altLang="zh-TW" dirty="0"/>
              <a:t>) 2D image</a:t>
            </a:r>
          </a:p>
          <a:p>
            <a:r>
              <a:rPr kumimoji="1" lang="en-US" altLang="zh-TW" dirty="0"/>
              <a:t>w[n] window function</a:t>
            </a:r>
            <a:r>
              <a:rPr kumimoji="1" lang="en-US" altLang="zh-TW" baseline="0" dirty="0"/>
              <a:t> </a:t>
            </a:r>
            <a:r>
              <a:rPr kumimoji="1" lang="zh-TW" altLang="en-US" baseline="0" dirty="0"/>
              <a:t>長度有限，窗函數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275BF-4CDD-6846-A88A-908908E74F8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5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火車向左開的比喻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275BF-4CDD-6846-A88A-908908E74F8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3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/>
              <a:t>主要成分</a:t>
            </a:r>
            <a:r>
              <a:rPr kumimoji="1" lang="en-US" altLang="zh-TW" dirty="0"/>
              <a:t> ~</a:t>
            </a:r>
            <a:r>
              <a:rPr kumimoji="1" lang="en-US" altLang="zh-TW" baseline="0" dirty="0"/>
              <a:t> B5</a:t>
            </a:r>
            <a:r>
              <a:rPr kumimoji="1" lang="zh-TW" altLang="en-US" baseline="0" dirty="0"/>
              <a:t>，</a:t>
            </a:r>
            <a:r>
              <a:rPr kumimoji="1" lang="en-US" altLang="zh-TW" baseline="0" dirty="0"/>
              <a:t>1</a:t>
            </a:r>
            <a:r>
              <a:rPr kumimoji="1" lang="zh-TW" altLang="en-US" baseline="0" dirty="0"/>
              <a:t>秒多鐘</a:t>
            </a:r>
            <a:r>
              <a:rPr kumimoji="1" lang="en-US" altLang="zh-TW" baseline="0" dirty="0"/>
              <a:t>11</a:t>
            </a:r>
            <a:r>
              <a:rPr kumimoji="1" lang="zh-TW" altLang="en-US" baseline="0" dirty="0"/>
              <a:t>連發</a:t>
            </a:r>
            <a:endParaRPr kumimoji="1" lang="en-US" altLang="zh-TW" baseline="0" dirty="0"/>
          </a:p>
          <a:p>
            <a:pPr marL="228600" indent="-228600">
              <a:buAutoNum type="arabicPeriod"/>
            </a:pPr>
            <a:r>
              <a:rPr kumimoji="1" lang="en-US" altLang="zh-TW" baseline="0" dirty="0"/>
              <a:t>background noise</a:t>
            </a:r>
          </a:p>
          <a:p>
            <a:pPr marL="228600" indent="-228600">
              <a:buAutoNum type="arabicPeriod"/>
            </a:pPr>
            <a:r>
              <a:rPr kumimoji="1" lang="en-US" altLang="zh-TW" baseline="0" dirty="0"/>
              <a:t>MP3 decoded, &gt; 16 kHz all missing</a:t>
            </a:r>
          </a:p>
          <a:p>
            <a:pPr marL="228600" indent="-228600">
              <a:buAutoNum type="arabicPeriod"/>
            </a:pPr>
            <a:r>
              <a:rPr kumimoji="1" lang="zh-TW" altLang="en-US" baseline="0" dirty="0"/>
              <a:t>然後才請觀眾猜猜看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275BF-4CDD-6846-A88A-908908E74F8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91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***</a:t>
            </a:r>
            <a:r>
              <a:rPr kumimoji="1" lang="en-US" altLang="zh-TW" baseline="0" dirty="0"/>
              <a:t>*** </a:t>
            </a:r>
            <a:r>
              <a:rPr kumimoji="1" lang="zh-TW" altLang="en-US" baseline="0" dirty="0"/>
              <a:t>動畫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275BF-4CDD-6846-A88A-908908E74F8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3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A67B-3B8C-A24B-8A3D-17693E59796C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40-4DDE-5241-A4A0-F84517B4BF54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01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068B-B3D7-A245-9124-D586F177968C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1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BFD-08E9-5949-A367-DC16BE79D688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9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B96A-FD48-F64C-8829-6106A5B4DFBE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6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21C2-5F82-0540-9CBE-8F0C13F6E3CC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64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F984-D0DD-654F-9908-B181B01990E9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D36C-C954-C649-B2C7-78BBA75904F6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33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0D03-8FAA-324E-BB33-08EF55F8ED32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97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B772-6DBC-3C41-94C1-E90209FFFE8F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5B9-7455-AB4D-B4BA-BA4685F13D4A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1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D06A4A-F1B7-6244-A412-9A705AABAAE3}" type="datetime1">
              <a:rPr kumimoji="1" lang="zh-TW" altLang="en-US" smtClean="0"/>
              <a:t>2020/3/3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E54C5C-FB06-DD44-9744-3FEDEF6928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258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6270B-608B-2E46-B210-749B2260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400" dirty="0"/>
              <a:t>ASAS </a:t>
            </a:r>
            <a:r>
              <a:rPr kumimoji="1" lang="en-US" altLang="zh-TW" sz="4400" cap="none" dirty="0"/>
              <a:t>short lecture </a:t>
            </a:r>
            <a:r>
              <a:rPr kumimoji="1" lang="en-US" altLang="zh-TW" sz="4400" dirty="0"/>
              <a:t>1</a:t>
            </a:r>
            <a:br>
              <a:rPr kumimoji="1" lang="en-US" altLang="zh-TW" sz="4400" dirty="0"/>
            </a:br>
            <a:r>
              <a:rPr kumimoji="1" lang="en-US" altLang="zh-TW" sz="4400" cap="none" dirty="0"/>
              <a:t>Basic sinusoidal signals and spectrums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898F59-8300-F84A-9D67-54395640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Mar. 5, 2020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Yi-Wen Liu</a:t>
            </a:r>
          </a:p>
          <a:p>
            <a:r>
              <a:rPr kumimoji="1" lang="en-US" altLang="zh-TW" dirty="0"/>
              <a:t>Dept. Electrical Engineering, National Tsing Hua University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AE3E87-03AC-A645-B5D4-B2114DBB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9787D6-177E-B141-8D51-CF1F2BF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001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ASAS2017Lec2-fig5-MRT-spec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0" y="533400"/>
            <a:ext cx="5875608" cy="44073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83696" y="539486"/>
            <a:ext cx="2436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00FF"/>
                </a:solidFill>
              </a:rPr>
              <a:t>fs</a:t>
            </a:r>
            <a:r>
              <a:rPr kumimoji="1" lang="en-US" altLang="zh-TW" dirty="0">
                <a:solidFill>
                  <a:srgbClr val="0000FF"/>
                </a:solidFill>
              </a:rPr>
              <a:t> = 44100 Hz</a:t>
            </a:r>
            <a:br>
              <a:rPr kumimoji="1" lang="en-US" altLang="zh-TW" dirty="0">
                <a:solidFill>
                  <a:srgbClr val="0000FF"/>
                </a:solidFill>
              </a:rPr>
            </a:br>
            <a:br>
              <a:rPr kumimoji="1" lang="en-US" altLang="zh-TW" dirty="0">
                <a:solidFill>
                  <a:srgbClr val="0000FF"/>
                </a:solidFill>
              </a:rPr>
            </a:br>
            <a:r>
              <a:rPr kumimoji="1" lang="en-US" altLang="zh-TW" dirty="0">
                <a:solidFill>
                  <a:srgbClr val="0000FF"/>
                </a:solidFill>
              </a:rPr>
              <a:t>window length = 1024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pic>
        <p:nvPicPr>
          <p:cNvPr id="9" name="圖片 8" descr="ASAS2017Lec2-fig6-specgramLongW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28" y="533400"/>
            <a:ext cx="5876868" cy="440733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05906" y="1124927"/>
            <a:ext cx="24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00FF"/>
                </a:solidFill>
              </a:rPr>
              <a:t>window length = 4096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26709" y="5067462"/>
            <a:ext cx="11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/>
              <a:t>Remarks</a:t>
            </a:r>
            <a:r>
              <a:rPr kumimoji="1" lang="en-US" altLang="zh-TW" dirty="0"/>
              <a:t>: 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98950" y="5436794"/>
            <a:ext cx="5352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TW" sz="2000" dirty="0"/>
              <a:t>In STFT, usually we discard the phase.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sz="2000" dirty="0"/>
              <a:t>Time and frequency </a:t>
            </a:r>
            <a:r>
              <a:rPr kumimoji="1" lang="en-US" altLang="zh-TW" sz="2000" dirty="0">
                <a:solidFill>
                  <a:srgbClr val="0000FF"/>
                </a:solidFill>
              </a:rPr>
              <a:t>resolution depends on </a:t>
            </a:r>
            <a:br>
              <a:rPr kumimoji="1" lang="en-US" altLang="zh-TW" sz="2000" dirty="0">
                <a:solidFill>
                  <a:srgbClr val="0000FF"/>
                </a:solidFill>
              </a:rPr>
            </a:br>
            <a:r>
              <a:rPr kumimoji="1" lang="en-US" altLang="zh-TW" sz="2000" dirty="0">
                <a:solidFill>
                  <a:srgbClr val="0000FF"/>
                </a:solidFill>
              </a:rPr>
              <a:t>the choice of window.</a:t>
            </a:r>
            <a:endParaRPr kumimoji="1"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2A838A0-67CA-6F41-B999-1ADE2877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FD0DB-98A1-AB48-A382-7131C202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5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004300" y="533400"/>
            <a:ext cx="9578100" cy="990600"/>
          </a:xfrm>
        </p:spPr>
        <p:txBody>
          <a:bodyPr/>
          <a:lstStyle/>
          <a:p>
            <a:r>
              <a:rPr kumimoji="1" lang="en-US" altLang="zh-TW" dirty="0"/>
              <a:t>What does the window do?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004300" y="2237898"/>
            <a:ext cx="9578100" cy="3818130"/>
          </a:xfrm>
        </p:spPr>
        <p:txBody>
          <a:bodyPr/>
          <a:lstStyle/>
          <a:p>
            <a:r>
              <a:rPr kumimoji="1" lang="en-US" altLang="zh-TW" u="sng" dirty="0"/>
              <a:t>Recap:</a:t>
            </a:r>
          </a:p>
          <a:p>
            <a:pPr lvl="1"/>
            <a:r>
              <a:rPr kumimoji="1" lang="en-US" altLang="zh-TW" dirty="0"/>
              <a:t>Time and frequency resolution</a:t>
            </a:r>
            <a:br>
              <a:rPr kumimoji="1" lang="en-US" altLang="zh-TW" dirty="0"/>
            </a:br>
            <a:r>
              <a:rPr kumimoji="1" lang="en-US" altLang="zh-TW" dirty="0"/>
              <a:t> depends on the </a:t>
            </a:r>
            <a:br>
              <a:rPr kumimoji="1" lang="en-US" altLang="zh-TW" dirty="0"/>
            </a:b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0000FF"/>
                </a:solidFill>
              </a:rPr>
              <a:t>choice</a:t>
            </a:r>
            <a:r>
              <a:rPr kumimoji="1" lang="en-US" altLang="zh-TW" dirty="0"/>
              <a:t> of windows.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Window properties:</a:t>
            </a:r>
          </a:p>
          <a:p>
            <a:pPr lvl="1"/>
            <a:r>
              <a:rPr kumimoji="1" lang="en-US" altLang="zh-TW" dirty="0"/>
              <a:t>Window length</a:t>
            </a:r>
          </a:p>
          <a:p>
            <a:pPr lvl="1"/>
            <a:r>
              <a:rPr kumimoji="1" lang="en-US" altLang="zh-TW" dirty="0"/>
              <a:t>Window shapes</a:t>
            </a:r>
          </a:p>
          <a:p>
            <a:pPr lvl="1"/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74" y="1404473"/>
            <a:ext cx="5897528" cy="888668"/>
          </a:xfrm>
          <a:prstGeom prst="rect">
            <a:avLst/>
          </a:prstGeom>
        </p:spPr>
      </p:pic>
      <p:pic>
        <p:nvPicPr>
          <p:cNvPr id="9" name="圖片 8" descr="ASAS2017Lec2-fig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01" y="2440605"/>
            <a:ext cx="5518681" cy="413960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03E949A-C74A-614D-9AB7-C8E7EDF807F0}"/>
              </a:ext>
            </a:extLst>
          </p:cNvPr>
          <p:cNvSpPr txBox="1"/>
          <p:nvPr/>
        </p:nvSpPr>
        <p:spPr>
          <a:xfrm>
            <a:off x="1235034" y="5686696"/>
            <a:ext cx="442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0C0"/>
                </a:solidFill>
              </a:rPr>
              <a:t>Remarks:</a:t>
            </a:r>
          </a:p>
          <a:p>
            <a:r>
              <a:rPr kumimoji="1" lang="en-US" altLang="zh-TW" dirty="0">
                <a:solidFill>
                  <a:srgbClr val="0070C0"/>
                </a:solidFill>
              </a:rPr>
              <a:t>We will come back to this in HW4.1 and 5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00FA9A-0F5A-314B-B203-1E81B7C4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0EE21-9F92-8C49-B5B2-99E4109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82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A828D-7B36-074A-8318-3C251397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Advanced reading list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5FEA8-D3C2-D94E-A746-F5B28927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F. J. Harris. “On the use of windows for harmonic analysis with the discrete Fourier transform,” Proceedings of the IEEE, 66(1):51–83, Jan 1978.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D. Griffin and Jae Lim, "Signal estimation from modified short-time Fourier transform," in </a:t>
            </a:r>
            <a:r>
              <a:rPr lang="en-US" altLang="zh-TW" i="1" dirty="0"/>
              <a:t>IEEE Transactions on Acoustics, Speech, and Signal Processing</a:t>
            </a:r>
            <a:r>
              <a:rPr lang="en-US" altLang="zh-TW" dirty="0"/>
              <a:t>, vol. 32, no. 2, pp. 236-243, April 1984.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985C4C-21D8-D14D-A690-92DE370F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4DE491-17D1-2145-8F6D-CCAB76D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8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3D88C-D38C-4048-AE56-A837F531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HW1 objectives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16688-F90E-4E48-83E0-592D87B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In this HW, you will learn to create a digital audio signal, play it back from your soundcard, listen to it, and look at its spectrums.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You will check the definition of short-time Fourier transform and learn to compute and plot the spectrogram of a long signal.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72389A-472F-2E4B-ABF8-B408E13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F1CD9C-69E5-F049-9E63-F601AA53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38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1D4C6-667F-4E4C-97EB-9B38034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HW1 preview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330999-DA9D-134D-913C-5EFF98AEF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In MATLAB, create an array of length N=16000, and fill the array with the following values: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]=0.5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−8000]</m:t>
                    </m:r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where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 = 1/16000 sec</a:t>
                </a:r>
                <a:r>
                  <a:rPr lang="en-US" altLang="zh-TW" dirty="0"/>
                  <a:t>, n = 0:15999,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TW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/>
                  <a:t>is a frequency of your choice, and </a:t>
                </a:r>
                <a:br>
                  <a:rPr lang="en-US" altLang="zh-TW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 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elsewhere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lang="en-US" altLang="zh-TW" b="1" dirty="0"/>
                  <a:t>Activities:</a:t>
                </a:r>
              </a:p>
              <a:p>
                <a:r>
                  <a:rPr lang="en-US" altLang="zh-TW" dirty="0"/>
                  <a:t>By appropriately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you should hear a pip tone. </a:t>
                </a:r>
              </a:p>
              <a:p>
                <a:r>
                  <a:rPr lang="en-US" altLang="zh-TW" dirty="0"/>
                  <a:t>Shorten M and find out if you can still hear a definite pitch.</a:t>
                </a:r>
                <a:r>
                  <a:rPr lang="zh-TW" altLang="zh-TW" dirty="0"/>
                  <a:t>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330999-DA9D-134D-913C-5EFF98AEF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32468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619C401-F837-0644-BDBC-B3159C87F88D}"/>
              </a:ext>
            </a:extLst>
          </p:cNvPr>
          <p:cNvSpPr txBox="1"/>
          <p:nvPr/>
        </p:nvSpPr>
        <p:spPr>
          <a:xfrm>
            <a:off x="9140706" y="2861953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0C0"/>
                </a:solidFill>
              </a:rPr>
              <a:t>Note:</a:t>
            </a:r>
          </a:p>
          <a:p>
            <a:r>
              <a:rPr kumimoji="1" lang="en-US" altLang="zh-TW" dirty="0">
                <a:solidFill>
                  <a:srgbClr val="0070C0"/>
                </a:solidFill>
              </a:rPr>
              <a:t>Sampling period =</a:t>
            </a:r>
          </a:p>
          <a:p>
            <a:r>
              <a:rPr kumimoji="1" lang="en-US" altLang="zh-TW" dirty="0">
                <a:solidFill>
                  <a:srgbClr val="0070C0"/>
                </a:solidFill>
              </a:rPr>
              <a:t>1/ sampling frequency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08FFF-568E-EB46-A213-0C13C3A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E54A5-53BC-3C45-8B4C-F6560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00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5581B-84E7-B144-9227-7A084B31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HW1 preview (Cont’d)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CE87B7-6D20-8740-9FEC-92FFCFE5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discrete Fourier transform (DFT) is defined as follows,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=0,1,2,…, </m:t>
                    </m:r>
                    <m:r>
                      <a:rPr lang="en-US" altLang="zh-T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kumimoji="1" lang="en-US" altLang="zh-TW" dirty="0"/>
              </a:p>
              <a:p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b="1" dirty="0"/>
                  <a:t>Notes:</a:t>
                </a:r>
              </a:p>
              <a:p>
                <a:r>
                  <a:rPr kumimoji="1" lang="en-US" altLang="zh-TW" dirty="0"/>
                  <a:t>DFT = FFT</a:t>
                </a:r>
              </a:p>
              <a:p>
                <a:r>
                  <a:rPr kumimoji="1" lang="en-US" altLang="zh-TW" dirty="0"/>
                  <a:t>There is also a version of Fourier transform called </a:t>
                </a:r>
                <a:r>
                  <a:rPr kumimoji="1" lang="en-US" altLang="zh-TW" dirty="0">
                    <a:solidFill>
                      <a:srgbClr val="7030A0"/>
                    </a:solidFill>
                  </a:rPr>
                  <a:t>DTFT</a:t>
                </a:r>
              </a:p>
              <a:p>
                <a:pPr lvl="1"/>
                <a:r>
                  <a:rPr kumimoji="1" lang="en-US" altLang="zh-TW" dirty="0">
                    <a:solidFill>
                      <a:schemeClr val="tx2"/>
                    </a:solidFill>
                  </a:rPr>
                  <a:t>We will get back to DTFT when we talk about the </a:t>
                </a:r>
                <a:r>
                  <a:rPr kumimoji="1" lang="en-US" altLang="zh-TW" i="1" dirty="0">
                    <a:solidFill>
                      <a:schemeClr val="tx2"/>
                    </a:solidFill>
                  </a:rPr>
                  <a:t>frequency response </a:t>
                </a:r>
                <a:r>
                  <a:rPr kumimoji="1" lang="en-US" altLang="zh-TW" dirty="0">
                    <a:solidFill>
                      <a:schemeClr val="tx2"/>
                    </a:solidFill>
                  </a:rPr>
                  <a:t>of a system.</a:t>
                </a:r>
              </a:p>
              <a:p>
                <a:pPr marL="0" indent="0">
                  <a:buNone/>
                </a:pPr>
                <a:endParaRPr kumimoji="1" lang="en-US" altLang="zh-TW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CE87B7-6D20-8740-9FEC-92FFCFE5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4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144E0C-7891-1D4F-977B-B1122861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6CB77-DDD0-FE4A-B138-E78DA298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32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ASAS2017Lec1-fig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49341"/>
            <a:ext cx="9653016" cy="3557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 audio example and its DFT</a:t>
            </a:r>
            <a:endParaRPr kumimoji="1" lang="zh-TW" altLang="en-US" dirty="0"/>
          </a:p>
        </p:txBody>
      </p:sp>
      <p:pic>
        <p:nvPicPr>
          <p:cNvPr id="5" name="hallelujah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36450" y="1899717"/>
            <a:ext cx="544750" cy="5447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320426" y="5206357"/>
            <a:ext cx="5144704" cy="1452753"/>
            <a:chOff x="4504264" y="4941645"/>
            <a:chExt cx="5144704" cy="1452753"/>
          </a:xfrm>
        </p:grpSpPr>
        <p:sp>
          <p:nvSpPr>
            <p:cNvPr id="6" name="文字方塊 5"/>
            <p:cNvSpPr txBox="1"/>
            <p:nvPr/>
          </p:nvSpPr>
          <p:spPr>
            <a:xfrm>
              <a:off x="4504264" y="494164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Note: </a:t>
              </a:r>
              <a:endParaRPr kumimoji="1" lang="zh-TW" altLang="en-US" sz="2400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1466" y="5387983"/>
              <a:ext cx="3725333" cy="42015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4961466" y="5932733"/>
              <a:ext cx="4687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is called the </a:t>
              </a:r>
              <a:r>
                <a:rPr kumimoji="1" lang="en-US" altLang="zh-TW" sz="2400" dirty="0">
                  <a:solidFill>
                    <a:srgbClr val="0000FF"/>
                  </a:solidFill>
                </a:rPr>
                <a:t>magnitude spectrum</a:t>
              </a:r>
              <a:endParaRPr kumimoji="1"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9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BB4A1-83AB-D946-8AD2-230AF231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HW1 preview (Cont’d)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ED1053-4893-704E-9F4A-7D26DED16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Short time Fourier transform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defined as</a:t>
                </a:r>
              </a:p>
              <a:p>
                <a:pPr marL="0" indent="0">
                  <a:buNone/>
                </a:pPr>
                <a:br>
                  <a:rPr lang="en-US" altLang="zh-TW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is a (usually positively-valued) </a:t>
                </a:r>
                <a:r>
                  <a:rPr lang="en-US" altLang="zh-TW" i="1" dirty="0"/>
                  <a:t>window function</a:t>
                </a:r>
                <a:r>
                  <a:rPr lang="en-US" altLang="zh-TW" dirty="0"/>
                  <a:t>. 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Notes: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In practice, we “hop” in </a:t>
                </a:r>
                <a:r>
                  <a:rPr kumimoji="1" lang="en-US" altLang="zh-TW" i="1" dirty="0"/>
                  <a:t>n</a:t>
                </a:r>
                <a:r>
                  <a:rPr kumimoji="1" lang="en-US" altLang="zh-TW" dirty="0"/>
                  <a:t> and sample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en-US" altLang="zh-TW" dirty="0"/>
                  <a:t>.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#spectrogram()</a:t>
                </a:r>
              </a:p>
              <a:p>
                <a:pPr marL="0" indent="0">
                  <a:buNone/>
                </a:pPr>
                <a:r>
                  <a:rPr kumimoji="1" lang="en-US" altLang="zh-TW" dirty="0">
                    <a:solidFill>
                      <a:schemeClr val="tx2"/>
                    </a:solidFill>
                  </a:rPr>
                  <a:t>This definition above is actually in terms of DTFT.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ED1053-4893-704E-9F4A-7D26DED16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0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92D796-0A4E-8B4B-8254-AA8F0E48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223B3C-04CD-C249-B866-E051FBF9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42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097340" y="533400"/>
            <a:ext cx="9485059" cy="990600"/>
          </a:xfrm>
        </p:spPr>
        <p:txBody>
          <a:bodyPr>
            <a:noAutofit/>
          </a:bodyPr>
          <a:lstStyle/>
          <a:p>
            <a:r>
              <a:rPr kumimoji="1" lang="en-US" altLang="zh-TW" sz="3200" dirty="0"/>
              <a:t>Short-time Fourier transform: </a:t>
            </a:r>
            <a:r>
              <a:rPr kumimoji="1" lang="en-US" altLang="zh-TW" sz="2400" dirty="0"/>
              <a:t>converting a sound to an image</a:t>
            </a:r>
            <a:br>
              <a:rPr kumimoji="1" lang="en-US" altLang="zh-TW" sz="2400" dirty="0"/>
            </a:br>
            <a:r>
              <a:rPr kumimoji="1" lang="en-US" altLang="zh-TW" sz="2000" dirty="0">
                <a:solidFill>
                  <a:srgbClr val="7030A0"/>
                </a:solidFill>
              </a:rPr>
              <a:t>(Remarks: The following few slides are from a YouTube playlist [in Chinese])</a:t>
            </a:r>
            <a:endParaRPr kumimoji="1" lang="zh-TW" altLang="en-US" sz="2800" dirty="0">
              <a:solidFill>
                <a:srgbClr val="7030A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50" y="1664031"/>
            <a:ext cx="7689682" cy="1158719"/>
          </a:xfrm>
          <a:prstGeom prst="rect">
            <a:avLst/>
          </a:prstGeom>
        </p:spPr>
      </p:pic>
      <p:pic>
        <p:nvPicPr>
          <p:cNvPr id="5" name="圖片 4" descr="ASAS2017Lec2-fig3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67" y="3827679"/>
            <a:ext cx="6522924" cy="304034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53508" y="2902110"/>
            <a:ext cx="6241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w[n]: a </a:t>
            </a:r>
            <a:r>
              <a:rPr kumimoji="1" lang="en-US" altLang="zh-TW" sz="2000" b="1" dirty="0">
                <a:solidFill>
                  <a:srgbClr val="0000FF"/>
                </a:solidFill>
              </a:rPr>
              <a:t>window</a:t>
            </a:r>
            <a:r>
              <a:rPr kumimoji="1" lang="en-US" altLang="zh-TW" sz="2000" dirty="0"/>
              <a:t> with finite number of non-zero points.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E736D5-576E-294D-8C55-0C6A928F57EA}"/>
              </a:ext>
            </a:extLst>
          </p:cNvPr>
          <p:cNvSpPr txBox="1"/>
          <p:nvPr/>
        </p:nvSpPr>
        <p:spPr>
          <a:xfrm>
            <a:off x="391886" y="3251260"/>
            <a:ext cx="4674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rgbClr val="7030A0"/>
                </a:solidFill>
              </a:rPr>
              <a:t>Also note discrepancy in notation and definition…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AC0CB-B95F-F044-8036-C757714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1C8362D-1CE7-8A4C-9D08-89700CDE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48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668327" y="4868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意義：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5250" y="417189"/>
            <a:ext cx="9504300" cy="990600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Explaining</a:t>
            </a:r>
            <a:r>
              <a:rPr kumimoji="1" lang="en-US" altLang="zh-TW" sz="3600" dirty="0"/>
              <a:t>  </a:t>
            </a:r>
            <a:endParaRPr kumimoji="1"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65" y="474921"/>
            <a:ext cx="7254107" cy="1093084"/>
          </a:xfrm>
          <a:prstGeom prst="rect">
            <a:avLst/>
          </a:prstGeom>
        </p:spPr>
      </p:pic>
      <p:pic>
        <p:nvPicPr>
          <p:cNvPr id="5" name="圖片 4" descr="ASAS2017Lec2-fig3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02" y="4033490"/>
            <a:ext cx="5195248" cy="2519868"/>
          </a:xfrm>
          <a:prstGeom prst="rect">
            <a:avLst/>
          </a:prstGeom>
        </p:spPr>
      </p:pic>
      <p:pic>
        <p:nvPicPr>
          <p:cNvPr id="7" name="圖片 6" descr="ASAS2017Lec2-fig3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29" y="1657961"/>
            <a:ext cx="5099043" cy="23766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668327" y="5459609"/>
            <a:ext cx="4339650" cy="9233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/>
              <a:t>x[</a:t>
            </a:r>
            <a:r>
              <a:rPr kumimoji="1" lang="en-US" altLang="zh-TW" dirty="0" err="1"/>
              <a:t>n+m</a:t>
            </a:r>
            <a:r>
              <a:rPr kumimoji="1" lang="en-US" altLang="zh-TW" dirty="0"/>
              <a:t>] is like a train moving to the left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/>
              <a:t>w[n] is literally like a window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/>
              <a:t>Therefore it is called Short-time FT.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86959" y="1733953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Raised cosine window</a:t>
            </a:r>
            <a:br>
              <a:rPr kumimoji="1" lang="en-US" altLang="zh-TW" dirty="0"/>
            </a:br>
            <a:r>
              <a:rPr kumimoji="1" lang="en-US" altLang="zh-TW" dirty="0"/>
              <a:t> (a.k.a. </a:t>
            </a:r>
            <a:r>
              <a:rPr kumimoji="1" lang="en-US" altLang="zh-TW" dirty="0" err="1"/>
              <a:t>Hann</a:t>
            </a:r>
            <a:r>
              <a:rPr kumimoji="1" lang="en-US" altLang="zh-TW" dirty="0"/>
              <a:t> window)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0B22A9-3359-5446-9907-C09107B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3DD8E99-5790-9E49-97FA-05391FC9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4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21406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06 0.0007 L -0.3194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820" y="474921"/>
            <a:ext cx="7254107" cy="1093084"/>
          </a:xfrm>
          <a:prstGeom prst="rect">
            <a:avLst/>
          </a:prstGeom>
        </p:spPr>
      </p:pic>
      <p:pic>
        <p:nvPicPr>
          <p:cNvPr id="8" name="圖片 7" descr="ASAS2017Lec2-fig5-MRT-spec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7" y="1746124"/>
            <a:ext cx="6200755" cy="4651231"/>
          </a:xfrm>
          <a:prstGeom prst="rect">
            <a:avLst/>
          </a:prstGeom>
        </p:spPr>
      </p:pic>
      <p:pic>
        <p:nvPicPr>
          <p:cNvPr id="9" name="圖片 8" descr="ASAS2017Lec2-fig4-MR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8" y="1746124"/>
            <a:ext cx="4629212" cy="3472405"/>
          </a:xfrm>
          <a:prstGeom prst="rect">
            <a:avLst/>
          </a:prstGeom>
        </p:spPr>
      </p:pic>
      <p:pic>
        <p:nvPicPr>
          <p:cNvPr id="10" name="ASAS-Lec2-clip2-MR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644124" y="933324"/>
            <a:ext cx="812800" cy="8128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183729" y="2249854"/>
            <a:ext cx="237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00FF"/>
                </a:solidFill>
              </a:rPr>
              <a:t>fs</a:t>
            </a:r>
            <a:r>
              <a:rPr kumimoji="1" lang="en-US" altLang="zh-TW" dirty="0">
                <a:solidFill>
                  <a:srgbClr val="0000FF"/>
                </a:solidFill>
              </a:rPr>
              <a:t> = 44100 Hz, </a:t>
            </a:r>
            <a:br>
              <a:rPr kumimoji="1" lang="en-US" altLang="zh-TW" dirty="0">
                <a:solidFill>
                  <a:srgbClr val="0000FF"/>
                </a:solidFill>
              </a:rPr>
            </a:br>
            <a:r>
              <a:rPr kumimoji="1" lang="en-US" altLang="zh-TW" dirty="0">
                <a:solidFill>
                  <a:srgbClr val="0000FF"/>
                </a:solidFill>
              </a:rPr>
              <a:t>window </a:t>
            </a:r>
            <a:r>
              <a:rPr kumimoji="1" lang="en-US" altLang="zh-TW" dirty="0" err="1">
                <a:solidFill>
                  <a:srgbClr val="0000FF"/>
                </a:solidFill>
              </a:rPr>
              <a:t>lengh</a:t>
            </a:r>
            <a:r>
              <a:rPr kumimoji="1" lang="en-US" altLang="zh-TW" dirty="0">
                <a:solidFill>
                  <a:srgbClr val="0000FF"/>
                </a:solidFill>
              </a:rPr>
              <a:t> = 1024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E05B617-1BD4-804B-8EC3-8032FE59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Analysis and Synthesis of Audio Signals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C30C5E-EA68-0848-8461-5AC98E5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4C5C-FB06-DD44-9744-3FEDEF692898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53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7-AS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2017-ASAS</Template>
  <TotalTime>41</TotalTime>
  <Words>736</Words>
  <Application>Microsoft Macintosh PowerPoint</Application>
  <PresentationFormat>寬螢幕</PresentationFormat>
  <Paragraphs>98</Paragraphs>
  <Slides>12</Slides>
  <Notes>4</Notes>
  <HiddenSlides>0</HiddenSlides>
  <MMClips>2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Cambria Math</vt:lpstr>
      <vt:lpstr>2017-ASAS</vt:lpstr>
      <vt:lpstr>ASAS short lecture 1 Basic sinusoidal signals and spectrums</vt:lpstr>
      <vt:lpstr>HW1 objectives</vt:lpstr>
      <vt:lpstr>HW1 preview </vt:lpstr>
      <vt:lpstr>HW1 preview (Cont’d)</vt:lpstr>
      <vt:lpstr>An audio example and its DFT</vt:lpstr>
      <vt:lpstr>HW1 preview (Cont’d)</vt:lpstr>
      <vt:lpstr>Short-time Fourier transform: converting a sound to an image (Remarks: The following few slides are from a YouTube playlist [in Chinese])</vt:lpstr>
      <vt:lpstr>Explaining  </vt:lpstr>
      <vt:lpstr>PowerPoint 簡報</vt:lpstr>
      <vt:lpstr>PowerPoint 簡報</vt:lpstr>
      <vt:lpstr>What does the window do?</vt:lpstr>
      <vt:lpstr>Advanced reading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 short lecture 1 Basic sinusoidal signals and  Fourier transform</dc:title>
  <dc:creator>jacobliu@gmail.com</dc:creator>
  <cp:lastModifiedBy>jacobliu@gmail.com</cp:lastModifiedBy>
  <cp:revision>12</cp:revision>
  <dcterms:created xsi:type="dcterms:W3CDTF">2020-03-03T13:27:34Z</dcterms:created>
  <dcterms:modified xsi:type="dcterms:W3CDTF">2020-03-03T14:11:44Z</dcterms:modified>
</cp:coreProperties>
</file>