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60" r:id="rId6"/>
    <p:sldId id="257" r:id="rId7"/>
    <p:sldId id="258" r:id="rId8"/>
    <p:sldId id="261" r:id="rId9"/>
    <p:sldId id="262" r:id="rId10"/>
    <p:sldId id="286" r:id="rId11"/>
    <p:sldId id="287" r:id="rId12"/>
    <p:sldId id="289" r:id="rId13"/>
    <p:sldId id="290"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5848" autoAdjust="0"/>
  </p:normalViewPr>
  <p:slideViewPr>
    <p:cSldViewPr snapToGrid="0">
      <p:cViewPr varScale="1">
        <p:scale>
          <a:sx n="83" d="100"/>
          <a:sy n="83" d="100"/>
        </p:scale>
        <p:origin x="167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Decreasing</a:t>
            </a:r>
            <a:r>
              <a:rPr lang="en-US" baseline="0" dirty="0">
                <a:solidFill>
                  <a:schemeClr val="bg1"/>
                </a:solidFill>
              </a:rPr>
              <a:t> our fleet by 50 cars</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Total Cars</c:v>
                </c:pt>
                <c:pt idx="1">
                  <c:v>Total Bookings</c:v>
                </c:pt>
              </c:strCache>
            </c:strRef>
          </c:cat>
          <c:val>
            <c:numRef>
              <c:f>Sheet1!$B$2:$B$3</c:f>
              <c:numCache>
                <c:formatCode>_(* #,##0_);_(* \(#,##0\);_(* "-"??_);_(@_)</c:formatCode>
                <c:ptCount val="2"/>
                <c:pt idx="0" formatCode="General">
                  <c:v>4000</c:v>
                </c:pt>
                <c:pt idx="1">
                  <c:v>81318</c:v>
                </c:pt>
              </c:numCache>
            </c:numRef>
          </c:val>
          <c:extLst>
            <c:ext xmlns:c16="http://schemas.microsoft.com/office/drawing/2014/chart" uri="{C3380CC4-5D6E-409C-BE32-E72D297353CC}">
              <c16:uniqueId val="{00000000-9A29-4FE2-9736-BA9B2ABC22FA}"/>
            </c:ext>
          </c:extLst>
        </c:ser>
        <c:ser>
          <c:idx val="1"/>
          <c:order val="1"/>
          <c:tx>
            <c:strRef>
              <c:f>Sheet1!$C$1</c:f>
              <c:strCache>
                <c:ptCount val="1"/>
                <c:pt idx="0">
                  <c:v>Strategy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Total Cars</c:v>
                </c:pt>
                <c:pt idx="1">
                  <c:v>Total Bookings</c:v>
                </c:pt>
              </c:strCache>
            </c:strRef>
          </c:cat>
          <c:val>
            <c:numRef>
              <c:f>Sheet1!$C$2:$C$3</c:f>
              <c:numCache>
                <c:formatCode>_(* #,##0_);_(* \(#,##0\);_(* "-"??_);_(@_)</c:formatCode>
                <c:ptCount val="2"/>
                <c:pt idx="0" formatCode="General">
                  <c:v>3950</c:v>
                </c:pt>
                <c:pt idx="1">
                  <c:v>105713.40000000001</c:v>
                </c:pt>
              </c:numCache>
            </c:numRef>
          </c:val>
          <c:extLst>
            <c:ext xmlns:c16="http://schemas.microsoft.com/office/drawing/2014/chart" uri="{C3380CC4-5D6E-409C-BE32-E72D297353CC}">
              <c16:uniqueId val="{00000001-9A29-4FE2-9736-BA9B2ABC22FA}"/>
            </c:ext>
          </c:extLst>
        </c:ser>
        <c:dLbls>
          <c:dLblPos val="outEnd"/>
          <c:showLegendKey val="0"/>
          <c:showVal val="1"/>
          <c:showCatName val="0"/>
          <c:showSerName val="0"/>
          <c:showPercent val="0"/>
          <c:showBubbleSize val="0"/>
        </c:dLbls>
        <c:gapWidth val="219"/>
        <c:overlap val="-27"/>
        <c:axId val="69700256"/>
        <c:axId val="69689440"/>
      </c:barChart>
      <c:catAx>
        <c:axId val="6970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9689440"/>
        <c:crosses val="autoZero"/>
        <c:auto val="1"/>
        <c:lblAlgn val="ctr"/>
        <c:lblOffset val="100"/>
        <c:noMultiLvlLbl val="0"/>
      </c:catAx>
      <c:valAx>
        <c:axId val="696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970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Reducing</a:t>
            </a:r>
            <a:r>
              <a:rPr lang="en-US" baseline="0" dirty="0">
                <a:solidFill>
                  <a:schemeClr val="bg1"/>
                </a:solidFill>
              </a:rPr>
              <a:t> our fleet cost</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Fleet Revenue</c:v>
                </c:pt>
                <c:pt idx="1">
                  <c:v>Fleet Cost</c:v>
                </c:pt>
              </c:strCache>
            </c:strRef>
          </c:cat>
          <c:val>
            <c:numRef>
              <c:f>Sheet1!$B$2:$B$3</c:f>
              <c:numCache>
                <c:formatCode>_("$"* #,##0_);_("$"* \(#,##0\);_("$"* "-"??_);_(@_)</c:formatCode>
                <c:ptCount val="2"/>
                <c:pt idx="0">
                  <c:v>52830207</c:v>
                </c:pt>
                <c:pt idx="1">
                  <c:v>33076688.639999866</c:v>
                </c:pt>
              </c:numCache>
            </c:numRef>
          </c:val>
          <c:extLst>
            <c:ext xmlns:c16="http://schemas.microsoft.com/office/drawing/2014/chart" uri="{C3380CC4-5D6E-409C-BE32-E72D297353CC}">
              <c16:uniqueId val="{00000000-8F68-4875-AFC4-0B4B6AF86091}"/>
            </c:ext>
          </c:extLst>
        </c:ser>
        <c:ser>
          <c:idx val="1"/>
          <c:order val="1"/>
          <c:tx>
            <c:strRef>
              <c:f>Sheet1!$C$1</c:f>
              <c:strCache>
                <c:ptCount val="1"/>
                <c:pt idx="0">
                  <c:v>Strategy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Fleet Revenue</c:v>
                </c:pt>
                <c:pt idx="1">
                  <c:v>Fleet Cost</c:v>
                </c:pt>
              </c:strCache>
            </c:strRef>
          </c:cat>
          <c:val>
            <c:numRef>
              <c:f>Sheet1!$C$2:$C$3</c:f>
              <c:numCache>
                <c:formatCode>_("$"* #,##0_);_("$"* \(#,##0\);_("$"* "-"??_);_(@_)</c:formatCode>
                <c:ptCount val="2"/>
                <c:pt idx="0">
                  <c:v>59088613.416460328</c:v>
                </c:pt>
                <c:pt idx="1">
                  <c:v>32653174.439999867</c:v>
                </c:pt>
              </c:numCache>
            </c:numRef>
          </c:val>
          <c:extLst>
            <c:ext xmlns:c16="http://schemas.microsoft.com/office/drawing/2014/chart" uri="{C3380CC4-5D6E-409C-BE32-E72D297353CC}">
              <c16:uniqueId val="{00000001-8F68-4875-AFC4-0B4B6AF86091}"/>
            </c:ext>
          </c:extLst>
        </c:ser>
        <c:dLbls>
          <c:dLblPos val="outEnd"/>
          <c:showLegendKey val="0"/>
          <c:showVal val="1"/>
          <c:showCatName val="0"/>
          <c:showSerName val="0"/>
          <c:showPercent val="0"/>
          <c:showBubbleSize val="0"/>
        </c:dLbls>
        <c:gapWidth val="182"/>
        <c:axId val="413366000"/>
        <c:axId val="413374736"/>
      </c:barChart>
      <c:catAx>
        <c:axId val="413366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13374736"/>
        <c:crosses val="autoZero"/>
        <c:auto val="1"/>
        <c:lblAlgn val="ctr"/>
        <c:lblOffset val="100"/>
        <c:noMultiLvlLbl val="0"/>
      </c:catAx>
      <c:valAx>
        <c:axId val="413374736"/>
        <c:scaling>
          <c:orientation val="minMax"/>
          <c:max val="70000000"/>
          <c:min val="0"/>
        </c:scaling>
        <c:delete val="0"/>
        <c:axPos val="b"/>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13366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Increasing</a:t>
            </a:r>
            <a:r>
              <a:rPr lang="en-US" baseline="0" dirty="0">
                <a:solidFill>
                  <a:schemeClr val="bg1"/>
                </a:solidFill>
              </a:rPr>
              <a:t> our top 10 booked cars</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Total Cars</c:v>
                </c:pt>
                <c:pt idx="1">
                  <c:v>Bookings</c:v>
                </c:pt>
              </c:strCache>
            </c:strRef>
          </c:cat>
          <c:val>
            <c:numRef>
              <c:f>Sheet1!$B$2:$B$3</c:f>
              <c:numCache>
                <c:formatCode>_(* #,##0_);_(* \(#,##0\);_(* "-"??_);_(@_)</c:formatCode>
                <c:ptCount val="2"/>
                <c:pt idx="0" formatCode="General">
                  <c:v>4000</c:v>
                </c:pt>
                <c:pt idx="1">
                  <c:v>81318</c:v>
                </c:pt>
              </c:numCache>
            </c:numRef>
          </c:val>
          <c:extLst>
            <c:ext xmlns:c16="http://schemas.microsoft.com/office/drawing/2014/chart" uri="{C3380CC4-5D6E-409C-BE32-E72D297353CC}">
              <c16:uniqueId val="{00000000-9A29-4FE2-9736-BA9B2ABC22FA}"/>
            </c:ext>
          </c:extLst>
        </c:ser>
        <c:ser>
          <c:idx val="1"/>
          <c:order val="1"/>
          <c:tx>
            <c:strRef>
              <c:f>Sheet1!$C$1</c:f>
              <c:strCache>
                <c:ptCount val="1"/>
                <c:pt idx="0">
                  <c:v>Strategy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Total Cars</c:v>
                </c:pt>
                <c:pt idx="1">
                  <c:v>Bookings</c:v>
                </c:pt>
              </c:strCache>
            </c:strRef>
          </c:cat>
          <c:val>
            <c:numRef>
              <c:f>Sheet1!$C$2:$C$3</c:f>
              <c:numCache>
                <c:formatCode>_(* #,##0_);_(* \(#,##0\);_(* "-"??_);_(@_)</c:formatCode>
                <c:ptCount val="2"/>
                <c:pt idx="0" formatCode="General">
                  <c:v>4209</c:v>
                </c:pt>
                <c:pt idx="1">
                  <c:v>89980</c:v>
                </c:pt>
              </c:numCache>
            </c:numRef>
          </c:val>
          <c:extLst>
            <c:ext xmlns:c16="http://schemas.microsoft.com/office/drawing/2014/chart" uri="{C3380CC4-5D6E-409C-BE32-E72D297353CC}">
              <c16:uniqueId val="{00000001-9A29-4FE2-9736-BA9B2ABC22FA}"/>
            </c:ext>
          </c:extLst>
        </c:ser>
        <c:dLbls>
          <c:dLblPos val="outEnd"/>
          <c:showLegendKey val="0"/>
          <c:showVal val="1"/>
          <c:showCatName val="0"/>
          <c:showSerName val="0"/>
          <c:showPercent val="0"/>
          <c:showBubbleSize val="0"/>
        </c:dLbls>
        <c:gapWidth val="219"/>
        <c:overlap val="-27"/>
        <c:axId val="69700256"/>
        <c:axId val="69689440"/>
      </c:barChart>
      <c:catAx>
        <c:axId val="6970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9689440"/>
        <c:crosses val="autoZero"/>
        <c:auto val="1"/>
        <c:lblAlgn val="ctr"/>
        <c:lblOffset val="100"/>
        <c:noMultiLvlLbl val="0"/>
      </c:catAx>
      <c:valAx>
        <c:axId val="6968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970025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Pros and Cons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Fleet Revenue</c:v>
                </c:pt>
                <c:pt idx="1">
                  <c:v>Fleet Cost</c:v>
                </c:pt>
              </c:strCache>
            </c:strRef>
          </c:cat>
          <c:val>
            <c:numRef>
              <c:f>Sheet1!$B$2:$B$3</c:f>
              <c:numCache>
                <c:formatCode>_("$"* #,##0_);_("$"* \(#,##0\);_("$"* "-"??_);_(@_)</c:formatCode>
                <c:ptCount val="2"/>
                <c:pt idx="0">
                  <c:v>52830207</c:v>
                </c:pt>
                <c:pt idx="1">
                  <c:v>33076688.639999866</c:v>
                </c:pt>
              </c:numCache>
            </c:numRef>
          </c:val>
          <c:extLst>
            <c:ext xmlns:c16="http://schemas.microsoft.com/office/drawing/2014/chart" uri="{C3380CC4-5D6E-409C-BE32-E72D297353CC}">
              <c16:uniqueId val="{00000000-8F68-4875-AFC4-0B4B6AF86091}"/>
            </c:ext>
          </c:extLst>
        </c:ser>
        <c:ser>
          <c:idx val="1"/>
          <c:order val="1"/>
          <c:tx>
            <c:strRef>
              <c:f>Sheet1!$C$1</c:f>
              <c:strCache>
                <c:ptCount val="1"/>
                <c:pt idx="0">
                  <c:v>Strategy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Fleet Revenue</c:v>
                </c:pt>
                <c:pt idx="1">
                  <c:v>Fleet Cost</c:v>
                </c:pt>
              </c:strCache>
            </c:strRef>
          </c:cat>
          <c:val>
            <c:numRef>
              <c:f>Sheet1!$C$2:$C$3</c:f>
              <c:numCache>
                <c:formatCode>_("$"* #,##0_);_("$"* \(#,##0\);_("$"* "-"??_);_(@_)</c:formatCode>
                <c:ptCount val="2"/>
                <c:pt idx="0">
                  <c:v>50294413.340343803</c:v>
                </c:pt>
                <c:pt idx="1">
                  <c:v>34849898.759999864</c:v>
                </c:pt>
              </c:numCache>
            </c:numRef>
          </c:val>
          <c:extLst>
            <c:ext xmlns:c16="http://schemas.microsoft.com/office/drawing/2014/chart" uri="{C3380CC4-5D6E-409C-BE32-E72D297353CC}">
              <c16:uniqueId val="{00000001-8F68-4875-AFC4-0B4B6AF86091}"/>
            </c:ext>
          </c:extLst>
        </c:ser>
        <c:dLbls>
          <c:dLblPos val="outEnd"/>
          <c:showLegendKey val="0"/>
          <c:showVal val="1"/>
          <c:showCatName val="0"/>
          <c:showSerName val="0"/>
          <c:showPercent val="0"/>
          <c:showBubbleSize val="0"/>
        </c:dLbls>
        <c:gapWidth val="182"/>
        <c:axId val="413366000"/>
        <c:axId val="413374736"/>
      </c:barChart>
      <c:catAx>
        <c:axId val="413366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13374736"/>
        <c:crosses val="autoZero"/>
        <c:auto val="1"/>
        <c:lblAlgn val="ctr"/>
        <c:lblOffset val="100"/>
        <c:noMultiLvlLbl val="0"/>
      </c:catAx>
      <c:valAx>
        <c:axId val="413374736"/>
        <c:scaling>
          <c:orientation val="minMax"/>
          <c:max val="70000000"/>
          <c:min val="0"/>
        </c:scaling>
        <c:delete val="0"/>
        <c:axPos val="b"/>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13366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501930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endParaRPr lang="en-US" dirty="0"/>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174417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Get rid of the bottom 50 worst booked cars and increase revenue by 30% by increasing total bookings at a lower price.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Double the fleet for top 10 best booked cars. Organically grow bookings while increasing our price per booking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Combining both strategies and attaching a goal of 30% across the board.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2526095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425337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Strat 1: Get rid of our bottom 50 worst booked cars. Save on the cost of those cars, as they were only booked once the whole year. Reducing choices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Strat 2: Double our top 10 selling car assuming same results as current fleet while keeping same avg gross revenue per car. By having twice as many top performers in the same branches can allow higher bookings. As these are the cars people seem to gravitate towards..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Combining both strategies and boosting overall company performance</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43686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removing worst booked cars we save on that cost, and by increasing our bookings we can charge a smaller hourly fee with the goal to bring more people into renting with us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285507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By increasing our top 10 booked cars and assuming same performance in bookings, we see a natural increase in bookings. The cost of the additional fleet can allow us to have a higher booking price and approach our business by using our top performers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0429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applying both strategies we can see a natural increase in bookings due to the demand of the top 10 booked cars. By cutting our bottom 50 cars we save on that cost and we can re-invest it back into the company. We see the average revenue per car go up as well as a boost of 30% per branch if we approach this as a whole fleet instead of looking at branch per branch</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93057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4088631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room for questions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85573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pngimg.com/download/189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creativecommons.org/licenses/by-nc/3.0/" TargetMode="External"/><Relationship Id="rId4" Type="http://schemas.openxmlformats.org/officeDocument/2006/relationships/hyperlink" Target="http://pngimg.com/download/112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Fleet Revenue Enhancement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Improving our fleet while increasing revenue</a:t>
            </a:r>
            <a:br>
              <a:rPr lang="en-US" dirty="0"/>
            </a:br>
            <a:r>
              <a:rPr lang="en-US" dirty="0"/>
              <a:t>				By Josue Guevara</a:t>
            </a:r>
          </a:p>
          <a:p>
            <a:pPr marL="0" indent="0">
              <a:buNone/>
            </a:pPr>
            <a:endParaRPr lang="en-US" dirty="0"/>
          </a:p>
        </p:txBody>
      </p:sp>
      <p:pic>
        <p:nvPicPr>
          <p:cNvPr id="5" name="Picture 4">
            <a:extLst>
              <a:ext uri="{FF2B5EF4-FFF2-40B4-BE49-F238E27FC236}">
                <a16:creationId xmlns:a16="http://schemas.microsoft.com/office/drawing/2014/main" id="{77B589D1-DD0B-41ED-8B65-F170764D2712}"/>
              </a:ext>
            </a:extLst>
          </p:cNvPr>
          <p:cNvPicPr>
            <a:picLocks noChangeAspect="1"/>
          </p:cNvPicPr>
          <p:nvPr/>
        </p:nvPicPr>
        <p:blipFill>
          <a:blip r:embed="rId2"/>
          <a:stretch>
            <a:fillRect/>
          </a:stretch>
        </p:blipFill>
        <p:spPr>
          <a:xfrm>
            <a:off x="6300216" y="4465637"/>
            <a:ext cx="4572000" cy="2066925"/>
          </a:xfrm>
          <a:prstGeom prst="rect">
            <a:avLst/>
          </a:prstGeom>
        </p:spPr>
      </p:pic>
    </p:spTree>
    <p:extLst>
      <p:ext uri="{BB962C8B-B14F-4D97-AF65-F5344CB8AC3E}">
        <p14:creationId xmlns:p14="http://schemas.microsoft.com/office/powerpoint/2010/main" val="3946934594"/>
      </p:ext>
    </p:extLst>
  </p:cSld>
  <p:clrMapOvr>
    <a:masterClrMapping/>
  </p:clrMapOvr>
  <p:transition spd="slow" advTm="27479">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4911-0468-4CA5-8C2C-0D4944288403}"/>
              </a:ext>
            </a:extLst>
          </p:cNvPr>
          <p:cNvSpPr>
            <a:spLocks noGrp="1"/>
          </p:cNvSpPr>
          <p:nvPr>
            <p:ph type="title"/>
          </p:nvPr>
        </p:nvSpPr>
        <p:spPr>
          <a:xfrm>
            <a:off x="1847849" y="2984500"/>
            <a:ext cx="2324101" cy="889000"/>
          </a:xfrm>
        </p:spPr>
        <p:txBody>
          <a:bodyPr>
            <a:noAutofit/>
          </a:bodyPr>
          <a:lstStyle/>
          <a:p>
            <a:r>
              <a:rPr lang="en-US" sz="6000" dirty="0">
                <a:latin typeface="+mn-lt"/>
              </a:rPr>
              <a:t>Q&amp;A</a:t>
            </a:r>
            <a:endParaRPr lang="en-US" sz="4000" dirty="0">
              <a:latin typeface="+mn-lt"/>
            </a:endParaRPr>
          </a:p>
        </p:txBody>
      </p:sp>
      <p:sp>
        <p:nvSpPr>
          <p:cNvPr id="3" name="Slide Number Placeholder 2">
            <a:extLst>
              <a:ext uri="{FF2B5EF4-FFF2-40B4-BE49-F238E27FC236}">
                <a16:creationId xmlns:a16="http://schemas.microsoft.com/office/drawing/2014/main" id="{7D66B3BA-B8D1-4B70-BEC8-59C1C30557F4}"/>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2989211026"/>
      </p:ext>
    </p:extLst>
  </p:cSld>
  <p:clrMapOvr>
    <a:masterClrMapping/>
  </p:clrMapOvr>
  <mc:AlternateContent xmlns:mc="http://schemas.openxmlformats.org/markup-compatibility/2006">
    <mc:Choice xmlns:p14="http://schemas.microsoft.com/office/powerpoint/2010/main" Requires="p14">
      <p:transition spd="slow" p14:dur="2000" advTm="7602"/>
    </mc:Choice>
    <mc:Fallback>
      <p:transition spd="slow" advTm="76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4DD701-BA7B-412D-A7D6-6398F55D5FC7}"/>
              </a:ext>
            </a:extLst>
          </p:cNvPr>
          <p:cNvSpPr>
            <a:spLocks noGrp="1"/>
          </p:cNvSpPr>
          <p:nvPr>
            <p:ph type="title"/>
          </p:nvPr>
        </p:nvSpPr>
        <p:spPr>
          <a:xfrm>
            <a:off x="2320471" y="2806700"/>
            <a:ext cx="7551057" cy="2859313"/>
          </a:xfrm>
        </p:spPr>
        <p:txBody>
          <a:bodyPr>
            <a:normAutofit/>
          </a:bodyPr>
          <a:lstStyle/>
          <a:p>
            <a:r>
              <a:rPr lang="en-US" sz="8000" dirty="0"/>
              <a:t>Thank you!</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2912996730"/>
      </p:ext>
    </p:extLst>
  </p:cSld>
  <p:clrMapOvr>
    <a:masterClrMapping/>
  </p:clrMapOvr>
  <mc:AlternateContent xmlns:mc="http://schemas.openxmlformats.org/markup-compatibility/2006">
    <mc:Choice xmlns:p14="http://schemas.microsoft.com/office/powerpoint/2010/main" Requires="p14">
      <p:transition spd="med" p14:dur="700" advTm="810">
        <p:fade/>
      </p:transition>
    </mc:Choice>
    <mc:Fallback>
      <p:transition spd="med" advTm="81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04850" y="850900"/>
            <a:ext cx="7781544" cy="859055"/>
          </a:xfrm>
        </p:spPr>
        <p:txBody>
          <a:bodyPr>
            <a:normAutofit fontScale="90000"/>
          </a:bodyPr>
          <a:lstStyle/>
          <a:p>
            <a:r>
              <a:rPr lang="en-US" dirty="0"/>
              <a:t>Deeper look into the data </a:t>
            </a:r>
          </a:p>
        </p:txBody>
      </p:sp>
      <p:sp>
        <p:nvSpPr>
          <p:cNvPr id="6" name="Text Placeholder 5">
            <a:extLst>
              <a:ext uri="{FF2B5EF4-FFF2-40B4-BE49-F238E27FC236}">
                <a16:creationId xmlns:a16="http://schemas.microsoft.com/office/drawing/2014/main" id="{A1037FE4-D5C5-480A-9E84-C539CBBFDA52}"/>
              </a:ext>
            </a:extLst>
          </p:cNvPr>
          <p:cNvSpPr>
            <a:spLocks noGrp="1"/>
          </p:cNvSpPr>
          <p:nvPr>
            <p:ph type="body" idx="1"/>
          </p:nvPr>
        </p:nvSpPr>
        <p:spPr>
          <a:xfrm>
            <a:off x="704850" y="2024380"/>
            <a:ext cx="9226550" cy="3487420"/>
          </a:xfrm>
        </p:spPr>
        <p:txBody>
          <a:bodyPr>
            <a:normAutofit/>
          </a:bodyPr>
          <a:lstStyle/>
          <a:p>
            <a:pPr marL="457200" indent="-457200">
              <a:buFont typeface="Arial" panose="020B0604020202020204" pitchFamily="34" charset="0"/>
              <a:buChar char="•"/>
            </a:pPr>
            <a:r>
              <a:rPr lang="en-US" sz="2000" dirty="0">
                <a:solidFill>
                  <a:schemeClr val="bg1"/>
                </a:solidFill>
              </a:rPr>
              <a:t>Can we increase our revenue with our current fleet by 30%?</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Can we get anything from the cost, branch revenue and amount of cars in our fleet?</a:t>
            </a:r>
          </a:p>
          <a:p>
            <a:endParaRPr lang="en-US" sz="280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10" name="Picture 9">
            <a:extLst>
              <a:ext uri="{FF2B5EF4-FFF2-40B4-BE49-F238E27FC236}">
                <a16:creationId xmlns:a16="http://schemas.microsoft.com/office/drawing/2014/main" id="{FD85463E-7D0A-453C-9EF3-24DAFD28387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flipH="1">
            <a:off x="6726279" y="4511181"/>
            <a:ext cx="3520229" cy="2346819"/>
          </a:xfrm>
          <a:prstGeom prst="rect">
            <a:avLst/>
          </a:prstGeom>
        </p:spPr>
      </p:pic>
      <p:sp>
        <p:nvSpPr>
          <p:cNvPr id="11" name="TextBox 10">
            <a:extLst>
              <a:ext uri="{FF2B5EF4-FFF2-40B4-BE49-F238E27FC236}">
                <a16:creationId xmlns:a16="http://schemas.microsoft.com/office/drawing/2014/main" id="{E6FF13F1-F95A-4095-89BE-685C29A5DB7A}"/>
              </a:ext>
            </a:extLst>
          </p:cNvPr>
          <p:cNvSpPr txBox="1"/>
          <p:nvPr/>
        </p:nvSpPr>
        <p:spPr>
          <a:xfrm flipH="1">
            <a:off x="-2705100" y="6972420"/>
            <a:ext cx="1117618" cy="646331"/>
          </a:xfrm>
          <a:prstGeom prst="rect">
            <a:avLst/>
          </a:prstGeom>
          <a:noFill/>
        </p:spPr>
        <p:txBody>
          <a:bodyPr wrap="square" rtlCol="0">
            <a:spAutoFit/>
          </a:bodyPr>
          <a:lstStyle/>
          <a:p>
            <a:r>
              <a:rPr lang="en-US" sz="900">
                <a:hlinkClick r:id="rId4" tooltip="https://pngimg.com/download/1898"/>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mc:Choice xmlns:p14="http://schemas.microsoft.com/office/powerpoint/2010/main" Requires="p14">
      <p:transition spd="med" p14:dur="700" advTm="49050">
        <p:fade/>
      </p:transition>
    </mc:Choice>
    <mc:Fallback>
      <p:transition spd="med" advTm="4905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14404" y="1750385"/>
            <a:ext cx="6803136" cy="365760"/>
          </a:xfrm>
        </p:spPr>
        <p:txBody>
          <a:bodyPr>
            <a:noAutofit/>
          </a:bodyPr>
          <a:lstStyle/>
          <a:p>
            <a:r>
              <a:rPr lang="en-US" sz="1800" dirty="0">
                <a:solidFill>
                  <a:schemeClr val="bg1"/>
                </a:solidFill>
              </a:rPr>
              <a:t>Analyze and adjust rental fleet to increase booking revenue</a:t>
            </a:r>
          </a:p>
          <a:p>
            <a:r>
              <a:rPr lang="en-US" sz="1800" dirty="0">
                <a:solidFill>
                  <a:schemeClr val="bg1"/>
                </a:solidFill>
              </a:rPr>
              <a:t> </a:t>
            </a:r>
          </a:p>
          <a:p>
            <a:pPr marL="285750" indent="-285750">
              <a:buFont typeface="Arial" panose="020B0604020202020204" pitchFamily="34" charset="0"/>
              <a:buChar char="•"/>
            </a:pPr>
            <a:r>
              <a:rPr lang="en-US" sz="1800" dirty="0">
                <a:solidFill>
                  <a:schemeClr val="bg1"/>
                </a:solidFill>
              </a:rPr>
              <a:t>Bottom 50 booked cars</a:t>
            </a:r>
            <a:br>
              <a:rPr lang="en-US" sz="1800" dirty="0">
                <a:solidFill>
                  <a:schemeClr val="bg1"/>
                </a:solidFill>
              </a:rPr>
            </a:br>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Best 10 booked cars</a:t>
            </a:r>
            <a:br>
              <a:rPr lang="en-US" sz="1800" dirty="0">
                <a:solidFill>
                  <a:schemeClr val="bg1"/>
                </a:solidFill>
              </a:rPr>
            </a:br>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Combining both strategies</a:t>
            </a:r>
            <a:br>
              <a:rPr lang="en-US" sz="1800" dirty="0">
                <a:solidFill>
                  <a:schemeClr val="bg1"/>
                </a:solidFill>
              </a:rPr>
            </a:br>
            <a:endParaRPr lang="en-US" sz="1800" dirty="0">
              <a:solidFill>
                <a:schemeClr val="bg1"/>
              </a:solidFill>
            </a:endParaRPr>
          </a:p>
          <a:p>
            <a:pPr marL="285750" indent="-285750">
              <a:buFont typeface="Arial" panose="020B0604020202020204" pitchFamily="34" charset="0"/>
              <a:buChar char="•"/>
            </a:pPr>
            <a:r>
              <a:rPr lang="en-US" sz="1800" dirty="0">
                <a:solidFill>
                  <a:schemeClr val="bg1"/>
                </a:solidFill>
              </a:rPr>
              <a:t>By controlling the fleet we can increase the overall revenue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891330"/>
            <a:ext cx="7781544" cy="859055"/>
          </a:xfrm>
        </p:spPr>
        <p:txBody>
          <a:bodyPr/>
          <a:lstStyle/>
          <a:p>
            <a:r>
              <a:rPr lang="en-US" dirty="0"/>
              <a:t>Objectives and Goal</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4="http://schemas.microsoft.com/office/powerpoint/2010/main" Requires="p14">
      <p:transition spd="med" p14:dur="700" advTm="75126">
        <p:fade/>
      </p:transition>
    </mc:Choice>
    <mc:Fallback>
      <p:transition spd="med" advTm="7512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Where does the company stand in 2018?</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7" name="Text Placeholder 4">
            <a:extLst>
              <a:ext uri="{FF2B5EF4-FFF2-40B4-BE49-F238E27FC236}">
                <a16:creationId xmlns:a16="http://schemas.microsoft.com/office/drawing/2014/main" id="{7924A145-8DF3-4DE0-8BFC-139F6A76036D}"/>
              </a:ext>
            </a:extLst>
          </p:cNvPr>
          <p:cNvSpPr txBox="1">
            <a:spLocks/>
          </p:cNvSpPr>
          <p:nvPr/>
        </p:nvSpPr>
        <p:spPr>
          <a:xfrm>
            <a:off x="444500" y="2029785"/>
            <a:ext cx="6134100" cy="4285290"/>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chemeClr val="bg1"/>
              </a:solidFill>
            </a:endParaRPr>
          </a:p>
        </p:txBody>
      </p:sp>
      <p:graphicFrame>
        <p:nvGraphicFramePr>
          <p:cNvPr id="19" name="Table 19">
            <a:extLst>
              <a:ext uri="{FF2B5EF4-FFF2-40B4-BE49-F238E27FC236}">
                <a16:creationId xmlns:a16="http://schemas.microsoft.com/office/drawing/2014/main" id="{6EE5B101-4A53-46F3-AD10-D2AF3AC7093B}"/>
              </a:ext>
            </a:extLst>
          </p:cNvPr>
          <p:cNvGraphicFramePr>
            <a:graphicFrameLocks noGrp="1"/>
          </p:cNvGraphicFramePr>
          <p:nvPr>
            <p:extLst>
              <p:ext uri="{D42A27DB-BD31-4B8C-83A1-F6EECF244321}">
                <p14:modId xmlns:p14="http://schemas.microsoft.com/office/powerpoint/2010/main" val="2006928103"/>
              </p:ext>
            </p:extLst>
          </p:nvPr>
        </p:nvGraphicFramePr>
        <p:xfrm>
          <a:off x="533400" y="2029785"/>
          <a:ext cx="4838700" cy="1845733"/>
        </p:xfrm>
        <a:graphic>
          <a:graphicData uri="http://schemas.openxmlformats.org/drawingml/2006/table">
            <a:tbl>
              <a:tblPr bandRow="1">
                <a:tableStyleId>{5C22544A-7EE6-4342-B048-85BDC9FD1C3A}</a:tableStyleId>
              </a:tblPr>
              <a:tblGrid>
                <a:gridCol w="2419350">
                  <a:extLst>
                    <a:ext uri="{9D8B030D-6E8A-4147-A177-3AD203B41FA5}">
                      <a16:colId xmlns:a16="http://schemas.microsoft.com/office/drawing/2014/main" val="2046172582"/>
                    </a:ext>
                  </a:extLst>
                </a:gridCol>
                <a:gridCol w="2419350">
                  <a:extLst>
                    <a:ext uri="{9D8B030D-6E8A-4147-A177-3AD203B41FA5}">
                      <a16:colId xmlns:a16="http://schemas.microsoft.com/office/drawing/2014/main" val="609376529"/>
                    </a:ext>
                  </a:extLst>
                </a:gridCol>
              </a:tblGrid>
              <a:tr h="474133">
                <a:tc>
                  <a:txBody>
                    <a:bodyPr/>
                    <a:lstStyle/>
                    <a:p>
                      <a:r>
                        <a:rPr lang="en-US" sz="1800" dirty="0"/>
                        <a:t>Total Fleet</a:t>
                      </a:r>
                    </a:p>
                  </a:txBody>
                  <a:tcPr/>
                </a:tc>
                <a:tc>
                  <a:txBody>
                    <a:bodyPr/>
                    <a:lstStyle/>
                    <a:p>
                      <a:pPr algn="r"/>
                      <a:r>
                        <a:rPr lang="en-US" sz="2400" dirty="0"/>
                        <a:t>4000</a:t>
                      </a:r>
                    </a:p>
                  </a:txBody>
                  <a:tcPr/>
                </a:tc>
                <a:extLst>
                  <a:ext uri="{0D108BD9-81ED-4DB2-BD59-A6C34878D82A}">
                    <a16:rowId xmlns:a16="http://schemas.microsoft.com/office/drawing/2014/main" val="3506961397"/>
                  </a:ext>
                </a:extLst>
              </a:tr>
              <a:tr h="408859">
                <a:tc>
                  <a:txBody>
                    <a:bodyPr/>
                    <a:lstStyle/>
                    <a:p>
                      <a:r>
                        <a:rPr lang="en-US" sz="1800" dirty="0"/>
                        <a:t>Avg Cost Per Booking</a:t>
                      </a:r>
                    </a:p>
                  </a:txBody>
                  <a:tcPr/>
                </a:tc>
                <a:tc>
                  <a:txBody>
                    <a:bodyPr/>
                    <a:lstStyle/>
                    <a:p>
                      <a:pPr algn="r"/>
                      <a:r>
                        <a:rPr lang="en-US" sz="2400" dirty="0"/>
                        <a:t>$91</a:t>
                      </a:r>
                    </a:p>
                  </a:txBody>
                  <a:tcPr/>
                </a:tc>
                <a:extLst>
                  <a:ext uri="{0D108BD9-81ED-4DB2-BD59-A6C34878D82A}">
                    <a16:rowId xmlns:a16="http://schemas.microsoft.com/office/drawing/2014/main" val="3159845124"/>
                  </a:ext>
                </a:extLst>
              </a:tr>
              <a:tr h="408859">
                <a:tc>
                  <a:txBody>
                    <a:bodyPr/>
                    <a:lstStyle/>
                    <a:p>
                      <a:r>
                        <a:rPr lang="en-US" sz="1800" dirty="0"/>
                        <a:t>Total Bookings</a:t>
                      </a:r>
                    </a:p>
                  </a:txBody>
                  <a:tcPr/>
                </a:tc>
                <a:tc>
                  <a:txBody>
                    <a:bodyPr/>
                    <a:lstStyle/>
                    <a:p>
                      <a:pPr algn="r"/>
                      <a:r>
                        <a:rPr lang="en-US" sz="2400" dirty="0"/>
                        <a:t>81318</a:t>
                      </a:r>
                    </a:p>
                  </a:txBody>
                  <a:tcPr/>
                </a:tc>
                <a:extLst>
                  <a:ext uri="{0D108BD9-81ED-4DB2-BD59-A6C34878D82A}">
                    <a16:rowId xmlns:a16="http://schemas.microsoft.com/office/drawing/2014/main" val="3429581227"/>
                  </a:ext>
                </a:extLst>
              </a:tr>
              <a:tr h="408859">
                <a:tc>
                  <a:txBody>
                    <a:bodyPr/>
                    <a:lstStyle/>
                    <a:p>
                      <a:r>
                        <a:rPr lang="en-US" dirty="0"/>
                        <a:t>Avg Revenue Per Car</a:t>
                      </a:r>
                    </a:p>
                  </a:txBody>
                  <a:tcPr/>
                </a:tc>
                <a:tc>
                  <a:txBody>
                    <a:bodyPr/>
                    <a:lstStyle/>
                    <a:p>
                      <a:pPr algn="r"/>
                      <a:r>
                        <a:rPr lang="en-US" sz="2400" dirty="0"/>
                        <a:t>$11,363</a:t>
                      </a:r>
                    </a:p>
                  </a:txBody>
                  <a:tcPr/>
                </a:tc>
                <a:extLst>
                  <a:ext uri="{0D108BD9-81ED-4DB2-BD59-A6C34878D82A}">
                    <a16:rowId xmlns:a16="http://schemas.microsoft.com/office/drawing/2014/main" val="3697114524"/>
                  </a:ext>
                </a:extLst>
              </a:tr>
            </a:tbl>
          </a:graphicData>
        </a:graphic>
      </p:graphicFrame>
      <p:pic>
        <p:nvPicPr>
          <p:cNvPr id="20" name="Picture 19">
            <a:extLst>
              <a:ext uri="{FF2B5EF4-FFF2-40B4-BE49-F238E27FC236}">
                <a16:creationId xmlns:a16="http://schemas.microsoft.com/office/drawing/2014/main" id="{9C1AA835-A2B9-467D-9605-55CD610D451A}"/>
              </a:ext>
            </a:extLst>
          </p:cNvPr>
          <p:cNvPicPr>
            <a:picLocks noChangeAspect="1"/>
          </p:cNvPicPr>
          <p:nvPr/>
        </p:nvPicPr>
        <p:blipFill>
          <a:blip r:embed="rId3"/>
          <a:stretch>
            <a:fillRect/>
          </a:stretch>
        </p:blipFill>
        <p:spPr>
          <a:xfrm>
            <a:off x="5742953" y="1267149"/>
            <a:ext cx="5712447" cy="5047926"/>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spd="med" p14:dur="700" advTm="63647">
        <p:fade/>
      </p:transition>
    </mc:Choice>
    <mc:Fallback>
      <p:transition spd="med" advTm="6364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8BCDC0C-F9D6-4F65-A30A-1445BC4A927A}"/>
              </a:ext>
            </a:extLst>
          </p:cNvPr>
          <p:cNvSpPr>
            <a:spLocks noGrp="1"/>
          </p:cNvSpPr>
          <p:nvPr>
            <p:ph type="title"/>
          </p:nvPr>
        </p:nvSpPr>
        <p:spPr/>
        <p:txBody>
          <a:bodyPr/>
          <a:lstStyle/>
          <a:p>
            <a:r>
              <a:rPr lang="en-US" dirty="0"/>
              <a:t>Strategies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6" name="TextBox 15">
            <a:extLst>
              <a:ext uri="{FF2B5EF4-FFF2-40B4-BE49-F238E27FC236}">
                <a16:creationId xmlns:a16="http://schemas.microsoft.com/office/drawing/2014/main" id="{4D48568A-47F1-46A6-B3CA-C0D982D917E8}"/>
              </a:ext>
            </a:extLst>
          </p:cNvPr>
          <p:cNvSpPr txBox="1"/>
          <p:nvPr/>
        </p:nvSpPr>
        <p:spPr>
          <a:xfrm>
            <a:off x="4051300" y="3124200"/>
            <a:ext cx="3467100" cy="1477328"/>
          </a:xfrm>
          <a:prstGeom prst="rect">
            <a:avLst/>
          </a:prstGeom>
          <a:noFill/>
        </p:spPr>
        <p:txBody>
          <a:bodyPr wrap="square" rtlCol="0">
            <a:spAutoFit/>
          </a:bodyPr>
          <a:lstStyle/>
          <a:p>
            <a:r>
              <a:rPr lang="en-US" b="1" dirty="0">
                <a:solidFill>
                  <a:schemeClr val="bg1"/>
                </a:solidFill>
              </a:rPr>
              <a:t>Strategy 2</a:t>
            </a:r>
          </a:p>
          <a:p>
            <a:endParaRPr lang="en-US" dirty="0">
              <a:solidFill>
                <a:schemeClr val="bg1"/>
              </a:solidFill>
            </a:endParaRPr>
          </a:p>
          <a:p>
            <a:r>
              <a:rPr lang="en-US" dirty="0">
                <a:solidFill>
                  <a:schemeClr val="bg1"/>
                </a:solidFill>
              </a:rPr>
              <a:t>Double our top 10 booked cars fleet assuming same results as 2018</a:t>
            </a:r>
          </a:p>
        </p:txBody>
      </p:sp>
      <p:sp>
        <p:nvSpPr>
          <p:cNvPr id="17" name="TextBox 16">
            <a:extLst>
              <a:ext uri="{FF2B5EF4-FFF2-40B4-BE49-F238E27FC236}">
                <a16:creationId xmlns:a16="http://schemas.microsoft.com/office/drawing/2014/main" id="{52F99B38-C67F-4990-826C-1C53EA564DF3}"/>
              </a:ext>
            </a:extLst>
          </p:cNvPr>
          <p:cNvSpPr txBox="1"/>
          <p:nvPr/>
        </p:nvSpPr>
        <p:spPr>
          <a:xfrm>
            <a:off x="584200" y="3124200"/>
            <a:ext cx="3467100" cy="1754326"/>
          </a:xfrm>
          <a:prstGeom prst="rect">
            <a:avLst/>
          </a:prstGeom>
          <a:noFill/>
        </p:spPr>
        <p:txBody>
          <a:bodyPr wrap="square" rtlCol="0">
            <a:spAutoFit/>
          </a:bodyPr>
          <a:lstStyle/>
          <a:p>
            <a:r>
              <a:rPr lang="en-US" b="1" dirty="0">
                <a:solidFill>
                  <a:schemeClr val="bg1"/>
                </a:solidFill>
              </a:rPr>
              <a:t>Strategy 1</a:t>
            </a:r>
          </a:p>
          <a:p>
            <a:endParaRPr lang="en-US" dirty="0">
              <a:solidFill>
                <a:schemeClr val="bg1"/>
              </a:solidFill>
            </a:endParaRPr>
          </a:p>
          <a:p>
            <a:r>
              <a:rPr lang="en-US" dirty="0">
                <a:solidFill>
                  <a:schemeClr val="bg1"/>
                </a:solidFill>
              </a:rPr>
              <a:t>Discontinue our bottom 50 worst selling car + Increase bookings and gross revenue by 30%</a:t>
            </a:r>
          </a:p>
          <a:p>
            <a:endParaRPr lang="en-US" dirty="0">
              <a:solidFill>
                <a:schemeClr val="bg1"/>
              </a:solidFill>
            </a:endParaRPr>
          </a:p>
        </p:txBody>
      </p:sp>
      <p:sp>
        <p:nvSpPr>
          <p:cNvPr id="18" name="TextBox 17">
            <a:extLst>
              <a:ext uri="{FF2B5EF4-FFF2-40B4-BE49-F238E27FC236}">
                <a16:creationId xmlns:a16="http://schemas.microsoft.com/office/drawing/2014/main" id="{19B7D423-4B1C-48D6-ADFD-DA270E8C3D74}"/>
              </a:ext>
            </a:extLst>
          </p:cNvPr>
          <p:cNvSpPr txBox="1"/>
          <p:nvPr/>
        </p:nvSpPr>
        <p:spPr>
          <a:xfrm>
            <a:off x="7632700" y="3124200"/>
            <a:ext cx="3467100" cy="1477328"/>
          </a:xfrm>
          <a:prstGeom prst="rect">
            <a:avLst/>
          </a:prstGeom>
          <a:noFill/>
        </p:spPr>
        <p:txBody>
          <a:bodyPr wrap="square" rtlCol="0">
            <a:spAutoFit/>
          </a:bodyPr>
          <a:lstStyle/>
          <a:p>
            <a:r>
              <a:rPr lang="en-US" b="1" dirty="0">
                <a:solidFill>
                  <a:schemeClr val="bg1"/>
                </a:solidFill>
              </a:rPr>
              <a:t>Combined</a:t>
            </a:r>
          </a:p>
          <a:p>
            <a:endParaRPr lang="en-US" dirty="0">
              <a:solidFill>
                <a:schemeClr val="bg1"/>
              </a:solidFill>
            </a:endParaRPr>
          </a:p>
          <a:p>
            <a:r>
              <a:rPr lang="en-US" dirty="0">
                <a:solidFill>
                  <a:schemeClr val="bg1"/>
                </a:solidFill>
              </a:rPr>
              <a:t>Assuming we can combine both strategies to give the company a revenue boost.</a:t>
            </a:r>
          </a:p>
        </p:txBody>
      </p:sp>
      <p:sp>
        <p:nvSpPr>
          <p:cNvPr id="19" name="Arrow: Right 18">
            <a:extLst>
              <a:ext uri="{FF2B5EF4-FFF2-40B4-BE49-F238E27FC236}">
                <a16:creationId xmlns:a16="http://schemas.microsoft.com/office/drawing/2014/main" id="{A5B6E98C-2306-4B65-8792-190104B95091}"/>
              </a:ext>
            </a:extLst>
          </p:cNvPr>
          <p:cNvSpPr/>
          <p:nvPr/>
        </p:nvSpPr>
        <p:spPr>
          <a:xfrm>
            <a:off x="812800" y="1930400"/>
            <a:ext cx="2311400" cy="535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32344CF3-4E73-48E3-ADD4-F526C9D6DBC0}"/>
              </a:ext>
            </a:extLst>
          </p:cNvPr>
          <p:cNvSpPr/>
          <p:nvPr/>
        </p:nvSpPr>
        <p:spPr>
          <a:xfrm>
            <a:off x="4629150" y="1930400"/>
            <a:ext cx="2311400" cy="535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216D9BD2-EFF3-4C3C-A4AF-8B473D2B32CB}"/>
              </a:ext>
            </a:extLst>
          </p:cNvPr>
          <p:cNvSpPr/>
          <p:nvPr/>
        </p:nvSpPr>
        <p:spPr>
          <a:xfrm>
            <a:off x="8210550" y="1873793"/>
            <a:ext cx="2311400" cy="535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mc:Choice xmlns:p14="http://schemas.microsoft.com/office/powerpoint/2010/main" Requires="p14">
      <p:transition spd="med" p14:dur="700" advTm="78261">
        <p:fade/>
      </p:transition>
    </mc:Choice>
    <mc:Fallback>
      <p:transition spd="med" advTm="7826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425435"/>
            <a:ext cx="11214100" cy="1532727"/>
          </a:xfrm>
        </p:spPr>
        <p:txBody>
          <a:bodyPr/>
          <a:lstStyle/>
          <a:p>
            <a:r>
              <a:rPr lang="en-US" dirty="0"/>
              <a:t>Strategy 1</a:t>
            </a:r>
            <a:br>
              <a:rPr lang="en-US" dirty="0"/>
            </a:br>
            <a:br>
              <a:rPr lang="en-US" dirty="0"/>
            </a:br>
            <a:r>
              <a:rPr lang="en-US" sz="2000" dirty="0"/>
              <a:t>Discontinue our bottom 50 worst selling car + Increase bookings target at a lower price point aiming to increase gross revenue by 30%</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graphicFrame>
        <p:nvGraphicFramePr>
          <p:cNvPr id="52" name="Content Placeholder 51">
            <a:extLst>
              <a:ext uri="{FF2B5EF4-FFF2-40B4-BE49-F238E27FC236}">
                <a16:creationId xmlns:a16="http://schemas.microsoft.com/office/drawing/2014/main" id="{583856EF-BF2B-447A-9FB1-29969831B292}"/>
              </a:ext>
            </a:extLst>
          </p:cNvPr>
          <p:cNvGraphicFramePr>
            <a:graphicFrameLocks noGrp="1"/>
          </p:cNvGraphicFramePr>
          <p:nvPr>
            <p:ph sz="half" idx="2"/>
            <p:extLst>
              <p:ext uri="{D42A27DB-BD31-4B8C-83A1-F6EECF244321}">
                <p14:modId xmlns:p14="http://schemas.microsoft.com/office/powerpoint/2010/main" val="238406389"/>
              </p:ext>
            </p:extLst>
          </p:nvPr>
        </p:nvGraphicFramePr>
        <p:xfrm>
          <a:off x="444500" y="2093119"/>
          <a:ext cx="5157788"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0" name="Content Placeholder 59">
            <a:extLst>
              <a:ext uri="{FF2B5EF4-FFF2-40B4-BE49-F238E27FC236}">
                <a16:creationId xmlns:a16="http://schemas.microsoft.com/office/drawing/2014/main" id="{F801A0EA-4758-42A3-B9F7-432A36E108C0}"/>
              </a:ext>
            </a:extLst>
          </p:cNvPr>
          <p:cNvGraphicFramePr>
            <a:graphicFrameLocks noGrp="1"/>
          </p:cNvGraphicFramePr>
          <p:nvPr>
            <p:ph sz="quarter" idx="4"/>
            <p:extLst>
              <p:ext uri="{D42A27DB-BD31-4B8C-83A1-F6EECF244321}">
                <p14:modId xmlns:p14="http://schemas.microsoft.com/office/powerpoint/2010/main" val="4107695699"/>
              </p:ext>
            </p:extLst>
          </p:nvPr>
        </p:nvGraphicFramePr>
        <p:xfrm>
          <a:off x="6096000" y="3248026"/>
          <a:ext cx="5500687" cy="25296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1" name="Table 61">
            <a:extLst>
              <a:ext uri="{FF2B5EF4-FFF2-40B4-BE49-F238E27FC236}">
                <a16:creationId xmlns:a16="http://schemas.microsoft.com/office/drawing/2014/main" id="{10365FBE-D8FD-45A8-91F1-58D927FC5BD6}"/>
              </a:ext>
            </a:extLst>
          </p:cNvPr>
          <p:cNvGraphicFramePr>
            <a:graphicFrameLocks noGrp="1"/>
          </p:cNvGraphicFramePr>
          <p:nvPr>
            <p:extLst>
              <p:ext uri="{D42A27DB-BD31-4B8C-83A1-F6EECF244321}">
                <p14:modId xmlns:p14="http://schemas.microsoft.com/office/powerpoint/2010/main" val="4236217042"/>
              </p:ext>
            </p:extLst>
          </p:nvPr>
        </p:nvGraphicFramePr>
        <p:xfrm>
          <a:off x="6424613" y="1983845"/>
          <a:ext cx="5500688" cy="670560"/>
        </p:xfrm>
        <a:graphic>
          <a:graphicData uri="http://schemas.openxmlformats.org/drawingml/2006/table">
            <a:tbl>
              <a:tblPr bandRow="1">
                <a:tableStyleId>{5C22544A-7EE6-4342-B048-85BDC9FD1C3A}</a:tableStyleId>
              </a:tblPr>
              <a:tblGrid>
                <a:gridCol w="2750344">
                  <a:extLst>
                    <a:ext uri="{9D8B030D-6E8A-4147-A177-3AD203B41FA5}">
                      <a16:colId xmlns:a16="http://schemas.microsoft.com/office/drawing/2014/main" val="2269446782"/>
                    </a:ext>
                  </a:extLst>
                </a:gridCol>
                <a:gridCol w="2750344">
                  <a:extLst>
                    <a:ext uri="{9D8B030D-6E8A-4147-A177-3AD203B41FA5}">
                      <a16:colId xmlns:a16="http://schemas.microsoft.com/office/drawing/2014/main" val="1358540763"/>
                    </a:ext>
                  </a:extLst>
                </a:gridCol>
              </a:tblGrid>
              <a:tr h="21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2018 Avg Booking 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Strategy 1 Avg Booking Price</a:t>
                      </a:r>
                    </a:p>
                  </a:txBody>
                  <a:tcPr/>
                </a:tc>
                <a:extLst>
                  <a:ext uri="{0D108BD9-81ED-4DB2-BD59-A6C34878D82A}">
                    <a16:rowId xmlns:a16="http://schemas.microsoft.com/office/drawing/2014/main" val="2288150299"/>
                  </a:ext>
                </a:extLst>
              </a:tr>
              <a:tr h="207661">
                <a:tc>
                  <a:txBody>
                    <a:bodyPr/>
                    <a:lstStyle/>
                    <a:p>
                      <a:r>
                        <a:rPr lang="en-US" dirty="0"/>
                        <a:t>$91</a:t>
                      </a:r>
                    </a:p>
                  </a:txBody>
                  <a:tcPr/>
                </a:tc>
                <a:tc>
                  <a:txBody>
                    <a:bodyPr/>
                    <a:lstStyle/>
                    <a:p>
                      <a:r>
                        <a:rPr lang="en-US" dirty="0"/>
                        <a:t>$69</a:t>
                      </a:r>
                    </a:p>
                  </a:txBody>
                  <a:tcPr/>
                </a:tc>
                <a:extLst>
                  <a:ext uri="{0D108BD9-81ED-4DB2-BD59-A6C34878D82A}">
                    <a16:rowId xmlns:a16="http://schemas.microsoft.com/office/drawing/2014/main" val="3384336169"/>
                  </a:ext>
                </a:extLst>
              </a:tr>
            </a:tbl>
          </a:graphicData>
        </a:graphic>
      </p:graphicFrame>
    </p:spTree>
    <p:extLst>
      <p:ext uri="{BB962C8B-B14F-4D97-AF65-F5344CB8AC3E}">
        <p14:creationId xmlns:p14="http://schemas.microsoft.com/office/powerpoint/2010/main" val="3892131414"/>
      </p:ext>
    </p:extLst>
  </p:cSld>
  <p:clrMapOvr>
    <a:masterClrMapping/>
  </p:clrMapOvr>
  <mc:AlternateContent xmlns:mc="http://schemas.openxmlformats.org/markup-compatibility/2006">
    <mc:Choice xmlns:p14="http://schemas.microsoft.com/office/powerpoint/2010/main" Requires="p14">
      <p:transition spd="med" p14:dur="700" advTm="71968">
        <p:fade/>
      </p:transition>
    </mc:Choice>
    <mc:Fallback>
      <p:transition spd="med" advTm="7196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425435"/>
            <a:ext cx="11214100" cy="1255728"/>
          </a:xfrm>
        </p:spPr>
        <p:txBody>
          <a:bodyPr/>
          <a:lstStyle/>
          <a:p>
            <a:r>
              <a:rPr lang="en-US" dirty="0"/>
              <a:t>Strategy 2</a:t>
            </a:r>
            <a:br>
              <a:rPr lang="en-US" dirty="0"/>
            </a:br>
            <a:br>
              <a:rPr lang="en-US" dirty="0"/>
            </a:br>
            <a:r>
              <a:rPr lang="en-US" sz="2000" dirty="0">
                <a:solidFill>
                  <a:schemeClr val="bg1"/>
                </a:solidFill>
              </a:rPr>
              <a:t>Double our top 10 booked cars fleet assuming same results as 2018</a:t>
            </a:r>
            <a:endParaRPr lang="en-US" sz="2000"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graphicFrame>
        <p:nvGraphicFramePr>
          <p:cNvPr id="52" name="Content Placeholder 51">
            <a:extLst>
              <a:ext uri="{FF2B5EF4-FFF2-40B4-BE49-F238E27FC236}">
                <a16:creationId xmlns:a16="http://schemas.microsoft.com/office/drawing/2014/main" id="{583856EF-BF2B-447A-9FB1-29969831B292}"/>
              </a:ext>
            </a:extLst>
          </p:cNvPr>
          <p:cNvGraphicFramePr>
            <a:graphicFrameLocks noGrp="1"/>
          </p:cNvGraphicFramePr>
          <p:nvPr>
            <p:ph sz="half" idx="2"/>
            <p:extLst>
              <p:ext uri="{D42A27DB-BD31-4B8C-83A1-F6EECF244321}">
                <p14:modId xmlns:p14="http://schemas.microsoft.com/office/powerpoint/2010/main" val="795731102"/>
              </p:ext>
            </p:extLst>
          </p:nvPr>
        </p:nvGraphicFramePr>
        <p:xfrm>
          <a:off x="444500" y="2093119"/>
          <a:ext cx="5157788"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0" name="Content Placeholder 59">
            <a:extLst>
              <a:ext uri="{FF2B5EF4-FFF2-40B4-BE49-F238E27FC236}">
                <a16:creationId xmlns:a16="http://schemas.microsoft.com/office/drawing/2014/main" id="{F801A0EA-4758-42A3-B9F7-432A36E108C0}"/>
              </a:ext>
            </a:extLst>
          </p:cNvPr>
          <p:cNvGraphicFramePr>
            <a:graphicFrameLocks noGrp="1"/>
          </p:cNvGraphicFramePr>
          <p:nvPr>
            <p:ph sz="quarter" idx="4"/>
            <p:extLst>
              <p:ext uri="{D42A27DB-BD31-4B8C-83A1-F6EECF244321}">
                <p14:modId xmlns:p14="http://schemas.microsoft.com/office/powerpoint/2010/main" val="763012628"/>
              </p:ext>
            </p:extLst>
          </p:nvPr>
        </p:nvGraphicFramePr>
        <p:xfrm>
          <a:off x="6096000" y="3248026"/>
          <a:ext cx="5500687" cy="25296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1" name="Table 61">
            <a:extLst>
              <a:ext uri="{FF2B5EF4-FFF2-40B4-BE49-F238E27FC236}">
                <a16:creationId xmlns:a16="http://schemas.microsoft.com/office/drawing/2014/main" id="{10365FBE-D8FD-45A8-91F1-58D927FC5BD6}"/>
              </a:ext>
            </a:extLst>
          </p:cNvPr>
          <p:cNvGraphicFramePr>
            <a:graphicFrameLocks noGrp="1"/>
          </p:cNvGraphicFramePr>
          <p:nvPr>
            <p:extLst>
              <p:ext uri="{D42A27DB-BD31-4B8C-83A1-F6EECF244321}">
                <p14:modId xmlns:p14="http://schemas.microsoft.com/office/powerpoint/2010/main" val="4026698441"/>
              </p:ext>
            </p:extLst>
          </p:nvPr>
        </p:nvGraphicFramePr>
        <p:xfrm>
          <a:off x="6424613" y="1983845"/>
          <a:ext cx="5500688" cy="670560"/>
        </p:xfrm>
        <a:graphic>
          <a:graphicData uri="http://schemas.openxmlformats.org/drawingml/2006/table">
            <a:tbl>
              <a:tblPr bandRow="1">
                <a:tableStyleId>{5C22544A-7EE6-4342-B048-85BDC9FD1C3A}</a:tableStyleId>
              </a:tblPr>
              <a:tblGrid>
                <a:gridCol w="2750344">
                  <a:extLst>
                    <a:ext uri="{9D8B030D-6E8A-4147-A177-3AD203B41FA5}">
                      <a16:colId xmlns:a16="http://schemas.microsoft.com/office/drawing/2014/main" val="2269446782"/>
                    </a:ext>
                  </a:extLst>
                </a:gridCol>
                <a:gridCol w="2750344">
                  <a:extLst>
                    <a:ext uri="{9D8B030D-6E8A-4147-A177-3AD203B41FA5}">
                      <a16:colId xmlns:a16="http://schemas.microsoft.com/office/drawing/2014/main" val="1358540763"/>
                    </a:ext>
                  </a:extLst>
                </a:gridCol>
              </a:tblGrid>
              <a:tr h="21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2018 Avg Booking Price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Strategy 2 Avg Booking Price</a:t>
                      </a:r>
                    </a:p>
                  </a:txBody>
                  <a:tcPr/>
                </a:tc>
                <a:extLst>
                  <a:ext uri="{0D108BD9-81ED-4DB2-BD59-A6C34878D82A}">
                    <a16:rowId xmlns:a16="http://schemas.microsoft.com/office/drawing/2014/main" val="2288150299"/>
                  </a:ext>
                </a:extLst>
              </a:tr>
              <a:tr h="207661">
                <a:tc>
                  <a:txBody>
                    <a:bodyPr/>
                    <a:lstStyle/>
                    <a:p>
                      <a:r>
                        <a:rPr lang="en-US" dirty="0"/>
                        <a:t>$91</a:t>
                      </a:r>
                    </a:p>
                  </a:txBody>
                  <a:tcPr/>
                </a:tc>
                <a:tc>
                  <a:txBody>
                    <a:bodyPr/>
                    <a:lstStyle/>
                    <a:p>
                      <a:r>
                        <a:rPr lang="en-US" dirty="0"/>
                        <a:t>$102</a:t>
                      </a:r>
                    </a:p>
                  </a:txBody>
                  <a:tcPr/>
                </a:tc>
                <a:extLst>
                  <a:ext uri="{0D108BD9-81ED-4DB2-BD59-A6C34878D82A}">
                    <a16:rowId xmlns:a16="http://schemas.microsoft.com/office/drawing/2014/main" val="3384336169"/>
                  </a:ext>
                </a:extLst>
              </a:tr>
            </a:tbl>
          </a:graphicData>
        </a:graphic>
      </p:graphicFrame>
    </p:spTree>
    <p:extLst>
      <p:ext uri="{BB962C8B-B14F-4D97-AF65-F5344CB8AC3E}">
        <p14:creationId xmlns:p14="http://schemas.microsoft.com/office/powerpoint/2010/main" val="2660366789"/>
      </p:ext>
    </p:extLst>
  </p:cSld>
  <p:clrMapOvr>
    <a:masterClrMapping/>
  </p:clrMapOvr>
  <mc:AlternateContent xmlns:mc="http://schemas.openxmlformats.org/markup-compatibility/2006">
    <mc:Choice xmlns:p14="http://schemas.microsoft.com/office/powerpoint/2010/main" Requires="p14">
      <p:transition spd="med" p14:dur="700" advTm="67231">
        <p:fade/>
      </p:transition>
    </mc:Choice>
    <mc:Fallback>
      <p:transition spd="med" advTm="6723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425435"/>
            <a:ext cx="11214100" cy="1532727"/>
          </a:xfrm>
        </p:spPr>
        <p:txBody>
          <a:bodyPr/>
          <a:lstStyle/>
          <a:p>
            <a:r>
              <a:rPr lang="en-US" dirty="0"/>
              <a:t>Combined</a:t>
            </a:r>
            <a:br>
              <a:rPr lang="en-US" dirty="0"/>
            </a:br>
            <a:br>
              <a:rPr lang="en-US" dirty="0"/>
            </a:br>
            <a:r>
              <a:rPr lang="en-US" sz="2000" dirty="0">
                <a:solidFill>
                  <a:schemeClr val="bg1"/>
                </a:solidFill>
              </a:rPr>
              <a:t>Assuming we can combine both strategies to give the company a revenue boost. </a:t>
            </a:r>
            <a:r>
              <a:rPr lang="en-US" sz="2000" dirty="0"/>
              <a:t>Using the cost of the bottom performers and re-invest it for new fleet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aphicFrame>
        <p:nvGraphicFramePr>
          <p:cNvPr id="24" name="Table 24">
            <a:extLst>
              <a:ext uri="{FF2B5EF4-FFF2-40B4-BE49-F238E27FC236}">
                <a16:creationId xmlns:a16="http://schemas.microsoft.com/office/drawing/2014/main" id="{4E5F2E3F-F7A1-4CDE-96A2-B9B20520987B}"/>
              </a:ext>
            </a:extLst>
          </p:cNvPr>
          <p:cNvGraphicFramePr>
            <a:graphicFrameLocks noGrp="1"/>
          </p:cNvGraphicFramePr>
          <p:nvPr>
            <p:ph sz="half" idx="2"/>
            <p:extLst>
              <p:ext uri="{D42A27DB-BD31-4B8C-83A1-F6EECF244321}">
                <p14:modId xmlns:p14="http://schemas.microsoft.com/office/powerpoint/2010/main" val="1008365670"/>
              </p:ext>
            </p:extLst>
          </p:nvPr>
        </p:nvGraphicFramePr>
        <p:xfrm>
          <a:off x="855664" y="4229099"/>
          <a:ext cx="5157786" cy="1561465"/>
        </p:xfrm>
        <a:graphic>
          <a:graphicData uri="http://schemas.openxmlformats.org/drawingml/2006/table">
            <a:tbl>
              <a:tblPr bandRow="1">
                <a:tableStyleId>{5C22544A-7EE6-4342-B048-85BDC9FD1C3A}</a:tableStyleId>
              </a:tblPr>
              <a:tblGrid>
                <a:gridCol w="1993900">
                  <a:extLst>
                    <a:ext uri="{9D8B030D-6E8A-4147-A177-3AD203B41FA5}">
                      <a16:colId xmlns:a16="http://schemas.microsoft.com/office/drawing/2014/main" val="4235410691"/>
                    </a:ext>
                  </a:extLst>
                </a:gridCol>
                <a:gridCol w="1444624">
                  <a:extLst>
                    <a:ext uri="{9D8B030D-6E8A-4147-A177-3AD203B41FA5}">
                      <a16:colId xmlns:a16="http://schemas.microsoft.com/office/drawing/2014/main" val="4185112425"/>
                    </a:ext>
                  </a:extLst>
                </a:gridCol>
                <a:gridCol w="1719262">
                  <a:extLst>
                    <a:ext uri="{9D8B030D-6E8A-4147-A177-3AD203B41FA5}">
                      <a16:colId xmlns:a16="http://schemas.microsoft.com/office/drawing/2014/main" val="986067749"/>
                    </a:ext>
                  </a:extLst>
                </a:gridCol>
              </a:tblGrid>
              <a:tr h="370840">
                <a:tc>
                  <a:txBody>
                    <a:bodyPr/>
                    <a:lstStyle/>
                    <a:p>
                      <a:endParaRPr lang="en-US"/>
                    </a:p>
                  </a:txBody>
                  <a:tcPr/>
                </a:tc>
                <a:tc>
                  <a:txBody>
                    <a:bodyPr/>
                    <a:lstStyle/>
                    <a:p>
                      <a:pPr algn="ctr"/>
                      <a:r>
                        <a:rPr lang="en-US" dirty="0"/>
                        <a:t>2018</a:t>
                      </a:r>
                    </a:p>
                  </a:txBody>
                  <a:tcPr/>
                </a:tc>
                <a:tc>
                  <a:txBody>
                    <a:bodyPr/>
                    <a:lstStyle/>
                    <a:p>
                      <a:pPr algn="ctr"/>
                      <a:r>
                        <a:rPr lang="en-US" dirty="0"/>
                        <a:t>Combined</a:t>
                      </a:r>
                    </a:p>
                  </a:txBody>
                  <a:tcPr/>
                </a:tc>
                <a:extLst>
                  <a:ext uri="{0D108BD9-81ED-4DB2-BD59-A6C34878D82A}">
                    <a16:rowId xmlns:a16="http://schemas.microsoft.com/office/drawing/2014/main" val="2864005510"/>
                  </a:ext>
                </a:extLst>
              </a:tr>
              <a:tr h="370840">
                <a:tc>
                  <a:txBody>
                    <a:bodyPr/>
                    <a:lstStyle/>
                    <a:p>
                      <a:r>
                        <a:rPr lang="en-US" dirty="0"/>
                        <a:t>Total Fleet</a:t>
                      </a:r>
                    </a:p>
                  </a:txBody>
                  <a:tcPr/>
                </a:tc>
                <a:tc>
                  <a:txBody>
                    <a:bodyPr/>
                    <a:lstStyle/>
                    <a:p>
                      <a:pPr algn="r"/>
                      <a:r>
                        <a:rPr lang="en-US" dirty="0"/>
                        <a:t>4,000</a:t>
                      </a:r>
                    </a:p>
                  </a:txBody>
                  <a:tcPr/>
                </a:tc>
                <a:tc>
                  <a:txBody>
                    <a:bodyPr/>
                    <a:lstStyle/>
                    <a:p>
                      <a:pPr algn="r"/>
                      <a:r>
                        <a:rPr lang="en-US" dirty="0"/>
                        <a:t>4,159</a:t>
                      </a:r>
                    </a:p>
                  </a:txBody>
                  <a:tcPr/>
                </a:tc>
                <a:extLst>
                  <a:ext uri="{0D108BD9-81ED-4DB2-BD59-A6C34878D82A}">
                    <a16:rowId xmlns:a16="http://schemas.microsoft.com/office/drawing/2014/main" val="4291113485"/>
                  </a:ext>
                </a:extLst>
              </a:tr>
              <a:tr h="448945">
                <a:tc>
                  <a:txBody>
                    <a:bodyPr/>
                    <a:lstStyle/>
                    <a:p>
                      <a:r>
                        <a:rPr lang="en-US" dirty="0"/>
                        <a:t>Avg per booking</a:t>
                      </a:r>
                    </a:p>
                  </a:txBody>
                  <a:tcPr/>
                </a:tc>
                <a:tc>
                  <a:txBody>
                    <a:bodyPr/>
                    <a:lstStyle/>
                    <a:p>
                      <a:pPr algn="r"/>
                      <a:r>
                        <a:rPr lang="en-US" dirty="0"/>
                        <a:t>$91</a:t>
                      </a:r>
                    </a:p>
                  </a:txBody>
                  <a:tcPr/>
                </a:tc>
                <a:tc>
                  <a:txBody>
                    <a:bodyPr/>
                    <a:lstStyle/>
                    <a:p>
                      <a:pPr algn="r"/>
                      <a:r>
                        <a:rPr lang="en-US" dirty="0"/>
                        <a:t>$79</a:t>
                      </a:r>
                    </a:p>
                  </a:txBody>
                  <a:tcPr/>
                </a:tc>
                <a:extLst>
                  <a:ext uri="{0D108BD9-81ED-4DB2-BD59-A6C34878D82A}">
                    <a16:rowId xmlns:a16="http://schemas.microsoft.com/office/drawing/2014/main" val="3955251122"/>
                  </a:ext>
                </a:extLst>
              </a:tr>
              <a:tr h="370840">
                <a:tc>
                  <a:txBody>
                    <a:bodyPr/>
                    <a:lstStyle/>
                    <a:p>
                      <a:r>
                        <a:rPr lang="en-US" dirty="0"/>
                        <a:t>Total Bookings</a:t>
                      </a:r>
                    </a:p>
                  </a:txBody>
                  <a:tcPr/>
                </a:tc>
                <a:tc>
                  <a:txBody>
                    <a:bodyPr/>
                    <a:lstStyle/>
                    <a:p>
                      <a:pPr algn="r"/>
                      <a:r>
                        <a:rPr lang="en-US" dirty="0"/>
                        <a:t>81,318</a:t>
                      </a:r>
                    </a:p>
                  </a:txBody>
                  <a:tcPr/>
                </a:tc>
                <a:tc>
                  <a:txBody>
                    <a:bodyPr/>
                    <a:lstStyle/>
                    <a:p>
                      <a:pPr algn="r"/>
                      <a:r>
                        <a:rPr lang="en-US" dirty="0"/>
                        <a:t>114,375</a:t>
                      </a:r>
                    </a:p>
                  </a:txBody>
                  <a:tcPr/>
                </a:tc>
                <a:extLst>
                  <a:ext uri="{0D108BD9-81ED-4DB2-BD59-A6C34878D82A}">
                    <a16:rowId xmlns:a16="http://schemas.microsoft.com/office/drawing/2014/main" val="2661875141"/>
                  </a:ext>
                </a:extLst>
              </a:tr>
            </a:tbl>
          </a:graphicData>
        </a:graphic>
      </p:graphicFrame>
      <p:pic>
        <p:nvPicPr>
          <p:cNvPr id="35" name="Picture 34">
            <a:extLst>
              <a:ext uri="{FF2B5EF4-FFF2-40B4-BE49-F238E27FC236}">
                <a16:creationId xmlns:a16="http://schemas.microsoft.com/office/drawing/2014/main" id="{7BEE4778-3FD7-45B9-821B-1138C97991C7}"/>
              </a:ext>
            </a:extLst>
          </p:cNvPr>
          <p:cNvPicPr>
            <a:picLocks noChangeAspect="1"/>
          </p:cNvPicPr>
          <p:nvPr/>
        </p:nvPicPr>
        <p:blipFill>
          <a:blip r:embed="rId3"/>
          <a:stretch>
            <a:fillRect/>
          </a:stretch>
        </p:blipFill>
        <p:spPr>
          <a:xfrm>
            <a:off x="6476551" y="2387948"/>
            <a:ext cx="5182049" cy="3682303"/>
          </a:xfrm>
          <a:prstGeom prst="rect">
            <a:avLst/>
          </a:prstGeom>
        </p:spPr>
      </p:pic>
      <p:sp>
        <p:nvSpPr>
          <p:cNvPr id="38" name="TextBox 37">
            <a:extLst>
              <a:ext uri="{FF2B5EF4-FFF2-40B4-BE49-F238E27FC236}">
                <a16:creationId xmlns:a16="http://schemas.microsoft.com/office/drawing/2014/main" id="{222986CC-FE08-4A47-A2DB-A0227A7C531E}"/>
              </a:ext>
            </a:extLst>
          </p:cNvPr>
          <p:cNvSpPr txBox="1"/>
          <p:nvPr/>
        </p:nvSpPr>
        <p:spPr>
          <a:xfrm>
            <a:off x="893764" y="2223522"/>
            <a:ext cx="515778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Consistent growth</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Use demand of top 10 booked cars to drive revenue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Lower booking cost</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084828201"/>
      </p:ext>
    </p:extLst>
  </p:cSld>
  <p:clrMapOvr>
    <a:masterClrMapping/>
  </p:clrMapOvr>
  <mc:AlternateContent xmlns:mc="http://schemas.openxmlformats.org/markup-compatibility/2006">
    <mc:Choice xmlns:p14="http://schemas.microsoft.com/office/powerpoint/2010/main" Requires="p14">
      <p:transition spd="med" p14:dur="700" advTm="94143">
        <p:fade/>
      </p:transition>
    </mc:Choice>
    <mc:Fallback>
      <p:transition spd="med" advTm="9414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Next Steps</a:t>
            </a:r>
            <a:br>
              <a:rPr lang="en-US" dirty="0"/>
            </a:br>
            <a:br>
              <a:rPr lang="en-US" dirty="0"/>
            </a:br>
            <a:r>
              <a:rPr lang="en-US" sz="2000" dirty="0">
                <a:solidFill>
                  <a:schemeClr val="bg1"/>
                </a:solidFill>
              </a:rPr>
              <a:t>By approaching our revenue at a macro level and focusing on adjusting the fleets</a:t>
            </a:r>
            <a:endParaRPr lang="en-US" sz="2000"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Content Placeholder 6">
            <a:extLst>
              <a:ext uri="{FF2B5EF4-FFF2-40B4-BE49-F238E27FC236}">
                <a16:creationId xmlns:a16="http://schemas.microsoft.com/office/drawing/2014/main" id="{D5C6FFE4-F5CC-483B-8020-83B4A643D7D5}"/>
              </a:ext>
            </a:extLst>
          </p:cNvPr>
          <p:cNvSpPr>
            <a:spLocks noGrp="1"/>
          </p:cNvSpPr>
          <p:nvPr>
            <p:ph idx="1"/>
          </p:nvPr>
        </p:nvSpPr>
        <p:spPr/>
        <p:txBody>
          <a:bodyPr/>
          <a:lstStyle/>
          <a:p>
            <a:endParaRPr lang="en-US" sz="2400" dirty="0"/>
          </a:p>
          <a:p>
            <a:r>
              <a:rPr lang="en-US" sz="2400" dirty="0"/>
              <a:t>Increasing revenue by 30%</a:t>
            </a:r>
          </a:p>
          <a:p>
            <a:pPr lvl="1"/>
            <a:r>
              <a:rPr lang="en-US" sz="2000" dirty="0"/>
              <a:t>Requires to set a higher goal in bookings</a:t>
            </a:r>
          </a:p>
          <a:p>
            <a:pPr lvl="1"/>
            <a:r>
              <a:rPr lang="en-US" sz="2000" dirty="0"/>
              <a:t>Adjust our cost by discontinuing the bottom 50 cars</a:t>
            </a:r>
          </a:p>
          <a:p>
            <a:pPr lvl="1"/>
            <a:r>
              <a:rPr lang="en-US" sz="2000" dirty="0"/>
              <a:t>Increase our top 10 booked cars</a:t>
            </a:r>
          </a:p>
          <a:p>
            <a:pPr marL="457200" lvl="1" indent="0">
              <a:buNone/>
            </a:pPr>
            <a:endParaRPr lang="en-US" dirty="0"/>
          </a:p>
          <a:p>
            <a:r>
              <a:rPr lang="en-US" sz="2400" dirty="0"/>
              <a:t>Higher Metrics </a:t>
            </a:r>
          </a:p>
          <a:p>
            <a:pPr lvl="1"/>
            <a:r>
              <a:rPr lang="en-US" sz="2000" dirty="0"/>
              <a:t>30% revenue grow can be achieved in the first year with combined strategy</a:t>
            </a:r>
          </a:p>
          <a:p>
            <a:pPr marL="457200" lvl="1" indent="0">
              <a:buNone/>
            </a:pPr>
            <a:endParaRPr lang="en-US" dirty="0"/>
          </a:p>
          <a:p>
            <a:pPr lvl="1"/>
            <a:endParaRPr lang="en-US" dirty="0"/>
          </a:p>
          <a:p>
            <a:pPr lvl="1"/>
            <a:endParaRPr lang="en-US" dirty="0"/>
          </a:p>
        </p:txBody>
      </p:sp>
      <p:pic>
        <p:nvPicPr>
          <p:cNvPr id="9" name="Picture 8">
            <a:extLst>
              <a:ext uri="{FF2B5EF4-FFF2-40B4-BE49-F238E27FC236}">
                <a16:creationId xmlns:a16="http://schemas.microsoft.com/office/drawing/2014/main" id="{EC430427-2B97-4C1B-998E-D2F11458E33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flipH="1">
            <a:off x="8282623" y="4840650"/>
            <a:ext cx="3466012" cy="1839550"/>
          </a:xfrm>
          <a:prstGeom prst="rect">
            <a:avLst/>
          </a:prstGeom>
        </p:spPr>
      </p:pic>
      <p:sp>
        <p:nvSpPr>
          <p:cNvPr id="10" name="TextBox 9">
            <a:extLst>
              <a:ext uri="{FF2B5EF4-FFF2-40B4-BE49-F238E27FC236}">
                <a16:creationId xmlns:a16="http://schemas.microsoft.com/office/drawing/2014/main" id="{81C33198-3232-4469-A7AE-4627DFF58014}"/>
              </a:ext>
            </a:extLst>
          </p:cNvPr>
          <p:cNvSpPr txBox="1"/>
          <p:nvPr/>
        </p:nvSpPr>
        <p:spPr>
          <a:xfrm flipH="1">
            <a:off x="-4388027" y="9065675"/>
            <a:ext cx="28807312" cy="230832"/>
          </a:xfrm>
          <a:prstGeom prst="rect">
            <a:avLst/>
          </a:prstGeom>
          <a:noFill/>
        </p:spPr>
        <p:txBody>
          <a:bodyPr wrap="square" rtlCol="0">
            <a:spAutoFit/>
          </a:bodyPr>
          <a:lstStyle/>
          <a:p>
            <a:r>
              <a:rPr lang="en-US" sz="900">
                <a:hlinkClick r:id="rId4" tooltip="http://pngimg.com/download/11219"/>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2786770677"/>
      </p:ext>
    </p:extLst>
  </p:cSld>
  <p:clrMapOvr>
    <a:masterClrMapping/>
  </p:clrMapOvr>
  <mc:AlternateContent xmlns:mc="http://schemas.openxmlformats.org/markup-compatibility/2006">
    <mc:Choice xmlns:p14="http://schemas.microsoft.com/office/powerpoint/2010/main" Requires="p14">
      <p:transition spd="med" p14:dur="700" advTm="76519">
        <p:fade/>
      </p:transition>
    </mc:Choice>
    <mc:Fallback>
      <p:transition spd="med" advTm="76519">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1594</TotalTime>
  <Words>738</Words>
  <Application>Microsoft Office PowerPoint</Application>
  <PresentationFormat>Widescreen</PresentationFormat>
  <Paragraphs>112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Fleet Revenue Enhancement </vt:lpstr>
      <vt:lpstr>Deeper look into the data </vt:lpstr>
      <vt:lpstr>Objectives and Goal</vt:lpstr>
      <vt:lpstr>Where does the company stand in 2018?</vt:lpstr>
      <vt:lpstr>Strategies</vt:lpstr>
      <vt:lpstr>Strategy 1  Discontinue our bottom 50 worst selling car + Increase bookings target at a lower price point aiming to increase gross revenue by 30%</vt:lpstr>
      <vt:lpstr>Strategy 2  Double our top 10 booked cars fleet assuming same results as 2018</vt:lpstr>
      <vt:lpstr>Combined  Assuming we can combine both strategies to give the company a revenue boost. Using the cost of the bottom performers and re-invest it for new fleet</vt:lpstr>
      <vt:lpstr>Next Steps  By approaching our revenue at a macro level and focusing on adjusting the fleets</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Fleet Revenue Enhancement</dc:title>
  <dc:creator>Josh G.</dc:creator>
  <cp:lastModifiedBy>Josh G.</cp:lastModifiedBy>
  <cp:revision>35</cp:revision>
  <dcterms:created xsi:type="dcterms:W3CDTF">2021-06-16T23:30:30Z</dcterms:created>
  <dcterms:modified xsi:type="dcterms:W3CDTF">2021-06-18T20:24:11Z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