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9"/>
  </p:notesMasterIdLst>
  <p:handoutMasterIdLst>
    <p:handoutMasterId r:id="rId30"/>
  </p:handoutMasterIdLst>
  <p:sldIdLst>
    <p:sldId id="281" r:id="rId5"/>
    <p:sldId id="355" r:id="rId6"/>
    <p:sldId id="354" r:id="rId7"/>
    <p:sldId id="392" r:id="rId8"/>
    <p:sldId id="361" r:id="rId9"/>
    <p:sldId id="391" r:id="rId10"/>
    <p:sldId id="353" r:id="rId11"/>
    <p:sldId id="390" r:id="rId12"/>
    <p:sldId id="370" r:id="rId13"/>
    <p:sldId id="371" r:id="rId14"/>
    <p:sldId id="373" r:id="rId15"/>
    <p:sldId id="374" r:id="rId16"/>
    <p:sldId id="372" r:id="rId17"/>
    <p:sldId id="375" r:id="rId18"/>
    <p:sldId id="376" r:id="rId19"/>
    <p:sldId id="387" r:id="rId20"/>
    <p:sldId id="388" r:id="rId21"/>
    <p:sldId id="377" r:id="rId22"/>
    <p:sldId id="380" r:id="rId23"/>
    <p:sldId id="381" r:id="rId24"/>
    <p:sldId id="383" r:id="rId25"/>
    <p:sldId id="385" r:id="rId26"/>
    <p:sldId id="386" r:id="rId27"/>
    <p:sldId id="357" r:id="rId2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FA2"/>
    <a:srgbClr val="FFCC60"/>
    <a:srgbClr val="FDF1E7"/>
    <a:srgbClr val="F5A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64" y="7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9" d="100"/>
          <a:sy n="69" d="100"/>
        </p:scale>
        <p:origin x="308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79C8F6-8939-4437-9D06-D4B28F10A2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EAF539A-7A1D-4D99-874C-33DBC76CB428}">
      <dgm:prSet phldrT="[텍스트]" custT="1"/>
      <dgm:spPr/>
      <dgm:t>
        <a:bodyPr/>
        <a:lstStyle/>
        <a:p>
          <a:pPr latinLnBrk="1"/>
          <a:r>
            <a: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rPr>
            <a:t>데이터 수집</a:t>
          </a:r>
        </a:p>
      </dgm:t>
    </dgm:pt>
    <dgm:pt modelId="{A3B684F2-3EFA-4D11-A79D-3206082C89D1}" type="parTrans" cxnId="{730E22D6-E6E8-4F7C-A6DE-0A1B8E8087FF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6330A0B1-762B-45AA-9F8B-01CE3F34B29E}" type="sibTrans" cxnId="{730E22D6-E6E8-4F7C-A6DE-0A1B8E8087FF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658F4C82-81DB-4E4A-AB9A-96E9B946D986}">
      <dgm:prSet phldrT="[텍스트]" custT="1"/>
      <dgm:spPr/>
      <dgm:t>
        <a:bodyPr/>
        <a:lstStyle/>
        <a:p>
          <a:pPr latinLnBrk="1"/>
          <a:r>
            <a: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rPr>
            <a:t>데이터 분석</a:t>
          </a:r>
        </a:p>
      </dgm:t>
    </dgm:pt>
    <dgm:pt modelId="{00E5DCAC-FA75-40DE-A6AA-B4C87367EA02}" type="parTrans" cxnId="{C9EFC2A9-3752-4D2F-8738-36DDE3E12F22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F258522E-0BC7-4950-A0F2-BAA46CC1F576}" type="sibTrans" cxnId="{C9EFC2A9-3752-4D2F-8738-36DDE3E12F22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FBD66428-F5AF-493E-B985-557FC26C91E3}">
      <dgm:prSet phldrT="[텍스트]" custT="1"/>
      <dgm:spPr/>
      <dgm:t>
        <a:bodyPr/>
        <a:lstStyle/>
        <a:p>
          <a:pPr latinLnBrk="1"/>
          <a:r>
            <a: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rPr>
            <a:t>데이터 시각화 </a:t>
          </a:r>
          <a:endParaRPr lang="en-US" altLang="ko-KR" sz="1800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latinLnBrk="1"/>
          <a:r>
            <a: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rPr>
            <a:t>및 탐색 </a:t>
          </a:r>
          <a:endParaRPr lang="ko-KR" altLang="en-US" sz="1600" b="1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32B47DC-B780-433F-B5A4-165CE146EB40}" type="parTrans" cxnId="{19A92891-A2AE-4841-AA6F-EF1D3148F606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91E744EC-1859-4F5F-A6A4-5130242021D9}" type="sibTrans" cxnId="{19A92891-A2AE-4841-AA6F-EF1D3148F606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7FDBE407-99D3-4B5E-84AF-6D2901030C02}">
      <dgm:prSet phldrT="[텍스트]" custT="1"/>
      <dgm:spPr/>
      <dgm:t>
        <a:bodyPr/>
        <a:lstStyle/>
        <a:p>
          <a:pPr latinLnBrk="1"/>
          <a:r>
            <a: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rPr>
            <a:t>결론 도출</a:t>
          </a:r>
        </a:p>
      </dgm:t>
    </dgm:pt>
    <dgm:pt modelId="{904C8D09-3019-43BF-BA25-268F4CB9C8C1}" type="parTrans" cxnId="{F72092A3-66E9-4CA3-B9C6-E4C973CFE375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AF556BC3-C2D7-4539-AB8E-4BA85FB8B9F7}" type="sibTrans" cxnId="{F72092A3-66E9-4CA3-B9C6-E4C973CFE375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73F4589A-6DCC-40BE-964A-95681153A992}" type="pres">
      <dgm:prSet presAssocID="{FF79C8F6-8939-4437-9D06-D4B28F10A218}" presName="Name0" presStyleCnt="0">
        <dgm:presLayoutVars>
          <dgm:dir/>
          <dgm:animLvl val="lvl"/>
          <dgm:resizeHandles val="exact"/>
        </dgm:presLayoutVars>
      </dgm:prSet>
      <dgm:spPr/>
    </dgm:pt>
    <dgm:pt modelId="{6887CEE1-C1EC-41F8-B0E5-D7E86108280F}" type="pres">
      <dgm:prSet presAssocID="{DEAF539A-7A1D-4D99-874C-33DBC76CB42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DC8E450-ED47-4510-9757-70AA75D2722D}" type="pres">
      <dgm:prSet presAssocID="{6330A0B1-762B-45AA-9F8B-01CE3F34B29E}" presName="parTxOnlySpace" presStyleCnt="0"/>
      <dgm:spPr/>
    </dgm:pt>
    <dgm:pt modelId="{F5B7691D-F658-4624-9C20-F507EDC6EE97}" type="pres">
      <dgm:prSet presAssocID="{658F4C82-81DB-4E4A-AB9A-96E9B946D98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CEC423B-9672-4950-9214-C8DC91657EBF}" type="pres">
      <dgm:prSet presAssocID="{F258522E-0BC7-4950-A0F2-BAA46CC1F576}" presName="parTxOnlySpace" presStyleCnt="0"/>
      <dgm:spPr/>
    </dgm:pt>
    <dgm:pt modelId="{AF992DE8-87FD-4500-BE88-69541551302A}" type="pres">
      <dgm:prSet presAssocID="{FBD66428-F5AF-493E-B985-557FC26C91E3}" presName="parTxOnly" presStyleLbl="node1" presStyleIdx="2" presStyleCnt="4" custScaleX="96613">
        <dgm:presLayoutVars>
          <dgm:chMax val="0"/>
          <dgm:chPref val="0"/>
          <dgm:bulletEnabled val="1"/>
        </dgm:presLayoutVars>
      </dgm:prSet>
      <dgm:spPr/>
    </dgm:pt>
    <dgm:pt modelId="{02D2DA8C-D9FE-4161-9975-5B09D152FF28}" type="pres">
      <dgm:prSet presAssocID="{91E744EC-1859-4F5F-A6A4-5130242021D9}" presName="parTxOnlySpace" presStyleCnt="0"/>
      <dgm:spPr/>
    </dgm:pt>
    <dgm:pt modelId="{2F850B9B-BCCE-4E79-A027-67FC5FAB327B}" type="pres">
      <dgm:prSet presAssocID="{7FDBE407-99D3-4B5E-84AF-6D2901030C0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B1F904-B526-4E2B-8053-E130A2AE2DCE}" type="presOf" srcId="{7FDBE407-99D3-4B5E-84AF-6D2901030C02}" destId="{2F850B9B-BCCE-4E79-A027-67FC5FAB327B}" srcOrd="0" destOrd="0" presId="urn:microsoft.com/office/officeart/2005/8/layout/chevron1"/>
    <dgm:cxn modelId="{AA590F26-607A-49B2-9820-1F3A3D2F80FA}" type="presOf" srcId="{FF79C8F6-8939-4437-9D06-D4B28F10A218}" destId="{73F4589A-6DCC-40BE-964A-95681153A992}" srcOrd="0" destOrd="0" presId="urn:microsoft.com/office/officeart/2005/8/layout/chevron1"/>
    <dgm:cxn modelId="{19A92891-A2AE-4841-AA6F-EF1D3148F606}" srcId="{FF79C8F6-8939-4437-9D06-D4B28F10A218}" destId="{FBD66428-F5AF-493E-B985-557FC26C91E3}" srcOrd="2" destOrd="0" parTransId="{D32B47DC-B780-433F-B5A4-165CE146EB40}" sibTransId="{91E744EC-1859-4F5F-A6A4-5130242021D9}"/>
    <dgm:cxn modelId="{F72092A3-66E9-4CA3-B9C6-E4C973CFE375}" srcId="{FF79C8F6-8939-4437-9D06-D4B28F10A218}" destId="{7FDBE407-99D3-4B5E-84AF-6D2901030C02}" srcOrd="3" destOrd="0" parTransId="{904C8D09-3019-43BF-BA25-268F4CB9C8C1}" sibTransId="{AF556BC3-C2D7-4539-AB8E-4BA85FB8B9F7}"/>
    <dgm:cxn modelId="{A5D8D6A6-082D-4434-915A-F0A9E53A5EC0}" type="presOf" srcId="{658F4C82-81DB-4E4A-AB9A-96E9B946D986}" destId="{F5B7691D-F658-4624-9C20-F507EDC6EE97}" srcOrd="0" destOrd="0" presId="urn:microsoft.com/office/officeart/2005/8/layout/chevron1"/>
    <dgm:cxn modelId="{C9EFC2A9-3752-4D2F-8738-36DDE3E12F22}" srcId="{FF79C8F6-8939-4437-9D06-D4B28F10A218}" destId="{658F4C82-81DB-4E4A-AB9A-96E9B946D986}" srcOrd="1" destOrd="0" parTransId="{00E5DCAC-FA75-40DE-A6AA-B4C87367EA02}" sibTransId="{F258522E-0BC7-4950-A0F2-BAA46CC1F576}"/>
    <dgm:cxn modelId="{730E22D6-E6E8-4F7C-A6DE-0A1B8E8087FF}" srcId="{FF79C8F6-8939-4437-9D06-D4B28F10A218}" destId="{DEAF539A-7A1D-4D99-874C-33DBC76CB428}" srcOrd="0" destOrd="0" parTransId="{A3B684F2-3EFA-4D11-A79D-3206082C89D1}" sibTransId="{6330A0B1-762B-45AA-9F8B-01CE3F34B29E}"/>
    <dgm:cxn modelId="{053929DB-24CE-4B79-82FA-3FDC462DCD0A}" type="presOf" srcId="{FBD66428-F5AF-493E-B985-557FC26C91E3}" destId="{AF992DE8-87FD-4500-BE88-69541551302A}" srcOrd="0" destOrd="0" presId="urn:microsoft.com/office/officeart/2005/8/layout/chevron1"/>
    <dgm:cxn modelId="{9B1A0CEE-5984-4424-96EA-8C7778D47DB2}" type="presOf" srcId="{DEAF539A-7A1D-4D99-874C-33DBC76CB428}" destId="{6887CEE1-C1EC-41F8-B0E5-D7E86108280F}" srcOrd="0" destOrd="0" presId="urn:microsoft.com/office/officeart/2005/8/layout/chevron1"/>
    <dgm:cxn modelId="{9341E9E0-FC8A-40AB-8283-71BB3CAEF554}" type="presParOf" srcId="{73F4589A-6DCC-40BE-964A-95681153A992}" destId="{6887CEE1-C1EC-41F8-B0E5-D7E86108280F}" srcOrd="0" destOrd="0" presId="urn:microsoft.com/office/officeart/2005/8/layout/chevron1"/>
    <dgm:cxn modelId="{24818648-D592-4824-BD60-59F171D8A140}" type="presParOf" srcId="{73F4589A-6DCC-40BE-964A-95681153A992}" destId="{9DC8E450-ED47-4510-9757-70AA75D2722D}" srcOrd="1" destOrd="0" presId="urn:microsoft.com/office/officeart/2005/8/layout/chevron1"/>
    <dgm:cxn modelId="{5F4054B9-E5CD-49B8-915A-9C8F448C062F}" type="presParOf" srcId="{73F4589A-6DCC-40BE-964A-95681153A992}" destId="{F5B7691D-F658-4624-9C20-F507EDC6EE97}" srcOrd="2" destOrd="0" presId="urn:microsoft.com/office/officeart/2005/8/layout/chevron1"/>
    <dgm:cxn modelId="{8D44D9FF-27A4-4F9E-992D-E50CE7DEDC44}" type="presParOf" srcId="{73F4589A-6DCC-40BE-964A-95681153A992}" destId="{3CEC423B-9672-4950-9214-C8DC91657EBF}" srcOrd="3" destOrd="0" presId="urn:microsoft.com/office/officeart/2005/8/layout/chevron1"/>
    <dgm:cxn modelId="{185316F4-08AF-47C2-A4B4-BED17C5CF524}" type="presParOf" srcId="{73F4589A-6DCC-40BE-964A-95681153A992}" destId="{AF992DE8-87FD-4500-BE88-69541551302A}" srcOrd="4" destOrd="0" presId="urn:microsoft.com/office/officeart/2005/8/layout/chevron1"/>
    <dgm:cxn modelId="{366ABB42-E2C5-4DF7-B197-373869F94D29}" type="presParOf" srcId="{73F4589A-6DCC-40BE-964A-95681153A992}" destId="{02D2DA8C-D9FE-4161-9975-5B09D152FF28}" srcOrd="5" destOrd="0" presId="urn:microsoft.com/office/officeart/2005/8/layout/chevron1"/>
    <dgm:cxn modelId="{20DDDE50-BD01-40F6-AE8B-181E412873AA}" type="presParOf" srcId="{73F4589A-6DCC-40BE-964A-95681153A992}" destId="{2F850B9B-BCCE-4E79-A027-67FC5FAB327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7CEE1-C1EC-41F8-B0E5-D7E86108280F}">
      <dsp:nvSpPr>
        <dsp:cNvPr id="0" name=""/>
        <dsp:cNvSpPr/>
      </dsp:nvSpPr>
      <dsp:spPr>
        <a:xfrm>
          <a:off x="5985" y="773527"/>
          <a:ext cx="2905089" cy="11620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데이터 수집</a:t>
          </a:r>
        </a:p>
      </dsp:txBody>
      <dsp:txXfrm>
        <a:off x="587003" y="773527"/>
        <a:ext cx="1743054" cy="1162035"/>
      </dsp:txXfrm>
    </dsp:sp>
    <dsp:sp modelId="{F5B7691D-F658-4624-9C20-F507EDC6EE97}">
      <dsp:nvSpPr>
        <dsp:cNvPr id="0" name=""/>
        <dsp:cNvSpPr/>
      </dsp:nvSpPr>
      <dsp:spPr>
        <a:xfrm>
          <a:off x="2620566" y="773527"/>
          <a:ext cx="2905089" cy="11620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데이터 분석</a:t>
          </a:r>
        </a:p>
      </dsp:txBody>
      <dsp:txXfrm>
        <a:off x="3201584" y="773527"/>
        <a:ext cx="1743054" cy="1162035"/>
      </dsp:txXfrm>
    </dsp:sp>
    <dsp:sp modelId="{AF992DE8-87FD-4500-BE88-69541551302A}">
      <dsp:nvSpPr>
        <dsp:cNvPr id="0" name=""/>
        <dsp:cNvSpPr/>
      </dsp:nvSpPr>
      <dsp:spPr>
        <a:xfrm>
          <a:off x="5235146" y="773527"/>
          <a:ext cx="2806694" cy="11620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데이터 시각화 </a:t>
          </a:r>
          <a:endParaRPr lang="en-US" altLang="ko-KR" sz="1800" b="1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및 탐색 </a:t>
          </a:r>
          <a:endParaRPr lang="ko-KR" altLang="en-US" sz="1600" b="1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816164" y="773527"/>
        <a:ext cx="1644659" cy="1162035"/>
      </dsp:txXfrm>
    </dsp:sp>
    <dsp:sp modelId="{2F850B9B-BCCE-4E79-A027-67FC5FAB327B}">
      <dsp:nvSpPr>
        <dsp:cNvPr id="0" name=""/>
        <dsp:cNvSpPr/>
      </dsp:nvSpPr>
      <dsp:spPr>
        <a:xfrm>
          <a:off x="7751331" y="773527"/>
          <a:ext cx="2905089" cy="11620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결론 도출</a:t>
          </a:r>
        </a:p>
      </dsp:txBody>
      <dsp:txXfrm>
        <a:off x="8332349" y="773527"/>
        <a:ext cx="1743054" cy="1162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5E9C40-2B55-43AB-8539-C48809F2FC17}" type="datetime1">
              <a:rPr lang="en-US" altLang="ko-KR" smtClean="0">
                <a:latin typeface="+mj-ea"/>
                <a:ea typeface="+mj-ea"/>
              </a:rPr>
              <a:t>4/26/2021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8D25597-25DC-4569-9D2F-FB5CC7243947}" type="datetime1">
              <a:rPr lang="ko-KR" altLang="en-US" smtClean="0"/>
              <a:pPr/>
              <a:t>2021-04-26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BCFAAAB6-A2C6-4A85-A3A1-98EFBA61C96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>
              <a:effectLst/>
              <a:latin typeface="+mj-ea"/>
              <a:ea typeface="+mj-ea"/>
            </a:endParaRPr>
          </a:p>
          <a:p>
            <a:pPr rtl="0"/>
            <a:r>
              <a:rPr lang="en-US" altLang="ko-KR">
                <a:latin typeface="+mj-ea"/>
                <a:ea typeface="+mj-ea"/>
              </a:rPr>
              <a:t>ID=d924773e-9a16-4d6d-9803-8cb819e99682</a:t>
            </a:r>
            <a:r>
              <a:rPr lang="ko-KR" altLang="en-US">
                <a:latin typeface="+mj-ea"/>
                <a:ea typeface="+mj-ea"/>
              </a:rPr>
              <a:t>
</a:t>
            </a:r>
            <a:r>
              <a:rPr lang="en-US" altLang="ko-KR">
                <a:latin typeface="+mj-ea"/>
                <a:ea typeface="+mj-ea"/>
              </a:rPr>
              <a:t>Recipe=text_billboard
Type=TextOnly
Variant=0
FamilyID=AccentBoxWalbaum_Zero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331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937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465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384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502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2273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2321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ko-KR" smtClean="0">
                <a:latin typeface="+mj-ea"/>
                <a:ea typeface="+mj-ea"/>
              </a:rPr>
              <a:t>24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885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4" name="그림 개체 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5" name="그림 개체 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스타일을 편집하려면 클릭하세요.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직사각형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12/11/2020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데이터통계 단기프로젝트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2" name="그림 개체 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33" name="그림 개체 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18" name="날짜 개체 틀 3">
            <a:extLst>
              <a:ext uri="{FF2B5EF4-FFF2-40B4-BE49-F238E27FC236}">
                <a16:creationId xmlns:a16="http://schemas.microsoft.com/office/drawing/2014/main" id="{696876D4-C38A-4B6A-BC46-E882B792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12/11/2020</a:t>
            </a:r>
            <a:endParaRPr lang="ko-KR" altLang="en-US" noProof="0" dirty="0"/>
          </a:p>
        </p:txBody>
      </p:sp>
      <p:sp>
        <p:nvSpPr>
          <p:cNvPr id="19" name="바닥글 개체 틀 4">
            <a:extLst>
              <a:ext uri="{FF2B5EF4-FFF2-40B4-BE49-F238E27FC236}">
                <a16:creationId xmlns:a16="http://schemas.microsoft.com/office/drawing/2014/main" id="{52D3EF95-C228-45BC-B44B-A248672B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데이터통계 단기프로젝트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7550751-4117-4053-B4ED-E7E065D3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12/11/2020</a:t>
            </a:r>
            <a:endParaRPr lang="ko-KR" altLang="en-US" noProof="0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A1CA491B-50C9-4C40-AC1C-2E994856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데이터통계 단기프로젝트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ko"/>
              <a:t>9/4/20XX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9/4/20XX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iphili/cinema-in-the-era-of-netfli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kaggle.com/shivamb/netflix-shows-and-movies-exploratory-analysis" TargetMode="External"/><Relationship Id="rId4" Type="http://schemas.openxmlformats.org/officeDocument/2006/relationships/hyperlink" Target="https://www.kaggle.com/shikhnu/data-analysis-and-visualization-netflix-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nine.tistory.com/380" TargetMode="External"/><Relationship Id="rId2" Type="http://schemas.openxmlformats.org/officeDocument/2006/relationships/hyperlink" Target="https://www.mediasr.co.kr/news/articleView.html?idxno=51354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671251"/>
            <a:ext cx="8586216" cy="3317966"/>
          </a:xfrm>
        </p:spPr>
        <p:txBody>
          <a:bodyPr rtlCol="0"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통계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단기 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92412-FA0F-4727-813E-CE2DB7C366AB}"/>
              </a:ext>
            </a:extLst>
          </p:cNvPr>
          <p:cNvSpPr txBox="1"/>
          <p:nvPr/>
        </p:nvSpPr>
        <p:spPr>
          <a:xfrm>
            <a:off x="5398190" y="5134062"/>
            <a:ext cx="139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2020.12.18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38A7C955-64C2-4AE3-96DC-DC65B246C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Netflix </a:t>
            </a:r>
            <a:r>
              <a:rPr lang="ko-KR" altLang="en-US" dirty="0"/>
              <a:t>데이터 통계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82A24-74D9-4CEE-9163-CB65CF7F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파생 </a:t>
            </a:r>
            <a:r>
              <a:rPr lang="en-US" altLang="ko-KR" dirty="0"/>
              <a:t>Feature </a:t>
            </a:r>
            <a:r>
              <a:rPr lang="ko-KR" altLang="en-US" dirty="0"/>
              <a:t>생성 방법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9BF4C-AC2C-4007-8AE4-6DB10CB1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ko-KR" noProof="0" smtClean="0"/>
              <a:pPr/>
              <a:t>10</a:t>
            </a:fld>
            <a:endParaRPr lang="ko-KR" altLang="en-US" noProof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2E23D3-D5A7-4F15-B1C4-FBDB4C085173}"/>
              </a:ext>
            </a:extLst>
          </p:cNvPr>
          <p:cNvSpPr txBox="1"/>
          <p:nvPr/>
        </p:nvSpPr>
        <p:spPr>
          <a:xfrm>
            <a:off x="552261" y="2112456"/>
            <a:ext cx="17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year_added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5D96039-9542-4CA8-8C6A-4889DA798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8558" y="2112456"/>
            <a:ext cx="9440592" cy="5334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5E9E3B-F4FE-4FEA-8494-AF8F75DEDEE3}"/>
              </a:ext>
            </a:extLst>
          </p:cNvPr>
          <p:cNvSpPr txBox="1"/>
          <p:nvPr/>
        </p:nvSpPr>
        <p:spPr>
          <a:xfrm>
            <a:off x="552261" y="271561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dif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DE66985-8EB4-45C6-9D73-1B777532C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780" y="2715611"/>
            <a:ext cx="9431066" cy="400106"/>
          </a:xfrm>
          <a:prstGeom prst="rect">
            <a:avLst/>
          </a:prstGeom>
        </p:spPr>
      </p:pic>
      <p:pic>
        <p:nvPicPr>
          <p:cNvPr id="18" name="그림 17" descr="텍스트, 스크린샷, 실내, 여러개이(가) 표시된 사진&#10;&#10;자동 생성된 설명">
            <a:extLst>
              <a:ext uri="{FF2B5EF4-FFF2-40B4-BE49-F238E27FC236}">
                <a16:creationId xmlns:a16="http://schemas.microsoft.com/office/drawing/2014/main" id="{87FEC668-2A69-4928-8D46-592880DAB4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662"/>
          <a:stretch/>
        </p:blipFill>
        <p:spPr>
          <a:xfrm>
            <a:off x="2457780" y="3185398"/>
            <a:ext cx="9345329" cy="30211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7D54B99-CF90-4771-B2D7-76189C94A714}"/>
              </a:ext>
            </a:extLst>
          </p:cNvPr>
          <p:cNvSpPr txBox="1"/>
          <p:nvPr/>
        </p:nvSpPr>
        <p:spPr>
          <a:xfrm>
            <a:off x="552261" y="432662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 결과</a:t>
            </a:r>
          </a:p>
        </p:txBody>
      </p:sp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CBB5D0FD-0BBC-4040-BD3B-30D44B88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12/18/2020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14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8DEAC-7A9E-4BF9-842D-3FDA4734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92029"/>
            <a:ext cx="10168128" cy="1179576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①</a:t>
            </a:r>
            <a:r>
              <a:rPr lang="en-US" altLang="ko-KR" dirty="0"/>
              <a:t> </a:t>
            </a:r>
            <a:r>
              <a:rPr lang="en-US" altLang="ko-KR" sz="4400" dirty="0"/>
              <a:t>type</a:t>
            </a:r>
            <a:r>
              <a:rPr lang="en-US" altLang="ko-KR" dirty="0"/>
              <a:t> </a:t>
            </a:r>
            <a:r>
              <a:rPr lang="en-US" altLang="ko-KR" sz="2000" dirty="0"/>
              <a:t>-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type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별 비율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개수 비교 </a:t>
            </a:r>
            <a:b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</a:b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C6DC4-3E7A-4DC7-A6E9-B5330EAD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ko-KR" noProof="0" smtClean="0"/>
              <a:pPr/>
              <a:t>11</a:t>
            </a:fld>
            <a:endParaRPr lang="ko-KR" altLang="en-US" noProof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89457B-4455-4196-9C8A-8C117A9522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0395" y="2617765"/>
            <a:ext cx="7130669" cy="37385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2F6430-C3B6-4D51-ACD3-39E08FAB4B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5716" y="978381"/>
            <a:ext cx="6127972" cy="1639384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733ABB2-EFCB-4B29-81F3-F929BF2F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12/18/2020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A4DDE67-5CBF-45FB-B75C-A373F7A60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1506" y="2083413"/>
            <a:ext cx="7516251" cy="427293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BB201-55A9-4231-8324-A473A870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ko-KR" noProof="0" smtClean="0"/>
              <a:pPr/>
              <a:t>12</a:t>
            </a:fld>
            <a:endParaRPr lang="ko-KR" altLang="en-US" noProof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F5EDF7F-B125-4289-88AB-D419B5A9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83532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② </a:t>
            </a:r>
            <a:r>
              <a:rPr lang="en-US" altLang="ko-KR" sz="4400" dirty="0" err="1"/>
              <a:t>year_added</a:t>
            </a:r>
            <a:r>
              <a:rPr lang="en-US" altLang="ko-KR" sz="44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연도별 </a:t>
            </a:r>
            <a:r>
              <a:rPr lang="en-US" altLang="ko-KR" sz="1800" dirty="0" err="1"/>
              <a:t>year_added</a:t>
            </a:r>
            <a:r>
              <a:rPr lang="en-US" altLang="ko-KR" sz="1800" dirty="0"/>
              <a:t> </a:t>
            </a:r>
            <a:r>
              <a:rPr lang="ko-KR" altLang="en-US" sz="1800" dirty="0"/>
              <a:t>비교</a:t>
            </a:r>
            <a:br>
              <a:rPr lang="ko-KR" altLang="en-US" sz="1800" dirty="0"/>
            </a:br>
            <a:endParaRPr lang="ko-KR" altLang="en-US" dirty="0"/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A52D6B09-A0E5-4B6F-B567-5078DF99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12/18/2020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16538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1D528-732A-41BD-9904-4DC9B65C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② </a:t>
            </a:r>
            <a:r>
              <a:rPr lang="en-US" altLang="ko-KR" dirty="0" err="1"/>
              <a:t>year_added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61D5-8D5C-4461-9395-EAF5A8F6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ko-KR" noProof="0" smtClean="0"/>
              <a:pPr/>
              <a:t>13</a:t>
            </a:fld>
            <a:endParaRPr lang="ko-KR" altLang="en-US" noProof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D466DF1-25E6-4F02-BBB0-28C91BB12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5230" y="2222453"/>
            <a:ext cx="9421540" cy="3915321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88C23745-8852-4E03-99EA-F3398B98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12/18/2020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5339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1BF46-9CC0-4682-B2E7-7FF3D808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ko-KR" noProof="0" smtClean="0"/>
              <a:pPr/>
              <a:t>14</a:t>
            </a:fld>
            <a:endParaRPr lang="ko-KR" altLang="en-US" noProof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3A94AA6-4574-4CBB-B874-C548EB52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852" y="792556"/>
            <a:ext cx="10167937" cy="1179513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③ </a:t>
            </a:r>
            <a:r>
              <a:rPr lang="en-US" altLang="ko-KR" sz="4400" dirty="0" err="1"/>
              <a:t>release_year</a:t>
            </a:r>
            <a:r>
              <a:rPr lang="en-US" altLang="ko-KR" sz="4400" dirty="0"/>
              <a:t> </a:t>
            </a:r>
            <a:r>
              <a:rPr lang="en-US" altLang="ko-KR" sz="1800" dirty="0"/>
              <a:t>- </a:t>
            </a:r>
            <a:r>
              <a:rPr lang="ko-KR" altLang="en-US" sz="2000" dirty="0"/>
              <a:t>연도별 </a:t>
            </a:r>
            <a:r>
              <a:rPr lang="en-US" altLang="ko-KR" sz="2000" dirty="0" err="1"/>
              <a:t>release_year</a:t>
            </a:r>
            <a:r>
              <a:rPr lang="en-US" altLang="ko-KR" sz="2000" dirty="0"/>
              <a:t> </a:t>
            </a:r>
            <a:r>
              <a:rPr lang="ko-KR" altLang="en-US" sz="2000" dirty="0"/>
              <a:t>비교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AD02197-E33C-4C77-871B-020A1BCC3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4756" y="2459926"/>
            <a:ext cx="9402487" cy="3505689"/>
          </a:xfrm>
          <a:prstGeom prst="rect">
            <a:avLst/>
          </a:prstGeom>
        </p:spPr>
      </p:pic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063028F2-968B-4D8A-9FCC-BFB61676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12/18/2020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57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D0EE2-31B2-4624-AD76-5F6FA616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ko-KR" noProof="0" smtClean="0"/>
              <a:pPr/>
              <a:t>15</a:t>
            </a:fld>
            <a:endParaRPr lang="ko-KR" altLang="en-US" noProof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4A64273-01EE-44DF-8C73-CC796CF5BB8B}"/>
              </a:ext>
            </a:extLst>
          </p:cNvPr>
          <p:cNvSpPr txBox="1">
            <a:spLocks/>
          </p:cNvSpPr>
          <p:nvPr/>
        </p:nvSpPr>
        <p:spPr>
          <a:xfrm>
            <a:off x="1115759" y="525128"/>
            <a:ext cx="10167937" cy="1179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③ </a:t>
            </a:r>
            <a:r>
              <a:rPr lang="en-US" altLang="ko-KR" dirty="0" err="1"/>
              <a:t>release_year</a:t>
            </a: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A577BB3-B530-45B8-BFD3-1BDDC00A7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1946" y="2216449"/>
            <a:ext cx="7915562" cy="4139901"/>
          </a:xfrm>
          <a:prstGeom prst="rect">
            <a:avLst/>
          </a:prstGeom>
        </p:spPr>
      </p:pic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799E784E-7205-4DD5-8712-FE5848BC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12/18/2020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9538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F30B0-58C4-46EB-8CB6-9B603FE6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④ </a:t>
            </a:r>
            <a:r>
              <a:rPr lang="en-US" altLang="ko-KR" dirty="0" err="1"/>
              <a:t>dif</a:t>
            </a:r>
            <a:r>
              <a:rPr lang="en-US" altLang="ko-KR" dirty="0"/>
              <a:t> </a:t>
            </a:r>
            <a:r>
              <a:rPr lang="en-US" altLang="ko-KR" sz="2000" dirty="0"/>
              <a:t>- </a:t>
            </a:r>
            <a:r>
              <a:rPr lang="en-US" altLang="ko-KR" sz="2000" dirty="0" err="1"/>
              <a:t>release_year</a:t>
            </a:r>
            <a:r>
              <a:rPr lang="en-US" altLang="ko-KR" sz="2000" dirty="0"/>
              <a:t> 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year_added</a:t>
            </a:r>
            <a:r>
              <a:rPr lang="en-US" altLang="ko-KR" sz="2000" dirty="0"/>
              <a:t> </a:t>
            </a:r>
            <a:r>
              <a:rPr lang="ko-KR" altLang="en-US" sz="2000" dirty="0"/>
              <a:t>의 차이 비교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F3EEB-B090-4534-8E1F-1C8FAE47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ko-KR" noProof="0" smtClean="0"/>
              <a:pPr/>
              <a:t>16</a:t>
            </a:fld>
            <a:endParaRPr lang="ko-KR" altLang="en-US" noProof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ECBD1AF-2EBE-4D44-BE25-D0795C6F5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4756" y="2318017"/>
            <a:ext cx="9402487" cy="3448531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70B7398F-5319-435C-B876-E589AC58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12/18/2020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929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F30B0-58C4-46EB-8CB6-9B603FE6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④ </a:t>
            </a:r>
            <a:r>
              <a:rPr lang="en-US" altLang="ko-KR" dirty="0" err="1"/>
              <a:t>dif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F3EEB-B090-4534-8E1F-1C8FAE47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ko-KR" noProof="0" smtClean="0"/>
              <a:pPr/>
              <a:t>17</a:t>
            </a:fld>
            <a:endParaRPr lang="ko-KR" altLang="en-US" noProof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401688-5B31-4F06-ADD8-A59390D00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5360" y="2168047"/>
            <a:ext cx="7775155" cy="4141313"/>
          </a:xfrm>
          <a:prstGeom prst="rect">
            <a:avLst/>
          </a:prstGeom>
        </p:spPr>
      </p:pic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A82B6B0-1927-4CD7-9CD5-2875492C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12/18/2020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85538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53053-D610-438D-9577-CD160955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ko-KR" noProof="0" smtClean="0"/>
              <a:pPr/>
              <a:t>18</a:t>
            </a:fld>
            <a:endParaRPr lang="ko-KR" altLang="en-US" noProof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9B05256-FD6F-47D9-BF64-78B94127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549275"/>
            <a:ext cx="10167937" cy="1179513"/>
          </a:xfrm>
        </p:spPr>
        <p:txBody>
          <a:bodyPr/>
          <a:lstStyle/>
          <a:p>
            <a:r>
              <a:rPr lang="en-US" altLang="ko-KR" dirty="0"/>
              <a:t>⑤ </a:t>
            </a:r>
            <a:r>
              <a:rPr lang="en-US" altLang="ko-KR" dirty="0" err="1"/>
              <a:t>listed_in</a:t>
            </a:r>
            <a:r>
              <a:rPr lang="en-US" altLang="ko-KR" dirty="0"/>
              <a:t> </a:t>
            </a:r>
            <a:r>
              <a:rPr lang="en-US" altLang="ko-KR" sz="1800" dirty="0"/>
              <a:t>– </a:t>
            </a:r>
            <a:r>
              <a:rPr lang="en-US" altLang="ko-KR" sz="2000" dirty="0"/>
              <a:t>tv show </a:t>
            </a:r>
            <a:r>
              <a:rPr lang="ko-KR" altLang="en-US" sz="2000" dirty="0"/>
              <a:t>개수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2C22F7-90B0-4666-9FC5-9ADA8FEDB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090" y="2702411"/>
            <a:ext cx="6835020" cy="3496812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45E90F9-8EC2-484B-B8D3-7CD386FE21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7354"/>
          <a:stretch/>
        </p:blipFill>
        <p:spPr>
          <a:xfrm>
            <a:off x="6096000" y="1410831"/>
            <a:ext cx="5831944" cy="1633931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0F980946-88AA-489A-807F-4FAC4F72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12/18/2020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216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53053-D610-438D-9577-CD160955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ko-KR" noProof="0" smtClean="0"/>
              <a:pPr/>
              <a:t>19</a:t>
            </a:fld>
            <a:endParaRPr lang="ko-KR" altLang="en-US" noProof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9B05256-FD6F-47D9-BF64-78B94127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549275"/>
            <a:ext cx="10167937" cy="1179513"/>
          </a:xfrm>
        </p:spPr>
        <p:txBody>
          <a:bodyPr/>
          <a:lstStyle/>
          <a:p>
            <a:r>
              <a:rPr lang="en-US" altLang="ko-KR" dirty="0"/>
              <a:t>⑤ </a:t>
            </a:r>
            <a:r>
              <a:rPr lang="en-US" altLang="ko-KR" dirty="0" err="1"/>
              <a:t>listed_in</a:t>
            </a:r>
            <a:r>
              <a:rPr lang="en-US" altLang="ko-KR" dirty="0"/>
              <a:t> </a:t>
            </a:r>
            <a:r>
              <a:rPr lang="en-US" altLang="ko-KR" sz="1800" dirty="0"/>
              <a:t>– </a:t>
            </a:r>
            <a:r>
              <a:rPr lang="en-US" altLang="ko-KR" sz="2000" dirty="0"/>
              <a:t>movie</a:t>
            </a:r>
            <a:r>
              <a:rPr lang="ko-KR" altLang="en-US" sz="2000" dirty="0"/>
              <a:t> 개수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BFCCC01-6CFA-4EF2-9E17-9F1CACC4D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777" y="2797842"/>
            <a:ext cx="6696549" cy="3429579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59BAA60-786F-409D-A543-E80AEC2611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9850"/>
          <a:stretch/>
        </p:blipFill>
        <p:spPr>
          <a:xfrm>
            <a:off x="5339705" y="1492249"/>
            <a:ext cx="6696550" cy="1700213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6FF88CA7-1AA0-4448-AF8F-C1E0FA81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12/18/2020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387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개체 틀 10" descr="팀 작업 손 제스처">
            <a:extLst>
              <a:ext uri="{FF2B5EF4-FFF2-40B4-BE49-F238E27FC236}">
                <a16:creationId xmlns:a16="http://schemas.microsoft.com/office/drawing/2014/main" id="{41749033-B92E-4E63-82DE-801849DA2B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569902"/>
            <a:ext cx="6272784" cy="1820836"/>
          </a:xfrm>
        </p:spPr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/>
              <a:t>주제 선택 및 주제 분석 복적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ko-KR" dirty="0"/>
              <a:t>2.</a:t>
            </a:r>
            <a:r>
              <a:rPr lang="ko-KR" altLang="en-US" dirty="0"/>
              <a:t> 분석 방법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ko-KR" dirty="0"/>
              <a:t>3.</a:t>
            </a:r>
            <a:r>
              <a:rPr lang="ko-KR" altLang="en-US" dirty="0"/>
              <a:t> 분석 내용</a:t>
            </a:r>
            <a:endParaRPr lang="en-US" altLang="ko-KR" dirty="0"/>
          </a:p>
          <a:p>
            <a:pPr marL="0" indent="0" rtl="0">
              <a:lnSpc>
                <a:spcPct val="110000"/>
              </a:lnSpc>
              <a:buNone/>
            </a:pPr>
            <a:r>
              <a:rPr lang="en-US" altLang="ko-KR" dirty="0"/>
              <a:t>4.</a:t>
            </a:r>
            <a:r>
              <a:rPr lang="ko-KR" altLang="en-US" dirty="0"/>
              <a:t> 결론 및 고찰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670" y="6345456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46F8066D-927B-45F5-A51F-FF8DDD09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12/18/2020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996B-197D-420F-BF17-9F9CD1D9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ko-KR" noProof="0" smtClean="0"/>
              <a:pPr/>
              <a:t>20</a:t>
            </a:fld>
            <a:endParaRPr lang="ko-KR" altLang="en-US" noProof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669EE0D-C8D0-4CCD-84E6-EDD5ED0F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549275"/>
            <a:ext cx="10167937" cy="1179513"/>
          </a:xfrm>
        </p:spPr>
        <p:txBody>
          <a:bodyPr/>
          <a:lstStyle/>
          <a:p>
            <a:r>
              <a:rPr lang="en-US" altLang="ko-KR" dirty="0"/>
              <a:t>⑥ description </a:t>
            </a:r>
            <a:r>
              <a:rPr lang="en-US" altLang="ko-KR" sz="1800" dirty="0"/>
              <a:t>- </a:t>
            </a:r>
            <a:r>
              <a:rPr lang="en-US" altLang="ko-KR" sz="2000" dirty="0"/>
              <a:t>word cloud</a:t>
            </a:r>
            <a:endParaRPr lang="ko-KR" altLang="en-US" sz="2000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84DD96B-5563-4001-AF55-F3C470B7F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885" y="2617247"/>
            <a:ext cx="5924829" cy="356094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3D5D301-5F77-4077-8814-FF66BBA83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1618" y="1609350"/>
            <a:ext cx="7139790" cy="1127335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17ACF62E-49E8-476E-BC69-B7B98FFD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12/18/2020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105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4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고찰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119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CFD4AAC-BCD4-4824-A8CE-07C5BAD7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및 고찰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1BE37C5-B1AA-4425-9A42-C62E8F0C8F7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74AE998E-C51C-4549-8E8C-B393CE4E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12/18/2020</a:t>
            </a:r>
            <a:endParaRPr lang="ko-KR" altLang="en-US" noProof="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82BC6D9-A7BB-4490-9074-6DA37AB51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45371"/>
              </p:ext>
            </p:extLst>
          </p:nvPr>
        </p:nvGraphicFramePr>
        <p:xfrm>
          <a:off x="654558" y="2424502"/>
          <a:ext cx="11090148" cy="3332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93024">
                  <a:extLst>
                    <a:ext uri="{9D8B030D-6E8A-4147-A177-3AD203B41FA5}">
                      <a16:colId xmlns:a16="http://schemas.microsoft.com/office/drawing/2014/main" val="2024709489"/>
                    </a:ext>
                  </a:extLst>
                </a:gridCol>
                <a:gridCol w="9597124">
                  <a:extLst>
                    <a:ext uri="{9D8B030D-6E8A-4147-A177-3AD203B41FA5}">
                      <a16:colId xmlns:a16="http://schemas.microsoft.com/office/drawing/2014/main" val="4284187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Feature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9525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결론 및 고찰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3923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type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Netflix</a:t>
                      </a:r>
                      <a:r>
                        <a:rPr lang="ko-KR" altLang="en-US" sz="1400" dirty="0"/>
                        <a:t>에는 </a:t>
                      </a:r>
                      <a:r>
                        <a:rPr lang="en-US" altLang="ko-KR" sz="1400" dirty="0"/>
                        <a:t>TV Show</a:t>
                      </a:r>
                      <a:r>
                        <a:rPr lang="ko-KR" altLang="en-US" sz="1400" dirty="0"/>
                        <a:t>가 대략 </a:t>
                      </a:r>
                      <a:r>
                        <a:rPr lang="en-US" altLang="ko-KR" sz="1400" dirty="0"/>
                        <a:t>2000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Movie</a:t>
                      </a:r>
                      <a:r>
                        <a:rPr lang="ko-KR" altLang="en-US" sz="1400" dirty="0"/>
                        <a:t>가 </a:t>
                      </a:r>
                      <a:r>
                        <a:rPr lang="en-US" altLang="ko-KR" sz="1400" dirty="0"/>
                        <a:t>4500</a:t>
                      </a:r>
                      <a:r>
                        <a:rPr lang="ko-KR" altLang="en-US" sz="1400" dirty="0"/>
                        <a:t>개 있고</a:t>
                      </a:r>
                      <a:r>
                        <a:rPr lang="en-US" altLang="ko-KR" sz="1400" dirty="0"/>
                        <a:t>, TV Show</a:t>
                      </a:r>
                      <a:r>
                        <a:rPr lang="ko-KR" altLang="en-US" sz="1400" dirty="0"/>
                        <a:t>보다 </a:t>
                      </a:r>
                      <a:r>
                        <a:rPr lang="en-US" altLang="ko-KR" sz="1400" dirty="0"/>
                        <a:t>Movie</a:t>
                      </a:r>
                      <a:r>
                        <a:rPr lang="ko-KR" altLang="en-US" sz="1400" dirty="0"/>
                        <a:t>가 더 많다</a:t>
                      </a:r>
                      <a:r>
                        <a:rPr lang="en-US" altLang="ko-KR" sz="1400" dirty="0"/>
                        <a:t>. Netflix</a:t>
                      </a:r>
                      <a:r>
                        <a:rPr lang="ko-KR" altLang="en-US" sz="1400" dirty="0"/>
                        <a:t>는 </a:t>
                      </a:r>
                      <a:r>
                        <a:rPr lang="en-US" altLang="ko-KR" sz="1400" dirty="0"/>
                        <a:t>TV Show</a:t>
                      </a:r>
                      <a:r>
                        <a:rPr lang="ko-KR" altLang="en-US" sz="1400" dirty="0"/>
                        <a:t>보다 </a:t>
                      </a:r>
                      <a:r>
                        <a:rPr lang="en-US" altLang="ko-KR" sz="1400" dirty="0"/>
                        <a:t>Movie</a:t>
                      </a:r>
                      <a:r>
                        <a:rPr lang="ko-KR" altLang="en-US" sz="1400" dirty="0"/>
                        <a:t>를 더 선호하는 것으로  보인다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126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/>
                        <a:t>year_added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2008</a:t>
                      </a:r>
                      <a:r>
                        <a:rPr lang="ko-KR" altLang="en-US" sz="1400" dirty="0"/>
                        <a:t>년에 처음 작품이 추가 되었고</a:t>
                      </a:r>
                      <a:r>
                        <a:rPr lang="en-US" altLang="ko-KR" sz="1400" dirty="0"/>
                        <a:t>, 2019</a:t>
                      </a:r>
                      <a:r>
                        <a:rPr lang="ko-KR" altLang="en-US" sz="1400" dirty="0"/>
                        <a:t>년에 가장 많이 추가 되었다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또한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추가되는 작품 수는 계속 증가하고 있다</a:t>
                      </a:r>
                      <a:r>
                        <a:rPr lang="en-US" altLang="ko-KR" sz="1400" dirty="0"/>
                        <a:t>. Netflix</a:t>
                      </a:r>
                      <a:r>
                        <a:rPr lang="ko-KR" altLang="en-US" sz="1400" dirty="0"/>
                        <a:t>에 추가되는 작품 수는 매년 증가할 것으로 보인다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093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/>
                        <a:t>release_year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가장 먼저 출시된 연도가 </a:t>
                      </a:r>
                      <a:r>
                        <a:rPr lang="en-US" altLang="ko-KR" sz="1400" dirty="0"/>
                        <a:t>1925</a:t>
                      </a:r>
                      <a:r>
                        <a:rPr lang="ko-KR" altLang="en-US" sz="1400" dirty="0"/>
                        <a:t>년이며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전체적으로는 </a:t>
                      </a:r>
                      <a:r>
                        <a:rPr lang="en-US" altLang="ko-KR" sz="1400" dirty="0"/>
                        <a:t>2018</a:t>
                      </a:r>
                      <a:r>
                        <a:rPr lang="ko-KR" altLang="en-US" sz="1400" dirty="0"/>
                        <a:t>년에 출시된 작품이 가장 많고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Movie</a:t>
                      </a:r>
                      <a:r>
                        <a:rPr lang="ko-KR" altLang="en-US" sz="1400" dirty="0"/>
                        <a:t>의 경우 </a:t>
                      </a:r>
                      <a:r>
                        <a:rPr lang="en-US" altLang="ko-KR" sz="1400" dirty="0"/>
                        <a:t>2017</a:t>
                      </a:r>
                      <a:r>
                        <a:rPr lang="ko-KR" altLang="en-US" sz="1400" dirty="0"/>
                        <a:t>년</a:t>
                      </a:r>
                      <a:r>
                        <a:rPr lang="en-US" altLang="ko-KR" sz="1400" dirty="0"/>
                        <a:t>, TV Show</a:t>
                      </a:r>
                      <a:r>
                        <a:rPr lang="ko-KR" altLang="en-US" sz="1400" dirty="0"/>
                        <a:t>의 경우 </a:t>
                      </a:r>
                      <a:r>
                        <a:rPr lang="en-US" altLang="ko-KR" sz="1400" dirty="0"/>
                        <a:t>2019</a:t>
                      </a:r>
                      <a:r>
                        <a:rPr lang="ko-KR" altLang="en-US" sz="1400" dirty="0"/>
                        <a:t>년에 출시된 작품이 가장 많다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즉</a:t>
                      </a:r>
                      <a:r>
                        <a:rPr lang="en-US" altLang="ko-KR" sz="1400" dirty="0"/>
                        <a:t>, Netflix</a:t>
                      </a:r>
                      <a:r>
                        <a:rPr lang="ko-KR" altLang="en-US" sz="1400" dirty="0"/>
                        <a:t>에는 최근에 출시된 작품이 많다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0104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/>
                        <a:t>dif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작품이 출시된 직후 </a:t>
                      </a:r>
                      <a:r>
                        <a:rPr lang="en-US" altLang="ko-KR" sz="1400" dirty="0"/>
                        <a:t>Netflix</a:t>
                      </a:r>
                      <a:r>
                        <a:rPr lang="ko-KR" altLang="en-US" sz="1400" dirty="0"/>
                        <a:t>에 추가된 경우 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차이가 </a:t>
                      </a:r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인 경우가 가장 많고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가장 많은 차이가 나는 경우는 </a:t>
                      </a:r>
                      <a:r>
                        <a:rPr lang="en-US" altLang="ko-KR" sz="1400" dirty="0"/>
                        <a:t>TV Show</a:t>
                      </a:r>
                      <a:r>
                        <a:rPr lang="ko-KR" altLang="en-US" sz="1400" dirty="0"/>
                        <a:t>로 </a:t>
                      </a:r>
                      <a:r>
                        <a:rPr lang="en-US" altLang="ko-KR" sz="1400" dirty="0"/>
                        <a:t>93</a:t>
                      </a:r>
                      <a:r>
                        <a:rPr lang="ko-KR" altLang="en-US" sz="1400" dirty="0"/>
                        <a:t>년 차이가 난다</a:t>
                      </a:r>
                      <a:r>
                        <a:rPr lang="en-US" altLang="ko-KR" sz="1400" dirty="0"/>
                        <a:t>. Netflix</a:t>
                      </a:r>
                      <a:r>
                        <a:rPr lang="ko-KR" altLang="en-US" sz="1400" dirty="0"/>
                        <a:t>는 최근에 출시된 작품을 추가하는 경우가 많으나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오래된 작품도 주목하고 있는 것으로 생각된다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6075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/>
                        <a:t>listed_in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TV</a:t>
                      </a:r>
                      <a:r>
                        <a:rPr lang="ko-KR" altLang="en-US" sz="1400" dirty="0"/>
                        <a:t>의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경우</a:t>
                      </a:r>
                      <a:r>
                        <a:rPr lang="en-US" altLang="ko-KR" sz="1400" dirty="0"/>
                        <a:t> International TV Shows,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TV Dramas, TV Comedies</a:t>
                      </a:r>
                      <a:r>
                        <a:rPr lang="ko-KR" altLang="en-US" sz="1400" dirty="0"/>
                        <a:t> 순으로 많고</a:t>
                      </a:r>
                      <a:r>
                        <a:rPr lang="en-US" altLang="ko-KR" sz="1400" dirty="0"/>
                        <a:t>, Movie</a:t>
                      </a:r>
                      <a:r>
                        <a:rPr lang="ko-KR" altLang="en-US" sz="1400" dirty="0"/>
                        <a:t>의 경우 </a:t>
                      </a:r>
                      <a:r>
                        <a:rPr lang="en-US" altLang="ko-KR" sz="1400" dirty="0"/>
                        <a:t>International Movies, Dramas, Comedies</a:t>
                      </a:r>
                      <a:r>
                        <a:rPr lang="ko-KR" altLang="en-US" sz="1400" dirty="0"/>
                        <a:t> 순으로 많다</a:t>
                      </a:r>
                      <a:r>
                        <a:rPr lang="en-US" altLang="ko-KR" sz="1400" dirty="0"/>
                        <a:t>. type</a:t>
                      </a:r>
                      <a:r>
                        <a:rPr lang="ko-KR" altLang="en-US" sz="1400" dirty="0"/>
                        <a:t>에 따라 장르는 다르지만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선호 장르는 비슷한 것으로 보인다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5545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description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description</a:t>
                      </a:r>
                      <a:r>
                        <a:rPr lang="ko-KR" altLang="en-US" sz="1400" dirty="0"/>
                        <a:t>에 </a:t>
                      </a:r>
                      <a:r>
                        <a:rPr lang="en-US" altLang="ko-KR" sz="1400" dirty="0"/>
                        <a:t>‘life’, ‘find’, ‘world’, ‘family’ </a:t>
                      </a:r>
                      <a:r>
                        <a:rPr lang="ko-KR" altLang="en-US" sz="1400" dirty="0"/>
                        <a:t>등의 단어가 많이 사용된다</a:t>
                      </a:r>
                      <a:r>
                        <a:rPr lang="en-US" altLang="ko-KR" sz="1400" dirty="0"/>
                        <a:t>. Netflix</a:t>
                      </a:r>
                      <a:r>
                        <a:rPr lang="ko-KR" altLang="en-US" sz="1400" dirty="0"/>
                        <a:t>는 밝은 이미지의 작품이 많은 것으로 보인다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38216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161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888E862-12F7-4FD9-A671-9B3F96BA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및 고찰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E05BF-26C1-444F-9A62-5D3BA0D2B29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US" smtClean="0"/>
              <a:t>23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37B69-EE00-4338-8D9A-C18B4077B846}"/>
              </a:ext>
            </a:extLst>
          </p:cNvPr>
          <p:cNvSpPr txBox="1"/>
          <p:nvPr/>
        </p:nvSpPr>
        <p:spPr>
          <a:xfrm>
            <a:off x="776154" y="3021965"/>
            <a:ext cx="10846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쥬피터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노트북 소스코드를 살펴보고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출시 년도와 추가 년도의 차이를 비교한 경우가 없기에 추가로 분석해보았다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다른 코드들을 참고하여 그래프를 작성하며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값의 범위가 넓고 한 곳에만 집중된 경우 막대 그래프로 작성 시 소수의 값들을 파악하기 힘들다는 것을 알았지만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이런 경우에 알맞은 그래프를 찾지 못해 아쉬웠다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6A87DF45-D19C-4387-BF15-0DC01E1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12/18/2020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91355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F6EA5-1EEF-4F8D-A202-227127F3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 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08890F-0304-4336-8A5F-BCCA24EA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D7AC9-C697-4515-9B31-3111612F1D59}"/>
              </a:ext>
            </a:extLst>
          </p:cNvPr>
          <p:cNvSpPr txBox="1"/>
          <p:nvPr/>
        </p:nvSpPr>
        <p:spPr>
          <a:xfrm>
            <a:off x="905256" y="2172228"/>
            <a:ext cx="83279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type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사용이유 및 목적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type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별 개수 비교 뿐만 아니라 비율까지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비교한 점을 참고</a:t>
            </a:r>
            <a:endParaRPr lang="en-US" altLang="ko-KR" dirty="0"/>
          </a:p>
          <a:p>
            <a:r>
              <a:rPr lang="en-US" altLang="ko-KR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https://www.kaggle.com/biphili/cinema-in-the-era-of-netflix</a:t>
            </a:r>
            <a:endParaRPr lang="en-US" altLang="ko-KR" b="0" i="0" u="sng" dirty="0">
              <a:solidFill>
                <a:srgbClr val="296EAA"/>
              </a:solidFill>
              <a:effectLst/>
              <a:latin typeface="Helvetica Neue"/>
            </a:endParaRPr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date_added</a:t>
            </a:r>
            <a:r>
              <a:rPr lang="en-US" altLang="ko-KR" dirty="0"/>
              <a:t>, </a:t>
            </a:r>
            <a:r>
              <a:rPr lang="en-US" altLang="ko-KR" dirty="0" err="1"/>
              <a:t>release_year</a:t>
            </a:r>
            <a:r>
              <a:rPr lang="en-US" altLang="ko-KR" dirty="0"/>
              <a:t>, </a:t>
            </a:r>
            <a:r>
              <a:rPr lang="en-US" altLang="ko-KR" dirty="0" err="1"/>
              <a:t>listed_in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사용이유 및 목적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그래프 작성 참고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ko-KR" b="0" i="0" u="sng" dirty="0">
                <a:solidFill>
                  <a:srgbClr val="296EAA"/>
                </a:solidFill>
                <a:effectLst/>
                <a:latin typeface="Helvetica Neue"/>
                <a:hlinkClick r:id="rId4"/>
              </a:rPr>
              <a:t>https://www.kaggle.com/shikhnu/data-analysis-and-visualization-netflix-data</a:t>
            </a:r>
            <a:endParaRPr lang="en-US" altLang="ko-KR" b="0" i="0" u="sng" dirty="0">
              <a:solidFill>
                <a:srgbClr val="296EAA"/>
              </a:solidFill>
              <a:effectLst/>
              <a:latin typeface="Helvetica Neue"/>
            </a:endParaRPr>
          </a:p>
          <a:p>
            <a:r>
              <a:rPr lang="en-US" altLang="ko-KR" b="0" i="0" u="sng" dirty="0">
                <a:solidFill>
                  <a:srgbClr val="296EAA"/>
                </a:solidFill>
                <a:effectLst/>
                <a:latin typeface="Helvetica Neue"/>
                <a:hlinkClick r:id="rId5"/>
              </a:rPr>
              <a:t>https://www.kaggle.com/shivamb/netflix-shows-and-movies-exploratory-analysis</a:t>
            </a:r>
            <a:endParaRPr lang="en-US" altLang="ko-KR" u="sng" dirty="0">
              <a:solidFill>
                <a:srgbClr val="296EAA"/>
              </a:solidFill>
              <a:latin typeface="Helvetica Neue"/>
            </a:endParaRPr>
          </a:p>
          <a:p>
            <a:endParaRPr lang="en-US" altLang="ko-KR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CE15FE25-23DB-43AF-B486-CBEDFE5A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12/18/2020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554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86239"/>
            <a:ext cx="5602421" cy="132229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주제 선택 및</a:t>
            </a:r>
            <a:b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4000" dirty="0"/>
              <a:t>주제 분석 목적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5352" y="3797308"/>
            <a:ext cx="5602421" cy="1787839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>
                <a:cs typeface="함초롬돋움" panose="020B0604000101010101" pitchFamily="50" charset="-127"/>
              </a:rPr>
              <a:t>사전 조사 중 </a:t>
            </a:r>
            <a:r>
              <a:rPr lang="en-US" altLang="ko-KR" sz="1800" dirty="0">
                <a:cs typeface="함초롬돋움" panose="020B0604000101010101" pitchFamily="50" charset="-127"/>
              </a:rPr>
              <a:t>Netflix</a:t>
            </a:r>
            <a:r>
              <a:rPr lang="ko-KR" altLang="en-US" sz="1800" dirty="0">
                <a:cs typeface="함초롬돋움" panose="020B0604000101010101" pitchFamily="50" charset="-127"/>
              </a:rPr>
              <a:t>의 성공의 비결 중 하나가 </a:t>
            </a:r>
            <a:endParaRPr lang="en-US" altLang="ko-KR" sz="1800" dirty="0"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cs typeface="함초롬돋움" panose="020B0604000101010101" pitchFamily="50" charset="-127"/>
              </a:rPr>
              <a:t>데이터 분석이라는 기사를 보고 흥미가 생겨 </a:t>
            </a:r>
            <a:endParaRPr lang="en-US" altLang="ko-KR" sz="1800" dirty="0">
              <a:cs typeface="함초롬돋움" panose="020B0604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cs typeface="함초롬돋움" panose="020B0604000101010101" pitchFamily="50" charset="-127"/>
              </a:rPr>
              <a:t>이 주제를 선택하였다</a:t>
            </a:r>
            <a:r>
              <a:rPr lang="en-US" altLang="ko-KR" sz="1800" dirty="0"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7613" y="6314405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국제]넷플릭스 &quot;한국·일본, 3분기 가입자 증가에 일등공신&quot; | YTN">
            <a:extLst>
              <a:ext uri="{FF2B5EF4-FFF2-40B4-BE49-F238E27FC236}">
                <a16:creationId xmlns:a16="http://schemas.microsoft.com/office/drawing/2014/main" id="{980A72AC-257C-4A8A-8A54-F76DBEF69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648" y="3278480"/>
            <a:ext cx="4982236" cy="282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8E51E9-A9AE-4729-AF1D-92098D20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3417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altLang="ko-KR" noProof="0" smtClean="0"/>
              <a:pPr/>
              <a:t>4</a:t>
            </a:fld>
            <a:endParaRPr lang="ko-KR" alt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96B0A-88F7-4078-811E-D4CDABEC77A2}"/>
              </a:ext>
            </a:extLst>
          </p:cNvPr>
          <p:cNvSpPr txBox="1"/>
          <p:nvPr/>
        </p:nvSpPr>
        <p:spPr>
          <a:xfrm>
            <a:off x="2680770" y="5802298"/>
            <a:ext cx="6830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https://www.mediasr.co.kr/news/articleView.html?idxno=51354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https://bitnine.tistory.com/380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9BC14C-27E6-48D3-8152-49C1AA587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902" y="3804012"/>
            <a:ext cx="8448675" cy="1733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89F16A-D584-4B5F-9611-DEB089AF468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130" y="491164"/>
            <a:ext cx="7542418" cy="387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방법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1CA9F0A3-B52D-44D4-B5D8-BBEF280E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12/18/2020</a:t>
            </a:r>
            <a:endParaRPr lang="ko-KR" altLang="en-US" noProof="0" dirty="0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5E160F47-CEB3-4DAE-8656-8F756A384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81879"/>
              </p:ext>
            </p:extLst>
          </p:nvPr>
        </p:nvGraphicFramePr>
        <p:xfrm>
          <a:off x="868428" y="1927371"/>
          <a:ext cx="10662407" cy="270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F52A96-44C1-4AA0-8AF2-6868878529C3}"/>
              </a:ext>
            </a:extLst>
          </p:cNvPr>
          <p:cNvSpPr txBox="1"/>
          <p:nvPr/>
        </p:nvSpPr>
        <p:spPr>
          <a:xfrm>
            <a:off x="6093904" y="3990130"/>
            <a:ext cx="301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유형의 그래프나 표로 데이터 시각화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3D70B-0ADD-4804-AD98-263AF26E0BA3}"/>
              </a:ext>
            </a:extLst>
          </p:cNvPr>
          <p:cNvSpPr txBox="1"/>
          <p:nvPr/>
        </p:nvSpPr>
        <p:spPr>
          <a:xfrm>
            <a:off x="3510261" y="3995489"/>
            <a:ext cx="258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구조 분석 및 파생 칼럼 생성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5A2D5-A0E5-43FE-9A97-1EB7FACCEC51}"/>
              </a:ext>
            </a:extLst>
          </p:cNvPr>
          <p:cNvSpPr txBox="1"/>
          <p:nvPr/>
        </p:nvSpPr>
        <p:spPr>
          <a:xfrm>
            <a:off x="1184580" y="3978711"/>
            <a:ext cx="206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주제에 맞는 데이터 셋 선정</a:t>
            </a:r>
          </a:p>
        </p:txBody>
      </p:sp>
    </p:spTree>
    <p:extLst>
      <p:ext uri="{BB962C8B-B14F-4D97-AF65-F5344CB8AC3E}">
        <p14:creationId xmlns:p14="http://schemas.microsoft.com/office/powerpoint/2010/main" val="333449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방법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53D944B-07BD-4F4C-99DE-26A2107D8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20463"/>
              </p:ext>
            </p:extLst>
          </p:nvPr>
        </p:nvGraphicFramePr>
        <p:xfrm>
          <a:off x="592384" y="2352532"/>
          <a:ext cx="11110265" cy="3612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372">
                  <a:extLst>
                    <a:ext uri="{9D8B030D-6E8A-4147-A177-3AD203B41FA5}">
                      <a16:colId xmlns:a16="http://schemas.microsoft.com/office/drawing/2014/main" val="1746743141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1421609858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1297220702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1046864586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2239828577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1797131268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3304611702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3034703633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3120071194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3335009664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2622980888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1896339124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2083183220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191390144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872361521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1851939236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3140702884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418683983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2582397451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975517828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2544562288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1652649390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4076522140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2117030308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1849291567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4056240492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1874785392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3205453120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3077353492"/>
                    </a:ext>
                  </a:extLst>
                </a:gridCol>
                <a:gridCol w="363617">
                  <a:extLst>
                    <a:ext uri="{9D8B030D-6E8A-4147-A177-3AD203B41FA5}">
                      <a16:colId xmlns:a16="http://schemas.microsoft.com/office/drawing/2014/main" val="2048458852"/>
                    </a:ext>
                  </a:extLst>
                </a:gridCol>
              </a:tblGrid>
              <a:tr h="62669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extLst>
                  <a:ext uri="{0D108BD9-81ED-4DB2-BD59-A6C34878D82A}">
                    <a16:rowId xmlns:a16="http://schemas.microsoft.com/office/drawing/2014/main" val="33929871"/>
                  </a:ext>
                </a:extLst>
              </a:tr>
              <a:tr h="7463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set</a:t>
                      </a: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extLst>
                  <a:ext uri="{0D108BD9-81ED-4DB2-BD59-A6C34878D82A}">
                    <a16:rowId xmlns:a16="http://schemas.microsoft.com/office/drawing/2014/main" val="368387599"/>
                  </a:ext>
                </a:extLst>
              </a:tr>
              <a:tr h="7463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프로그래밍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extLst>
                  <a:ext uri="{0D108BD9-81ED-4DB2-BD59-A6C34878D82A}">
                    <a16:rowId xmlns:a16="http://schemas.microsoft.com/office/drawing/2014/main" val="3151533461"/>
                  </a:ext>
                </a:extLst>
              </a:tr>
              <a:tr h="7463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정리 및 보고서 작성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rgbClr val="FFCC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extLst>
                  <a:ext uri="{0D108BD9-81ED-4DB2-BD59-A6C34878D82A}">
                    <a16:rowId xmlns:a16="http://schemas.microsoft.com/office/drawing/2014/main" val="2355881892"/>
                  </a:ext>
                </a:extLst>
              </a:tr>
              <a:tr h="7463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 및 제출</a:t>
                      </a: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rgbClr val="FDF1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rgbClr val="FDF1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026" marR="71026" marT="35513" marB="35513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888004"/>
                  </a:ext>
                </a:extLst>
              </a:tr>
            </a:tbl>
          </a:graphicData>
        </a:graphic>
      </p:graphicFrame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761C88A6-D5E8-43E0-862C-2E263981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12/18/2020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2795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3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/>
              <a:t>분석 내용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D909E-7458-421F-9337-793987AE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ko-KR" noProof="0" smtClean="0"/>
              <a:pPr/>
              <a:t>8</a:t>
            </a:fld>
            <a:endParaRPr lang="ko-KR" altLang="en-US" noProof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1F45EF-3C30-4CF5-A1E0-CB58364CB7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82579" y="2175384"/>
            <a:ext cx="8426842" cy="411654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18ECCA3A-9537-4605-8E91-7027F9FA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12/18/2020</a:t>
            </a:r>
            <a:endParaRPr lang="ko-KR" alt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2A166-8676-4117-9124-BFBC31A596F1}"/>
              </a:ext>
            </a:extLst>
          </p:cNvPr>
          <p:cNvSpPr txBox="1"/>
          <p:nvPr/>
        </p:nvSpPr>
        <p:spPr>
          <a:xfrm>
            <a:off x="3622806" y="778627"/>
            <a:ext cx="766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/>
                <a:latin typeface="+mj-lt"/>
              </a:rPr>
              <a:t>All TV Shows and Movies meta data on Netflix. Updated every month.</a:t>
            </a:r>
          </a:p>
          <a:p>
            <a:r>
              <a:rPr lang="en-US" altLang="ko-KR" dirty="0">
                <a:latin typeface="+mj-lt"/>
              </a:rPr>
              <a:t>Netflix</a:t>
            </a:r>
            <a:r>
              <a:rPr lang="ko-KR" altLang="en-US" dirty="0">
                <a:latin typeface="+mj-lt"/>
              </a:rPr>
              <a:t>의 모든 </a:t>
            </a:r>
            <a:r>
              <a:rPr lang="en-US" altLang="ko-KR" dirty="0">
                <a:latin typeface="+mj-lt"/>
              </a:rPr>
              <a:t>TV show</a:t>
            </a:r>
            <a:r>
              <a:rPr lang="ko-KR" altLang="en-US" dirty="0">
                <a:latin typeface="+mj-lt"/>
              </a:rPr>
              <a:t>들과 </a:t>
            </a:r>
            <a:r>
              <a:rPr lang="en-US" altLang="ko-KR" dirty="0">
                <a:latin typeface="+mj-lt"/>
              </a:rPr>
              <a:t>Movie</a:t>
            </a:r>
            <a:r>
              <a:rPr lang="ko-KR" altLang="en-US" dirty="0">
                <a:latin typeface="+mj-lt"/>
              </a:rPr>
              <a:t>들의 </a:t>
            </a:r>
            <a:r>
              <a:rPr lang="en-US" altLang="ko-KR" dirty="0">
                <a:latin typeface="+mj-lt"/>
              </a:rPr>
              <a:t>meta data</a:t>
            </a:r>
            <a:r>
              <a:rPr lang="ko-KR" altLang="en-US" dirty="0">
                <a:latin typeface="+mj-lt"/>
              </a:rPr>
              <a:t>로 매달 갱신됨</a:t>
            </a:r>
            <a:r>
              <a:rPr lang="en-US" altLang="ko-KR" dirty="0"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60839-A766-4A36-9F5B-111C6C6C4874}"/>
              </a:ext>
            </a:extLst>
          </p:cNvPr>
          <p:cNvSpPr txBox="1"/>
          <p:nvPr/>
        </p:nvSpPr>
        <p:spPr>
          <a:xfrm>
            <a:off x="1101852" y="717072"/>
            <a:ext cx="2465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Set :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93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feature</a:t>
            </a:r>
            <a:r>
              <a:rPr lang="ko-KR" altLang="en-US" dirty="0"/>
              <a:t>의 의미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B91F9D29-59BA-4066-8FD5-08EF48B3A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277628"/>
              </p:ext>
            </p:extLst>
          </p:nvPr>
        </p:nvGraphicFramePr>
        <p:xfrm>
          <a:off x="699481" y="2499132"/>
          <a:ext cx="11045106" cy="327268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3449">
                  <a:extLst>
                    <a:ext uri="{9D8B030D-6E8A-4147-A177-3AD203B41FA5}">
                      <a16:colId xmlns:a16="http://schemas.microsoft.com/office/drawing/2014/main" val="185669124"/>
                    </a:ext>
                  </a:extLst>
                </a:gridCol>
                <a:gridCol w="9081657">
                  <a:extLst>
                    <a:ext uri="{9D8B030D-6E8A-4147-A177-3AD203B41FA5}">
                      <a16:colId xmlns:a16="http://schemas.microsoft.com/office/drawing/2014/main" val="2284089785"/>
                    </a:ext>
                  </a:extLst>
                </a:gridCol>
              </a:tblGrid>
              <a:tr h="372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Feature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FFCC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C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82980489"/>
                  </a:ext>
                </a:extLst>
              </a:tr>
              <a:tr h="372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type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CC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타입</a:t>
                      </a:r>
                      <a:r>
                        <a:rPr lang="en-US" altLang="ko-KR" sz="1800" dirty="0"/>
                        <a:t>, ‘TV show’</a:t>
                      </a:r>
                      <a:r>
                        <a:rPr lang="ko-KR" altLang="en-US" sz="1800" dirty="0"/>
                        <a:t>와</a:t>
                      </a:r>
                      <a:r>
                        <a:rPr lang="en-US" altLang="ko-KR" sz="1800" dirty="0"/>
                        <a:t> ‘Movie’</a:t>
                      </a:r>
                      <a:r>
                        <a:rPr lang="ko-KR" altLang="en-US" sz="1800" dirty="0"/>
                        <a:t>로만 구성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CC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6430597"/>
                  </a:ext>
                </a:extLst>
              </a:tr>
              <a:tr h="371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date_added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Netflix</a:t>
                      </a:r>
                      <a:r>
                        <a:rPr lang="ko-KR" altLang="en-US" sz="1800" dirty="0"/>
                        <a:t>에 추가된 날짜 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일</a:t>
                      </a:r>
                      <a:r>
                        <a:rPr lang="en-US" altLang="ko-KR" sz="1800" dirty="0"/>
                        <a:t>-</a:t>
                      </a:r>
                      <a:r>
                        <a:rPr lang="ko-KR" altLang="en-US" sz="1800" dirty="0"/>
                        <a:t>월</a:t>
                      </a:r>
                      <a:r>
                        <a:rPr lang="en-US" altLang="ko-KR" sz="1800" dirty="0"/>
                        <a:t>-</a:t>
                      </a:r>
                      <a:r>
                        <a:rPr lang="ko-KR" altLang="en-US" sz="1800" dirty="0"/>
                        <a:t>년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96331594"/>
                  </a:ext>
                </a:extLst>
              </a:tr>
              <a:tr h="385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year_added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/>
                        <a:t>date_added</a:t>
                      </a:r>
                      <a:r>
                        <a:rPr lang="ko-KR" altLang="en-US" sz="1800" dirty="0"/>
                        <a:t>의 연도별 비교를 위해 </a:t>
                      </a:r>
                      <a:r>
                        <a:rPr lang="en-US" altLang="ko-KR" sz="1800" dirty="0" err="1"/>
                        <a:t>date_added</a:t>
                      </a:r>
                      <a:r>
                        <a:rPr lang="ko-KR" altLang="en-US" sz="1800" dirty="0"/>
                        <a:t>의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연도를 추출하여 파생 </a:t>
                      </a:r>
                      <a:r>
                        <a:rPr lang="en-US" altLang="ko-KR" sz="1800" dirty="0"/>
                        <a:t>feature </a:t>
                      </a:r>
                      <a:r>
                        <a:rPr lang="ko-KR" altLang="en-US" sz="1800" dirty="0"/>
                        <a:t>생성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6036506"/>
                  </a:ext>
                </a:extLst>
              </a:tr>
              <a:tr h="372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relase_year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실제 출시 년도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58891541"/>
                  </a:ext>
                </a:extLst>
              </a:tr>
              <a:tr h="652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dif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출시된 년도와 추가된 년도의 차이를 비교하기 위해 </a:t>
                      </a:r>
                      <a:r>
                        <a:rPr lang="en-US" altLang="ko-KR" sz="1800" dirty="0" err="1"/>
                        <a:t>release_year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값과 </a:t>
                      </a:r>
                      <a:r>
                        <a:rPr lang="en-US" altLang="ko-KR" sz="1800" dirty="0" err="1"/>
                        <a:t>year_added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값의 차이를 계산하여 파생 </a:t>
                      </a:r>
                      <a:r>
                        <a:rPr lang="en-US" altLang="ko-KR" sz="1800" dirty="0"/>
                        <a:t>feature </a:t>
                      </a:r>
                      <a:r>
                        <a:rPr lang="ko-KR" altLang="en-US" sz="1800" dirty="0"/>
                        <a:t>생성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6502947"/>
                  </a:ext>
                </a:extLst>
              </a:tr>
              <a:tr h="372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listed_in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장르 </a:t>
                      </a:r>
                      <a:r>
                        <a:rPr lang="en-US" altLang="ko-KR" sz="1800" dirty="0"/>
                        <a:t>(TV show, Movie</a:t>
                      </a:r>
                      <a:r>
                        <a:rPr lang="ko-KR" altLang="en-US" sz="1800" dirty="0"/>
                        <a:t>별 장르 다름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89497127"/>
                  </a:ext>
                </a:extLst>
              </a:tr>
              <a:tr h="372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description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/>
                        <a:t>줄거리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요약 설명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BD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5561515"/>
                  </a:ext>
                </a:extLst>
              </a:tr>
            </a:tbl>
          </a:graphicData>
        </a:graphic>
      </p:graphicFrame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D4A958E6-13BF-42B8-9FB6-EA125C9A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12/18/2020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66014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50_TF89213316_Win32_OJ108761954" id="{2C949246-E701-4358-AE1D-5E981A9339C9}" vid="{1C9D17EB-7AF8-47B4-A0BF-F0125A4D3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프레젠테이션</Template>
  <TotalTime>330</TotalTime>
  <Words>828</Words>
  <Application>Microsoft Office PowerPoint</Application>
  <PresentationFormat>와이드스크린</PresentationFormat>
  <Paragraphs>177</Paragraphs>
  <Slides>24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Helvetica Neue</vt:lpstr>
      <vt:lpstr>맑은 고딕</vt:lpstr>
      <vt:lpstr>Arial</vt:lpstr>
      <vt:lpstr>Avenir Next LT Pro</vt:lpstr>
      <vt:lpstr>Calibri</vt:lpstr>
      <vt:lpstr>Wingdings</vt:lpstr>
      <vt:lpstr>AccentBoxVTI</vt:lpstr>
      <vt:lpstr>  데이터 통계 단기 프로젝트</vt:lpstr>
      <vt:lpstr>목차</vt:lpstr>
      <vt:lpstr>1. 주제 선택 및    주제 분석 목적</vt:lpstr>
      <vt:lpstr>PowerPoint 프레젠테이션</vt:lpstr>
      <vt:lpstr>2. 분석 방법</vt:lpstr>
      <vt:lpstr>2. 분석 방법</vt:lpstr>
      <vt:lpstr>3. 분석 내용</vt:lpstr>
      <vt:lpstr>PowerPoint 프레젠테이션</vt:lpstr>
      <vt:lpstr>feature의 의미</vt:lpstr>
      <vt:lpstr>파생 Feature 생성 방법</vt:lpstr>
      <vt:lpstr>① type - type별 비율, 개수 비교  </vt:lpstr>
      <vt:lpstr>② year_added - 연도별 year_added 비교 </vt:lpstr>
      <vt:lpstr>② year_added</vt:lpstr>
      <vt:lpstr>③ release_year - 연도별 release_year 비교 </vt:lpstr>
      <vt:lpstr>PowerPoint 프레젠테이션</vt:lpstr>
      <vt:lpstr>④ dif - release_year 와 year_added 의 차이 비교</vt:lpstr>
      <vt:lpstr>④ dif</vt:lpstr>
      <vt:lpstr>⑤ listed_in – tv show 개수</vt:lpstr>
      <vt:lpstr>⑤ listed_in – movie 개수</vt:lpstr>
      <vt:lpstr>⑥ description - word cloud</vt:lpstr>
      <vt:lpstr>4. 결론 및 고찰</vt:lpstr>
      <vt:lpstr>결론 및 고찰</vt:lpstr>
      <vt:lpstr>결론 및 고찰</vt:lpstr>
      <vt:lpstr>참고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데이터통계 단기 프로젝트</dc:title>
  <dc:creator>hyuna lim</dc:creator>
  <cp:lastModifiedBy>전현정(2017156036)</cp:lastModifiedBy>
  <cp:revision>52</cp:revision>
  <dcterms:created xsi:type="dcterms:W3CDTF">2020-12-06T10:53:02Z</dcterms:created>
  <dcterms:modified xsi:type="dcterms:W3CDTF">2021-04-26T05:47:09Z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