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912" autoAdjust="0"/>
  </p:normalViewPr>
  <p:slideViewPr>
    <p:cSldViewPr snapToGrid="0">
      <p:cViewPr varScale="1">
        <p:scale>
          <a:sx n="59" d="100"/>
          <a:sy n="59" d="100"/>
        </p:scale>
        <p:origin x="7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12A3E-538C-45EA-B4E9-45FC3EA0485C}"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A896FDC6-A7B7-468A-8973-75A299FA5466}">
      <dgm:prSet/>
      <dgm:spPr/>
      <dgm:t>
        <a:bodyPr/>
        <a:lstStyle/>
        <a:p>
          <a:r>
            <a:rPr lang="en-US"/>
            <a:t>Product Owner</a:t>
          </a:r>
        </a:p>
      </dgm:t>
    </dgm:pt>
    <dgm:pt modelId="{6829D31C-E10C-4792-A853-EEE99DE896DD}" type="parTrans" cxnId="{73228A98-1744-4DC6-94A3-D6B9E9862F65}">
      <dgm:prSet/>
      <dgm:spPr/>
      <dgm:t>
        <a:bodyPr/>
        <a:lstStyle/>
        <a:p>
          <a:endParaRPr lang="en-US"/>
        </a:p>
      </dgm:t>
    </dgm:pt>
    <dgm:pt modelId="{2F9C68C0-F90C-4B1A-B92E-7B3152BA61CC}" type="sibTrans" cxnId="{73228A98-1744-4DC6-94A3-D6B9E9862F65}">
      <dgm:prSet/>
      <dgm:spPr/>
      <dgm:t>
        <a:bodyPr/>
        <a:lstStyle/>
        <a:p>
          <a:endParaRPr lang="en-US"/>
        </a:p>
      </dgm:t>
    </dgm:pt>
    <dgm:pt modelId="{7230D775-CF1B-439B-B0FA-10FBD07FB657}">
      <dgm:prSet/>
      <dgm:spPr/>
      <dgm:t>
        <a:bodyPr/>
        <a:lstStyle/>
        <a:p>
          <a:r>
            <a:rPr lang="en-US"/>
            <a:t>Scrum Master</a:t>
          </a:r>
        </a:p>
      </dgm:t>
    </dgm:pt>
    <dgm:pt modelId="{3CACB759-7455-4351-953C-487C23ECAAAC}" type="parTrans" cxnId="{6ECD3C5F-3391-439D-B9E3-46EBB21BEF42}">
      <dgm:prSet/>
      <dgm:spPr/>
      <dgm:t>
        <a:bodyPr/>
        <a:lstStyle/>
        <a:p>
          <a:endParaRPr lang="en-US"/>
        </a:p>
      </dgm:t>
    </dgm:pt>
    <dgm:pt modelId="{12C5A0D8-D422-4B76-BE77-7C9F5AA4F682}" type="sibTrans" cxnId="{6ECD3C5F-3391-439D-B9E3-46EBB21BEF42}">
      <dgm:prSet/>
      <dgm:spPr/>
      <dgm:t>
        <a:bodyPr/>
        <a:lstStyle/>
        <a:p>
          <a:endParaRPr lang="en-US"/>
        </a:p>
      </dgm:t>
    </dgm:pt>
    <dgm:pt modelId="{46EB1649-E180-422F-9BBE-C34618AFAB4E}">
      <dgm:prSet/>
      <dgm:spPr/>
      <dgm:t>
        <a:bodyPr/>
        <a:lstStyle/>
        <a:p>
          <a:r>
            <a:rPr lang="en-US"/>
            <a:t>Development Team</a:t>
          </a:r>
        </a:p>
      </dgm:t>
    </dgm:pt>
    <dgm:pt modelId="{4B9968DC-DF5F-4B65-A3C3-9C79C2849FFA}" type="parTrans" cxnId="{0B25ABF5-5A99-4B57-A14D-274F98A97E39}">
      <dgm:prSet/>
      <dgm:spPr/>
      <dgm:t>
        <a:bodyPr/>
        <a:lstStyle/>
        <a:p>
          <a:endParaRPr lang="en-US"/>
        </a:p>
      </dgm:t>
    </dgm:pt>
    <dgm:pt modelId="{AD63BA46-D179-4C4D-A4B7-D944419C7857}" type="sibTrans" cxnId="{0B25ABF5-5A99-4B57-A14D-274F98A97E39}">
      <dgm:prSet/>
      <dgm:spPr/>
      <dgm:t>
        <a:bodyPr/>
        <a:lstStyle/>
        <a:p>
          <a:endParaRPr lang="en-US"/>
        </a:p>
      </dgm:t>
    </dgm:pt>
    <dgm:pt modelId="{4AE25F90-8C52-4D5D-9B72-CC0C7FDE4968}" type="pres">
      <dgm:prSet presAssocID="{9E812A3E-538C-45EA-B4E9-45FC3EA0485C}" presName="vert0" presStyleCnt="0">
        <dgm:presLayoutVars>
          <dgm:dir/>
          <dgm:animOne val="branch"/>
          <dgm:animLvl val="lvl"/>
        </dgm:presLayoutVars>
      </dgm:prSet>
      <dgm:spPr/>
    </dgm:pt>
    <dgm:pt modelId="{0800A777-2DB5-4741-992B-90F60F5201B9}" type="pres">
      <dgm:prSet presAssocID="{A896FDC6-A7B7-468A-8973-75A299FA5466}" presName="thickLine" presStyleLbl="alignNode1" presStyleIdx="0" presStyleCnt="3"/>
      <dgm:spPr/>
    </dgm:pt>
    <dgm:pt modelId="{63AF848F-2577-4039-ADF5-7116931E4F27}" type="pres">
      <dgm:prSet presAssocID="{A896FDC6-A7B7-468A-8973-75A299FA5466}" presName="horz1" presStyleCnt="0"/>
      <dgm:spPr/>
    </dgm:pt>
    <dgm:pt modelId="{B868C599-CB6D-4A93-92D6-2DBAFD03D456}" type="pres">
      <dgm:prSet presAssocID="{A896FDC6-A7B7-468A-8973-75A299FA5466}" presName="tx1" presStyleLbl="revTx" presStyleIdx="0" presStyleCnt="3"/>
      <dgm:spPr/>
    </dgm:pt>
    <dgm:pt modelId="{352C41C5-AA4E-4BC0-8130-23AF700E688B}" type="pres">
      <dgm:prSet presAssocID="{A896FDC6-A7B7-468A-8973-75A299FA5466}" presName="vert1" presStyleCnt="0"/>
      <dgm:spPr/>
    </dgm:pt>
    <dgm:pt modelId="{3671DC4C-2580-41C3-A307-0EA5EC5AF142}" type="pres">
      <dgm:prSet presAssocID="{7230D775-CF1B-439B-B0FA-10FBD07FB657}" presName="thickLine" presStyleLbl="alignNode1" presStyleIdx="1" presStyleCnt="3"/>
      <dgm:spPr/>
    </dgm:pt>
    <dgm:pt modelId="{86B2679F-050A-4E7D-BDF3-55BF40E30C17}" type="pres">
      <dgm:prSet presAssocID="{7230D775-CF1B-439B-B0FA-10FBD07FB657}" presName="horz1" presStyleCnt="0"/>
      <dgm:spPr/>
    </dgm:pt>
    <dgm:pt modelId="{3B15586B-03F6-4340-B82E-5871B6D85CC3}" type="pres">
      <dgm:prSet presAssocID="{7230D775-CF1B-439B-B0FA-10FBD07FB657}" presName="tx1" presStyleLbl="revTx" presStyleIdx="1" presStyleCnt="3"/>
      <dgm:spPr/>
    </dgm:pt>
    <dgm:pt modelId="{9025D56B-85A3-47E1-9C45-DF11D75D383E}" type="pres">
      <dgm:prSet presAssocID="{7230D775-CF1B-439B-B0FA-10FBD07FB657}" presName="vert1" presStyleCnt="0"/>
      <dgm:spPr/>
    </dgm:pt>
    <dgm:pt modelId="{03CC77C8-3046-4F41-8799-5288C7C4E95B}" type="pres">
      <dgm:prSet presAssocID="{46EB1649-E180-422F-9BBE-C34618AFAB4E}" presName="thickLine" presStyleLbl="alignNode1" presStyleIdx="2" presStyleCnt="3"/>
      <dgm:spPr/>
    </dgm:pt>
    <dgm:pt modelId="{D7A32F3B-E31C-4BCC-BB42-EA49AD801654}" type="pres">
      <dgm:prSet presAssocID="{46EB1649-E180-422F-9BBE-C34618AFAB4E}" presName="horz1" presStyleCnt="0"/>
      <dgm:spPr/>
    </dgm:pt>
    <dgm:pt modelId="{59FF61AC-E4CF-4689-8542-CEEAB493CD0F}" type="pres">
      <dgm:prSet presAssocID="{46EB1649-E180-422F-9BBE-C34618AFAB4E}" presName="tx1" presStyleLbl="revTx" presStyleIdx="2" presStyleCnt="3"/>
      <dgm:spPr/>
    </dgm:pt>
    <dgm:pt modelId="{50B8B53D-3967-4BF3-AD4C-D37F9248BD3D}" type="pres">
      <dgm:prSet presAssocID="{46EB1649-E180-422F-9BBE-C34618AFAB4E}" presName="vert1" presStyleCnt="0"/>
      <dgm:spPr/>
    </dgm:pt>
  </dgm:ptLst>
  <dgm:cxnLst>
    <dgm:cxn modelId="{702A111B-5618-4BD5-88DD-B46E695A9136}" type="presOf" srcId="{9E812A3E-538C-45EA-B4E9-45FC3EA0485C}" destId="{4AE25F90-8C52-4D5D-9B72-CC0C7FDE4968}" srcOrd="0" destOrd="0" presId="urn:microsoft.com/office/officeart/2008/layout/LinedList"/>
    <dgm:cxn modelId="{6ECD3C5F-3391-439D-B9E3-46EBB21BEF42}" srcId="{9E812A3E-538C-45EA-B4E9-45FC3EA0485C}" destId="{7230D775-CF1B-439B-B0FA-10FBD07FB657}" srcOrd="1" destOrd="0" parTransId="{3CACB759-7455-4351-953C-487C23ECAAAC}" sibTransId="{12C5A0D8-D422-4B76-BE77-7C9F5AA4F682}"/>
    <dgm:cxn modelId="{54650043-AAA1-4BAC-A478-8837A84C606E}" type="presOf" srcId="{7230D775-CF1B-439B-B0FA-10FBD07FB657}" destId="{3B15586B-03F6-4340-B82E-5871B6D85CC3}" srcOrd="0" destOrd="0" presId="urn:microsoft.com/office/officeart/2008/layout/LinedList"/>
    <dgm:cxn modelId="{91717C82-0E59-44F7-B39A-F2A527F2256A}" type="presOf" srcId="{46EB1649-E180-422F-9BBE-C34618AFAB4E}" destId="{59FF61AC-E4CF-4689-8542-CEEAB493CD0F}" srcOrd="0" destOrd="0" presId="urn:microsoft.com/office/officeart/2008/layout/LinedList"/>
    <dgm:cxn modelId="{0DA0598F-0701-42A7-8F6F-92C01E693D30}" type="presOf" srcId="{A896FDC6-A7B7-468A-8973-75A299FA5466}" destId="{B868C599-CB6D-4A93-92D6-2DBAFD03D456}" srcOrd="0" destOrd="0" presId="urn:microsoft.com/office/officeart/2008/layout/LinedList"/>
    <dgm:cxn modelId="{73228A98-1744-4DC6-94A3-D6B9E9862F65}" srcId="{9E812A3E-538C-45EA-B4E9-45FC3EA0485C}" destId="{A896FDC6-A7B7-468A-8973-75A299FA5466}" srcOrd="0" destOrd="0" parTransId="{6829D31C-E10C-4792-A853-EEE99DE896DD}" sibTransId="{2F9C68C0-F90C-4B1A-B92E-7B3152BA61CC}"/>
    <dgm:cxn modelId="{0B25ABF5-5A99-4B57-A14D-274F98A97E39}" srcId="{9E812A3E-538C-45EA-B4E9-45FC3EA0485C}" destId="{46EB1649-E180-422F-9BBE-C34618AFAB4E}" srcOrd="2" destOrd="0" parTransId="{4B9968DC-DF5F-4B65-A3C3-9C79C2849FFA}" sibTransId="{AD63BA46-D179-4C4D-A4B7-D944419C7857}"/>
    <dgm:cxn modelId="{63B36ABC-5217-4346-B1FF-2D1152E0CFF3}" type="presParOf" srcId="{4AE25F90-8C52-4D5D-9B72-CC0C7FDE4968}" destId="{0800A777-2DB5-4741-992B-90F60F5201B9}" srcOrd="0" destOrd="0" presId="urn:microsoft.com/office/officeart/2008/layout/LinedList"/>
    <dgm:cxn modelId="{2D8E1133-79A0-469F-A3DF-9C3567457555}" type="presParOf" srcId="{4AE25F90-8C52-4D5D-9B72-CC0C7FDE4968}" destId="{63AF848F-2577-4039-ADF5-7116931E4F27}" srcOrd="1" destOrd="0" presId="urn:microsoft.com/office/officeart/2008/layout/LinedList"/>
    <dgm:cxn modelId="{BFCDCEDD-AFE5-4D1C-99A5-1200ADE8CDB5}" type="presParOf" srcId="{63AF848F-2577-4039-ADF5-7116931E4F27}" destId="{B868C599-CB6D-4A93-92D6-2DBAFD03D456}" srcOrd="0" destOrd="0" presId="urn:microsoft.com/office/officeart/2008/layout/LinedList"/>
    <dgm:cxn modelId="{58C1DD96-14CF-44D5-8892-DB7169AC4DF1}" type="presParOf" srcId="{63AF848F-2577-4039-ADF5-7116931E4F27}" destId="{352C41C5-AA4E-4BC0-8130-23AF700E688B}" srcOrd="1" destOrd="0" presId="urn:microsoft.com/office/officeart/2008/layout/LinedList"/>
    <dgm:cxn modelId="{A7B4D204-0157-4E12-8CB2-A4B2BE72EDE8}" type="presParOf" srcId="{4AE25F90-8C52-4D5D-9B72-CC0C7FDE4968}" destId="{3671DC4C-2580-41C3-A307-0EA5EC5AF142}" srcOrd="2" destOrd="0" presId="urn:microsoft.com/office/officeart/2008/layout/LinedList"/>
    <dgm:cxn modelId="{9A34E482-34F2-4587-BDB5-0F7650E2DA43}" type="presParOf" srcId="{4AE25F90-8C52-4D5D-9B72-CC0C7FDE4968}" destId="{86B2679F-050A-4E7D-BDF3-55BF40E30C17}" srcOrd="3" destOrd="0" presId="urn:microsoft.com/office/officeart/2008/layout/LinedList"/>
    <dgm:cxn modelId="{C2B3C55C-A235-4325-AD83-8C6AA3AA63FA}" type="presParOf" srcId="{86B2679F-050A-4E7D-BDF3-55BF40E30C17}" destId="{3B15586B-03F6-4340-B82E-5871B6D85CC3}" srcOrd="0" destOrd="0" presId="urn:microsoft.com/office/officeart/2008/layout/LinedList"/>
    <dgm:cxn modelId="{A1146CDB-0BA4-47C0-970B-73684A1C7727}" type="presParOf" srcId="{86B2679F-050A-4E7D-BDF3-55BF40E30C17}" destId="{9025D56B-85A3-47E1-9C45-DF11D75D383E}" srcOrd="1" destOrd="0" presId="urn:microsoft.com/office/officeart/2008/layout/LinedList"/>
    <dgm:cxn modelId="{76B46266-75E5-4297-80D9-A6B8339FCEDF}" type="presParOf" srcId="{4AE25F90-8C52-4D5D-9B72-CC0C7FDE4968}" destId="{03CC77C8-3046-4F41-8799-5288C7C4E95B}" srcOrd="4" destOrd="0" presId="urn:microsoft.com/office/officeart/2008/layout/LinedList"/>
    <dgm:cxn modelId="{62DEFEE9-8682-46D4-8E53-E238B0F6DD71}" type="presParOf" srcId="{4AE25F90-8C52-4D5D-9B72-CC0C7FDE4968}" destId="{D7A32F3B-E31C-4BCC-BB42-EA49AD801654}" srcOrd="5" destOrd="0" presId="urn:microsoft.com/office/officeart/2008/layout/LinedList"/>
    <dgm:cxn modelId="{7E8DFFFE-DF5E-4420-AD1D-DABC8F804565}" type="presParOf" srcId="{D7A32F3B-E31C-4BCC-BB42-EA49AD801654}" destId="{59FF61AC-E4CF-4689-8542-CEEAB493CD0F}" srcOrd="0" destOrd="0" presId="urn:microsoft.com/office/officeart/2008/layout/LinedList"/>
    <dgm:cxn modelId="{1404B1BF-AC94-42DC-A778-88B4063FCE89}" type="presParOf" srcId="{D7A32F3B-E31C-4BCC-BB42-EA49AD801654}" destId="{50B8B53D-3967-4BF3-AD4C-D37F9248BD3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0A777-2DB5-4741-992B-90F60F5201B9}">
      <dsp:nvSpPr>
        <dsp:cNvPr id="0" name=""/>
        <dsp:cNvSpPr/>
      </dsp:nvSpPr>
      <dsp:spPr>
        <a:xfrm>
          <a:off x="0" y="2077"/>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868C599-CB6D-4A93-92D6-2DBAFD03D456}">
      <dsp:nvSpPr>
        <dsp:cNvPr id="0" name=""/>
        <dsp:cNvSpPr/>
      </dsp:nvSpPr>
      <dsp:spPr>
        <a:xfrm>
          <a:off x="0" y="2077"/>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a:t>Product Owner</a:t>
          </a:r>
        </a:p>
      </dsp:txBody>
      <dsp:txXfrm>
        <a:off x="0" y="2077"/>
        <a:ext cx="6692748" cy="1416956"/>
      </dsp:txXfrm>
    </dsp:sp>
    <dsp:sp modelId="{3671DC4C-2580-41C3-A307-0EA5EC5AF142}">
      <dsp:nvSpPr>
        <dsp:cNvPr id="0" name=""/>
        <dsp:cNvSpPr/>
      </dsp:nvSpPr>
      <dsp:spPr>
        <a:xfrm>
          <a:off x="0" y="1419033"/>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B15586B-03F6-4340-B82E-5871B6D85CC3}">
      <dsp:nvSpPr>
        <dsp:cNvPr id="0" name=""/>
        <dsp:cNvSpPr/>
      </dsp:nvSpPr>
      <dsp:spPr>
        <a:xfrm>
          <a:off x="0" y="1419033"/>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a:t>Scrum Master</a:t>
          </a:r>
        </a:p>
      </dsp:txBody>
      <dsp:txXfrm>
        <a:off x="0" y="1419033"/>
        <a:ext cx="6692748" cy="1416956"/>
      </dsp:txXfrm>
    </dsp:sp>
    <dsp:sp modelId="{03CC77C8-3046-4F41-8799-5288C7C4E95B}">
      <dsp:nvSpPr>
        <dsp:cNvPr id="0" name=""/>
        <dsp:cNvSpPr/>
      </dsp:nvSpPr>
      <dsp:spPr>
        <a:xfrm>
          <a:off x="0" y="2835990"/>
          <a:ext cx="6692748"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9FF61AC-E4CF-4689-8542-CEEAB493CD0F}">
      <dsp:nvSpPr>
        <dsp:cNvPr id="0" name=""/>
        <dsp:cNvSpPr/>
      </dsp:nvSpPr>
      <dsp:spPr>
        <a:xfrm>
          <a:off x="0" y="2835990"/>
          <a:ext cx="6692748" cy="1416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40" tIns="243840" rIns="243840" bIns="243840" numCol="1" spcCol="1270" anchor="t" anchorCtr="0">
          <a:noAutofit/>
        </a:bodyPr>
        <a:lstStyle/>
        <a:p>
          <a:pPr marL="0" lvl="0" indent="0" algn="l" defTabSz="2844800">
            <a:lnSpc>
              <a:spcPct val="90000"/>
            </a:lnSpc>
            <a:spcBef>
              <a:spcPct val="0"/>
            </a:spcBef>
            <a:spcAft>
              <a:spcPct val="35000"/>
            </a:spcAft>
            <a:buNone/>
          </a:pPr>
          <a:r>
            <a:rPr lang="en-US" sz="6400" kern="1200"/>
            <a:t>Development Team</a:t>
          </a:r>
        </a:p>
      </dsp:txBody>
      <dsp:txXfrm>
        <a:off x="0" y="2835990"/>
        <a:ext cx="6692748" cy="14169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45A02-1670-4453-B374-DD1B1538BBC6}" type="datetimeFigureOut">
              <a:rPr lang="en-US" smtClean="0"/>
              <a:t>8/15/2021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9066F-98CA-46B1-92DF-4D152DB50075}" type="slidenum">
              <a:rPr lang="en-US" smtClean="0"/>
              <a:t>‹#›</a:t>
            </a:fld>
            <a:endParaRPr lang="en-US"/>
          </a:p>
        </p:txBody>
      </p:sp>
    </p:spTree>
    <p:extLst>
      <p:ext uri="{BB962C8B-B14F-4D97-AF65-F5344CB8AC3E}">
        <p14:creationId xmlns:p14="http://schemas.microsoft.com/office/powerpoint/2010/main" val="377008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roles in the Scrum-Agile development methodology; the Product Owner, the Scrum Master, and the Development team.</a:t>
            </a:r>
          </a:p>
        </p:txBody>
      </p:sp>
      <p:sp>
        <p:nvSpPr>
          <p:cNvPr id="4" name="Slide Number Placeholder 3"/>
          <p:cNvSpPr>
            <a:spLocks noGrp="1"/>
          </p:cNvSpPr>
          <p:nvPr>
            <p:ph type="sldNum" sz="quarter" idx="5"/>
          </p:nvPr>
        </p:nvSpPr>
        <p:spPr/>
        <p:txBody>
          <a:bodyPr/>
          <a:lstStyle/>
          <a:p>
            <a:fld id="{A629066F-98CA-46B1-92DF-4D152DB50075}" type="slidenum">
              <a:rPr lang="en-US" smtClean="0"/>
              <a:t>2</a:t>
            </a:fld>
            <a:endParaRPr lang="en-US"/>
          </a:p>
        </p:txBody>
      </p:sp>
    </p:spTree>
    <p:extLst>
      <p:ext uri="{BB962C8B-B14F-4D97-AF65-F5344CB8AC3E}">
        <p14:creationId xmlns:p14="http://schemas.microsoft.com/office/powerpoint/2010/main" val="129492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Owner is responsible for maximizing the value of the product and the work of the Development Team. How this is done will vary widely across organizations, Scrum Teams, and individuals.</a:t>
            </a:r>
            <a:r>
              <a:rPr lang="en-US" sz="1800" dirty="0">
                <a:effectLst/>
                <a:latin typeface="Times New Roman" panose="02020603050405020304" pitchFamily="18" charset="0"/>
                <a:ea typeface="Calibri" panose="020F0502020204030204" pitchFamily="34" charset="0"/>
              </a:rPr>
              <a:t> (Cobb, p. 35) </a:t>
            </a:r>
            <a:endParaRPr lang="en-US" dirty="0"/>
          </a:p>
        </p:txBody>
      </p:sp>
      <p:sp>
        <p:nvSpPr>
          <p:cNvPr id="4" name="Slide Number Placeholder 3"/>
          <p:cNvSpPr>
            <a:spLocks noGrp="1"/>
          </p:cNvSpPr>
          <p:nvPr>
            <p:ph type="sldNum" sz="quarter" idx="5"/>
          </p:nvPr>
        </p:nvSpPr>
        <p:spPr/>
        <p:txBody>
          <a:bodyPr/>
          <a:lstStyle/>
          <a:p>
            <a:fld id="{A629066F-98CA-46B1-92DF-4D152DB50075}" type="slidenum">
              <a:rPr lang="en-US" smtClean="0"/>
              <a:t>3</a:t>
            </a:fld>
            <a:endParaRPr lang="en-US"/>
          </a:p>
        </p:txBody>
      </p:sp>
    </p:spTree>
    <p:extLst>
      <p:ext uri="{BB962C8B-B14F-4D97-AF65-F5344CB8AC3E}">
        <p14:creationId xmlns:p14="http://schemas.microsoft.com/office/powerpoint/2010/main" val="1831014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Scrum Master is responsible for ensuring Scrum is understood and enacted. Scrum Masters do this by ensuring that the Scrum Team adheres to Scrum theory, practices, and rules. The Scrum Master is a servant-leader for the Scrum Team. The Scrum Master helps those outside the Scrum Team understand which of their interactions with Scrum Team are helpful and which aren’t. The Scrum Master helps everyone change these interactions to maximize the value created by the Scrum Team</a:t>
            </a:r>
            <a:r>
              <a:rPr lang="en-US" sz="1800" dirty="0">
                <a:effectLst/>
                <a:latin typeface="Times New Roman" panose="02020603050405020304" pitchFamily="18" charset="0"/>
                <a:ea typeface="Calibri" panose="020F0502020204030204" pitchFamily="34" charset="0"/>
              </a:rPr>
              <a:t>(Cobb, p. 36) </a:t>
            </a:r>
            <a:endParaRPr lang="en-US" dirty="0"/>
          </a:p>
        </p:txBody>
      </p:sp>
      <p:sp>
        <p:nvSpPr>
          <p:cNvPr id="4" name="Slide Number Placeholder 3"/>
          <p:cNvSpPr>
            <a:spLocks noGrp="1"/>
          </p:cNvSpPr>
          <p:nvPr>
            <p:ph type="sldNum" sz="quarter" idx="5"/>
          </p:nvPr>
        </p:nvSpPr>
        <p:spPr/>
        <p:txBody>
          <a:bodyPr/>
          <a:lstStyle/>
          <a:p>
            <a:fld id="{A629066F-98CA-46B1-92DF-4D152DB50075}" type="slidenum">
              <a:rPr lang="en-US" smtClean="0"/>
              <a:t>4</a:t>
            </a:fld>
            <a:endParaRPr lang="en-US"/>
          </a:p>
        </p:txBody>
      </p:sp>
    </p:spTree>
    <p:extLst>
      <p:ext uri="{BB962C8B-B14F-4D97-AF65-F5344CB8AC3E}">
        <p14:creationId xmlns:p14="http://schemas.microsoft.com/office/powerpoint/2010/main" val="285625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The Development Team consists of professionals who do the work of delivering a potentially releasable increment of “Done” product at the end of each Sprint. Only members of the Development Team create the increment. Development Teams are structured and empowered by the organization to organize and manage their own work. The resulting synergy optimizes the Development Team’s overall efficiency and effectiveness</a:t>
            </a:r>
            <a:r>
              <a:rPr lang="en-US" sz="1800" dirty="0">
                <a:effectLst/>
                <a:latin typeface="Times New Roman" panose="02020603050405020304" pitchFamily="18" charset="0"/>
                <a:ea typeface="Calibri" panose="020F0502020204030204" pitchFamily="34" charset="0"/>
              </a:rPr>
              <a:t>(Cobb, p. 38) </a:t>
            </a:r>
            <a:endParaRPr lang="en-US" dirty="0"/>
          </a:p>
        </p:txBody>
      </p:sp>
      <p:sp>
        <p:nvSpPr>
          <p:cNvPr id="4" name="Slide Number Placeholder 3"/>
          <p:cNvSpPr>
            <a:spLocks noGrp="1"/>
          </p:cNvSpPr>
          <p:nvPr>
            <p:ph type="sldNum" sz="quarter" idx="5"/>
          </p:nvPr>
        </p:nvSpPr>
        <p:spPr/>
        <p:txBody>
          <a:bodyPr/>
          <a:lstStyle/>
          <a:p>
            <a:fld id="{A629066F-98CA-46B1-92DF-4D152DB50075}" type="slidenum">
              <a:rPr lang="en-US" smtClean="0"/>
              <a:t>5</a:t>
            </a:fld>
            <a:endParaRPr lang="en-US"/>
          </a:p>
        </p:txBody>
      </p:sp>
    </p:spTree>
    <p:extLst>
      <p:ext uri="{BB962C8B-B14F-4D97-AF65-F5344CB8AC3E}">
        <p14:creationId xmlns:p14="http://schemas.microsoft.com/office/powerpoint/2010/main" val="3441282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Agile the Phases are identified as the inception phase, where teams are formed, a vision for the product is identified, the work environment is setup, and funding is secured. The construction phase is where the development takes place and any changes that need to be made to the software can be done at any time during the construction phase. The Transition phase is entered once development is completed to deploy the solution to production and transition the product to a support model rather than active development.</a:t>
            </a:r>
          </a:p>
          <a:p>
            <a:r>
              <a:rPr lang="en-US" dirty="0"/>
              <a:t>The waterfall phases are much more strict and deliberate where each phase is completed and once complete no changes can be made to the previous phase making changes to the initial design much more difficult.</a:t>
            </a:r>
          </a:p>
        </p:txBody>
      </p:sp>
      <p:sp>
        <p:nvSpPr>
          <p:cNvPr id="4" name="Slide Number Placeholder 3"/>
          <p:cNvSpPr>
            <a:spLocks noGrp="1"/>
          </p:cNvSpPr>
          <p:nvPr>
            <p:ph type="sldNum" sz="quarter" idx="5"/>
          </p:nvPr>
        </p:nvSpPr>
        <p:spPr/>
        <p:txBody>
          <a:bodyPr/>
          <a:lstStyle/>
          <a:p>
            <a:fld id="{A629066F-98CA-46B1-92DF-4D152DB50075}" type="slidenum">
              <a:rPr lang="en-US" smtClean="0"/>
              <a:t>6</a:t>
            </a:fld>
            <a:endParaRPr lang="en-US"/>
          </a:p>
        </p:txBody>
      </p:sp>
    </p:spTree>
    <p:extLst>
      <p:ext uri="{BB962C8B-B14F-4D97-AF65-F5344CB8AC3E}">
        <p14:creationId xmlns:p14="http://schemas.microsoft.com/office/powerpoint/2010/main" val="340688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waterfall approach had been chosen for this project, the production would have been slowed and creative processes would have been halted. Both the change from a list to a slideshow format, and the change from all destinations to only wellness/detox locations would have required a new contract and change request.</a:t>
            </a:r>
          </a:p>
        </p:txBody>
      </p:sp>
      <p:sp>
        <p:nvSpPr>
          <p:cNvPr id="4" name="Slide Number Placeholder 3"/>
          <p:cNvSpPr>
            <a:spLocks noGrp="1"/>
          </p:cNvSpPr>
          <p:nvPr>
            <p:ph type="sldNum" sz="quarter" idx="5"/>
          </p:nvPr>
        </p:nvSpPr>
        <p:spPr/>
        <p:txBody>
          <a:bodyPr/>
          <a:lstStyle/>
          <a:p>
            <a:fld id="{A629066F-98CA-46B1-92DF-4D152DB50075}" type="slidenum">
              <a:rPr lang="en-US" smtClean="0"/>
              <a:t>7</a:t>
            </a:fld>
            <a:endParaRPr lang="en-US"/>
          </a:p>
        </p:txBody>
      </p:sp>
    </p:spTree>
    <p:extLst>
      <p:ext uri="{BB962C8B-B14F-4D97-AF65-F5344CB8AC3E}">
        <p14:creationId xmlns:p14="http://schemas.microsoft.com/office/powerpoint/2010/main" val="254860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choosing between a Scrum-Agile approach and a waterfall approach there are many things that should be taken into account. The complexity of the overall design, if the application is simple and can be designed and implemented by a single developer, the agile method would add a large number of unnecessary moving parts when the project can be realistically designed and implemented without iteration. If the project does not need to be flexible and all design aspects are known prior to development, that will also change the decision of Agile vs waterfall. The budget may impact the size of the development team which would also influence the decision, you can’t have a product owner, Scrum master, and a development team with only two employees. In this situation it may be best to choose a different approach.</a:t>
            </a:r>
          </a:p>
        </p:txBody>
      </p:sp>
      <p:sp>
        <p:nvSpPr>
          <p:cNvPr id="4" name="Slide Number Placeholder 3"/>
          <p:cNvSpPr>
            <a:spLocks noGrp="1"/>
          </p:cNvSpPr>
          <p:nvPr>
            <p:ph type="sldNum" sz="quarter" idx="5"/>
          </p:nvPr>
        </p:nvSpPr>
        <p:spPr/>
        <p:txBody>
          <a:bodyPr/>
          <a:lstStyle/>
          <a:p>
            <a:fld id="{A629066F-98CA-46B1-92DF-4D152DB50075}" type="slidenum">
              <a:rPr lang="en-US" smtClean="0"/>
              <a:t>8</a:t>
            </a:fld>
            <a:endParaRPr lang="en-US"/>
          </a:p>
        </p:txBody>
      </p:sp>
    </p:spTree>
    <p:extLst>
      <p:ext uri="{BB962C8B-B14F-4D97-AF65-F5344CB8AC3E}">
        <p14:creationId xmlns:p14="http://schemas.microsoft.com/office/powerpoint/2010/main" val="1157229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2CF0-C8B3-45BF-884A-14DB90443F5C}"/>
              </a:ext>
            </a:extLst>
          </p:cNvPr>
          <p:cNvSpPr>
            <a:spLocks noGrp="1"/>
          </p:cNvSpPr>
          <p:nvPr>
            <p:ph type="ctrTitle"/>
          </p:nvPr>
        </p:nvSpPr>
        <p:spPr/>
        <p:txBody>
          <a:bodyPr/>
          <a:lstStyle/>
          <a:p>
            <a:r>
              <a:rPr lang="en-US" dirty="0"/>
              <a:t>Scrum-Agile</a:t>
            </a:r>
          </a:p>
        </p:txBody>
      </p:sp>
      <p:sp>
        <p:nvSpPr>
          <p:cNvPr id="3" name="Subtitle 2">
            <a:extLst>
              <a:ext uri="{FF2B5EF4-FFF2-40B4-BE49-F238E27FC236}">
                <a16:creationId xmlns:a16="http://schemas.microsoft.com/office/drawing/2014/main" id="{E36FB4CC-930E-43A2-96F1-D7488513D755}"/>
              </a:ext>
            </a:extLst>
          </p:cNvPr>
          <p:cNvSpPr>
            <a:spLocks noGrp="1"/>
          </p:cNvSpPr>
          <p:nvPr>
            <p:ph type="subTitle" idx="1"/>
          </p:nvPr>
        </p:nvSpPr>
        <p:spPr/>
        <p:txBody>
          <a:bodyPr/>
          <a:lstStyle/>
          <a:p>
            <a:r>
              <a:rPr lang="en-US" dirty="0"/>
              <a:t>By Josh Hampton</a:t>
            </a:r>
          </a:p>
          <a:p>
            <a:r>
              <a:rPr lang="en-US" dirty="0"/>
              <a:t>CS250</a:t>
            </a:r>
          </a:p>
        </p:txBody>
      </p:sp>
    </p:spTree>
    <p:extLst>
      <p:ext uri="{BB962C8B-B14F-4D97-AF65-F5344CB8AC3E}">
        <p14:creationId xmlns:p14="http://schemas.microsoft.com/office/powerpoint/2010/main" val="299927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56">
            <a:extLst>
              <a:ext uri="{FF2B5EF4-FFF2-40B4-BE49-F238E27FC236}">
                <a16:creationId xmlns:a16="http://schemas.microsoft.com/office/drawing/2014/main" id="{F04D02B2-0CF7-407E-A7F3-CEB52ABEB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58">
            <a:extLst>
              <a:ext uri="{FF2B5EF4-FFF2-40B4-BE49-F238E27FC236}">
                <a16:creationId xmlns:a16="http://schemas.microsoft.com/office/drawing/2014/main" id="{C6DDA51F-AA5F-45C8-84DC-CEAE96F27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0" name="Rectangle 5">
              <a:extLst>
                <a:ext uri="{FF2B5EF4-FFF2-40B4-BE49-F238E27FC236}">
                  <a16:creationId xmlns:a16="http://schemas.microsoft.com/office/drawing/2014/main" id="{BF34871E-B64D-47C9-ABC1-518F49729E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2EFC3199-B82F-435F-A30D-F593CBD580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7">
              <a:extLst>
                <a:ext uri="{FF2B5EF4-FFF2-40B4-BE49-F238E27FC236}">
                  <a16:creationId xmlns:a16="http://schemas.microsoft.com/office/drawing/2014/main" id="{38E53882-1F61-43E0-B79A-ACED33847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8">
              <a:extLst>
                <a:ext uri="{FF2B5EF4-FFF2-40B4-BE49-F238E27FC236}">
                  <a16:creationId xmlns:a16="http://schemas.microsoft.com/office/drawing/2014/main" id="{F52A5BC5-6859-40F8-8B67-F512117D6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9">
              <a:extLst>
                <a:ext uri="{FF2B5EF4-FFF2-40B4-BE49-F238E27FC236}">
                  <a16:creationId xmlns:a16="http://schemas.microsoft.com/office/drawing/2014/main" id="{CEB5A396-50E3-4BD8-8963-F88BE3D59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0">
              <a:extLst>
                <a:ext uri="{FF2B5EF4-FFF2-40B4-BE49-F238E27FC236}">
                  <a16:creationId xmlns:a16="http://schemas.microsoft.com/office/drawing/2014/main" id="{1188D78F-BD3C-404E-A542-863D7DE02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1">
              <a:extLst>
                <a:ext uri="{FF2B5EF4-FFF2-40B4-BE49-F238E27FC236}">
                  <a16:creationId xmlns:a16="http://schemas.microsoft.com/office/drawing/2014/main" id="{C5F2E59C-EE00-47F4-94B8-5DF072AE5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2">
              <a:extLst>
                <a:ext uri="{FF2B5EF4-FFF2-40B4-BE49-F238E27FC236}">
                  <a16:creationId xmlns:a16="http://schemas.microsoft.com/office/drawing/2014/main" id="{E953844C-2F95-4BCB-925D-89BCF1325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13">
              <a:extLst>
                <a:ext uri="{FF2B5EF4-FFF2-40B4-BE49-F238E27FC236}">
                  <a16:creationId xmlns:a16="http://schemas.microsoft.com/office/drawing/2014/main" id="{16DFAD72-0B21-43D6-BAD6-901CC99407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4">
              <a:extLst>
                <a:ext uri="{FF2B5EF4-FFF2-40B4-BE49-F238E27FC236}">
                  <a16:creationId xmlns:a16="http://schemas.microsoft.com/office/drawing/2014/main" id="{9C3588CC-2440-440D-A141-9206C65A2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5">
              <a:extLst>
                <a:ext uri="{FF2B5EF4-FFF2-40B4-BE49-F238E27FC236}">
                  <a16:creationId xmlns:a16="http://schemas.microsoft.com/office/drawing/2014/main" id="{0A71A2F7-613C-41A9-B808-A8E1BDC233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Line 16">
              <a:extLst>
                <a:ext uri="{FF2B5EF4-FFF2-40B4-BE49-F238E27FC236}">
                  <a16:creationId xmlns:a16="http://schemas.microsoft.com/office/drawing/2014/main" id="{CCC8072C-0F4A-440E-85F8-21BD6CFCBB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4B4C9869-76AD-4C59-8DD5-6B58C2D71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18">
              <a:extLst>
                <a:ext uri="{FF2B5EF4-FFF2-40B4-BE49-F238E27FC236}">
                  <a16:creationId xmlns:a16="http://schemas.microsoft.com/office/drawing/2014/main" id="{87FF3E02-500A-4F64-8848-E736A2C77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19">
              <a:extLst>
                <a:ext uri="{FF2B5EF4-FFF2-40B4-BE49-F238E27FC236}">
                  <a16:creationId xmlns:a16="http://schemas.microsoft.com/office/drawing/2014/main" id="{60D3FC48-EA2B-469C-AA24-76B0D7DAE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0">
              <a:extLst>
                <a:ext uri="{FF2B5EF4-FFF2-40B4-BE49-F238E27FC236}">
                  <a16:creationId xmlns:a16="http://schemas.microsoft.com/office/drawing/2014/main" id="{457EFF6D-A151-4B71-A304-9746BCC3F7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Rectangle 21">
              <a:extLst>
                <a:ext uri="{FF2B5EF4-FFF2-40B4-BE49-F238E27FC236}">
                  <a16:creationId xmlns:a16="http://schemas.microsoft.com/office/drawing/2014/main" id="{5272A688-3CE0-4825-B9B5-94092DCF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7" name="Freeform 22">
              <a:extLst>
                <a:ext uri="{FF2B5EF4-FFF2-40B4-BE49-F238E27FC236}">
                  <a16:creationId xmlns:a16="http://schemas.microsoft.com/office/drawing/2014/main" id="{92B0BB5B-58FA-47AA-A7CF-6811E1B03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3">
              <a:extLst>
                <a:ext uri="{FF2B5EF4-FFF2-40B4-BE49-F238E27FC236}">
                  <a16:creationId xmlns:a16="http://schemas.microsoft.com/office/drawing/2014/main" id="{5540DDDF-6A7E-4CE4-905A-8D4B83A070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4">
              <a:extLst>
                <a:ext uri="{FF2B5EF4-FFF2-40B4-BE49-F238E27FC236}">
                  <a16:creationId xmlns:a16="http://schemas.microsoft.com/office/drawing/2014/main" id="{809F7269-5CA1-46CB-948C-13787BC47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5">
              <a:extLst>
                <a:ext uri="{FF2B5EF4-FFF2-40B4-BE49-F238E27FC236}">
                  <a16:creationId xmlns:a16="http://schemas.microsoft.com/office/drawing/2014/main" id="{3709D6DA-015F-4C16-94DD-ABEEA131AF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26">
              <a:extLst>
                <a:ext uri="{FF2B5EF4-FFF2-40B4-BE49-F238E27FC236}">
                  <a16:creationId xmlns:a16="http://schemas.microsoft.com/office/drawing/2014/main" id="{8B93C08E-CD79-46A8-BA96-3702505C4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27">
              <a:extLst>
                <a:ext uri="{FF2B5EF4-FFF2-40B4-BE49-F238E27FC236}">
                  <a16:creationId xmlns:a16="http://schemas.microsoft.com/office/drawing/2014/main" id="{04FE9491-C10F-4913-B24A-676F284C1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28">
              <a:extLst>
                <a:ext uri="{FF2B5EF4-FFF2-40B4-BE49-F238E27FC236}">
                  <a16:creationId xmlns:a16="http://schemas.microsoft.com/office/drawing/2014/main" id="{913C482B-C5FC-45AD-8C72-73C16C9395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29">
              <a:extLst>
                <a:ext uri="{FF2B5EF4-FFF2-40B4-BE49-F238E27FC236}">
                  <a16:creationId xmlns:a16="http://schemas.microsoft.com/office/drawing/2014/main" id="{6C188634-D7BC-4AA4-AE9A-84AD81BBAC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30">
              <a:extLst>
                <a:ext uri="{FF2B5EF4-FFF2-40B4-BE49-F238E27FC236}">
                  <a16:creationId xmlns:a16="http://schemas.microsoft.com/office/drawing/2014/main" id="{8E7875E7-9177-4B5A-9E27-0112064F8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31">
              <a:extLst>
                <a:ext uri="{FF2B5EF4-FFF2-40B4-BE49-F238E27FC236}">
                  <a16:creationId xmlns:a16="http://schemas.microsoft.com/office/drawing/2014/main" id="{59B8ABC3-D670-4736-84AB-C73CA4B196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25" name="Picture 2">
            <a:extLst>
              <a:ext uri="{FF2B5EF4-FFF2-40B4-BE49-F238E27FC236}">
                <a16:creationId xmlns:a16="http://schemas.microsoft.com/office/drawing/2014/main" id="{FD8ABCF5-CC25-4369-8CA0-1016BADA2E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26" name="Rectangle 89">
            <a:extLst>
              <a:ext uri="{FF2B5EF4-FFF2-40B4-BE49-F238E27FC236}">
                <a16:creationId xmlns:a16="http://schemas.microsoft.com/office/drawing/2014/main" id="{9A6CAB08-AD55-4410-9A2A-31FA98F24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7" name="Group 91">
            <a:extLst>
              <a:ext uri="{FF2B5EF4-FFF2-40B4-BE49-F238E27FC236}">
                <a16:creationId xmlns:a16="http://schemas.microsoft.com/office/drawing/2014/main" id="{652DAC3A-4FD0-4A8F-92B6-435AA80392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3" name="Rectangle 5">
              <a:extLst>
                <a:ext uri="{FF2B5EF4-FFF2-40B4-BE49-F238E27FC236}">
                  <a16:creationId xmlns:a16="http://schemas.microsoft.com/office/drawing/2014/main" id="{B9D64E40-B368-413D-8A3E-FFCAA54D281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4" name="Freeform 6">
              <a:extLst>
                <a:ext uri="{FF2B5EF4-FFF2-40B4-BE49-F238E27FC236}">
                  <a16:creationId xmlns:a16="http://schemas.microsoft.com/office/drawing/2014/main" id="{5E116B13-6012-4840-AA3B-C716469FB5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7">
              <a:extLst>
                <a:ext uri="{FF2B5EF4-FFF2-40B4-BE49-F238E27FC236}">
                  <a16:creationId xmlns:a16="http://schemas.microsoft.com/office/drawing/2014/main" id="{2EB1A2A7-7168-4A40-A825-DFEAE52C4D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8">
              <a:extLst>
                <a:ext uri="{FF2B5EF4-FFF2-40B4-BE49-F238E27FC236}">
                  <a16:creationId xmlns:a16="http://schemas.microsoft.com/office/drawing/2014/main" id="{90019991-73F1-47C6-A7D4-A9D263127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9">
              <a:extLst>
                <a:ext uri="{FF2B5EF4-FFF2-40B4-BE49-F238E27FC236}">
                  <a16:creationId xmlns:a16="http://schemas.microsoft.com/office/drawing/2014/main" id="{916C4EC5-59EA-4C75-AF70-4873CD1157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0">
              <a:extLst>
                <a:ext uri="{FF2B5EF4-FFF2-40B4-BE49-F238E27FC236}">
                  <a16:creationId xmlns:a16="http://schemas.microsoft.com/office/drawing/2014/main" id="{C8961F09-0B82-40F7-B928-E5AF33930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1">
              <a:extLst>
                <a:ext uri="{FF2B5EF4-FFF2-40B4-BE49-F238E27FC236}">
                  <a16:creationId xmlns:a16="http://schemas.microsoft.com/office/drawing/2014/main" id="{F71479E5-D9A2-476B-B2D2-F67D3478C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2">
              <a:extLst>
                <a:ext uri="{FF2B5EF4-FFF2-40B4-BE49-F238E27FC236}">
                  <a16:creationId xmlns:a16="http://schemas.microsoft.com/office/drawing/2014/main" id="{D6720850-6192-469B-B9BF-FB50183515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3">
              <a:extLst>
                <a:ext uri="{FF2B5EF4-FFF2-40B4-BE49-F238E27FC236}">
                  <a16:creationId xmlns:a16="http://schemas.microsoft.com/office/drawing/2014/main" id="{C431C61F-33D7-4D0A-BBD2-B0FD71E69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4">
              <a:extLst>
                <a:ext uri="{FF2B5EF4-FFF2-40B4-BE49-F238E27FC236}">
                  <a16:creationId xmlns:a16="http://schemas.microsoft.com/office/drawing/2014/main" id="{7EE14CC4-51E1-47A6-8808-25ED854E3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5">
              <a:extLst>
                <a:ext uri="{FF2B5EF4-FFF2-40B4-BE49-F238E27FC236}">
                  <a16:creationId xmlns:a16="http://schemas.microsoft.com/office/drawing/2014/main" id="{38A3C423-01E5-46A5-85C7-AC8ADCEEE5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Line 16">
              <a:extLst>
                <a:ext uri="{FF2B5EF4-FFF2-40B4-BE49-F238E27FC236}">
                  <a16:creationId xmlns:a16="http://schemas.microsoft.com/office/drawing/2014/main" id="{041BAF2E-E821-41EC-A7B2-BEB2E18338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5" name="Freeform 17">
              <a:extLst>
                <a:ext uri="{FF2B5EF4-FFF2-40B4-BE49-F238E27FC236}">
                  <a16:creationId xmlns:a16="http://schemas.microsoft.com/office/drawing/2014/main" id="{1A05FB87-BE4B-4B1B-9A30-A3B243756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8">
              <a:extLst>
                <a:ext uri="{FF2B5EF4-FFF2-40B4-BE49-F238E27FC236}">
                  <a16:creationId xmlns:a16="http://schemas.microsoft.com/office/drawing/2014/main" id="{75C9AE77-A22A-4D13-B947-08FBC6803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19">
              <a:extLst>
                <a:ext uri="{FF2B5EF4-FFF2-40B4-BE49-F238E27FC236}">
                  <a16:creationId xmlns:a16="http://schemas.microsoft.com/office/drawing/2014/main" id="{E7BB7678-664B-4C81-B9BC-9B2C5D7E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0">
              <a:extLst>
                <a:ext uri="{FF2B5EF4-FFF2-40B4-BE49-F238E27FC236}">
                  <a16:creationId xmlns:a16="http://schemas.microsoft.com/office/drawing/2014/main" id="{1EA72C94-7B99-4B7C-BBD6-184C1DBEE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Rectangle 21">
              <a:extLst>
                <a:ext uri="{FF2B5EF4-FFF2-40B4-BE49-F238E27FC236}">
                  <a16:creationId xmlns:a16="http://schemas.microsoft.com/office/drawing/2014/main" id="{01875D0F-2424-4389-BB79-B7877502E2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0" name="Freeform 22">
              <a:extLst>
                <a:ext uri="{FF2B5EF4-FFF2-40B4-BE49-F238E27FC236}">
                  <a16:creationId xmlns:a16="http://schemas.microsoft.com/office/drawing/2014/main" id="{927F5A31-C681-4932-BEFD-B223D6F20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3">
              <a:extLst>
                <a:ext uri="{FF2B5EF4-FFF2-40B4-BE49-F238E27FC236}">
                  <a16:creationId xmlns:a16="http://schemas.microsoft.com/office/drawing/2014/main" id="{DAD9D8E8-3E55-4DDA-80B0-6508DFC58C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24">
              <a:extLst>
                <a:ext uri="{FF2B5EF4-FFF2-40B4-BE49-F238E27FC236}">
                  <a16:creationId xmlns:a16="http://schemas.microsoft.com/office/drawing/2014/main" id="{D22A1C63-7C05-4DA9-8684-DC69A5D9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5">
              <a:extLst>
                <a:ext uri="{FF2B5EF4-FFF2-40B4-BE49-F238E27FC236}">
                  <a16:creationId xmlns:a16="http://schemas.microsoft.com/office/drawing/2014/main" id="{A8B355B6-F766-4BB2-A54B-CE32BC49A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6">
              <a:extLst>
                <a:ext uri="{FF2B5EF4-FFF2-40B4-BE49-F238E27FC236}">
                  <a16:creationId xmlns:a16="http://schemas.microsoft.com/office/drawing/2014/main" id="{D8DD30D1-F2F5-4FCF-889A-5AC14EFF6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7">
              <a:extLst>
                <a:ext uri="{FF2B5EF4-FFF2-40B4-BE49-F238E27FC236}">
                  <a16:creationId xmlns:a16="http://schemas.microsoft.com/office/drawing/2014/main" id="{CB2B0458-507D-43E8-B56C-F0CED4CA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8">
              <a:extLst>
                <a:ext uri="{FF2B5EF4-FFF2-40B4-BE49-F238E27FC236}">
                  <a16:creationId xmlns:a16="http://schemas.microsoft.com/office/drawing/2014/main" id="{7675565E-26DD-486E-B047-99568C1FF2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9">
              <a:extLst>
                <a:ext uri="{FF2B5EF4-FFF2-40B4-BE49-F238E27FC236}">
                  <a16:creationId xmlns:a16="http://schemas.microsoft.com/office/drawing/2014/main" id="{5434B238-B1E6-469A-9A4E-26CC34BC3B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30">
              <a:extLst>
                <a:ext uri="{FF2B5EF4-FFF2-40B4-BE49-F238E27FC236}">
                  <a16:creationId xmlns:a16="http://schemas.microsoft.com/office/drawing/2014/main" id="{06B74BB5-A917-465D-92AF-7A24D085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31">
              <a:extLst>
                <a:ext uri="{FF2B5EF4-FFF2-40B4-BE49-F238E27FC236}">
                  <a16:creationId xmlns:a16="http://schemas.microsoft.com/office/drawing/2014/main" id="{CADDD9FF-E0DA-4B0B-8004-2BDB7DA26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28" name="Picture 2">
            <a:extLst>
              <a:ext uri="{FF2B5EF4-FFF2-40B4-BE49-F238E27FC236}">
                <a16:creationId xmlns:a16="http://schemas.microsoft.com/office/drawing/2014/main" id="{CB54E949-8598-44D5-95F6-C31D8E6500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16D22D-C43A-4C6A-B908-DEF4FB844A46}"/>
              </a:ext>
            </a:extLst>
          </p:cNvPr>
          <p:cNvSpPr>
            <a:spLocks noGrp="1"/>
          </p:cNvSpPr>
          <p:nvPr>
            <p:ph type="title"/>
          </p:nvPr>
        </p:nvSpPr>
        <p:spPr>
          <a:xfrm>
            <a:off x="853330" y="1134683"/>
            <a:ext cx="2743310" cy="4255024"/>
          </a:xfrm>
        </p:spPr>
        <p:txBody>
          <a:bodyPr>
            <a:normAutofit/>
          </a:bodyPr>
          <a:lstStyle/>
          <a:p>
            <a:r>
              <a:rPr lang="en-US">
                <a:solidFill>
                  <a:srgbClr val="FFFFFF"/>
                </a:solidFill>
              </a:rPr>
              <a:t>Scrum Roles</a:t>
            </a:r>
          </a:p>
        </p:txBody>
      </p:sp>
      <p:graphicFrame>
        <p:nvGraphicFramePr>
          <p:cNvPr id="129" name="Content Placeholder 2">
            <a:extLst>
              <a:ext uri="{FF2B5EF4-FFF2-40B4-BE49-F238E27FC236}">
                <a16:creationId xmlns:a16="http://schemas.microsoft.com/office/drawing/2014/main" id="{94112222-8B11-4087-9CB2-B8222A098400}"/>
              </a:ext>
            </a:extLst>
          </p:cNvPr>
          <p:cNvGraphicFramePr>
            <a:graphicFrameLocks noGrp="1"/>
          </p:cNvGraphicFramePr>
          <p:nvPr>
            <p:ph idx="1"/>
            <p:extLst>
              <p:ext uri="{D42A27DB-BD31-4B8C-83A1-F6EECF244321}">
                <p14:modId xmlns:p14="http://schemas.microsoft.com/office/powerpoint/2010/main" val="401381980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821938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4FCA6A9-2F4E-4F25-8A7F-0F728A10CB1F}"/>
              </a:ext>
            </a:extLst>
          </p:cNvPr>
          <p:cNvSpPr>
            <a:spLocks noGrp="1"/>
          </p:cNvSpPr>
          <p:nvPr>
            <p:ph type="title"/>
          </p:nvPr>
        </p:nvSpPr>
        <p:spPr>
          <a:xfrm>
            <a:off x="1141411" y="748240"/>
            <a:ext cx="9906000" cy="1117073"/>
          </a:xfrm>
        </p:spPr>
        <p:txBody>
          <a:bodyPr>
            <a:normAutofit/>
          </a:bodyPr>
          <a:lstStyle/>
          <a:p>
            <a:pPr algn="ctr"/>
            <a:r>
              <a:rPr lang="en-US" sz="4000"/>
              <a:t>Product Owner</a:t>
            </a:r>
          </a:p>
        </p:txBody>
      </p:sp>
      <p:sp>
        <p:nvSpPr>
          <p:cNvPr id="3" name="Content Placeholder 2">
            <a:extLst>
              <a:ext uri="{FF2B5EF4-FFF2-40B4-BE49-F238E27FC236}">
                <a16:creationId xmlns:a16="http://schemas.microsoft.com/office/drawing/2014/main" id="{BFC20857-C7F7-46AE-BF33-E2B9EEACB9C0}"/>
              </a:ext>
            </a:extLst>
          </p:cNvPr>
          <p:cNvSpPr>
            <a:spLocks noGrp="1"/>
          </p:cNvSpPr>
          <p:nvPr>
            <p:ph idx="1"/>
          </p:nvPr>
        </p:nvSpPr>
        <p:spPr>
          <a:xfrm>
            <a:off x="1206500" y="1957388"/>
            <a:ext cx="9840911" cy="3987799"/>
          </a:xfrm>
        </p:spPr>
        <p:txBody>
          <a:bodyPr anchor="t">
            <a:normAutofit lnSpcReduction="10000"/>
          </a:bodyPr>
          <a:lstStyle/>
          <a:p>
            <a:r>
              <a:rPr lang="en-US" dirty="0"/>
              <a:t>Clearly expressing the Product Backlog items</a:t>
            </a:r>
          </a:p>
          <a:p>
            <a:r>
              <a:rPr lang="en-US" dirty="0"/>
              <a:t>Ordering the items in the Product Backlog to achieve goals and missions</a:t>
            </a:r>
          </a:p>
          <a:p>
            <a:r>
              <a:rPr lang="en-US" dirty="0"/>
              <a:t>Optimizing the value of the work the Development Team performs</a:t>
            </a:r>
          </a:p>
          <a:p>
            <a:r>
              <a:rPr lang="en-US" dirty="0"/>
              <a:t>Ensuring that the Product Backlog is visible, transparent, and clear to all, and shows what the Scrum Team will work on next</a:t>
            </a:r>
          </a:p>
          <a:p>
            <a:r>
              <a:rPr lang="en-US" dirty="0"/>
              <a:t>Ensuring the Development Team understands items in the Product Backlog to the level needed</a:t>
            </a:r>
          </a:p>
          <a:p>
            <a:pPr marL="0" indent="0">
              <a:buNone/>
            </a:pPr>
            <a:r>
              <a:rPr lang="en-US" sz="1800" dirty="0">
                <a:effectLst/>
                <a:latin typeface="Times New Roman" panose="02020603050405020304" pitchFamily="18" charset="0"/>
                <a:ea typeface="Calibri" panose="020F0502020204030204" pitchFamily="34" charset="0"/>
              </a:rPr>
              <a:t>(Cobb, p. 35) </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80393065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6FCB110-4454-4B75-B30F-5ACBF7F02AD4}"/>
              </a:ext>
            </a:extLst>
          </p:cNvPr>
          <p:cNvSpPr>
            <a:spLocks noGrp="1"/>
          </p:cNvSpPr>
          <p:nvPr>
            <p:ph type="title"/>
          </p:nvPr>
        </p:nvSpPr>
        <p:spPr>
          <a:xfrm>
            <a:off x="1141411" y="748240"/>
            <a:ext cx="9906000" cy="1117073"/>
          </a:xfrm>
        </p:spPr>
        <p:txBody>
          <a:bodyPr>
            <a:normAutofit/>
          </a:bodyPr>
          <a:lstStyle/>
          <a:p>
            <a:pPr algn="ctr"/>
            <a:r>
              <a:rPr lang="en-US" sz="4000" dirty="0"/>
              <a:t>Scrum Master</a:t>
            </a:r>
          </a:p>
        </p:txBody>
      </p:sp>
      <p:sp>
        <p:nvSpPr>
          <p:cNvPr id="3" name="Content Placeholder 2">
            <a:extLst>
              <a:ext uri="{FF2B5EF4-FFF2-40B4-BE49-F238E27FC236}">
                <a16:creationId xmlns:a16="http://schemas.microsoft.com/office/drawing/2014/main" id="{926B0894-24DE-4BD8-893F-21CD819F79F1}"/>
              </a:ext>
            </a:extLst>
          </p:cNvPr>
          <p:cNvSpPr>
            <a:spLocks noGrp="1"/>
          </p:cNvSpPr>
          <p:nvPr>
            <p:ph idx="1"/>
          </p:nvPr>
        </p:nvSpPr>
        <p:spPr>
          <a:xfrm>
            <a:off x="1206500" y="1858963"/>
            <a:ext cx="10301287" cy="4737100"/>
          </a:xfrm>
        </p:spPr>
        <p:txBody>
          <a:bodyPr anchor="t">
            <a:normAutofit fontScale="62500" lnSpcReduction="20000"/>
          </a:bodyPr>
          <a:lstStyle/>
          <a:p>
            <a:r>
              <a:rPr lang="en-US" dirty="0"/>
              <a:t>Finding techniques for effective Product Backlog management</a:t>
            </a:r>
          </a:p>
          <a:p>
            <a:r>
              <a:rPr lang="en-US" dirty="0"/>
              <a:t>Helping the Scrum Team understand the need for clear and concise Product Backlog items</a:t>
            </a:r>
          </a:p>
          <a:p>
            <a:r>
              <a:rPr lang="en-US" dirty="0"/>
              <a:t>Understanding product planning in an empirical environment</a:t>
            </a:r>
          </a:p>
          <a:p>
            <a:r>
              <a:rPr lang="en-US" dirty="0"/>
              <a:t>Ensuring the Product Owner knows how to arrange the Product Backlog to maximize value</a:t>
            </a:r>
          </a:p>
          <a:p>
            <a:r>
              <a:rPr lang="en-US" dirty="0"/>
              <a:t>Understanding and practicing agility</a:t>
            </a:r>
          </a:p>
          <a:p>
            <a:r>
              <a:rPr lang="en-US" dirty="0"/>
              <a:t>Facilitating Scrum events as requested and needed. The Scrum Master serves the Development Team in several ways, including</a:t>
            </a:r>
          </a:p>
          <a:p>
            <a:r>
              <a:rPr lang="en-US" dirty="0"/>
              <a:t>Coaching the Development Team in self-organization and cross-functionality</a:t>
            </a:r>
          </a:p>
          <a:p>
            <a:r>
              <a:rPr lang="en-US" dirty="0"/>
              <a:t>Helping the Development Team to create high-value products</a:t>
            </a:r>
          </a:p>
          <a:p>
            <a:r>
              <a:rPr lang="en-US" dirty="0"/>
              <a:t>Removing impediments to the Development Team’s progress</a:t>
            </a:r>
          </a:p>
          <a:p>
            <a:r>
              <a:rPr lang="en-US" dirty="0"/>
              <a:t>Facilitating Scrum events as requested or needed</a:t>
            </a:r>
          </a:p>
          <a:p>
            <a:r>
              <a:rPr lang="en-US" dirty="0"/>
              <a:t>Coaching the Development Team in organizational environments in which Scrum is not yet fully adopted and understood.</a:t>
            </a:r>
          </a:p>
          <a:p>
            <a:pPr marL="0" indent="0">
              <a:buNone/>
            </a:pPr>
            <a:r>
              <a:rPr lang="en-US" sz="1800" dirty="0">
                <a:effectLst/>
                <a:latin typeface="Times New Roman" panose="02020603050405020304" pitchFamily="18" charset="0"/>
                <a:ea typeface="Calibri" panose="020F0502020204030204" pitchFamily="34" charset="0"/>
              </a:rPr>
              <a:t>(Cobb, p. 36) </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04251359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F130FB2-CD43-468C-933D-6F5A9AF9D547}"/>
              </a:ext>
            </a:extLst>
          </p:cNvPr>
          <p:cNvSpPr>
            <a:spLocks noGrp="1"/>
          </p:cNvSpPr>
          <p:nvPr>
            <p:ph type="title"/>
          </p:nvPr>
        </p:nvSpPr>
        <p:spPr>
          <a:xfrm>
            <a:off x="1141411" y="748240"/>
            <a:ext cx="9906000" cy="1117073"/>
          </a:xfrm>
        </p:spPr>
        <p:txBody>
          <a:bodyPr>
            <a:normAutofit/>
          </a:bodyPr>
          <a:lstStyle/>
          <a:p>
            <a:pPr algn="ctr"/>
            <a:r>
              <a:rPr lang="en-US" sz="4000" dirty="0"/>
              <a:t>Development Team</a:t>
            </a:r>
          </a:p>
        </p:txBody>
      </p:sp>
      <p:sp>
        <p:nvSpPr>
          <p:cNvPr id="3" name="Content Placeholder 2">
            <a:extLst>
              <a:ext uri="{FF2B5EF4-FFF2-40B4-BE49-F238E27FC236}">
                <a16:creationId xmlns:a16="http://schemas.microsoft.com/office/drawing/2014/main" id="{0DFD9B3E-5211-4C79-AE20-1BB7F77A9B64}"/>
              </a:ext>
            </a:extLst>
          </p:cNvPr>
          <p:cNvSpPr>
            <a:spLocks noGrp="1"/>
          </p:cNvSpPr>
          <p:nvPr>
            <p:ph idx="1"/>
          </p:nvPr>
        </p:nvSpPr>
        <p:spPr>
          <a:xfrm>
            <a:off x="1206500" y="2249486"/>
            <a:ext cx="9840911" cy="3860273"/>
          </a:xfrm>
        </p:spPr>
        <p:txBody>
          <a:bodyPr anchor="t">
            <a:normAutofit fontScale="77500" lnSpcReduction="20000"/>
          </a:bodyPr>
          <a:lstStyle/>
          <a:p>
            <a:r>
              <a:rPr lang="en-US" dirty="0"/>
              <a:t>They are self-organizing. No one (not even the Scrum Master) tells the Development Team how to turn Product Backlog into increments of potentially releasable functionality</a:t>
            </a:r>
          </a:p>
          <a:p>
            <a:r>
              <a:rPr lang="en-US" dirty="0"/>
              <a:t>Development Teams are cross-functional, with all of the skills as a team necessary to create a product increment</a:t>
            </a:r>
          </a:p>
          <a:p>
            <a:r>
              <a:rPr lang="en-US" dirty="0"/>
              <a:t>Scrum recognizes no titles for Development Team members other than Developer, regardless of the work being performed by the person; there are no exceptions to this rule</a:t>
            </a:r>
          </a:p>
          <a:p>
            <a:r>
              <a:rPr lang="en-US" dirty="0"/>
              <a:t>Scrum recognizes no sub-teams in the Development Team, regardless of particular domains that need to be addressed like testing or business analysis; there are no exceptions to this rule</a:t>
            </a:r>
          </a:p>
          <a:p>
            <a:r>
              <a:rPr lang="en-US" dirty="0"/>
              <a:t>Individual Development Team members may have specialized skills and areas of focus but accountability belongs to the Development Team as a whole.</a:t>
            </a:r>
          </a:p>
          <a:p>
            <a:pPr marL="0" indent="0">
              <a:buNone/>
            </a:pPr>
            <a:r>
              <a:rPr lang="en-US" sz="1800" dirty="0">
                <a:effectLst/>
                <a:latin typeface="Times New Roman" panose="02020603050405020304" pitchFamily="18" charset="0"/>
                <a:ea typeface="Calibri" panose="020F0502020204030204" pitchFamily="34" charset="0"/>
              </a:rPr>
              <a:t>(Cobb, p. 38) </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3443799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 name="Rectangle 53">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7BEDA8B-D0CB-4F81-83DD-D8D2725862C0}"/>
              </a:ext>
            </a:extLst>
          </p:cNvPr>
          <p:cNvSpPr>
            <a:spLocks noGrp="1"/>
          </p:cNvSpPr>
          <p:nvPr>
            <p:ph type="title"/>
          </p:nvPr>
        </p:nvSpPr>
        <p:spPr>
          <a:xfrm>
            <a:off x="839788" y="510370"/>
            <a:ext cx="3059969" cy="1304142"/>
          </a:xfrm>
        </p:spPr>
        <p:txBody>
          <a:bodyPr>
            <a:normAutofit/>
          </a:bodyPr>
          <a:lstStyle/>
          <a:p>
            <a:r>
              <a:rPr lang="en-US" dirty="0">
                <a:effectLst/>
                <a:latin typeface="+mn-lt"/>
              </a:rPr>
              <a:t>Agile Phases</a:t>
            </a:r>
          </a:p>
        </p:txBody>
      </p:sp>
      <p:sp useBgFill="1">
        <p:nvSpPr>
          <p:cNvPr id="10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2076B9-1352-4B0E-BD5F-30BB8F0066EE}"/>
              </a:ext>
            </a:extLst>
          </p:cNvPr>
          <p:cNvSpPr>
            <a:spLocks noGrp="1"/>
          </p:cNvSpPr>
          <p:nvPr>
            <p:ph idx="1"/>
          </p:nvPr>
        </p:nvSpPr>
        <p:spPr>
          <a:xfrm>
            <a:off x="5310719" y="1928813"/>
            <a:ext cx="5831944" cy="4516777"/>
          </a:xfrm>
        </p:spPr>
        <p:txBody>
          <a:bodyPr>
            <a:normAutofit/>
          </a:bodyPr>
          <a:lstStyle/>
          <a:p>
            <a:r>
              <a:rPr lang="en-US" dirty="0"/>
              <a:t>System Requirements</a:t>
            </a:r>
          </a:p>
          <a:p>
            <a:r>
              <a:rPr lang="en-US" dirty="0"/>
              <a:t>Software Requirements</a:t>
            </a:r>
          </a:p>
          <a:p>
            <a:r>
              <a:rPr lang="en-US" dirty="0"/>
              <a:t>Analysis</a:t>
            </a:r>
          </a:p>
          <a:p>
            <a:r>
              <a:rPr lang="en-US" dirty="0"/>
              <a:t>Program Design</a:t>
            </a:r>
          </a:p>
          <a:p>
            <a:r>
              <a:rPr lang="en-US" dirty="0"/>
              <a:t>Coding</a:t>
            </a:r>
          </a:p>
          <a:p>
            <a:r>
              <a:rPr lang="en-US" dirty="0"/>
              <a:t>Testing</a:t>
            </a:r>
          </a:p>
          <a:p>
            <a:r>
              <a:rPr lang="en-US" dirty="0"/>
              <a:t>Operations</a:t>
            </a:r>
          </a:p>
        </p:txBody>
      </p:sp>
      <p:sp>
        <p:nvSpPr>
          <p:cNvPr id="5" name="TextBox 4">
            <a:extLst>
              <a:ext uri="{FF2B5EF4-FFF2-40B4-BE49-F238E27FC236}">
                <a16:creationId xmlns:a16="http://schemas.microsoft.com/office/drawing/2014/main" id="{8B3E4F8B-BB85-4A73-8FA1-0953B9E09F3D}"/>
              </a:ext>
            </a:extLst>
          </p:cNvPr>
          <p:cNvSpPr txBox="1"/>
          <p:nvPr/>
        </p:nvSpPr>
        <p:spPr>
          <a:xfrm>
            <a:off x="717550" y="1928813"/>
            <a:ext cx="351383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Inception</a:t>
            </a:r>
          </a:p>
          <a:p>
            <a:pPr marL="285750" indent="-285750">
              <a:buFont typeface="Arial" panose="020B0604020202020204" pitchFamily="34" charset="0"/>
              <a:buChar char="•"/>
            </a:pPr>
            <a:r>
              <a:rPr lang="en-US" sz="2400" dirty="0"/>
              <a:t>Construction</a:t>
            </a:r>
          </a:p>
          <a:p>
            <a:pPr marL="285750" indent="-285750">
              <a:buFont typeface="Arial" panose="020B0604020202020204" pitchFamily="34" charset="0"/>
              <a:buChar char="•"/>
            </a:pPr>
            <a:r>
              <a:rPr lang="en-US" sz="2400" dirty="0"/>
              <a:t>Transition</a:t>
            </a:r>
          </a:p>
        </p:txBody>
      </p:sp>
      <p:sp>
        <p:nvSpPr>
          <p:cNvPr id="6" name="TextBox 5">
            <a:extLst>
              <a:ext uri="{FF2B5EF4-FFF2-40B4-BE49-F238E27FC236}">
                <a16:creationId xmlns:a16="http://schemas.microsoft.com/office/drawing/2014/main" id="{8DA43345-5676-4E14-93E9-5788E4D3BE4A}"/>
              </a:ext>
            </a:extLst>
          </p:cNvPr>
          <p:cNvSpPr txBox="1"/>
          <p:nvPr/>
        </p:nvSpPr>
        <p:spPr>
          <a:xfrm>
            <a:off x="5404546" y="839275"/>
            <a:ext cx="5766481" cy="646331"/>
          </a:xfrm>
          <a:prstGeom prst="rect">
            <a:avLst/>
          </a:prstGeom>
          <a:noFill/>
        </p:spPr>
        <p:txBody>
          <a:bodyPr wrap="square" rtlCol="0">
            <a:spAutoFit/>
          </a:bodyPr>
          <a:lstStyle/>
          <a:p>
            <a:r>
              <a:rPr lang="en-US" sz="3600" cap="all" dirty="0">
                <a:effectLst>
                  <a:outerShdw blurRad="38100" dist="38100" dir="2700000" algn="tl">
                    <a:srgbClr val="000000">
                      <a:alpha val="43137"/>
                    </a:srgbClr>
                  </a:outerShdw>
                </a:effectLst>
                <a:latin typeface="+mj-lt"/>
              </a:rPr>
              <a:t>Waterfall Phases</a:t>
            </a:r>
          </a:p>
        </p:txBody>
      </p:sp>
    </p:spTree>
    <p:extLst>
      <p:ext uri="{BB962C8B-B14F-4D97-AF65-F5344CB8AC3E}">
        <p14:creationId xmlns:p14="http://schemas.microsoft.com/office/powerpoint/2010/main" val="125748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4" name="Group 6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9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9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0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0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1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5" name="Group 11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8" name="Rectangle 11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2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3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3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4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D3740328-051E-4A55-A76E-DF2B88254E9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solidFill>
                  <a:srgbClr val="FFFFFF"/>
                </a:solidFill>
              </a:rPr>
              <a:t>Waterfall</a:t>
            </a:r>
          </a:p>
        </p:txBody>
      </p:sp>
      <p:sp>
        <p:nvSpPr>
          <p:cNvPr id="3" name="Content Placeholder 2">
            <a:extLst>
              <a:ext uri="{FF2B5EF4-FFF2-40B4-BE49-F238E27FC236}">
                <a16:creationId xmlns:a16="http://schemas.microsoft.com/office/drawing/2014/main" id="{3F9A16EC-C66F-4A92-A6FD-A14D258EDBDF}"/>
              </a:ext>
            </a:extLst>
          </p:cNvPr>
          <p:cNvSpPr>
            <a:spLocks noGrp="1"/>
          </p:cNvSpPr>
          <p:nvPr>
            <p:ph idx="1"/>
          </p:nvPr>
        </p:nvSpPr>
        <p:spPr>
          <a:xfrm>
            <a:off x="2667001" y="3602038"/>
            <a:ext cx="6857999" cy="953029"/>
          </a:xfrm>
        </p:spPr>
        <p:txBody>
          <a:bodyPr vert="horz" lIns="91440" tIns="45720" rIns="91440" bIns="45720" rtlCol="0">
            <a:normAutofit fontScale="55000" lnSpcReduction="20000"/>
          </a:bodyPr>
          <a:lstStyle/>
          <a:p>
            <a:pPr marL="0" indent="0" algn="ctr">
              <a:buNone/>
            </a:pPr>
            <a:r>
              <a:rPr lang="en-US" sz="2000" dirty="0">
                <a:solidFill>
                  <a:schemeClr val="bg2"/>
                </a:solidFill>
              </a:rPr>
              <a:t>Had the waterfall development approach been chosen for this project, the guidelines would have been much more strict. All details would need to be thought out and designed ahead of time with no flexibility in design process. The transition from a list to a slideshow would not have been possible. Changing the concept from all travel locations to only wellness and detox destinations also would have been impossible.</a:t>
            </a:r>
          </a:p>
        </p:txBody>
      </p:sp>
    </p:spTree>
    <p:extLst>
      <p:ext uri="{BB962C8B-B14F-4D97-AF65-F5344CB8AC3E}">
        <p14:creationId xmlns:p14="http://schemas.microsoft.com/office/powerpoint/2010/main" val="314050081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E6072-4A58-4A16-85F6-67A0FE223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C1DD88D-B6CF-4188-B28E-41DA602F7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20000"/>
            </a:schemeClr>
          </a:solidFill>
        </p:grpSpPr>
        <p:sp>
          <p:nvSpPr>
            <p:cNvPr id="11" name="Rectangle 5">
              <a:extLst>
                <a:ext uri="{FF2B5EF4-FFF2-40B4-BE49-F238E27FC236}">
                  <a16:creationId xmlns:a16="http://schemas.microsoft.com/office/drawing/2014/main" id="{D3E3CAB9-DCE4-4BB4-8035-1C555687E8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1C73697E-66AC-47EA-B546-A464118217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EDE7D70-C48F-41C0-81C9-FEAA9D087A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3440900A-0FBF-4FD1-8858-4FF7CBA9D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067322B1-143D-436E-8636-545FF80BA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434C71DB-4BBA-4549-B8DD-AFB76D491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70B35077-9685-478A-ABBC-26F30348B5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EEA0FAF8-0409-4BB8-AE76-8647169A5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C52E7D3-D280-4C24-9FB4-30F6457CF1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113A5141-29C7-4774-8F40-CD34C896E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2E2C72FC-0A41-4AB2-A0D9-9828EFAB2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D84C1857-D82C-408D-93BB-DBA79028A7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0D64DCE2-6B04-4D06-9274-6504BF95D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C8D45D3-D06B-4794-B836-648C9CF49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43BB9D13-E3C3-4255-9325-90AE0D42E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0D3929C1-961C-4327-88FA-3188DE45A6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F343DAD3-E142-4DB7-9946-9CE86AE6D9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A190F48-6D09-46E7-B536-AFED58FAA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813869C4-FA8C-4B8E-90E6-CB9F45B33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372F4A61-FA38-44D4-819D-912DEA5AB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B074088-9CFB-413C-8CB5-C75295309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859E8C95-B6F0-4294-A55B-BEA525759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A3DC508-3E77-43A1-8AFB-29B593B42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7DE640D4-340B-424C-B141-EA3AE984B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52874D14-FF21-434A-AC65-C53A40F7FC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24422B15-B057-4AE9-9505-83F429DF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A9E60243-98DE-435F-9C3A-FE22497942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C3AA562B-A297-4308-AE7B-B9F87D9B1587}"/>
              </a:ext>
            </a:extLst>
          </p:cNvPr>
          <p:cNvSpPr>
            <a:spLocks noGrp="1"/>
          </p:cNvSpPr>
          <p:nvPr>
            <p:ph type="title"/>
          </p:nvPr>
        </p:nvSpPr>
        <p:spPr>
          <a:xfrm>
            <a:off x="1141413" y="618518"/>
            <a:ext cx="7631926" cy="1478570"/>
          </a:xfrm>
        </p:spPr>
        <p:txBody>
          <a:bodyPr>
            <a:normAutofit/>
          </a:bodyPr>
          <a:lstStyle/>
          <a:p>
            <a:r>
              <a:rPr lang="en-US" sz="3200" dirty="0"/>
              <a:t>Agile Vs Waterfall</a:t>
            </a:r>
          </a:p>
        </p:txBody>
      </p:sp>
      <p:sp>
        <p:nvSpPr>
          <p:cNvPr id="3" name="Content Placeholder 2">
            <a:extLst>
              <a:ext uri="{FF2B5EF4-FFF2-40B4-BE49-F238E27FC236}">
                <a16:creationId xmlns:a16="http://schemas.microsoft.com/office/drawing/2014/main" id="{FBDC1F96-F4F4-46D4-A0CB-40B24889582E}"/>
              </a:ext>
            </a:extLst>
          </p:cNvPr>
          <p:cNvSpPr>
            <a:spLocks noGrp="1"/>
          </p:cNvSpPr>
          <p:nvPr>
            <p:ph idx="1"/>
          </p:nvPr>
        </p:nvSpPr>
        <p:spPr>
          <a:xfrm>
            <a:off x="1141412" y="2249487"/>
            <a:ext cx="7631927" cy="3541714"/>
          </a:xfrm>
        </p:spPr>
        <p:txBody>
          <a:bodyPr anchor="t">
            <a:normAutofit/>
          </a:bodyPr>
          <a:lstStyle/>
          <a:p>
            <a:r>
              <a:rPr lang="en-US" sz="2000" dirty="0"/>
              <a:t>Complexity</a:t>
            </a:r>
          </a:p>
          <a:p>
            <a:r>
              <a:rPr lang="en-US" sz="2000" dirty="0"/>
              <a:t>Flexibility</a:t>
            </a:r>
          </a:p>
          <a:p>
            <a:r>
              <a:rPr lang="en-US" sz="2000" dirty="0"/>
              <a:t>Design</a:t>
            </a:r>
          </a:p>
          <a:p>
            <a:r>
              <a:rPr lang="en-US" sz="2000" dirty="0"/>
              <a:t>Team size</a:t>
            </a:r>
          </a:p>
          <a:p>
            <a:r>
              <a:rPr lang="en-US" sz="2000" dirty="0"/>
              <a:t>Project </a:t>
            </a:r>
          </a:p>
          <a:p>
            <a:r>
              <a:rPr lang="en-US" sz="2000" dirty="0"/>
              <a:t>Budget</a:t>
            </a:r>
          </a:p>
        </p:txBody>
      </p:sp>
      <p:grpSp>
        <p:nvGrpSpPr>
          <p:cNvPr id="39" name="Group 38">
            <a:extLst>
              <a:ext uri="{FF2B5EF4-FFF2-40B4-BE49-F238E27FC236}">
                <a16:creationId xmlns:a16="http://schemas.microsoft.com/office/drawing/2014/main" id="{455E0AD7-882F-4B4C-B3A7-D4E72D48E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15000"/>
            </a:schemeClr>
          </a:solidFill>
        </p:grpSpPr>
        <p:sp>
          <p:nvSpPr>
            <p:cNvPr id="40" name="Freeform 32">
              <a:extLst>
                <a:ext uri="{FF2B5EF4-FFF2-40B4-BE49-F238E27FC236}">
                  <a16:creationId xmlns:a16="http://schemas.microsoft.com/office/drawing/2014/main" id="{7830B337-37A8-4ADF-B88C-A734E26F9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7996F53E-6131-4949-B65E-262F724B2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A5E72477-1B92-43FA-ABD1-D9101F31C5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BD17DAA-2B77-45FF-A3AA-9AA2235D6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B408CF24-608A-4ECC-AF3B-B4C548F1BB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F1CE5AA5-B482-446E-8EAC-5B1973DB5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F607697-1F29-43C0-8A24-690043FD2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4AAC6860-2756-4924-B531-9E7B8B35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A724446B-3184-47C7-9D87-1737E709F0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395B07C3-57BC-4462-8F9D-C6B48AF8B4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3175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09D-DDE9-4B93-A9D6-5701D0DDCDD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F8ECC3B-A1D0-4ECD-A5CF-B076AD4210B9}"/>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Charles G. Cobb. (2015). The Project Manager’s Guide to Mastering Agile : Principles and Practices for an Adaptive Approach. Wiley.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27569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58</TotalTime>
  <Words>1052</Words>
  <Application>Microsoft Office PowerPoint</Application>
  <PresentationFormat>Widescreen</PresentationFormat>
  <Paragraphs>72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Tw Cen MT</vt:lpstr>
      <vt:lpstr>Circuit</vt:lpstr>
      <vt:lpstr>Scrum-Agile</vt:lpstr>
      <vt:lpstr>Scrum Roles</vt:lpstr>
      <vt:lpstr>Product Owner</vt:lpstr>
      <vt:lpstr>Scrum Master</vt:lpstr>
      <vt:lpstr>Development Team</vt:lpstr>
      <vt:lpstr>Agile Phases</vt:lpstr>
      <vt:lpstr>Waterfall</vt:lpstr>
      <vt:lpstr>Agile Vs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dc:title>
  <dc:creator>Hampton, Joshua</dc:creator>
  <cp:lastModifiedBy>Hampton, Joshua</cp:lastModifiedBy>
  <cp:revision>1</cp:revision>
  <dcterms:created xsi:type="dcterms:W3CDTF">2021-08-16T03:00:54Z</dcterms:created>
  <dcterms:modified xsi:type="dcterms:W3CDTF">2021-08-16T03:59:36Z</dcterms:modified>
</cp:coreProperties>
</file>