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Joshua Hampton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Organizations that are looking to integrate security into their DevOps should be looking to the </a:t>
            </a:r>
            <a:r>
              <a:rPr lang="en-US" dirty="0" err="1"/>
              <a:t>DevSecOps</a:t>
            </a:r>
            <a:r>
              <a:rPr lang="en-US" dirty="0"/>
              <a:t> model of programming which integrates security into the software development lifecycle. This includes security into the design, assessment, and testing of the application.</a:t>
            </a:r>
            <a:endParaRPr sz="1600" dirty="0"/>
          </a:p>
          <a:p>
            <a:pPr marL="685800" lvl="1" indent="-228600" algn="l" rtl="0">
              <a:lnSpc>
                <a:spcPct val="90000"/>
              </a:lnSpc>
              <a:spcBef>
                <a:spcPts val="500"/>
              </a:spcBef>
              <a:spcAft>
                <a:spcPts val="0"/>
              </a:spcAft>
              <a:buClr>
                <a:schemeClr val="lt1"/>
              </a:buClr>
              <a:buSzPts val="2000"/>
              <a:buChar char="•"/>
            </a:pPr>
            <a:r>
              <a:rPr lang="en-US" dirty="0"/>
              <a:t>There are several testing utilities which can be used to help test and secure your code throughout the development process such as dynamic application security testing software which automates scans against new code changes to catch vulnerabilities on the Open Web Application Security Project’s list of most common flaws. Static testers can also be found online and integrated into your IDE such as </a:t>
            </a:r>
            <a:r>
              <a:rPr lang="en-US" dirty="0" err="1"/>
              <a:t>CPPCheck</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Any security risks should be remedied as soon as possible. Sometimes however this means significantly refactoring your code which may not be a viable option. The security risk assessment in the secure coding standards helps to identify serious threats and prioritize your development priorities accordingly. Any security risk left open can be a potential vulnerability, but some are more likely and more severe than others and should be prioritized as such.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This security policy should be expanded upon in future iterations to include policies which were missed or not well defined such as the Heed Compiler warnings policy and the Sanitize Data Sent to Other Systems. Since these were not adequately represented within the security policy, they should be a priority to describe in future iterations to ensure a well defined and fully covered security policy.</a:t>
            </a:r>
          </a:p>
          <a:p>
            <a:pPr marL="1143000" lvl="2" indent="-228600" algn="l" rtl="0">
              <a:lnSpc>
                <a:spcPct val="90000"/>
              </a:lnSpc>
              <a:spcBef>
                <a:spcPts val="0"/>
              </a:spcBef>
              <a:spcAft>
                <a:spcPts val="0"/>
              </a:spcAft>
              <a:buClr>
                <a:schemeClr val="lt1"/>
              </a:buClr>
              <a:buSzPts val="1800"/>
              <a:buChar char="•"/>
            </a:pPr>
            <a:endParaRPr lang="en-US"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Future iterations of the Secure coding Standards should include standards for Encryption, Zero trust design, and API integrations. Encryption is a key aspect of secure coding and should be implemented in data at rest, in transit, and in use. Zero trust should be implemented where possible in applications to ensure a network breach does not become a data breach due to lateral movement within the network. Any open API connections to the application should be implemented in a secure and restful way to ensure secure access.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r>
              <a:rPr lang="en-US" dirty="0">
                <a:effectLst/>
              </a:rPr>
              <a:t>Google. (n.d.). </a:t>
            </a:r>
            <a:r>
              <a:rPr lang="en-US" i="1" dirty="0">
                <a:effectLst/>
              </a:rPr>
              <a:t>DevOps Tech: Shifting left on security  |  google cloud</a:t>
            </a:r>
            <a:r>
              <a:rPr lang="en-US" dirty="0">
                <a:effectLst/>
              </a:rPr>
              <a:t>. Google. Retrieved April 24, 2022, from https://cloud.google.com/architecture/devops/devops-tech-shifting-left-on-security </a:t>
            </a:r>
          </a:p>
          <a:p>
            <a:r>
              <a:rPr lang="en-US" dirty="0" err="1">
                <a:effectLst/>
              </a:rPr>
              <a:t>Mylonas</a:t>
            </a:r>
            <a:r>
              <a:rPr lang="en-US" dirty="0">
                <a:effectLst/>
              </a:rPr>
              <a:t>, L. (2018, November 27). </a:t>
            </a:r>
            <a:r>
              <a:rPr lang="en-US" i="1" dirty="0">
                <a:effectLst/>
              </a:rPr>
              <a:t>What is AAA Security? an introduction to authentication, </a:t>
            </a:r>
            <a:r>
              <a:rPr lang="en-US" i="1" dirty="0" err="1">
                <a:effectLst/>
              </a:rPr>
              <a:t>Authorisation</a:t>
            </a:r>
            <a:r>
              <a:rPr lang="en-US" i="1" dirty="0">
                <a:effectLst/>
              </a:rPr>
              <a:t> and Accounting</a:t>
            </a:r>
            <a:r>
              <a:rPr lang="en-US" dirty="0">
                <a:effectLst/>
              </a:rPr>
              <a:t>. </a:t>
            </a:r>
            <a:r>
              <a:rPr lang="en-US" dirty="0" err="1">
                <a:effectLst/>
              </a:rPr>
              <a:t>Codebots</a:t>
            </a:r>
            <a:r>
              <a:rPr lang="en-US" dirty="0">
                <a:effectLst/>
              </a:rPr>
              <a:t>. Retrieved April 24, 2022, from https://codebots.com/application-security/aaa-security-an-introduction-to-authentication-authorisation-accounting </a:t>
            </a:r>
          </a:p>
          <a:p>
            <a:r>
              <a:rPr lang="en-US" dirty="0">
                <a:effectLst/>
              </a:rPr>
              <a:t>Vijayan, J. (2021, June 19). </a:t>
            </a:r>
            <a:r>
              <a:rPr lang="en-US" i="1" dirty="0">
                <a:effectLst/>
              </a:rPr>
              <a:t>6 </a:t>
            </a:r>
            <a:r>
              <a:rPr lang="en-US" i="1" dirty="0" err="1">
                <a:effectLst/>
              </a:rPr>
              <a:t>devsecops</a:t>
            </a:r>
            <a:r>
              <a:rPr lang="en-US" i="1" dirty="0">
                <a:effectLst/>
              </a:rPr>
              <a:t> best practices: Automate early and often</a:t>
            </a:r>
            <a:r>
              <a:rPr lang="en-US" dirty="0">
                <a:effectLst/>
              </a:rPr>
              <a:t>. </a:t>
            </a:r>
            <a:r>
              <a:rPr lang="en-US" dirty="0" err="1">
                <a:effectLst/>
              </a:rPr>
              <a:t>TechBeacon</a:t>
            </a:r>
            <a:r>
              <a:rPr lang="en-US" dirty="0">
                <a:effectLst/>
              </a:rPr>
              <a:t>. Retrieved April 24, 2022, from https://techbeacon.com/security/6-devsecops-best-practices-automate-early-often </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60884"/>
            <a:ext cx="10820400" cy="4357801"/>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policy is to ensure the best practices are used in secure coding and to prevent security flaws which could lead to vulnerabilities by utilizing defense in depth which provides layered security.</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4059636008"/>
              </p:ext>
            </p:extLst>
          </p:nvPr>
        </p:nvGraphicFramePr>
        <p:xfrm>
          <a:off x="1240507" y="1910549"/>
          <a:ext cx="9710985" cy="4679202"/>
        </p:xfrm>
        <a:graphic>
          <a:graphicData uri="http://schemas.openxmlformats.org/drawingml/2006/table">
            <a:tbl>
              <a:tblPr firstRow="1" firstCol="1">
                <a:noFill/>
                <a:tableStyleId>{802198C4-3087-4945-87E3-76CBB3509B7E}</a:tableStyleId>
              </a:tblPr>
              <a:tblGrid>
                <a:gridCol w="4995312">
                  <a:extLst>
                    <a:ext uri="{9D8B030D-6E8A-4147-A177-3AD203B41FA5}">
                      <a16:colId xmlns:a16="http://schemas.microsoft.com/office/drawing/2014/main" val="20000"/>
                    </a:ext>
                  </a:extLst>
                </a:gridCol>
                <a:gridCol w="4715673">
                  <a:extLst>
                    <a:ext uri="{9D8B030D-6E8A-4147-A177-3AD203B41FA5}">
                      <a16:colId xmlns:a16="http://schemas.microsoft.com/office/drawing/2014/main" val="20001"/>
                    </a:ext>
                  </a:extLst>
                </a:gridCol>
              </a:tblGrid>
              <a:tr h="2339601">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Phishing – </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rgbClr val="FFD966"/>
                          </a:solidFill>
                        </a:rPr>
                        <a:t>Credential compromise through fraudulent emails and websites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SQL Injection – </a:t>
                      </a:r>
                      <a:r>
                        <a:rPr lang="en-US" sz="2400" u="none" strike="noStrike" cap="none" dirty="0">
                          <a:solidFill>
                            <a:srgbClr val="FFD966"/>
                          </a:solidFill>
                        </a:rPr>
                        <a:t>Accessing database information through </a:t>
                      </a:r>
                      <a:r>
                        <a:rPr lang="en-US" sz="2400" u="none" strike="noStrike" cap="none" dirty="0" err="1">
                          <a:solidFill>
                            <a:srgbClr val="FFD966"/>
                          </a:solidFill>
                        </a:rPr>
                        <a:t>unsanitized</a:t>
                      </a:r>
                      <a:r>
                        <a:rPr lang="en-US" sz="2400" u="none" strike="noStrike" cap="none" dirty="0">
                          <a:solidFill>
                            <a:srgbClr val="FFD966"/>
                          </a:solidFill>
                        </a:rPr>
                        <a:t> user input</a:t>
                      </a:r>
                      <a:endParaRPr sz="2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39601">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Brute force – </a:t>
                      </a:r>
                      <a:r>
                        <a:rPr lang="en-US" sz="2400" u="none" strike="noStrike" cap="none" dirty="0">
                          <a:solidFill>
                            <a:srgbClr val="FFD966"/>
                          </a:solidFill>
                        </a:rPr>
                        <a:t>Attempting to access the network through guessing passwords</a:t>
                      </a:r>
                      <a:endParaRPr lang="en-US" sz="2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Criminal internal actor – </a:t>
                      </a:r>
                      <a:r>
                        <a:rPr lang="en-US" sz="2400" u="none" strike="noStrike" cap="none" dirty="0">
                          <a:solidFill>
                            <a:srgbClr val="FFD966"/>
                          </a:solidFill>
                        </a:rPr>
                        <a:t>An internal employee seeking to exploit the network</a:t>
                      </a:r>
                      <a:endParaRPr sz="2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 – STD-003-CPP, STD-004-CPP</a:t>
            </a:r>
          </a:p>
          <a:p>
            <a:pPr marL="228600" lvl="0" indent="-228600" algn="l" rtl="0">
              <a:lnSpc>
                <a:spcPct val="90000"/>
              </a:lnSpc>
              <a:spcBef>
                <a:spcPts val="0"/>
              </a:spcBef>
              <a:spcAft>
                <a:spcPts val="0"/>
              </a:spcAft>
              <a:buClr>
                <a:schemeClr val="lt1"/>
              </a:buClr>
              <a:buSzPts val="2200"/>
              <a:buChar char="•"/>
            </a:pPr>
            <a:r>
              <a:rPr lang="en-US" dirty="0"/>
              <a:t>Heed Compiler Warnings – STD-005-CPP</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 – STD-001-CPP, STD-004-CPP, STD-007-CPP</a:t>
            </a:r>
          </a:p>
          <a:p>
            <a:pPr marL="228600" lvl="0" indent="-228600" algn="l" rtl="0">
              <a:lnSpc>
                <a:spcPct val="90000"/>
              </a:lnSpc>
              <a:spcBef>
                <a:spcPts val="0"/>
              </a:spcBef>
              <a:spcAft>
                <a:spcPts val="0"/>
              </a:spcAft>
              <a:buClr>
                <a:schemeClr val="lt1"/>
              </a:buClr>
              <a:buSzPts val="2200"/>
              <a:buChar char="•"/>
            </a:pPr>
            <a:r>
              <a:rPr lang="en-US" dirty="0"/>
              <a:t>Keep it Simple – STD-005-CPP, STD-009-CPP, STD-010-CPP</a:t>
            </a:r>
          </a:p>
          <a:p>
            <a:pPr marL="228600" lvl="0" indent="-228600" algn="l" rtl="0">
              <a:lnSpc>
                <a:spcPct val="90000"/>
              </a:lnSpc>
              <a:spcBef>
                <a:spcPts val="0"/>
              </a:spcBef>
              <a:spcAft>
                <a:spcPts val="0"/>
              </a:spcAft>
              <a:buClr>
                <a:schemeClr val="lt1"/>
              </a:buClr>
              <a:buSzPts val="2200"/>
              <a:buChar char="•"/>
            </a:pPr>
            <a:r>
              <a:rPr lang="en-US" dirty="0"/>
              <a:t>Default Deny – STD-008-CPP</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 – STD-008-CPP</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 – STD-005-CPP</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 – STD-002-CPP, STD-006-CPP, STD-008-CPP</a:t>
            </a:r>
          </a:p>
          <a:p>
            <a:pPr marL="228600" lvl="0" indent="-228600" algn="l" rtl="0">
              <a:lnSpc>
                <a:spcPct val="90000"/>
              </a:lnSpc>
              <a:spcBef>
                <a:spcPts val="0"/>
              </a:spcBef>
              <a:spcAft>
                <a:spcPts val="0"/>
              </a:spcAft>
              <a:buClr>
                <a:schemeClr val="lt1"/>
              </a:buClr>
              <a:buSzPts val="2200"/>
              <a:buChar char="•"/>
            </a:pPr>
            <a:r>
              <a:rPr lang="en-US" dirty="0"/>
              <a:t>Adopt a Secure Coding Standard - STD-001-CPP</a:t>
            </a:r>
          </a:p>
          <a:p>
            <a:pPr marL="0" lvl="0" indent="0" algn="l" rtl="0">
              <a:lnSpc>
                <a:spcPct val="90000"/>
              </a:lnSpc>
              <a:spcBef>
                <a:spcPts val="0"/>
              </a:spcBef>
              <a:spcAft>
                <a:spcPts val="0"/>
              </a:spcAft>
              <a:buClr>
                <a:schemeClr val="lt1"/>
              </a:buClr>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STD-001-CPP: Implement abstract data types using opaque types</a:t>
            </a:r>
          </a:p>
          <a:p>
            <a:pPr marL="228600" lvl="0" indent="-228600" algn="l" rtl="0">
              <a:lnSpc>
                <a:spcPct val="90000"/>
              </a:lnSpc>
              <a:spcBef>
                <a:spcPts val="0"/>
              </a:spcBef>
              <a:spcAft>
                <a:spcPts val="0"/>
              </a:spcAft>
              <a:buClr>
                <a:schemeClr val="lt1"/>
              </a:buClr>
              <a:buSzPts val="2000"/>
              <a:buChar char="•"/>
            </a:pPr>
            <a:r>
              <a:rPr lang="en-US" dirty="0"/>
              <a:t>STD-002-CPP: Ensure that integer conversions do not result in lost or misinterpreted data</a:t>
            </a:r>
          </a:p>
          <a:p>
            <a:pPr marL="228600" lvl="0" indent="-228600" algn="l" rtl="0">
              <a:lnSpc>
                <a:spcPct val="90000"/>
              </a:lnSpc>
              <a:spcBef>
                <a:spcPts val="0"/>
              </a:spcBef>
              <a:spcAft>
                <a:spcPts val="0"/>
              </a:spcAft>
              <a:buClr>
                <a:schemeClr val="lt1"/>
              </a:buClr>
              <a:buSzPts val="2000"/>
              <a:buChar char="•"/>
            </a:pPr>
            <a:r>
              <a:rPr lang="en-US" dirty="0"/>
              <a:t>STD-003-CPP: Guarantee that storage for strings has sufficient space for character data and the null terminator</a:t>
            </a:r>
          </a:p>
          <a:p>
            <a:pPr marL="228600" lvl="0" indent="-228600" algn="l" rtl="0">
              <a:lnSpc>
                <a:spcPct val="90000"/>
              </a:lnSpc>
              <a:spcBef>
                <a:spcPts val="0"/>
              </a:spcBef>
              <a:spcAft>
                <a:spcPts val="0"/>
              </a:spcAft>
              <a:buClr>
                <a:schemeClr val="lt1"/>
              </a:buClr>
              <a:buSzPts val="2000"/>
              <a:buChar char="•"/>
            </a:pPr>
            <a:r>
              <a:rPr lang="en-US" dirty="0"/>
              <a:t>STD-004-CPP: Sanitize data passed to complex subsystems</a:t>
            </a:r>
          </a:p>
          <a:p>
            <a:pPr marL="228600" lvl="0" indent="-228600" algn="l" rtl="0">
              <a:lnSpc>
                <a:spcPct val="90000"/>
              </a:lnSpc>
              <a:spcBef>
                <a:spcPts val="0"/>
              </a:spcBef>
              <a:spcAft>
                <a:spcPts val="0"/>
              </a:spcAft>
              <a:buClr>
                <a:schemeClr val="lt1"/>
              </a:buClr>
              <a:buSzPts val="2000"/>
              <a:buChar char="•"/>
            </a:pPr>
            <a:r>
              <a:rPr lang="en-US" dirty="0"/>
              <a:t>STD-005-CPP: Allocate and free memory in the same module, at the same level of abstraction</a:t>
            </a:r>
          </a:p>
          <a:p>
            <a:pPr marL="228600" lvl="0" indent="-228600" algn="l" rtl="0">
              <a:lnSpc>
                <a:spcPct val="90000"/>
              </a:lnSpc>
              <a:spcBef>
                <a:spcPts val="0"/>
              </a:spcBef>
              <a:spcAft>
                <a:spcPts val="0"/>
              </a:spcAft>
              <a:buClr>
                <a:schemeClr val="lt1"/>
              </a:buClr>
              <a:buSzPts val="2000"/>
              <a:buChar char="•"/>
            </a:pPr>
            <a:r>
              <a:rPr lang="en-US" dirty="0"/>
              <a:t>STD-006-CPP: Use a static assertion to test the value of a constant expression</a:t>
            </a:r>
          </a:p>
          <a:p>
            <a:pPr marL="228600" lvl="0" indent="-228600" algn="l" rtl="0">
              <a:lnSpc>
                <a:spcPct val="90000"/>
              </a:lnSpc>
              <a:spcBef>
                <a:spcPts val="0"/>
              </a:spcBef>
              <a:spcAft>
                <a:spcPts val="0"/>
              </a:spcAft>
              <a:buClr>
                <a:schemeClr val="lt1"/>
              </a:buClr>
              <a:buSzPts val="2000"/>
              <a:buChar char="•"/>
            </a:pPr>
            <a:r>
              <a:rPr lang="en-US" dirty="0"/>
              <a:t>STD-007-CPP: Honor exception specifications</a:t>
            </a:r>
          </a:p>
          <a:p>
            <a:pPr marL="228600" lvl="0" indent="-228600" algn="l" rtl="0">
              <a:lnSpc>
                <a:spcPct val="90000"/>
              </a:lnSpc>
              <a:spcBef>
                <a:spcPts val="0"/>
              </a:spcBef>
              <a:spcAft>
                <a:spcPts val="0"/>
              </a:spcAft>
              <a:buClr>
                <a:schemeClr val="lt1"/>
              </a:buClr>
              <a:buSzPts val="2000"/>
              <a:buChar char="•"/>
            </a:pPr>
            <a:r>
              <a:rPr lang="en-US" dirty="0"/>
              <a:t>STD-008-CPP: Do not delete a polymorphic object without a virtual destructor</a:t>
            </a:r>
          </a:p>
          <a:p>
            <a:pPr marL="228600" lvl="0" indent="-228600" algn="l" rtl="0">
              <a:lnSpc>
                <a:spcPct val="90000"/>
              </a:lnSpc>
              <a:spcBef>
                <a:spcPts val="0"/>
              </a:spcBef>
              <a:spcAft>
                <a:spcPts val="0"/>
              </a:spcAft>
              <a:buClr>
                <a:schemeClr val="lt1"/>
              </a:buClr>
              <a:buSzPts val="2000"/>
              <a:buChar char="•"/>
            </a:pPr>
            <a:r>
              <a:rPr lang="en-US" dirty="0"/>
              <a:t>STD-009-CPP: Do not modify the standard namespaces</a:t>
            </a:r>
          </a:p>
          <a:p>
            <a:pPr marL="228600" lvl="0" indent="-228600" algn="l" rtl="0">
              <a:lnSpc>
                <a:spcPct val="90000"/>
              </a:lnSpc>
              <a:spcBef>
                <a:spcPts val="0"/>
              </a:spcBef>
              <a:spcAft>
                <a:spcPts val="0"/>
              </a:spcAft>
              <a:buClr>
                <a:schemeClr val="lt1"/>
              </a:buClr>
              <a:buSzPts val="2000"/>
              <a:buChar char="•"/>
            </a:pPr>
            <a:r>
              <a:rPr lang="en-US" dirty="0"/>
              <a:t>STD-010-CPP: Do not depend on the order of evaluation for side effects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 Data that is stored on permanent storage such as a hard drive should be encrypted to ensure proper access. </a:t>
            </a:r>
          </a:p>
          <a:p>
            <a:pPr marL="228600" lvl="0" indent="-228600" algn="l" rtl="0">
              <a:lnSpc>
                <a:spcPct val="90000"/>
              </a:lnSpc>
              <a:spcBef>
                <a:spcPts val="0"/>
              </a:spcBef>
              <a:spcAft>
                <a:spcPts val="0"/>
              </a:spcAft>
              <a:buClr>
                <a:schemeClr val="lt1"/>
              </a:buClr>
              <a:buSzPts val="2000"/>
              <a:buChar char="•"/>
            </a:pPr>
            <a:r>
              <a:rPr lang="en-US" sz="2000" dirty="0"/>
              <a:t>Encryption in flight - Data being transferred through the network should be encrypted to prevent packet sniffing and data captures which would otherwise result in unauthorized access.</a:t>
            </a:r>
          </a:p>
          <a:p>
            <a:pPr marL="228600" lvl="0" indent="-228600" algn="l" rtl="0">
              <a:lnSpc>
                <a:spcPct val="90000"/>
              </a:lnSpc>
              <a:spcBef>
                <a:spcPts val="0"/>
              </a:spcBef>
              <a:spcAft>
                <a:spcPts val="0"/>
              </a:spcAft>
              <a:buClr>
                <a:schemeClr val="lt1"/>
              </a:buClr>
              <a:buSzPts val="2000"/>
              <a:buChar char="•"/>
            </a:pPr>
            <a:r>
              <a:rPr lang="en-US" sz="2000" dirty="0"/>
              <a:t>Encryption in use - Data stored in non-persistent media such as RAM or cache should be encrypted to prevent unauthorized access from malware and other programs on the system.</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Authentication ensures only authorized users can access the system as intended. The principles of architect and design for security use authentication for security.</a:t>
            </a:r>
          </a:p>
          <a:p>
            <a:pPr marL="228600" lvl="0" indent="-228600" algn="l" rtl="0">
              <a:lnSpc>
                <a:spcPct val="90000"/>
              </a:lnSpc>
              <a:spcBef>
                <a:spcPts val="0"/>
              </a:spcBef>
              <a:spcAft>
                <a:spcPts val="0"/>
              </a:spcAft>
              <a:buClr>
                <a:schemeClr val="lt1"/>
              </a:buClr>
              <a:buSzPts val="2400"/>
              <a:buChar char="•"/>
            </a:pPr>
            <a:r>
              <a:rPr lang="en-US" sz="2400" dirty="0"/>
              <a:t>Authorization - Authorization ensures the right user is accessing the right information. Authentication should employ the principles of least privilege to achieve this goal.</a:t>
            </a:r>
          </a:p>
          <a:p>
            <a:pPr marL="228600" lvl="0" indent="-228600" algn="l" rtl="0">
              <a:lnSpc>
                <a:spcPct val="90000"/>
              </a:lnSpc>
              <a:spcBef>
                <a:spcPts val="0"/>
              </a:spcBef>
              <a:spcAft>
                <a:spcPts val="0"/>
              </a:spcAft>
              <a:buClr>
                <a:schemeClr val="lt1"/>
              </a:buClr>
              <a:buSzPts val="2400"/>
              <a:buChar char="•"/>
            </a:pPr>
            <a:r>
              <a:rPr lang="en-US" sz="2400" dirty="0"/>
              <a:t>Accounting - Accounting is the process of logging secure data access to ensure provide the ability to verify Authentication and authorization are being employed and the system has not been compromised.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163950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err="1"/>
              <a:t>CPPCheck</a:t>
            </a:r>
            <a:r>
              <a:rPr lang="en-US" dirty="0"/>
              <a:t> can help to find potential errors and vulnerability in code which is missed by build in IDE error checking and can be customized to only show desired errors.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87B6D0B1-9E2B-4E18-84B6-F19A8B29635D}"/>
              </a:ext>
            </a:extLst>
          </p:cNvPr>
          <p:cNvPicPr>
            <a:picLocks noChangeAspect="1"/>
          </p:cNvPicPr>
          <p:nvPr/>
        </p:nvPicPr>
        <p:blipFill>
          <a:blip r:embed="rId5"/>
          <a:stretch>
            <a:fillRect/>
          </a:stretch>
        </p:blipFill>
        <p:spPr>
          <a:xfrm>
            <a:off x="685800" y="3643214"/>
            <a:ext cx="10861765" cy="1506301"/>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205</TotalTime>
  <Words>971</Words>
  <Application>Microsoft Office PowerPoint</Application>
  <PresentationFormat>Widescreen</PresentationFormat>
  <Paragraphs>61</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Hampton, Joshua</cp:lastModifiedBy>
  <cp:revision>10</cp:revision>
  <dcterms:created xsi:type="dcterms:W3CDTF">2020-08-19T17:59:24Z</dcterms:created>
  <dcterms:modified xsi:type="dcterms:W3CDTF">2022-04-24T20:39:04Z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