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9" r:id="rId6"/>
    <p:sldId id="270"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AE53B-FB10-44C5-BABD-EA1A9DEBF870}" v="549" dt="2023-11-11T21:39:56.034"/>
    <p1510:client id="{68B5988F-E4D6-49C7-8CC0-076143CE8E7B}" v="304" dt="2023-11-11T19:23:13.551"/>
    <p1510:client id="{98CC3248-CDAA-4668-AAEA-11FED7964C4A}" v="14" dt="2023-11-13T06:28:39.311"/>
    <p1510:client id="{A51B4F5B-F99E-42B4-9CD2-0F292252A06F}" v="14" dt="2023-11-11T19:23:56.708"/>
    <p1510:client id="{D1693533-1487-44A0-84BF-F798D2E68BF2}" v="98" dt="2023-11-11T21:06:41.475"/>
    <p1510:client id="{E5FDAA9E-CA77-4E72-9972-032FED07DB09}" v="247" dt="2023-11-13T06:27:57.171"/>
    <p1510:client id="{E7031130-EE33-4A0A-8168-635A0610053D}" v="206" dt="2023-11-12T15:09:23.714"/>
    <p1510:client id="{F24E0E1D-6A34-4FE8-8359-0C7B40A09C9A}" v="275" dt="2023-11-13T09:07:26.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2"/>
    <p:restoredTop sz="94694"/>
  </p:normalViewPr>
  <p:slideViewPr>
    <p:cSldViewPr snapToGrid="0" snapToObjects="1">
      <p:cViewPr varScale="1">
        <p:scale>
          <a:sx n="103" d="100"/>
          <a:sy n="103"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hyperlink" Target="https://24hinh.vn/threads/dji-mini-se-the-300-entry-level-drone-available-in-the-us.7450/"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r>
              <a:rPr lang="en-US" dirty="0">
                <a:hlinkClick r:id="rId2" tooltip="https://24hinh.vn/threads/dji-mini-se-the-300-entry-level-drone-available-in-the-us.7450/"/>
              </a:rPr>
              <a:t>This Photo</a:t>
            </a:r>
            <a:r>
              <a:rPr lang="en-US" dirty="0"/>
              <a:t> by Unknown Author is licensed under </a:t>
            </a:r>
            <a:r>
              <a:rPr lang="en-US" dirty="0">
                <a:hlinkClick r:id="rId3" tooltip="https://creativecommons.org/licenses/by-nc-nd/3.0/"/>
              </a:rPr>
              <a:t>CC BY-NC-ND</a:t>
            </a:r>
            <a:endParaRPr lang="en-US" dirty="0"/>
          </a:p>
          <a:p>
            <a:endParaRPr lang="en-US" dirty="0"/>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4"/>
          <a:srcRect t="7289" r="41429" b="18385"/>
          <a:stretch/>
        </p:blipFill>
        <p:spPr>
          <a:xfrm>
            <a:off x="8272412" y="-1"/>
            <a:ext cx="3919588" cy="6858001"/>
          </a:xfrm>
          <a:prstGeom prst="rect">
            <a:avLst/>
          </a:prstGeom>
        </p:spPr>
      </p:pic>
      <p:pic>
        <p:nvPicPr>
          <p:cNvPr id="7" name="Picture 6">
            <a:extLst>
              <a:ext uri="{FF2B5EF4-FFF2-40B4-BE49-F238E27FC236}">
                <a16:creationId xmlns:a16="http://schemas.microsoft.com/office/drawing/2014/main" id="{94D9B1D6-A7BC-AD00-12EC-DA9774FBFB7E}"/>
              </a:ext>
            </a:extLst>
          </p:cNvPr>
          <p:cNvPicPr>
            <a:picLocks noChangeAspect="1"/>
          </p:cNvPicPr>
          <p:nvPr userDrawn="1"/>
        </p:nvPicPr>
        <p:blipFill>
          <a:blip r:embed="rId5"/>
          <a:stretch>
            <a:fillRect/>
          </a:stretch>
        </p:blipFill>
        <p:spPr>
          <a:xfrm>
            <a:off x="0" y="0"/>
            <a:ext cx="838200" cy="1135626"/>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a:extLst>
              <a:ext uri="{FF2B5EF4-FFF2-40B4-BE49-F238E27FC236}">
                <a16:creationId xmlns:a16="http://schemas.microsoft.com/office/drawing/2014/main" id="{962D6EA6-F8C4-4A5F-33D2-614C49270D8C}"/>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a:extLst>
              <a:ext uri="{FF2B5EF4-FFF2-40B4-BE49-F238E27FC236}">
                <a16:creationId xmlns:a16="http://schemas.microsoft.com/office/drawing/2014/main" id="{1EB134C1-EFCC-EFBE-4624-86BCDDB44FA3}"/>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pic>
        <p:nvPicPr>
          <p:cNvPr id="7" name="Picture 6">
            <a:extLst>
              <a:ext uri="{FF2B5EF4-FFF2-40B4-BE49-F238E27FC236}">
                <a16:creationId xmlns:a16="http://schemas.microsoft.com/office/drawing/2014/main" id="{34EECADC-EABC-CD7E-F412-1C13AE93D230}"/>
              </a:ext>
            </a:extLst>
          </p:cNvPr>
          <p:cNvPicPr>
            <a:picLocks noChangeAspect="1"/>
          </p:cNvPicPr>
          <p:nvPr userDrawn="1"/>
        </p:nvPicPr>
        <p:blipFill>
          <a:blip r:embed="rId3"/>
          <a:stretch>
            <a:fillRect/>
          </a:stretch>
        </p:blipFill>
        <p:spPr>
          <a:xfrm>
            <a:off x="0" y="0"/>
            <a:ext cx="838200" cy="1135626"/>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a:extLst>
              <a:ext uri="{FF2B5EF4-FFF2-40B4-BE49-F238E27FC236}">
                <a16:creationId xmlns:a16="http://schemas.microsoft.com/office/drawing/2014/main" id="{D9A48137-C3B3-71D0-D276-1FFB5B431CA4}"/>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10" name="Picture 9">
            <a:extLst>
              <a:ext uri="{FF2B5EF4-FFF2-40B4-BE49-F238E27FC236}">
                <a16:creationId xmlns:a16="http://schemas.microsoft.com/office/drawing/2014/main" id="{5E783C15-FA4A-46EE-189B-2EE077D7629E}"/>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6" name="Picture 5">
            <a:extLst>
              <a:ext uri="{FF2B5EF4-FFF2-40B4-BE49-F238E27FC236}">
                <a16:creationId xmlns:a16="http://schemas.microsoft.com/office/drawing/2014/main" id="{8DC05951-BCA3-3E35-23CF-F1AA67A6B62A}"/>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5" name="Picture 4">
            <a:extLst>
              <a:ext uri="{FF2B5EF4-FFF2-40B4-BE49-F238E27FC236}">
                <a16:creationId xmlns:a16="http://schemas.microsoft.com/office/drawing/2014/main" id="{38BBA367-1BFE-5E6C-2A71-10DD71FC7A3B}"/>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11/13/2023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a:extLst>
              <a:ext uri="{FF2B5EF4-FFF2-40B4-BE49-F238E27FC236}">
                <a16:creationId xmlns:a16="http://schemas.microsoft.com/office/drawing/2014/main" id="{72E02787-95FB-A286-1EC9-B5C4E00849E6}"/>
              </a:ext>
            </a:extLst>
          </p:cNvPr>
          <p:cNvPicPr>
            <a:picLocks noChangeAspect="1"/>
          </p:cNvPicPr>
          <p:nvPr userDrawn="1"/>
        </p:nvPicPr>
        <p:blipFill>
          <a:blip r:embed="rId2"/>
          <a:stretch>
            <a:fillRect/>
          </a:stretch>
        </p:blipFill>
        <p:spPr>
          <a:xfrm>
            <a:off x="0" y="0"/>
            <a:ext cx="838200" cy="1135626"/>
          </a:xfrm>
          <a:prstGeom prst="rect">
            <a:avLst/>
          </a:prstGeom>
        </p:spPr>
      </p:pic>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11/13/2023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a:xfrm>
            <a:off x="383570" y="490186"/>
            <a:ext cx="7315199" cy="1969911"/>
          </a:xfrm>
        </p:spPr>
        <p:txBody>
          <a:bodyPr/>
          <a:lstStyle/>
          <a:p>
            <a:r>
              <a:rPr lang="en-US" sz="4800" b="1" dirty="0"/>
              <a:t>Daily Journal: </a:t>
            </a:r>
            <a:br>
              <a:rPr lang="en-US" sz="4800" b="1" dirty="0"/>
            </a:br>
            <a:r>
              <a:rPr lang="en-US" sz="4800" b="1" dirty="0"/>
              <a:t>Python User Experience</a:t>
            </a:r>
            <a:endParaRPr lang="en-US" sz="4800" b="1">
              <a:cs typeface="Arial"/>
            </a:endParaRP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a:xfrm>
            <a:off x="383570" y="3568171"/>
            <a:ext cx="7315199" cy="2434696"/>
          </a:xfrm>
        </p:spPr>
        <p:txBody>
          <a:bodyPr vert="horz" lIns="91440" tIns="45720" rIns="91440" bIns="45720" rtlCol="0" anchor="t">
            <a:normAutofit/>
          </a:bodyPr>
          <a:lstStyle/>
          <a:p>
            <a:r>
              <a:rPr lang="en-US" sz="2400" dirty="0">
                <a:latin typeface="Arial"/>
                <a:cs typeface="Arial"/>
              </a:rPr>
              <a:t>By: Jeremy Griffen, Justin Harlow, and Ari Eastman</a:t>
            </a:r>
          </a:p>
          <a:p>
            <a:endParaRPr lang="en-US" sz="2400" dirty="0"/>
          </a:p>
          <a:p>
            <a:r>
              <a:rPr lang="en-US" sz="2400" dirty="0">
                <a:latin typeface="Arial"/>
                <a:cs typeface="Arial"/>
              </a:rPr>
              <a:t>Fall 2023, CS-150</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AD46-AB2B-B725-E169-A6F8D02D5341}"/>
              </a:ext>
            </a:extLst>
          </p:cNvPr>
          <p:cNvSpPr>
            <a:spLocks noGrp="1"/>
          </p:cNvSpPr>
          <p:nvPr>
            <p:ph type="title"/>
          </p:nvPr>
        </p:nvSpPr>
        <p:spPr/>
        <p:txBody>
          <a:bodyPr>
            <a:normAutofit/>
          </a:bodyPr>
          <a:lstStyle/>
          <a:p>
            <a:r>
              <a:rPr lang="en-US" sz="5400" b="1" dirty="0"/>
              <a:t>What we learned:</a:t>
            </a:r>
            <a:endParaRPr lang="en-US" sz="5400" b="1">
              <a:cs typeface="Arial"/>
            </a:endParaRPr>
          </a:p>
        </p:txBody>
      </p:sp>
      <p:sp>
        <p:nvSpPr>
          <p:cNvPr id="3" name="Content Placeholder 2">
            <a:extLst>
              <a:ext uri="{FF2B5EF4-FFF2-40B4-BE49-F238E27FC236}">
                <a16:creationId xmlns:a16="http://schemas.microsoft.com/office/drawing/2014/main" id="{1557AA01-422C-1230-E08A-A974E8FFC653}"/>
              </a:ext>
            </a:extLst>
          </p:cNvPr>
          <p:cNvSpPr>
            <a:spLocks noGrp="1"/>
          </p:cNvSpPr>
          <p:nvPr>
            <p:ph idx="1"/>
          </p:nvPr>
        </p:nvSpPr>
        <p:spPr>
          <a:xfrm>
            <a:off x="838200" y="1543403"/>
            <a:ext cx="10515600" cy="4633560"/>
          </a:xfrm>
        </p:spPr>
        <p:txBody>
          <a:bodyPr vert="horz" lIns="91440" tIns="45720" rIns="91440" bIns="45720" rtlCol="0" anchor="t">
            <a:noAutofit/>
          </a:bodyPr>
          <a:lstStyle/>
          <a:p>
            <a:pPr marL="170815" indent="-170815">
              <a:lnSpc>
                <a:spcPct val="150000"/>
              </a:lnSpc>
            </a:pPr>
            <a:r>
              <a:rPr lang="en-US" sz="2400" dirty="0">
                <a:latin typeface="Arial"/>
                <a:cs typeface="Arial"/>
              </a:rPr>
              <a:t>Throughout the working on the project, we gained insights into optimizing the functionality of Python such as better utilizing a for loop given our search entry.</a:t>
            </a:r>
          </a:p>
          <a:p>
            <a:pPr marL="170815" indent="-170815">
              <a:lnSpc>
                <a:spcPct val="150000"/>
              </a:lnSpc>
            </a:pPr>
            <a:r>
              <a:rPr lang="en-US" sz="2400" dirty="0">
                <a:latin typeface="Arial"/>
                <a:cs typeface="Arial"/>
              </a:rPr>
              <a:t>We learned how to design code with functions and classes, as well as implementing user interaction.</a:t>
            </a:r>
            <a:endParaRPr lang="en-US" sz="2400"/>
          </a:p>
          <a:p>
            <a:pPr marL="170815" indent="-170815">
              <a:lnSpc>
                <a:spcPct val="150000"/>
              </a:lnSpc>
            </a:pPr>
            <a:r>
              <a:rPr lang="en-US" sz="2400" dirty="0">
                <a:latin typeface="Arial"/>
                <a:cs typeface="Arial"/>
              </a:rPr>
              <a:t>How to better handle errors and how to fix them when trying to complete a programming task.</a:t>
            </a:r>
            <a:endParaRPr lang="en-US" sz="2400" dirty="0"/>
          </a:p>
          <a:p>
            <a:pPr marL="170815" indent="-170815">
              <a:lnSpc>
                <a:spcPct val="150000"/>
              </a:lnSpc>
            </a:pPr>
            <a:endParaRPr lang="en-US" dirty="0"/>
          </a:p>
        </p:txBody>
      </p:sp>
    </p:spTree>
    <p:extLst>
      <p:ext uri="{BB962C8B-B14F-4D97-AF65-F5344CB8AC3E}">
        <p14:creationId xmlns:p14="http://schemas.microsoft.com/office/powerpoint/2010/main" val="6513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46DB-336B-AF57-6B79-0DDE00C095A2}"/>
              </a:ext>
            </a:extLst>
          </p:cNvPr>
          <p:cNvSpPr>
            <a:spLocks noGrp="1"/>
          </p:cNvSpPr>
          <p:nvPr>
            <p:ph type="title"/>
          </p:nvPr>
        </p:nvSpPr>
        <p:spPr/>
        <p:txBody>
          <a:bodyPr>
            <a:normAutofit/>
          </a:bodyPr>
          <a:lstStyle/>
          <a:p>
            <a:r>
              <a:rPr lang="en-US" sz="6000" b="1" dirty="0"/>
              <a:t>Conclusion:</a:t>
            </a:r>
            <a:endParaRPr lang="en-US" sz="6000" b="1">
              <a:cs typeface="Arial"/>
            </a:endParaRPr>
          </a:p>
        </p:txBody>
      </p:sp>
      <p:sp>
        <p:nvSpPr>
          <p:cNvPr id="3" name="Content Placeholder 2">
            <a:extLst>
              <a:ext uri="{FF2B5EF4-FFF2-40B4-BE49-F238E27FC236}">
                <a16:creationId xmlns:a16="http://schemas.microsoft.com/office/drawing/2014/main" id="{6A17C94E-F3A3-446D-7614-50E34ED57961}"/>
              </a:ext>
            </a:extLst>
          </p:cNvPr>
          <p:cNvSpPr>
            <a:spLocks noGrp="1"/>
          </p:cNvSpPr>
          <p:nvPr>
            <p:ph idx="1"/>
          </p:nvPr>
        </p:nvSpPr>
        <p:spPr>
          <a:xfrm>
            <a:off x="838200" y="1565979"/>
            <a:ext cx="10515600" cy="4757739"/>
          </a:xfrm>
        </p:spPr>
        <p:txBody>
          <a:bodyPr vert="horz" lIns="91440" tIns="45720" rIns="91440" bIns="45720" rtlCol="0" anchor="t">
            <a:noAutofit/>
          </a:bodyPr>
          <a:lstStyle/>
          <a:p>
            <a:pPr marL="0" indent="0">
              <a:buNone/>
            </a:pPr>
            <a:r>
              <a:rPr lang="en-US" sz="2400" b="1" u="sng" dirty="0">
                <a:latin typeface="Arial"/>
                <a:cs typeface="Arial"/>
              </a:rPr>
              <a:t>Overall:</a:t>
            </a:r>
            <a:endParaRPr lang="en-US" sz="2400" b="1" u="sng" dirty="0"/>
          </a:p>
          <a:p>
            <a:pPr marL="170815" indent="-170815"/>
            <a:r>
              <a:rPr lang="en-US" sz="2400" dirty="0">
                <a:latin typeface="Arial"/>
                <a:cs typeface="Arial"/>
              </a:rPr>
              <a:t>The project was informative in experience but also informed us of our current ability in python &amp; programming with the semester ending soon. </a:t>
            </a:r>
          </a:p>
          <a:p>
            <a:pPr marL="170815" indent="-170815"/>
            <a:r>
              <a:rPr lang="en-US" sz="2400" dirty="0">
                <a:latin typeface="Arial"/>
                <a:cs typeface="Arial"/>
              </a:rPr>
              <a:t>The task we chose uniquely taught us on how python utilizes user input and how it's very creative for problem solving</a:t>
            </a:r>
          </a:p>
          <a:p>
            <a:pPr marL="170815" indent="-170815"/>
            <a:r>
              <a:rPr lang="en-US" sz="2400" dirty="0">
                <a:latin typeface="Arial"/>
                <a:cs typeface="Arial"/>
              </a:rPr>
              <a:t>How to implement user design to make it more user friendly</a:t>
            </a:r>
          </a:p>
          <a:p>
            <a:pPr marL="170815" indent="-170815"/>
            <a:r>
              <a:rPr lang="en-US" sz="2400" dirty="0">
                <a:latin typeface="Arial"/>
                <a:cs typeface="Arial"/>
              </a:rPr>
              <a:t>How to program as a group and over Mutiple computers using python concisely</a:t>
            </a:r>
          </a:p>
          <a:p>
            <a:pPr marL="170815" indent="-170815"/>
            <a:r>
              <a:rPr lang="en-US" sz="2400" dirty="0">
                <a:latin typeface="Arial"/>
                <a:cs typeface="Arial"/>
              </a:rPr>
              <a:t>Ultimately, The task we implemented succeeded and worked as our group programming project concisely and uniquely. </a:t>
            </a:r>
          </a:p>
          <a:p>
            <a:pPr marL="170815" indent="-170815"/>
            <a:endParaRPr lang="en-US" sz="2000" dirty="0">
              <a:latin typeface="Arial"/>
              <a:cs typeface="Arial"/>
            </a:endParaRPr>
          </a:p>
        </p:txBody>
      </p:sp>
    </p:spTree>
    <p:extLst>
      <p:ext uri="{BB962C8B-B14F-4D97-AF65-F5344CB8AC3E}">
        <p14:creationId xmlns:p14="http://schemas.microsoft.com/office/powerpoint/2010/main" val="419333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838200" y="365129"/>
            <a:ext cx="10515600" cy="794986"/>
          </a:xfrm>
        </p:spPr>
        <p:txBody>
          <a:bodyPr>
            <a:normAutofit fontScale="90000"/>
          </a:bodyPr>
          <a:lstStyle/>
          <a:p>
            <a:r>
              <a:rPr lang="en-US" sz="6000" b="1" dirty="0"/>
              <a:t>Introduction</a:t>
            </a:r>
            <a:endParaRPr lang="en-US" sz="6000" b="1">
              <a:cs typeface="Arial"/>
            </a:endParaRP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a:xfrm>
            <a:off x="838200" y="1261181"/>
            <a:ext cx="10515600" cy="4915782"/>
          </a:xfrm>
        </p:spPr>
        <p:txBody>
          <a:bodyPr vert="horz" lIns="91440" tIns="45720" rIns="91440" bIns="45720" rtlCol="0" anchor="t">
            <a:normAutofit/>
          </a:bodyPr>
          <a:lstStyle/>
          <a:p>
            <a:pPr marL="0" indent="0">
              <a:buNone/>
            </a:pPr>
            <a:r>
              <a:rPr lang="en-US" sz="3200" dirty="0">
                <a:latin typeface="Arial"/>
                <a:cs typeface="Arial"/>
              </a:rPr>
              <a:t>The daily journal was the chosen task based on the Group Programming project guidelines. This was chosen because:</a:t>
            </a:r>
            <a:endParaRPr lang="en-US" sz="3200"/>
          </a:p>
          <a:p>
            <a:pPr marL="170815" indent="-170815"/>
            <a:r>
              <a:rPr lang="en-US" i="1" dirty="0">
                <a:latin typeface="Arial"/>
                <a:cs typeface="Arial"/>
              </a:rPr>
              <a:t>It worked to be a comprehensive and robust way for a user to log their experiences in a modern way.</a:t>
            </a:r>
          </a:p>
          <a:p>
            <a:pPr marL="0" indent="0">
              <a:buNone/>
            </a:pPr>
            <a:endParaRPr lang="en-US" dirty="0">
              <a:latin typeface="Arial"/>
              <a:cs typeface="Arial"/>
            </a:endParaRPr>
          </a:p>
          <a:p>
            <a:pPr marL="170815" indent="-170815"/>
            <a:r>
              <a:rPr lang="en-US" i="1" dirty="0">
                <a:latin typeface="Arial"/>
                <a:cs typeface="Arial"/>
              </a:rPr>
              <a:t>Compared to other projects, it seemed relatively straight forward and worked with all our current capabilities in python.</a:t>
            </a:r>
            <a:endParaRPr lang="en-US" i="1"/>
          </a:p>
          <a:p>
            <a:pPr marL="0" indent="0">
              <a:buNone/>
            </a:pPr>
            <a:endParaRPr lang="en-US" dirty="0">
              <a:latin typeface="Arial"/>
              <a:cs typeface="Arial"/>
            </a:endParaRPr>
          </a:p>
          <a:p>
            <a:pPr marL="170815" indent="-170815"/>
            <a:r>
              <a:rPr lang="en-US" i="1" dirty="0">
                <a:latin typeface="Arial"/>
                <a:cs typeface="Arial"/>
              </a:rPr>
              <a:t>The resources needed to guide with the daily journal were more easily found in the notebooks and programming assignments compared to the other choices which required more out of class learning which didn’t work well within the time </a:t>
            </a:r>
            <a:r>
              <a:rPr lang="en-US" i="1">
                <a:latin typeface="Arial"/>
                <a:cs typeface="Arial"/>
              </a:rPr>
              <a:t>constraints</a:t>
            </a:r>
            <a:r>
              <a:rPr lang="en-US" i="1" dirty="0">
                <a:latin typeface="Arial"/>
                <a:cs typeface="Arial"/>
              </a:rPr>
              <a:t>. </a:t>
            </a:r>
            <a:endParaRPr lang="en-US" i="1"/>
          </a:p>
        </p:txBody>
      </p:sp>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75B2-E6D6-D290-6B2A-6C43E4D141C9}"/>
              </a:ext>
            </a:extLst>
          </p:cNvPr>
          <p:cNvSpPr>
            <a:spLocks noGrp="1"/>
          </p:cNvSpPr>
          <p:nvPr>
            <p:ph type="title"/>
          </p:nvPr>
        </p:nvSpPr>
        <p:spPr>
          <a:xfrm>
            <a:off x="838200" y="116774"/>
            <a:ext cx="10515600" cy="1585206"/>
          </a:xfrm>
        </p:spPr>
        <p:txBody>
          <a:bodyPr>
            <a:normAutofit/>
          </a:bodyPr>
          <a:lstStyle/>
          <a:p>
            <a:r>
              <a:rPr lang="en-US" sz="5400" b="1" dirty="0"/>
              <a:t>Journal Overview</a:t>
            </a:r>
            <a:endParaRPr lang="en-US" sz="5400" b="1">
              <a:cs typeface="Arial"/>
            </a:endParaRPr>
          </a:p>
        </p:txBody>
      </p:sp>
      <p:sp>
        <p:nvSpPr>
          <p:cNvPr id="3" name="Content Placeholder 2">
            <a:extLst>
              <a:ext uri="{FF2B5EF4-FFF2-40B4-BE49-F238E27FC236}">
                <a16:creationId xmlns:a16="http://schemas.microsoft.com/office/drawing/2014/main" id="{65838AB0-7DB1-14D0-809A-28B3AB912FB6}"/>
              </a:ext>
            </a:extLst>
          </p:cNvPr>
          <p:cNvSpPr>
            <a:spLocks noGrp="1"/>
          </p:cNvSpPr>
          <p:nvPr>
            <p:ph idx="1"/>
          </p:nvPr>
        </p:nvSpPr>
        <p:spPr>
          <a:xfrm>
            <a:off x="838200" y="1385359"/>
            <a:ext cx="10515600" cy="4531960"/>
          </a:xfrm>
        </p:spPr>
        <p:txBody>
          <a:bodyPr vert="horz" lIns="91440" tIns="45720" rIns="91440" bIns="45720" rtlCol="0" anchor="t">
            <a:noAutofit/>
          </a:bodyPr>
          <a:lstStyle/>
          <a:p>
            <a:pPr marL="0" indent="0">
              <a:buNone/>
            </a:pPr>
            <a:r>
              <a:rPr lang="en-US" sz="2700" b="1" u="sng" dirty="0">
                <a:solidFill>
                  <a:srgbClr val="374151"/>
                </a:solidFill>
                <a:latin typeface="Arial"/>
                <a:cs typeface="Arial"/>
              </a:rPr>
              <a:t>Purpose:</a:t>
            </a:r>
            <a:endParaRPr lang="en-US" sz="2700" b="1">
              <a:solidFill>
                <a:srgbClr val="374151"/>
              </a:solidFill>
              <a:latin typeface="Arial"/>
              <a:cs typeface="Arial"/>
            </a:endParaRPr>
          </a:p>
          <a:p>
            <a:pPr marL="170815" indent="-170815"/>
            <a:r>
              <a:rPr lang="en-US" sz="2700" i="1" dirty="0">
                <a:solidFill>
                  <a:srgbClr val="374151"/>
                </a:solidFill>
                <a:latin typeface="Arial"/>
                <a:cs typeface="Arial"/>
              </a:rPr>
              <a:t>The goal of this project is to create a simple daily journal application that allows users to log daily entries and be able to search and find previous entries.</a:t>
            </a:r>
            <a:endParaRPr lang="en-US" sz="2700" i="1">
              <a:solidFill>
                <a:srgbClr val="374151"/>
              </a:solidFill>
            </a:endParaRPr>
          </a:p>
          <a:p>
            <a:pPr marL="0" indent="0">
              <a:buNone/>
            </a:pPr>
            <a:r>
              <a:rPr lang="en-US" sz="2700" b="1" u="sng" dirty="0">
                <a:solidFill>
                  <a:srgbClr val="374151"/>
                </a:solidFill>
                <a:latin typeface="Arial"/>
                <a:cs typeface="Arial"/>
              </a:rPr>
              <a:t>Features:</a:t>
            </a:r>
            <a:r>
              <a:rPr lang="en-US" sz="2700" b="1" dirty="0">
                <a:solidFill>
                  <a:srgbClr val="374151"/>
                </a:solidFill>
                <a:latin typeface="Arial"/>
                <a:cs typeface="Arial"/>
              </a:rPr>
              <a:t>  </a:t>
            </a:r>
            <a:endParaRPr lang="en-US" sz="2700" b="1">
              <a:solidFill>
                <a:srgbClr val="374151"/>
              </a:solidFill>
            </a:endParaRPr>
          </a:p>
          <a:p>
            <a:pPr marL="170815" indent="-170815"/>
            <a:r>
              <a:rPr lang="en-US" sz="2700" i="1" dirty="0">
                <a:solidFill>
                  <a:srgbClr val="374151"/>
                </a:solidFill>
                <a:latin typeface="Arial"/>
                <a:cs typeface="Arial"/>
              </a:rPr>
              <a:t> Users can input new entries with date, text, tags, and an optional image.</a:t>
            </a:r>
            <a:endParaRPr lang="en-US" sz="2700" i="1">
              <a:solidFill>
                <a:srgbClr val="374151"/>
              </a:solidFill>
            </a:endParaRPr>
          </a:p>
          <a:p>
            <a:pPr marL="170815" indent="-170815"/>
            <a:r>
              <a:rPr lang="en-US" sz="2700" i="1" dirty="0">
                <a:solidFill>
                  <a:srgbClr val="374151"/>
                </a:solidFill>
                <a:latin typeface="Arial"/>
                <a:cs typeface="Arial"/>
              </a:rPr>
              <a:t> Users can search for a previous entry using date, text, or tags used in a past entry.</a:t>
            </a:r>
          </a:p>
          <a:p>
            <a:pPr marL="0" indent="0">
              <a:buNone/>
            </a:pPr>
            <a:r>
              <a:rPr lang="en-US" sz="2700" b="1" u="sng" dirty="0">
                <a:solidFill>
                  <a:srgbClr val="374151"/>
                </a:solidFill>
                <a:latin typeface="Arial"/>
                <a:cs typeface="Arial"/>
              </a:rPr>
              <a:t>Important Code:</a:t>
            </a:r>
            <a:endParaRPr lang="en-US" sz="2700" b="1">
              <a:solidFill>
                <a:srgbClr val="374151"/>
              </a:solidFill>
            </a:endParaRPr>
          </a:p>
          <a:p>
            <a:pPr marL="170815" indent="-170815"/>
            <a:r>
              <a:rPr lang="en-US" sz="2700" i="1" dirty="0">
                <a:solidFill>
                  <a:srgbClr val="374151"/>
                </a:solidFill>
                <a:latin typeface="Arial"/>
                <a:cs typeface="Arial"/>
              </a:rPr>
              <a:t> Class, Functions, While loop, If-else statements</a:t>
            </a:r>
            <a:endParaRPr lang="en-US" sz="2700" i="1">
              <a:solidFill>
                <a:srgbClr val="374151"/>
              </a:solidFill>
            </a:endParaRPr>
          </a:p>
          <a:p>
            <a:pPr marL="0" indent="0">
              <a:buNone/>
            </a:pPr>
            <a:endParaRPr lang="en-US" sz="2000" dirty="0">
              <a:solidFill>
                <a:srgbClr val="374151"/>
              </a:solidFill>
            </a:endParaRPr>
          </a:p>
          <a:p>
            <a:pPr marL="0" indent="0">
              <a:buNone/>
            </a:pPr>
            <a:endParaRPr lang="en-US" dirty="0">
              <a:solidFill>
                <a:srgbClr val="000000"/>
              </a:solidFill>
            </a:endParaRPr>
          </a:p>
        </p:txBody>
      </p:sp>
    </p:spTree>
    <p:extLst>
      <p:ext uri="{BB962C8B-B14F-4D97-AF65-F5344CB8AC3E}">
        <p14:creationId xmlns:p14="http://schemas.microsoft.com/office/powerpoint/2010/main" val="21159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AA85-1C05-3705-01F1-F835DA24F030}"/>
              </a:ext>
            </a:extLst>
          </p:cNvPr>
          <p:cNvSpPr>
            <a:spLocks noGrp="1"/>
          </p:cNvSpPr>
          <p:nvPr>
            <p:ph type="title"/>
          </p:nvPr>
        </p:nvSpPr>
        <p:spPr>
          <a:xfrm>
            <a:off x="838200" y="-1759"/>
            <a:ext cx="10515600" cy="1703739"/>
          </a:xfrm>
        </p:spPr>
        <p:txBody>
          <a:bodyPr>
            <a:normAutofit/>
          </a:bodyPr>
          <a:lstStyle/>
          <a:p>
            <a:r>
              <a:rPr lang="en-US" sz="5400" b="1" dirty="0"/>
              <a:t>Technical Details:</a:t>
            </a:r>
            <a:endParaRPr lang="en-US" sz="5400" b="1">
              <a:cs typeface="Arial"/>
            </a:endParaRPr>
          </a:p>
        </p:txBody>
      </p:sp>
      <p:sp>
        <p:nvSpPr>
          <p:cNvPr id="3" name="Content Placeholder 2">
            <a:extLst>
              <a:ext uri="{FF2B5EF4-FFF2-40B4-BE49-F238E27FC236}">
                <a16:creationId xmlns:a16="http://schemas.microsoft.com/office/drawing/2014/main" id="{E369AC7F-A5B2-83C9-BB8C-6C1C38BDBE61}"/>
              </a:ext>
            </a:extLst>
          </p:cNvPr>
          <p:cNvSpPr>
            <a:spLocks noGrp="1"/>
          </p:cNvSpPr>
          <p:nvPr>
            <p:ph idx="1"/>
          </p:nvPr>
        </p:nvSpPr>
        <p:spPr>
          <a:xfrm>
            <a:off x="838200" y="1272470"/>
            <a:ext cx="10515600" cy="4904493"/>
          </a:xfrm>
        </p:spPr>
        <p:txBody>
          <a:bodyPr vert="horz" lIns="91440" tIns="45720" rIns="91440" bIns="45720" rtlCol="0" anchor="t">
            <a:noAutofit/>
          </a:bodyPr>
          <a:lstStyle/>
          <a:p>
            <a:pPr marL="0" indent="0">
              <a:buNone/>
            </a:pPr>
            <a:r>
              <a:rPr lang="en-US" sz="2800" b="1" u="sng" dirty="0">
                <a:solidFill>
                  <a:srgbClr val="374151"/>
                </a:solidFill>
                <a:latin typeface="Arial"/>
                <a:cs typeface="Arial"/>
              </a:rPr>
              <a:t>Class:</a:t>
            </a:r>
            <a:endParaRPr lang="en-US" sz="2800" b="1" u="sng">
              <a:solidFill>
                <a:srgbClr val="000000"/>
              </a:solidFill>
            </a:endParaRPr>
          </a:p>
          <a:p>
            <a:pPr marL="170815" indent="-170815"/>
            <a:r>
              <a:rPr lang="en-US" sz="2800" i="1" dirty="0">
                <a:solidFill>
                  <a:srgbClr val="374151"/>
                </a:solidFill>
                <a:latin typeface="Arial"/>
                <a:cs typeface="Arial"/>
              </a:rPr>
              <a:t>A class is a blueprint that defines the attributes and behaviors of an object. It has data and functions that operate on that data.</a:t>
            </a:r>
            <a:endParaRPr lang="en-US" sz="2800" i="1"/>
          </a:p>
          <a:p>
            <a:pPr marL="0" indent="0">
              <a:buNone/>
            </a:pPr>
            <a:r>
              <a:rPr lang="en-US" sz="2800" b="1" u="sng" dirty="0">
                <a:solidFill>
                  <a:srgbClr val="374151"/>
                </a:solidFill>
                <a:latin typeface="Arial"/>
                <a:cs typeface="Arial"/>
              </a:rPr>
              <a:t>Functions: </a:t>
            </a:r>
            <a:endParaRPr lang="en-US" sz="2800" b="1" u="sng">
              <a:solidFill>
                <a:srgbClr val="000000"/>
              </a:solidFill>
              <a:latin typeface="Arial"/>
              <a:cs typeface="Arial"/>
            </a:endParaRPr>
          </a:p>
          <a:p>
            <a:pPr marL="170815" indent="-170815"/>
            <a:r>
              <a:rPr lang="en-US" sz="2800" i="1" dirty="0">
                <a:solidFill>
                  <a:srgbClr val="374151"/>
                </a:solidFill>
                <a:latin typeface="Arial"/>
                <a:cs typeface="Arial"/>
              </a:rPr>
              <a:t>Functions are blocks of code that perform a specific task.</a:t>
            </a:r>
            <a:endParaRPr lang="en-US" sz="2800" i="1">
              <a:solidFill>
                <a:srgbClr val="000000"/>
              </a:solidFill>
              <a:latin typeface="Arial"/>
              <a:cs typeface="Arial"/>
            </a:endParaRPr>
          </a:p>
          <a:p>
            <a:pPr marL="0" indent="0">
              <a:buNone/>
            </a:pPr>
            <a:r>
              <a:rPr lang="en-US" sz="2800" b="1" u="sng" dirty="0">
                <a:solidFill>
                  <a:srgbClr val="374151"/>
                </a:solidFill>
                <a:latin typeface="Arial"/>
                <a:cs typeface="Arial"/>
              </a:rPr>
              <a:t>While loop: </a:t>
            </a:r>
            <a:endParaRPr lang="en-US" sz="2800" b="1" u="sng">
              <a:solidFill>
                <a:srgbClr val="000000"/>
              </a:solidFill>
              <a:latin typeface="Arial"/>
              <a:cs typeface="Arial"/>
            </a:endParaRPr>
          </a:p>
          <a:p>
            <a:pPr marL="170815" indent="-170815"/>
            <a:r>
              <a:rPr lang="en-US" sz="2800" i="1" dirty="0">
                <a:solidFill>
                  <a:srgbClr val="374151"/>
                </a:solidFill>
                <a:latin typeface="Arial"/>
                <a:cs typeface="Arial"/>
              </a:rPr>
              <a:t>A while loop repeatedly executes a code as long as a condition is true.</a:t>
            </a:r>
            <a:endParaRPr lang="en-US" sz="2800" i="1">
              <a:solidFill>
                <a:srgbClr val="000000"/>
              </a:solidFill>
              <a:latin typeface="Arial"/>
              <a:cs typeface="Arial"/>
            </a:endParaRPr>
          </a:p>
          <a:p>
            <a:pPr marL="0" indent="0">
              <a:buNone/>
            </a:pPr>
            <a:r>
              <a:rPr lang="en-US" sz="2800" b="1" u="sng" dirty="0">
                <a:solidFill>
                  <a:srgbClr val="374151"/>
                </a:solidFill>
                <a:latin typeface="Arial"/>
                <a:cs typeface="Arial"/>
              </a:rPr>
              <a:t>If-else statements: </a:t>
            </a:r>
            <a:endParaRPr lang="en-US" sz="2800" b="1" u="sng">
              <a:solidFill>
                <a:srgbClr val="000000"/>
              </a:solidFill>
              <a:latin typeface="Arial"/>
              <a:cs typeface="Arial"/>
            </a:endParaRPr>
          </a:p>
          <a:p>
            <a:pPr marL="170815" indent="-170815"/>
            <a:r>
              <a:rPr lang="en-US" sz="2800" i="1" dirty="0">
                <a:solidFill>
                  <a:srgbClr val="374151"/>
                </a:solidFill>
                <a:latin typeface="Arial"/>
                <a:cs typeface="Arial"/>
              </a:rPr>
              <a:t>If-else statements are used for decision-making in programming. They allow code to take different paths based on conditions.</a:t>
            </a:r>
            <a:endParaRPr lang="en-US" sz="2800" i="1">
              <a:latin typeface="Arial"/>
              <a:cs typeface="Arial"/>
            </a:endParaRPr>
          </a:p>
        </p:txBody>
      </p:sp>
    </p:spTree>
    <p:extLst>
      <p:ext uri="{BB962C8B-B14F-4D97-AF65-F5344CB8AC3E}">
        <p14:creationId xmlns:p14="http://schemas.microsoft.com/office/powerpoint/2010/main" val="391976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C53D-47DD-86F0-A076-1B660E028F85}"/>
              </a:ext>
            </a:extLst>
          </p:cNvPr>
          <p:cNvSpPr>
            <a:spLocks noGrp="1"/>
          </p:cNvSpPr>
          <p:nvPr>
            <p:ph type="title"/>
          </p:nvPr>
        </p:nvSpPr>
        <p:spPr>
          <a:xfrm>
            <a:off x="838200" y="60329"/>
            <a:ext cx="10515600" cy="1641651"/>
          </a:xfrm>
        </p:spPr>
        <p:txBody>
          <a:bodyPr vert="horz" lIns="91440" tIns="45720" rIns="91440" bIns="45720" rtlCol="0" anchor="ctr">
            <a:noAutofit/>
          </a:bodyPr>
          <a:lstStyle/>
          <a:p>
            <a:r>
              <a:rPr lang="en-US" sz="5400" b="1" dirty="0">
                <a:cs typeface="Arial"/>
              </a:rPr>
              <a:t>Implementation of</a:t>
            </a:r>
            <a:br>
              <a:rPr lang="en-US" sz="5400" b="1" dirty="0">
                <a:cs typeface="Arial"/>
              </a:rPr>
            </a:br>
            <a:r>
              <a:rPr lang="en-US" sz="5400" b="1" dirty="0">
                <a:cs typeface="Arial"/>
              </a:rPr>
              <a:t>Class and Functions:</a:t>
            </a:r>
            <a:endParaRPr lang="en-US" b="1">
              <a:cs typeface="Arial"/>
            </a:endParaRPr>
          </a:p>
        </p:txBody>
      </p:sp>
      <p:pic>
        <p:nvPicPr>
          <p:cNvPr id="4" name="Content Placeholder 3" descr="A close-up of a text&#10;&#10;Description automatically generated">
            <a:extLst>
              <a:ext uri="{FF2B5EF4-FFF2-40B4-BE49-F238E27FC236}">
                <a16:creationId xmlns:a16="http://schemas.microsoft.com/office/drawing/2014/main" id="{46ABA12E-3022-0275-13D5-771C87EC6298}"/>
              </a:ext>
            </a:extLst>
          </p:cNvPr>
          <p:cNvPicPr>
            <a:picLocks noGrp="1" noChangeAspect="1"/>
          </p:cNvPicPr>
          <p:nvPr>
            <p:ph idx="1"/>
          </p:nvPr>
        </p:nvPicPr>
        <p:blipFill>
          <a:blip r:embed="rId2"/>
          <a:stretch>
            <a:fillRect/>
          </a:stretch>
        </p:blipFill>
        <p:spPr>
          <a:xfrm>
            <a:off x="1899916" y="1689370"/>
            <a:ext cx="3905250" cy="1047750"/>
          </a:xfrm>
        </p:spPr>
      </p:pic>
      <p:pic>
        <p:nvPicPr>
          <p:cNvPr id="5" name="Picture 4" descr="A computer screen shot of text&#10;&#10;Description automatically generated">
            <a:extLst>
              <a:ext uri="{FF2B5EF4-FFF2-40B4-BE49-F238E27FC236}">
                <a16:creationId xmlns:a16="http://schemas.microsoft.com/office/drawing/2014/main" id="{02BA60D8-9867-8C2C-BC58-326B0569D7CC}"/>
              </a:ext>
            </a:extLst>
          </p:cNvPr>
          <p:cNvPicPr>
            <a:picLocks noChangeAspect="1"/>
          </p:cNvPicPr>
          <p:nvPr/>
        </p:nvPicPr>
        <p:blipFill>
          <a:blip r:embed="rId3"/>
          <a:stretch>
            <a:fillRect/>
          </a:stretch>
        </p:blipFill>
        <p:spPr>
          <a:xfrm>
            <a:off x="1881665" y="2828355"/>
            <a:ext cx="3914078" cy="1201289"/>
          </a:xfrm>
          <a:prstGeom prst="rect">
            <a:avLst/>
          </a:prstGeom>
        </p:spPr>
      </p:pic>
      <p:pic>
        <p:nvPicPr>
          <p:cNvPr id="6" name="Picture 5" descr="A computer code with text&#10;&#10;Description automatically generated">
            <a:extLst>
              <a:ext uri="{FF2B5EF4-FFF2-40B4-BE49-F238E27FC236}">
                <a16:creationId xmlns:a16="http://schemas.microsoft.com/office/drawing/2014/main" id="{8C189FB8-A3BF-54AF-CADF-F97A2A25902B}"/>
              </a:ext>
            </a:extLst>
          </p:cNvPr>
          <p:cNvPicPr>
            <a:picLocks noChangeAspect="1"/>
          </p:cNvPicPr>
          <p:nvPr/>
        </p:nvPicPr>
        <p:blipFill>
          <a:blip r:embed="rId4"/>
          <a:stretch>
            <a:fillRect/>
          </a:stretch>
        </p:blipFill>
        <p:spPr>
          <a:xfrm>
            <a:off x="517638" y="4076942"/>
            <a:ext cx="5283199" cy="2057191"/>
          </a:xfrm>
          <a:prstGeom prst="rect">
            <a:avLst/>
          </a:prstGeom>
        </p:spPr>
      </p:pic>
      <p:sp>
        <p:nvSpPr>
          <p:cNvPr id="7" name="TextBox 6">
            <a:extLst>
              <a:ext uri="{FF2B5EF4-FFF2-40B4-BE49-F238E27FC236}">
                <a16:creationId xmlns:a16="http://schemas.microsoft.com/office/drawing/2014/main" id="{6F4BAE52-9600-8B30-65B6-46DCE2D17E63}"/>
              </a:ext>
            </a:extLst>
          </p:cNvPr>
          <p:cNvSpPr txBox="1"/>
          <p:nvPr/>
        </p:nvSpPr>
        <p:spPr>
          <a:xfrm>
            <a:off x="5798634" y="1827560"/>
            <a:ext cx="51791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ea typeface="+mn-lt"/>
                <a:cs typeface="+mn-lt"/>
              </a:rPr>
              <a:t>__</a:t>
            </a:r>
            <a:r>
              <a:rPr lang="en-US" sz="1400" err="1">
                <a:ea typeface="+mn-lt"/>
                <a:cs typeface="+mn-lt"/>
              </a:rPr>
              <a:t>init</a:t>
            </a:r>
            <a:r>
              <a:rPr lang="en-US" sz="1400" dirty="0">
                <a:ea typeface="+mn-lt"/>
                <a:cs typeface="+mn-lt"/>
              </a:rPr>
              <a:t>__(self): Initializes an instance of the class. It creates an empty list called journal to store journal entries.</a:t>
            </a:r>
            <a:endParaRPr lang="en-US"/>
          </a:p>
        </p:txBody>
      </p:sp>
      <p:sp>
        <p:nvSpPr>
          <p:cNvPr id="8" name="TextBox 7">
            <a:extLst>
              <a:ext uri="{FF2B5EF4-FFF2-40B4-BE49-F238E27FC236}">
                <a16:creationId xmlns:a16="http://schemas.microsoft.com/office/drawing/2014/main" id="{4698DD04-943E-21B0-F152-F70207F6426A}"/>
              </a:ext>
            </a:extLst>
          </p:cNvPr>
          <p:cNvSpPr txBox="1"/>
          <p:nvPr/>
        </p:nvSpPr>
        <p:spPr>
          <a:xfrm>
            <a:off x="5798634" y="2955073"/>
            <a:ext cx="569331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err="1">
                <a:ea typeface="+mn-lt"/>
                <a:cs typeface="+mn-lt"/>
              </a:rPr>
              <a:t>add_entry</a:t>
            </a:r>
            <a:r>
              <a:rPr lang="en-US" sz="1400" dirty="0">
                <a:ea typeface="+mn-lt"/>
                <a:cs typeface="+mn-lt"/>
              </a:rPr>
              <a:t>(self, date, entry, tags, image): This adds a new entry to the journal. It takes in date, the journal text, tags, and an optional image. It creates a dictionary with these aspects and appends it to the journal list.</a:t>
            </a:r>
            <a:endParaRPr lang="en-US"/>
          </a:p>
        </p:txBody>
      </p:sp>
      <p:sp>
        <p:nvSpPr>
          <p:cNvPr id="9" name="TextBox 8">
            <a:extLst>
              <a:ext uri="{FF2B5EF4-FFF2-40B4-BE49-F238E27FC236}">
                <a16:creationId xmlns:a16="http://schemas.microsoft.com/office/drawing/2014/main" id="{21363556-D3BC-A3C0-D7D3-2B525BB5A30B}"/>
              </a:ext>
            </a:extLst>
          </p:cNvPr>
          <p:cNvSpPr txBox="1"/>
          <p:nvPr/>
        </p:nvSpPr>
        <p:spPr>
          <a:xfrm>
            <a:off x="5798633" y="4274634"/>
            <a:ext cx="600926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err="1">
                <a:ea typeface="+mn-lt"/>
                <a:cs typeface="+mn-lt"/>
              </a:rPr>
              <a:t>search_entries</a:t>
            </a:r>
            <a:r>
              <a:rPr lang="en-US" sz="1400" dirty="0">
                <a:ea typeface="+mn-lt"/>
                <a:cs typeface="+mn-lt"/>
              </a:rPr>
              <a:t>(self, key): This is for searching entries based on a key. It goes through the journal list and looks for matches in the date, entry, or tags of each entry. If it finds matches, it prints the date, entry, tags, and image, if there is one, for each matching entry. Else, it prints "No matching entries found".</a:t>
            </a:r>
            <a:endParaRPr lang="en-US"/>
          </a:p>
        </p:txBody>
      </p:sp>
    </p:spTree>
    <p:extLst>
      <p:ext uri="{BB962C8B-B14F-4D97-AF65-F5344CB8AC3E}">
        <p14:creationId xmlns:p14="http://schemas.microsoft.com/office/powerpoint/2010/main" val="424186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B1BE-86F4-B67D-F504-5084AFDA9FED}"/>
              </a:ext>
            </a:extLst>
          </p:cNvPr>
          <p:cNvSpPr>
            <a:spLocks noGrp="1"/>
          </p:cNvSpPr>
          <p:nvPr>
            <p:ph type="title"/>
          </p:nvPr>
        </p:nvSpPr>
        <p:spPr/>
        <p:txBody>
          <a:bodyPr vert="horz" lIns="91440" tIns="45720" rIns="91440" bIns="45720" rtlCol="0" anchor="ctr">
            <a:noAutofit/>
          </a:bodyPr>
          <a:lstStyle/>
          <a:p>
            <a:r>
              <a:rPr lang="en-US" sz="5400" b="1" dirty="0">
                <a:cs typeface="Arial"/>
              </a:rPr>
              <a:t>Implementation of</a:t>
            </a:r>
            <a:br>
              <a:rPr lang="en-US" sz="5400" b="1" dirty="0">
                <a:cs typeface="Arial"/>
              </a:rPr>
            </a:br>
            <a:r>
              <a:rPr lang="en-US" sz="5400" b="1" dirty="0">
                <a:cs typeface="Arial"/>
              </a:rPr>
              <a:t>Main Program Loop:</a:t>
            </a:r>
          </a:p>
        </p:txBody>
      </p:sp>
      <p:pic>
        <p:nvPicPr>
          <p:cNvPr id="4" name="Content Placeholder 3" descr="A screenshot of a computer&#10;&#10;Description automatically generated">
            <a:extLst>
              <a:ext uri="{FF2B5EF4-FFF2-40B4-BE49-F238E27FC236}">
                <a16:creationId xmlns:a16="http://schemas.microsoft.com/office/drawing/2014/main" id="{2FFC8102-ACFF-46DC-96C9-C14BBE414619}"/>
              </a:ext>
            </a:extLst>
          </p:cNvPr>
          <p:cNvPicPr>
            <a:picLocks noGrp="1" noChangeAspect="1"/>
          </p:cNvPicPr>
          <p:nvPr>
            <p:ph idx="1"/>
          </p:nvPr>
        </p:nvPicPr>
        <p:blipFill>
          <a:blip r:embed="rId2"/>
          <a:stretch>
            <a:fillRect/>
          </a:stretch>
        </p:blipFill>
        <p:spPr>
          <a:xfrm>
            <a:off x="1552238" y="1818221"/>
            <a:ext cx="4629150" cy="1209675"/>
          </a:xfrm>
        </p:spPr>
      </p:pic>
      <p:pic>
        <p:nvPicPr>
          <p:cNvPr id="5" name="Picture 4" descr="A close up of a text&#10;&#10;Description automatically generated">
            <a:extLst>
              <a:ext uri="{FF2B5EF4-FFF2-40B4-BE49-F238E27FC236}">
                <a16:creationId xmlns:a16="http://schemas.microsoft.com/office/drawing/2014/main" id="{400E6962-4E45-0C28-1CB6-4F252A8EB134}"/>
              </a:ext>
            </a:extLst>
          </p:cNvPr>
          <p:cNvPicPr>
            <a:picLocks noChangeAspect="1"/>
          </p:cNvPicPr>
          <p:nvPr/>
        </p:nvPicPr>
        <p:blipFill>
          <a:blip r:embed="rId3"/>
          <a:stretch>
            <a:fillRect/>
          </a:stretch>
        </p:blipFill>
        <p:spPr>
          <a:xfrm>
            <a:off x="1559645" y="3155343"/>
            <a:ext cx="4623352" cy="1003532"/>
          </a:xfrm>
          <a:prstGeom prst="rect">
            <a:avLst/>
          </a:prstGeom>
        </p:spPr>
      </p:pic>
      <p:pic>
        <p:nvPicPr>
          <p:cNvPr id="6" name="Picture 5" descr="A close up of a sign&#10;&#10;Description automatically generated">
            <a:extLst>
              <a:ext uri="{FF2B5EF4-FFF2-40B4-BE49-F238E27FC236}">
                <a16:creationId xmlns:a16="http://schemas.microsoft.com/office/drawing/2014/main" id="{D627B6C1-8946-D59F-2392-8B3F515B2B71}"/>
              </a:ext>
            </a:extLst>
          </p:cNvPr>
          <p:cNvPicPr>
            <a:picLocks noChangeAspect="1"/>
          </p:cNvPicPr>
          <p:nvPr/>
        </p:nvPicPr>
        <p:blipFill>
          <a:blip r:embed="rId4"/>
          <a:stretch>
            <a:fillRect/>
          </a:stretch>
        </p:blipFill>
        <p:spPr>
          <a:xfrm>
            <a:off x="1565291" y="4277053"/>
            <a:ext cx="4615068" cy="49050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8545E90-AC38-54BA-0FF3-506F40353BE6}"/>
              </a:ext>
            </a:extLst>
          </p:cNvPr>
          <p:cNvPicPr>
            <a:picLocks noChangeAspect="1"/>
          </p:cNvPicPr>
          <p:nvPr/>
        </p:nvPicPr>
        <p:blipFill>
          <a:blip r:embed="rId5"/>
          <a:stretch>
            <a:fillRect/>
          </a:stretch>
        </p:blipFill>
        <p:spPr>
          <a:xfrm>
            <a:off x="3440841" y="4885966"/>
            <a:ext cx="2743200" cy="908094"/>
          </a:xfrm>
          <a:prstGeom prst="rect">
            <a:avLst/>
          </a:prstGeom>
        </p:spPr>
      </p:pic>
      <p:sp>
        <p:nvSpPr>
          <p:cNvPr id="8" name="TextBox 7">
            <a:extLst>
              <a:ext uri="{FF2B5EF4-FFF2-40B4-BE49-F238E27FC236}">
                <a16:creationId xmlns:a16="http://schemas.microsoft.com/office/drawing/2014/main" id="{8D6EB672-6015-C03A-B33C-EBD7B0D6D686}"/>
              </a:ext>
            </a:extLst>
          </p:cNvPr>
          <p:cNvSpPr txBox="1"/>
          <p:nvPr/>
        </p:nvSpPr>
        <p:spPr>
          <a:xfrm>
            <a:off x="6182139" y="1820947"/>
            <a:ext cx="466476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rPr>
              <a:t>An instance of the </a:t>
            </a:r>
            <a:r>
              <a:rPr lang="en-US" sz="1600" err="1">
                <a:latin typeface="Calibri"/>
              </a:rPr>
              <a:t>DailyJournal</a:t>
            </a:r>
            <a:r>
              <a:rPr lang="en-US" sz="1600" dirty="0">
                <a:latin typeface="Calibri"/>
              </a:rPr>
              <a:t> class is created: </a:t>
            </a:r>
            <a:r>
              <a:rPr lang="en-US" sz="1600" err="1">
                <a:latin typeface="Calibri"/>
              </a:rPr>
              <a:t>journal_app</a:t>
            </a:r>
            <a:r>
              <a:rPr lang="en-US" sz="1600" dirty="0">
                <a:latin typeface="Calibri"/>
              </a:rPr>
              <a:t> = </a:t>
            </a:r>
            <a:r>
              <a:rPr lang="en-US" sz="1600" err="1">
                <a:latin typeface="Calibri"/>
              </a:rPr>
              <a:t>DailyJournal</a:t>
            </a:r>
            <a:r>
              <a:rPr lang="en-US" sz="1600" dirty="0">
                <a:latin typeface="Calibri"/>
              </a:rPr>
              <a:t>(). A while loop will present a menu to the user until the user chooses to exit.</a:t>
            </a:r>
            <a:r>
              <a:rPr lang="en-US" sz="1600" dirty="0">
                <a:latin typeface="Calibri"/>
                <a:ea typeface="Calibri"/>
                <a:cs typeface="Calibri"/>
              </a:rPr>
              <a:t> </a:t>
            </a:r>
            <a:endParaRPr lang="en-US" sz="1600">
              <a:cs typeface="Arial" panose="020B0604020202020204"/>
            </a:endParaRPr>
          </a:p>
        </p:txBody>
      </p:sp>
      <p:sp>
        <p:nvSpPr>
          <p:cNvPr id="9" name="TextBox 8">
            <a:extLst>
              <a:ext uri="{FF2B5EF4-FFF2-40B4-BE49-F238E27FC236}">
                <a16:creationId xmlns:a16="http://schemas.microsoft.com/office/drawing/2014/main" id="{B921DF38-1DB6-152C-C7C9-C1B557B69489}"/>
              </a:ext>
            </a:extLst>
          </p:cNvPr>
          <p:cNvSpPr txBox="1"/>
          <p:nvPr/>
        </p:nvSpPr>
        <p:spPr>
          <a:xfrm>
            <a:off x="6187783" y="3078370"/>
            <a:ext cx="47310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Calibri"/>
              </a:rPr>
              <a:t>Add a New Entry (choice == '1') will ask the user for the date, journal entry text, tags (comma-separated), and an image. It then calls the </a:t>
            </a:r>
            <a:r>
              <a:rPr lang="en-US" sz="1400" err="1">
                <a:latin typeface="Calibri"/>
              </a:rPr>
              <a:t>add_entry</a:t>
            </a:r>
            <a:r>
              <a:rPr lang="en-US" sz="1400" dirty="0">
                <a:latin typeface="Calibri"/>
              </a:rPr>
              <a:t> function of the </a:t>
            </a:r>
            <a:r>
              <a:rPr lang="en-US" sz="1400" err="1">
                <a:latin typeface="Calibri"/>
              </a:rPr>
              <a:t>journal_app</a:t>
            </a:r>
            <a:r>
              <a:rPr lang="en-US" sz="1400" dirty="0">
                <a:latin typeface="Calibri"/>
              </a:rPr>
              <a:t> object to add this entry to the journal.</a:t>
            </a:r>
            <a:r>
              <a:rPr lang="en-US" sz="1400" dirty="0">
                <a:latin typeface="Calibri"/>
                <a:ea typeface="Calibri"/>
                <a:cs typeface="Calibri"/>
              </a:rPr>
              <a:t> </a:t>
            </a:r>
            <a:endParaRPr lang="en-US" sz="1400">
              <a:cs typeface="Arial" panose="020B0604020202020204"/>
            </a:endParaRPr>
          </a:p>
        </p:txBody>
      </p:sp>
      <p:sp>
        <p:nvSpPr>
          <p:cNvPr id="10" name="TextBox 9">
            <a:extLst>
              <a:ext uri="{FF2B5EF4-FFF2-40B4-BE49-F238E27FC236}">
                <a16:creationId xmlns:a16="http://schemas.microsoft.com/office/drawing/2014/main" id="{39B43BFC-A127-66B1-B560-3AC82500D39B}"/>
              </a:ext>
            </a:extLst>
          </p:cNvPr>
          <p:cNvSpPr txBox="1"/>
          <p:nvPr/>
        </p:nvSpPr>
        <p:spPr>
          <a:xfrm>
            <a:off x="6182139" y="4274440"/>
            <a:ext cx="50457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Calibri"/>
              </a:rPr>
              <a:t>Search Entries (choice == '2') will ask the user for a key to search entries. It then calls the </a:t>
            </a:r>
            <a:r>
              <a:rPr lang="en-US" sz="1400" err="1">
                <a:latin typeface="Calibri"/>
              </a:rPr>
              <a:t>search_entries</a:t>
            </a:r>
            <a:r>
              <a:rPr lang="en-US" sz="1400" dirty="0">
                <a:latin typeface="Calibri"/>
              </a:rPr>
              <a:t> function of the </a:t>
            </a:r>
            <a:r>
              <a:rPr lang="en-US" sz="1400" err="1">
                <a:latin typeface="Calibri"/>
              </a:rPr>
              <a:t>journal_app</a:t>
            </a:r>
            <a:r>
              <a:rPr lang="en-US" sz="1400" dirty="0">
                <a:latin typeface="Calibri"/>
              </a:rPr>
              <a:t> object to find and display entries that match the provided key.</a:t>
            </a:r>
            <a:r>
              <a:rPr lang="en-US" sz="1400" dirty="0">
                <a:latin typeface="Calibri"/>
                <a:ea typeface="Calibri"/>
                <a:cs typeface="Calibri"/>
              </a:rPr>
              <a:t> </a:t>
            </a:r>
            <a:endParaRPr lang="en-US" sz="1400" dirty="0">
              <a:cs typeface="Arial" panose="020B0604020202020204"/>
            </a:endParaRPr>
          </a:p>
        </p:txBody>
      </p:sp>
      <p:sp>
        <p:nvSpPr>
          <p:cNvPr id="11" name="TextBox 10">
            <a:extLst>
              <a:ext uri="{FF2B5EF4-FFF2-40B4-BE49-F238E27FC236}">
                <a16:creationId xmlns:a16="http://schemas.microsoft.com/office/drawing/2014/main" id="{ABA7D78A-0502-8FCC-0E15-AC526D0456F8}"/>
              </a:ext>
            </a:extLst>
          </p:cNvPr>
          <p:cNvSpPr txBox="1"/>
          <p:nvPr/>
        </p:nvSpPr>
        <p:spPr>
          <a:xfrm>
            <a:off x="6186679" y="5528733"/>
            <a:ext cx="4482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Calibri"/>
              </a:rPr>
              <a:t>Exit (choice == '3') will print "Goodbye" and exit the loop. Else, print “invalid choice”</a:t>
            </a:r>
            <a:r>
              <a:rPr lang="en-US" sz="1400" dirty="0">
                <a:latin typeface="Calibri"/>
                <a:ea typeface="Calibri"/>
                <a:cs typeface="Calibri"/>
              </a:rPr>
              <a:t> </a:t>
            </a:r>
            <a:endParaRPr lang="en-US" sz="1400" dirty="0">
              <a:cs typeface="Arial" panose="020B0604020202020204"/>
            </a:endParaRPr>
          </a:p>
        </p:txBody>
      </p:sp>
    </p:spTree>
    <p:extLst>
      <p:ext uri="{BB962C8B-B14F-4D97-AF65-F5344CB8AC3E}">
        <p14:creationId xmlns:p14="http://schemas.microsoft.com/office/powerpoint/2010/main" val="311174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4325-F931-3489-7D86-2E18FE89A974}"/>
              </a:ext>
            </a:extLst>
          </p:cNvPr>
          <p:cNvSpPr>
            <a:spLocks noGrp="1"/>
          </p:cNvSpPr>
          <p:nvPr>
            <p:ph type="title"/>
          </p:nvPr>
        </p:nvSpPr>
        <p:spPr/>
        <p:txBody>
          <a:bodyPr>
            <a:normAutofit/>
          </a:bodyPr>
          <a:lstStyle/>
          <a:p>
            <a:r>
              <a:rPr lang="en-US" sz="5400" b="1" dirty="0"/>
              <a:t>Challenges and Solutions:</a:t>
            </a:r>
            <a:endParaRPr lang="en-US" sz="5400" b="1">
              <a:cs typeface="Arial"/>
            </a:endParaRPr>
          </a:p>
        </p:txBody>
      </p:sp>
      <p:sp>
        <p:nvSpPr>
          <p:cNvPr id="3" name="Content Placeholder 2">
            <a:extLst>
              <a:ext uri="{FF2B5EF4-FFF2-40B4-BE49-F238E27FC236}">
                <a16:creationId xmlns:a16="http://schemas.microsoft.com/office/drawing/2014/main" id="{337F5BC4-5D52-D901-CA2A-E990A622EAEF}"/>
              </a:ext>
            </a:extLst>
          </p:cNvPr>
          <p:cNvSpPr>
            <a:spLocks noGrp="1"/>
          </p:cNvSpPr>
          <p:nvPr>
            <p:ph idx="1"/>
          </p:nvPr>
        </p:nvSpPr>
        <p:spPr>
          <a:xfrm>
            <a:off x="425910" y="1594325"/>
            <a:ext cx="5232768" cy="4038317"/>
          </a:xfrm>
        </p:spPr>
        <p:txBody>
          <a:bodyPr vert="horz" lIns="91440" tIns="45720" rIns="91440" bIns="45720" rtlCol="0" anchor="t">
            <a:noAutofit/>
          </a:bodyPr>
          <a:lstStyle/>
          <a:p>
            <a:pPr marL="0" indent="0">
              <a:buNone/>
            </a:pPr>
            <a:r>
              <a:rPr lang="en-US" sz="2400" dirty="0">
                <a:latin typeface="Arial"/>
                <a:cs typeface="Arial"/>
              </a:rPr>
              <a:t>While developing the Daily Journal, one challenge we faced was implementing the "search entry" function.</a:t>
            </a:r>
            <a:r>
              <a:rPr lang="en-US" sz="2400" dirty="0">
                <a:solidFill>
                  <a:srgbClr val="000000"/>
                </a:solidFill>
                <a:latin typeface="Arial"/>
                <a:cs typeface="Arial"/>
              </a:rPr>
              <a:t>  As more functionalities are added, the </a:t>
            </a:r>
            <a:r>
              <a:rPr lang="en-US" sz="2400" dirty="0">
                <a:latin typeface="Arial"/>
                <a:cs typeface="Arial"/>
              </a:rPr>
              <a:t>"search entry</a:t>
            </a:r>
            <a:r>
              <a:rPr lang="en-US" sz="2400" dirty="0">
                <a:solidFill>
                  <a:srgbClr val="000000"/>
                </a:solidFill>
                <a:latin typeface="Arial"/>
                <a:cs typeface="Arial"/>
              </a:rPr>
              <a:t>" function becomes longer and more complex, making it hard to read and figure out what is going on.</a:t>
            </a:r>
            <a:r>
              <a:rPr lang="en-US" sz="2400" dirty="0">
                <a:latin typeface="Arial"/>
                <a:cs typeface="Arial"/>
              </a:rPr>
              <a:t>  To overcome this, we implemented a for loop that checks for each "date," "entry," and "tags."</a:t>
            </a:r>
            <a:endParaRPr lang="en-US" sz="2400"/>
          </a:p>
        </p:txBody>
      </p:sp>
      <p:pic>
        <p:nvPicPr>
          <p:cNvPr id="4" name="Picture 3" descr="A computer code with text&#10;&#10;Description automatically generated">
            <a:extLst>
              <a:ext uri="{FF2B5EF4-FFF2-40B4-BE49-F238E27FC236}">
                <a16:creationId xmlns:a16="http://schemas.microsoft.com/office/drawing/2014/main" id="{2899D9B2-E78F-2D18-C9B9-954827D5A774}"/>
              </a:ext>
            </a:extLst>
          </p:cNvPr>
          <p:cNvPicPr>
            <a:picLocks noChangeAspect="1"/>
          </p:cNvPicPr>
          <p:nvPr/>
        </p:nvPicPr>
        <p:blipFill>
          <a:blip r:embed="rId2"/>
          <a:stretch>
            <a:fillRect/>
          </a:stretch>
        </p:blipFill>
        <p:spPr>
          <a:xfrm>
            <a:off x="5660213" y="1589140"/>
            <a:ext cx="6100233" cy="2670158"/>
          </a:xfrm>
          <a:prstGeom prst="rect">
            <a:avLst/>
          </a:prstGeom>
        </p:spPr>
      </p:pic>
    </p:spTree>
    <p:extLst>
      <p:ext uri="{BB962C8B-B14F-4D97-AF65-F5344CB8AC3E}">
        <p14:creationId xmlns:p14="http://schemas.microsoft.com/office/powerpoint/2010/main" val="15970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4C9B-7025-7E9F-84DE-54CF03B3979B}"/>
              </a:ext>
            </a:extLst>
          </p:cNvPr>
          <p:cNvSpPr>
            <a:spLocks noGrp="1"/>
          </p:cNvSpPr>
          <p:nvPr>
            <p:ph type="title"/>
          </p:nvPr>
        </p:nvSpPr>
        <p:spPr/>
        <p:txBody>
          <a:bodyPr>
            <a:normAutofit/>
          </a:bodyPr>
          <a:lstStyle/>
          <a:p>
            <a:r>
              <a:rPr lang="en-US" sz="5400" b="1"/>
              <a:t>User Experience:</a:t>
            </a:r>
            <a:endParaRPr lang="en-US" sz="5400" b="1">
              <a:cs typeface="Arial"/>
            </a:endParaRPr>
          </a:p>
        </p:txBody>
      </p:sp>
      <p:pic>
        <p:nvPicPr>
          <p:cNvPr id="4" name="Content Placeholder 3" descr="A screenshot of a computer&#10;&#10;Description automatically generated">
            <a:extLst>
              <a:ext uri="{FF2B5EF4-FFF2-40B4-BE49-F238E27FC236}">
                <a16:creationId xmlns:a16="http://schemas.microsoft.com/office/drawing/2014/main" id="{46DB774F-D43E-D7C9-388E-FBF207D3CF0D}"/>
              </a:ext>
            </a:extLst>
          </p:cNvPr>
          <p:cNvPicPr>
            <a:picLocks noGrp="1" noChangeAspect="1"/>
          </p:cNvPicPr>
          <p:nvPr>
            <p:ph idx="1"/>
          </p:nvPr>
        </p:nvPicPr>
        <p:blipFill>
          <a:blip r:embed="rId2"/>
          <a:stretch>
            <a:fillRect/>
          </a:stretch>
        </p:blipFill>
        <p:spPr>
          <a:xfrm>
            <a:off x="835556" y="1711981"/>
            <a:ext cx="3646322" cy="4114800"/>
          </a:xfrm>
        </p:spPr>
      </p:pic>
      <p:sp>
        <p:nvSpPr>
          <p:cNvPr id="5" name="TextBox 4">
            <a:extLst>
              <a:ext uri="{FF2B5EF4-FFF2-40B4-BE49-F238E27FC236}">
                <a16:creationId xmlns:a16="http://schemas.microsoft.com/office/drawing/2014/main" id="{4407517F-C91D-DE8D-4FF1-2E45D74CD82D}"/>
              </a:ext>
            </a:extLst>
          </p:cNvPr>
          <p:cNvSpPr txBox="1"/>
          <p:nvPr/>
        </p:nvSpPr>
        <p:spPr>
          <a:xfrm>
            <a:off x="4770782" y="1755913"/>
            <a:ext cx="6112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0000"/>
                </a:solidFill>
                <a:ea typeface="+mn-lt"/>
                <a:cs typeface="+mn-lt"/>
              </a:rPr>
              <a:t>If the user selects #1 "Add a new entry" , they are prompted to input the date, journal entry, tags, and an optional image.  Upon entering this, the entry is added to the journal</a:t>
            </a:r>
            <a:endParaRPr lang="en-US">
              <a:cs typeface="Arial"/>
            </a:endParaRPr>
          </a:p>
          <a:p>
            <a:pPr algn="l"/>
            <a:endParaRPr lang="en-US" dirty="0">
              <a:cs typeface="Arial"/>
            </a:endParaRPr>
          </a:p>
        </p:txBody>
      </p:sp>
      <p:sp>
        <p:nvSpPr>
          <p:cNvPr id="6" name="TextBox 5">
            <a:extLst>
              <a:ext uri="{FF2B5EF4-FFF2-40B4-BE49-F238E27FC236}">
                <a16:creationId xmlns:a16="http://schemas.microsoft.com/office/drawing/2014/main" id="{BAEB8364-344C-BAB1-70D7-DBF94C901EB3}"/>
              </a:ext>
            </a:extLst>
          </p:cNvPr>
          <p:cNvSpPr txBox="1"/>
          <p:nvPr/>
        </p:nvSpPr>
        <p:spPr>
          <a:xfrm>
            <a:off x="4770782" y="3230216"/>
            <a:ext cx="498613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0000"/>
                </a:solidFill>
                <a:ea typeface="+mn-lt"/>
                <a:cs typeface="+mn-lt"/>
              </a:rPr>
              <a:t>If the user selects #2 "Search entries", they are prompted to enter a key, which can be a tag, an entry text, or a date.  If matches are found, the program displays the matching entry.</a:t>
            </a:r>
            <a:endParaRPr lang="en-US"/>
          </a:p>
        </p:txBody>
      </p:sp>
      <p:sp>
        <p:nvSpPr>
          <p:cNvPr id="7" name="TextBox 6">
            <a:extLst>
              <a:ext uri="{FF2B5EF4-FFF2-40B4-BE49-F238E27FC236}">
                <a16:creationId xmlns:a16="http://schemas.microsoft.com/office/drawing/2014/main" id="{E0037025-0131-047F-4255-D86497724716}"/>
              </a:ext>
            </a:extLst>
          </p:cNvPr>
          <p:cNvSpPr txBox="1"/>
          <p:nvPr/>
        </p:nvSpPr>
        <p:spPr>
          <a:xfrm>
            <a:off x="4770783" y="4671391"/>
            <a:ext cx="5151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0000"/>
                </a:solidFill>
                <a:ea typeface="+mn-lt"/>
                <a:cs typeface="+mn-lt"/>
              </a:rPr>
              <a:t>If the user selects #3 "Exit", the program says goodbye and ends.</a:t>
            </a:r>
            <a:endParaRPr lang="en-US">
              <a:cs typeface="Arial" panose="020B0604020202020204"/>
            </a:endParaRPr>
          </a:p>
        </p:txBody>
      </p:sp>
    </p:spTree>
    <p:extLst>
      <p:ext uri="{BB962C8B-B14F-4D97-AF65-F5344CB8AC3E}">
        <p14:creationId xmlns:p14="http://schemas.microsoft.com/office/powerpoint/2010/main" val="74463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C106-E6AE-B55B-0946-6CC2875E9894}"/>
              </a:ext>
            </a:extLst>
          </p:cNvPr>
          <p:cNvSpPr>
            <a:spLocks noGrp="1"/>
          </p:cNvSpPr>
          <p:nvPr>
            <p:ph type="title"/>
          </p:nvPr>
        </p:nvSpPr>
        <p:spPr/>
        <p:txBody>
          <a:bodyPr>
            <a:normAutofit/>
          </a:bodyPr>
          <a:lstStyle/>
          <a:p>
            <a:r>
              <a:rPr lang="en-US" sz="5400" b="1"/>
              <a:t>Demonstration:</a:t>
            </a:r>
            <a:endParaRPr lang="en-US" sz="5400" b="1">
              <a:cs typeface="Arial"/>
            </a:endParaRPr>
          </a:p>
        </p:txBody>
      </p:sp>
      <p:sp>
        <p:nvSpPr>
          <p:cNvPr id="3" name="Content Placeholder 2">
            <a:extLst>
              <a:ext uri="{FF2B5EF4-FFF2-40B4-BE49-F238E27FC236}">
                <a16:creationId xmlns:a16="http://schemas.microsoft.com/office/drawing/2014/main" id="{FEA9C952-CBD8-9A38-1209-4323C373989D}"/>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https://github.com/JGiffen/GP1_JTG_AGE_JFH</a:t>
            </a:r>
            <a:endParaRPr lang="en-US"/>
          </a:p>
        </p:txBody>
      </p:sp>
    </p:spTree>
    <p:extLst>
      <p:ext uri="{BB962C8B-B14F-4D97-AF65-F5344CB8AC3E}">
        <p14:creationId xmlns:p14="http://schemas.microsoft.com/office/powerpoint/2010/main" val="3573498951"/>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TotalTime>94</TotalTime>
  <Words>229</Words>
  <Application>Microsoft Office PowerPoint</Application>
  <PresentationFormat>Widescreen</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Daily Journal:  Python User Experience</vt:lpstr>
      <vt:lpstr>Introduction</vt:lpstr>
      <vt:lpstr>Journal Overview</vt:lpstr>
      <vt:lpstr>Technical Details:</vt:lpstr>
      <vt:lpstr>Implementation of Class and Functions:</vt:lpstr>
      <vt:lpstr>Implementation of Main Program Loop:</vt:lpstr>
      <vt:lpstr>Challenges and Solutions:</vt:lpstr>
      <vt:lpstr>User Experience:</vt:lpstr>
      <vt:lpstr>Demonstration:</vt:lpstr>
      <vt:lpstr>What we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Justin Harlow</cp:lastModifiedBy>
  <cp:revision>460</cp:revision>
  <dcterms:created xsi:type="dcterms:W3CDTF">2020-08-18T13:57:38Z</dcterms:created>
  <dcterms:modified xsi:type="dcterms:W3CDTF">2023-11-13T14:54:40Z</dcterms:modified>
</cp:coreProperties>
</file>