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5" r:id="rId2"/>
    <p:sldId id="310" r:id="rId3"/>
    <p:sldId id="320" r:id="rId4"/>
    <p:sldId id="321" r:id="rId5"/>
    <p:sldId id="322" r:id="rId6"/>
    <p:sldId id="311" r:id="rId7"/>
    <p:sldId id="323" r:id="rId8"/>
    <p:sldId id="326" r:id="rId9"/>
    <p:sldId id="324" r:id="rId10"/>
    <p:sldId id="325" r:id="rId11"/>
    <p:sldId id="327" r:id="rId12"/>
    <p:sldId id="328" r:id="rId13"/>
    <p:sldId id="329" r:id="rId14"/>
    <p:sldId id="330" r:id="rId15"/>
    <p:sldId id="331" r:id="rId16"/>
    <p:sldId id="332" r:id="rId17"/>
    <p:sldId id="333" r:id="rId18"/>
    <p:sldId id="312" r:id="rId19"/>
    <p:sldId id="334" r:id="rId20"/>
    <p:sldId id="335" r:id="rId21"/>
    <p:sldId id="336" r:id="rId22"/>
    <p:sldId id="337" r:id="rId23"/>
    <p:sldId id="338" r:id="rId24"/>
  </p:sldIdLst>
  <p:sldSz cx="12188825"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29" autoAdjust="0"/>
  </p:normalViewPr>
  <p:slideViewPr>
    <p:cSldViewPr showGuides="1">
      <p:cViewPr varScale="1">
        <p:scale>
          <a:sx n="84" d="100"/>
          <a:sy n="84" d="100"/>
        </p:scale>
        <p:origin x="90" y="2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Encapsulate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Save Model and Scaler</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Create loadable interface</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Build API</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Load Model and Scaler</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Build Website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Create a web form that sends data to the Flask API</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Write the code for data processing and Prediction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Send prediction from Flask to Website</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Save Model and Scaler</a:t>
          </a:r>
        </a:p>
        <a:p>
          <a:pPr marL="171450" lvl="1" indent="-171450" algn="l" defTabSz="800100">
            <a:lnSpc>
              <a:spcPct val="90000"/>
            </a:lnSpc>
            <a:spcBef>
              <a:spcPct val="0"/>
            </a:spcBef>
            <a:spcAft>
              <a:spcPct val="15000"/>
            </a:spcAft>
            <a:buChar char="•"/>
          </a:pPr>
          <a:r>
            <a:rPr lang="en-US" sz="1800" kern="1200" dirty="0"/>
            <a:t>Create loadable interface</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Encapsulate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Load Model and Scaler</a:t>
          </a:r>
        </a:p>
        <a:p>
          <a:pPr marL="171450" lvl="1" indent="-171450" algn="l" defTabSz="800100">
            <a:lnSpc>
              <a:spcPct val="90000"/>
            </a:lnSpc>
            <a:spcBef>
              <a:spcPct val="0"/>
            </a:spcBef>
            <a:spcAft>
              <a:spcPct val="15000"/>
            </a:spcAft>
            <a:buChar char="•"/>
          </a:pPr>
          <a:r>
            <a:rPr lang="en-US" sz="1800" kern="1200" dirty="0"/>
            <a:t>Write the code for data processing and Prediction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Build API</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Create a web form that sends data to the Flask API</a:t>
          </a:r>
        </a:p>
        <a:p>
          <a:pPr marL="171450" lvl="1" indent="-171450" algn="l" defTabSz="800100">
            <a:lnSpc>
              <a:spcPct val="90000"/>
            </a:lnSpc>
            <a:spcBef>
              <a:spcPct val="0"/>
            </a:spcBef>
            <a:spcAft>
              <a:spcPct val="15000"/>
            </a:spcAft>
            <a:buChar char="•"/>
          </a:pPr>
          <a:r>
            <a:rPr lang="en-US" sz="1800" kern="1200" dirty="0"/>
            <a:t>Send prediction from Flask to Website</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Build Website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7/16/2020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7/16/2020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7/16/2020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7/16/2020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7/16/2020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7/16/2020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7/16/2020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7/16/2020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xa.info/paper/04587c10a7c92baa01948f71f2513d5928fe8e8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Prediction of Diabetes onset in women using Machine Learning and Artificial Neural Networks</a:t>
            </a:r>
          </a:p>
        </p:txBody>
      </p:sp>
      <p:sp>
        <p:nvSpPr>
          <p:cNvPr id="4" name="Subtitle 3"/>
          <p:cNvSpPr>
            <a:spLocks noGrp="1"/>
          </p:cNvSpPr>
          <p:nvPr>
            <p:ph type="subTitle" idx="1"/>
          </p:nvPr>
        </p:nvSpPr>
        <p:spPr>
          <a:xfrm>
            <a:off x="1065214" y="4731327"/>
            <a:ext cx="8229600" cy="1219200"/>
          </a:xfrm>
        </p:spPr>
        <p:txBody>
          <a:bodyPr/>
          <a:lstStyle/>
          <a:p>
            <a:pPr marL="342900" indent="-342900">
              <a:buFont typeface="Arial" panose="020B0604020202020204" pitchFamily="34" charset="0"/>
              <a:buChar char="•"/>
            </a:pPr>
            <a:r>
              <a:rPr lang="it-IT" dirty="0"/>
              <a:t>Kaustubh sharma</a:t>
            </a:r>
          </a:p>
          <a:p>
            <a:pPr marL="342900" indent="-342900">
              <a:buFont typeface="Arial" panose="020B0604020202020204" pitchFamily="34" charset="0"/>
              <a:buChar char="•"/>
            </a:pPr>
            <a:r>
              <a:rPr lang="it-IT" dirty="0"/>
              <a:t>Adarsh poddar</a:t>
            </a:r>
          </a:p>
          <a:p>
            <a:pPr marL="342900" indent="-342900">
              <a:buFont typeface="Arial" panose="020B0604020202020204" pitchFamily="34" charset="0"/>
              <a:buChar char="•"/>
            </a:pPr>
            <a:r>
              <a:rPr lang="it-IT" dirty="0"/>
              <a:t>Kimaya ganveer</a:t>
            </a:r>
          </a:p>
          <a:p>
            <a:pPr marL="342900" indent="-342900">
              <a:buFont typeface="Arial" panose="020B0604020202020204" pitchFamily="34" charset="0"/>
              <a:buChar char="•"/>
            </a:pPr>
            <a:r>
              <a:rPr lang="it-IT" dirty="0"/>
              <a:t>Simran singh</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76C1-A37D-453B-BEE1-5128112681A6}"/>
              </a:ext>
            </a:extLst>
          </p:cNvPr>
          <p:cNvSpPr>
            <a:spLocks noGrp="1"/>
          </p:cNvSpPr>
          <p:nvPr>
            <p:ph type="title"/>
          </p:nvPr>
        </p:nvSpPr>
        <p:spPr>
          <a:xfrm>
            <a:off x="1532023" y="353038"/>
            <a:ext cx="9144001" cy="685800"/>
          </a:xfrm>
        </p:spPr>
        <p:txBody>
          <a:bodyPr/>
          <a:lstStyle/>
          <a:p>
            <a:r>
              <a:rPr lang="en-US" dirty="0"/>
              <a:t>Deep Neural Networks</a:t>
            </a:r>
          </a:p>
        </p:txBody>
      </p:sp>
      <p:sp>
        <p:nvSpPr>
          <p:cNvPr id="3" name="Content Placeholder 2">
            <a:extLst>
              <a:ext uri="{FF2B5EF4-FFF2-40B4-BE49-F238E27FC236}">
                <a16:creationId xmlns:a16="http://schemas.microsoft.com/office/drawing/2014/main" id="{BC5808BE-91C5-4F1F-8297-454893222B00}"/>
              </a:ext>
            </a:extLst>
          </p:cNvPr>
          <p:cNvSpPr>
            <a:spLocks noGrp="1"/>
          </p:cNvSpPr>
          <p:nvPr>
            <p:ph idx="1"/>
          </p:nvPr>
        </p:nvSpPr>
        <p:spPr>
          <a:xfrm>
            <a:off x="1532023" y="1219198"/>
            <a:ext cx="9134391" cy="2743201"/>
          </a:xfrm>
        </p:spPr>
        <p:txBody>
          <a:bodyPr/>
          <a:lstStyle/>
          <a:p>
            <a:pPr marL="0" indent="0">
              <a:buNone/>
            </a:pPr>
            <a:r>
              <a:rPr lang="en-US" b="1" u="sng" dirty="0"/>
              <a:t>What is a Neural Network?</a:t>
            </a:r>
          </a:p>
          <a:p>
            <a:pPr marL="0" indent="0">
              <a:buNone/>
            </a:pPr>
            <a:r>
              <a:rPr lang="en-US" dirty="0"/>
              <a:t>A neural network is a series of algorithms that endeavors to recognize underlying relationships in a set of data through a process that mimics the way the human brain operates. In this sense, neural networks refer to systems of neurons, either organic or artificial in nature. Neural networks can adapt to changing input; so the network generates the best possible result without needing to redesign the output criteria.</a:t>
            </a:r>
          </a:p>
        </p:txBody>
      </p:sp>
      <p:pic>
        <p:nvPicPr>
          <p:cNvPr id="1026" name="Picture 2" descr="Neural Network Foundations, Explained: Updating Weights with ...">
            <a:extLst>
              <a:ext uri="{FF2B5EF4-FFF2-40B4-BE49-F238E27FC236}">
                <a16:creationId xmlns:a16="http://schemas.microsoft.com/office/drawing/2014/main" id="{38D1A318-5A44-4004-8DDA-588CCCD8E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3962399"/>
            <a:ext cx="6629400" cy="1921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8D55FB-1DC9-4317-8A1D-0C51DF77CFD3}"/>
              </a:ext>
            </a:extLst>
          </p:cNvPr>
          <p:cNvSpPr txBox="1"/>
          <p:nvPr/>
        </p:nvSpPr>
        <p:spPr>
          <a:xfrm>
            <a:off x="4551362" y="6135630"/>
            <a:ext cx="2819400" cy="369332"/>
          </a:xfrm>
          <a:prstGeom prst="rect">
            <a:avLst/>
          </a:prstGeom>
          <a:noFill/>
        </p:spPr>
        <p:txBody>
          <a:bodyPr wrap="square" rtlCol="0">
            <a:spAutoFit/>
          </a:bodyPr>
          <a:lstStyle/>
          <a:p>
            <a:r>
              <a:rPr lang="en-US" dirty="0"/>
              <a:t>A Shallow Neural Network</a:t>
            </a:r>
          </a:p>
        </p:txBody>
      </p:sp>
    </p:spTree>
    <p:extLst>
      <p:ext uri="{BB962C8B-B14F-4D97-AF65-F5344CB8AC3E}">
        <p14:creationId xmlns:p14="http://schemas.microsoft.com/office/powerpoint/2010/main" val="18022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2753-44A4-462A-92B9-62B37E3C3041}"/>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7159764E-AAF1-4370-8D37-33C1099044BD}"/>
              </a:ext>
            </a:extLst>
          </p:cNvPr>
          <p:cNvSpPr>
            <a:spLocks noGrp="1"/>
          </p:cNvSpPr>
          <p:nvPr>
            <p:ph idx="1"/>
          </p:nvPr>
        </p:nvSpPr>
        <p:spPr>
          <a:xfrm>
            <a:off x="1522413" y="1904999"/>
            <a:ext cx="9134391" cy="838201"/>
          </a:xfrm>
        </p:spPr>
        <p:txBody>
          <a:bodyPr/>
          <a:lstStyle/>
          <a:p>
            <a:pPr marL="0" indent="0">
              <a:buNone/>
            </a:pPr>
            <a:r>
              <a:rPr lang="en-US" dirty="0"/>
              <a:t>A Deep Neural Network is a Neural Network that consists of a large number of layers and neurons per layer.</a:t>
            </a:r>
          </a:p>
        </p:txBody>
      </p:sp>
      <p:pic>
        <p:nvPicPr>
          <p:cNvPr id="4" name="Picture 3">
            <a:extLst>
              <a:ext uri="{FF2B5EF4-FFF2-40B4-BE49-F238E27FC236}">
                <a16:creationId xmlns:a16="http://schemas.microsoft.com/office/drawing/2014/main" id="{8FA6B103-4201-4EBB-AD2C-46A32DC60558}"/>
              </a:ext>
            </a:extLst>
          </p:cNvPr>
          <p:cNvPicPr>
            <a:picLocks noChangeAspect="1"/>
          </p:cNvPicPr>
          <p:nvPr/>
        </p:nvPicPr>
        <p:blipFill>
          <a:blip r:embed="rId2"/>
          <a:stretch>
            <a:fillRect/>
          </a:stretch>
        </p:blipFill>
        <p:spPr>
          <a:xfrm>
            <a:off x="2284412" y="2743200"/>
            <a:ext cx="7129462" cy="3608585"/>
          </a:xfrm>
          <a:prstGeom prst="rect">
            <a:avLst/>
          </a:prstGeom>
        </p:spPr>
      </p:pic>
    </p:spTree>
    <p:extLst>
      <p:ext uri="{BB962C8B-B14F-4D97-AF65-F5344CB8AC3E}">
        <p14:creationId xmlns:p14="http://schemas.microsoft.com/office/powerpoint/2010/main" val="196862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50EB-E171-4938-9BA0-9E1B52306FD6}"/>
              </a:ext>
            </a:extLst>
          </p:cNvPr>
          <p:cNvSpPr>
            <a:spLocks noGrp="1"/>
          </p:cNvSpPr>
          <p:nvPr>
            <p:ph type="title"/>
          </p:nvPr>
        </p:nvSpPr>
        <p:spPr>
          <a:xfrm>
            <a:off x="1532023" y="304800"/>
            <a:ext cx="9144001" cy="609600"/>
          </a:xfrm>
        </p:spPr>
        <p:txBody>
          <a:bodyPr/>
          <a:lstStyle/>
          <a:p>
            <a:r>
              <a:rPr lang="en-US" dirty="0"/>
              <a:t>Our Neural Network</a:t>
            </a:r>
          </a:p>
        </p:txBody>
      </p:sp>
      <p:pic>
        <p:nvPicPr>
          <p:cNvPr id="4" name="Picture 3">
            <a:extLst>
              <a:ext uri="{FF2B5EF4-FFF2-40B4-BE49-F238E27FC236}">
                <a16:creationId xmlns:a16="http://schemas.microsoft.com/office/drawing/2014/main" id="{80C97C58-3C32-446B-83C7-B90A05AAE689}"/>
              </a:ext>
            </a:extLst>
          </p:cNvPr>
          <p:cNvPicPr>
            <a:picLocks noChangeAspect="1"/>
          </p:cNvPicPr>
          <p:nvPr/>
        </p:nvPicPr>
        <p:blipFill>
          <a:blip r:embed="rId2"/>
          <a:stretch>
            <a:fillRect/>
          </a:stretch>
        </p:blipFill>
        <p:spPr>
          <a:xfrm>
            <a:off x="2055811" y="1143000"/>
            <a:ext cx="8147677" cy="5410200"/>
          </a:xfrm>
          <a:prstGeom prst="rect">
            <a:avLst/>
          </a:prstGeom>
        </p:spPr>
      </p:pic>
    </p:spTree>
    <p:extLst>
      <p:ext uri="{BB962C8B-B14F-4D97-AF65-F5344CB8AC3E}">
        <p14:creationId xmlns:p14="http://schemas.microsoft.com/office/powerpoint/2010/main" val="117240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977C-7ACE-4539-B186-E862E8B436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75FEB3-7781-4AE9-9865-40E4C5946422}"/>
              </a:ext>
            </a:extLst>
          </p:cNvPr>
          <p:cNvSpPr>
            <a:spLocks noGrp="1"/>
          </p:cNvSpPr>
          <p:nvPr>
            <p:ph idx="1"/>
          </p:nvPr>
        </p:nvSpPr>
        <p:spPr>
          <a:xfrm>
            <a:off x="1532023" y="1981200"/>
            <a:ext cx="9134391" cy="4114801"/>
          </a:xfrm>
        </p:spPr>
        <p:txBody>
          <a:bodyPr/>
          <a:lstStyle/>
          <a:p>
            <a:r>
              <a:rPr lang="en-US" dirty="0"/>
              <a:t>Activation: </a:t>
            </a:r>
            <a:r>
              <a:rPr lang="en-US" dirty="0" err="1"/>
              <a:t>ReLu</a:t>
            </a:r>
            <a:r>
              <a:rPr lang="en-US" dirty="0"/>
              <a:t> for Hidden Layers, Sigmoid for Output Layer</a:t>
            </a:r>
          </a:p>
          <a:p>
            <a:r>
              <a:rPr lang="en-US" dirty="0"/>
              <a:t>Loss: Binary Cross-Entropy.</a:t>
            </a:r>
          </a:p>
          <a:p>
            <a:r>
              <a:rPr lang="en-US" dirty="0"/>
              <a:t>Optimizer: RMS Prop</a:t>
            </a:r>
          </a:p>
          <a:p>
            <a:r>
              <a:rPr lang="en-US" dirty="0"/>
              <a:t>Batch Size: 16</a:t>
            </a:r>
          </a:p>
          <a:p>
            <a:r>
              <a:rPr lang="en-US" dirty="0"/>
              <a:t>Trained over 200 epochs.</a:t>
            </a:r>
          </a:p>
          <a:p>
            <a:r>
              <a:rPr lang="en-US" dirty="0"/>
              <a:t>Training accuracy: 93%</a:t>
            </a:r>
          </a:p>
          <a:p>
            <a:r>
              <a:rPr lang="en-US" dirty="0"/>
              <a:t>Testing Accuracy: 90%</a:t>
            </a:r>
          </a:p>
        </p:txBody>
      </p:sp>
    </p:spTree>
    <p:extLst>
      <p:ext uri="{BB962C8B-B14F-4D97-AF65-F5344CB8AC3E}">
        <p14:creationId xmlns:p14="http://schemas.microsoft.com/office/powerpoint/2010/main" val="127225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6D57-FDDE-49CE-8EF7-2DAE18FC6DF3}"/>
              </a:ext>
            </a:extLst>
          </p:cNvPr>
          <p:cNvSpPr>
            <a:spLocks noGrp="1"/>
          </p:cNvSpPr>
          <p:nvPr>
            <p:ph type="title"/>
          </p:nvPr>
        </p:nvSpPr>
        <p:spPr>
          <a:xfrm>
            <a:off x="1522411" y="381000"/>
            <a:ext cx="9144001" cy="685800"/>
          </a:xfrm>
        </p:spPr>
        <p:txBody>
          <a:bodyPr/>
          <a:lstStyle/>
          <a:p>
            <a:r>
              <a:rPr lang="en-US" dirty="0"/>
              <a:t>Results:</a:t>
            </a:r>
          </a:p>
        </p:txBody>
      </p:sp>
      <p:pic>
        <p:nvPicPr>
          <p:cNvPr id="4" name="Picture 3">
            <a:extLst>
              <a:ext uri="{FF2B5EF4-FFF2-40B4-BE49-F238E27FC236}">
                <a16:creationId xmlns:a16="http://schemas.microsoft.com/office/drawing/2014/main" id="{5042D6C6-DDEB-4152-A492-5B70094E948E}"/>
              </a:ext>
            </a:extLst>
          </p:cNvPr>
          <p:cNvPicPr>
            <a:picLocks noChangeAspect="1"/>
          </p:cNvPicPr>
          <p:nvPr/>
        </p:nvPicPr>
        <p:blipFill rotWithShape="1">
          <a:blip r:embed="rId2"/>
          <a:srcRect l="9140" t="7576" r="2688" b="7576"/>
          <a:stretch/>
        </p:blipFill>
        <p:spPr>
          <a:xfrm>
            <a:off x="989012" y="1905000"/>
            <a:ext cx="4038600" cy="2758068"/>
          </a:xfrm>
          <a:prstGeom prst="rect">
            <a:avLst/>
          </a:prstGeom>
        </p:spPr>
      </p:pic>
      <p:pic>
        <p:nvPicPr>
          <p:cNvPr id="5" name="Picture 4">
            <a:extLst>
              <a:ext uri="{FF2B5EF4-FFF2-40B4-BE49-F238E27FC236}">
                <a16:creationId xmlns:a16="http://schemas.microsoft.com/office/drawing/2014/main" id="{1699BF88-D205-416D-9874-7C54F1C1F9AD}"/>
              </a:ext>
            </a:extLst>
          </p:cNvPr>
          <p:cNvPicPr>
            <a:picLocks noChangeAspect="1"/>
          </p:cNvPicPr>
          <p:nvPr/>
        </p:nvPicPr>
        <p:blipFill rotWithShape="1">
          <a:blip r:embed="rId3"/>
          <a:srcRect l="9788" t="7576" r="1323" b="7576"/>
          <a:stretch/>
        </p:blipFill>
        <p:spPr>
          <a:xfrm>
            <a:off x="6856412" y="1889760"/>
            <a:ext cx="4114800" cy="2743199"/>
          </a:xfrm>
          <a:prstGeom prst="rect">
            <a:avLst/>
          </a:prstGeom>
        </p:spPr>
      </p:pic>
      <p:sp>
        <p:nvSpPr>
          <p:cNvPr id="6" name="TextBox 5">
            <a:extLst>
              <a:ext uri="{FF2B5EF4-FFF2-40B4-BE49-F238E27FC236}">
                <a16:creationId xmlns:a16="http://schemas.microsoft.com/office/drawing/2014/main" id="{AEBAD2FF-42DF-4EB4-B9CD-672438305189}"/>
              </a:ext>
            </a:extLst>
          </p:cNvPr>
          <p:cNvSpPr txBox="1"/>
          <p:nvPr/>
        </p:nvSpPr>
        <p:spPr>
          <a:xfrm>
            <a:off x="1293812" y="4975860"/>
            <a:ext cx="3429000" cy="381000"/>
          </a:xfrm>
          <a:prstGeom prst="rect">
            <a:avLst/>
          </a:prstGeom>
          <a:noFill/>
        </p:spPr>
        <p:txBody>
          <a:bodyPr wrap="square" rtlCol="0">
            <a:spAutoFit/>
          </a:bodyPr>
          <a:lstStyle/>
          <a:p>
            <a:pPr algn="ctr"/>
            <a:r>
              <a:rPr lang="en-US" b="1" dirty="0"/>
              <a:t>Loss Convergence</a:t>
            </a:r>
          </a:p>
        </p:txBody>
      </p:sp>
      <p:sp>
        <p:nvSpPr>
          <p:cNvPr id="8" name="TextBox 7">
            <a:extLst>
              <a:ext uri="{FF2B5EF4-FFF2-40B4-BE49-F238E27FC236}">
                <a16:creationId xmlns:a16="http://schemas.microsoft.com/office/drawing/2014/main" id="{BF76E0F7-C438-4FB3-81A2-D79B67CF2AFA}"/>
              </a:ext>
            </a:extLst>
          </p:cNvPr>
          <p:cNvSpPr txBox="1"/>
          <p:nvPr/>
        </p:nvSpPr>
        <p:spPr>
          <a:xfrm>
            <a:off x="7199312" y="4975860"/>
            <a:ext cx="3429000" cy="381000"/>
          </a:xfrm>
          <a:prstGeom prst="rect">
            <a:avLst/>
          </a:prstGeom>
          <a:noFill/>
        </p:spPr>
        <p:txBody>
          <a:bodyPr wrap="square" rtlCol="0">
            <a:spAutoFit/>
          </a:bodyPr>
          <a:lstStyle/>
          <a:p>
            <a:pPr algn="ctr"/>
            <a:r>
              <a:rPr lang="en-US" b="1" dirty="0"/>
              <a:t>Accuracy Convergence</a:t>
            </a:r>
          </a:p>
        </p:txBody>
      </p:sp>
    </p:spTree>
    <p:extLst>
      <p:ext uri="{BB962C8B-B14F-4D97-AF65-F5344CB8AC3E}">
        <p14:creationId xmlns:p14="http://schemas.microsoft.com/office/powerpoint/2010/main" val="70999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977C-7ACE-4539-B186-E862E8B436F2}"/>
              </a:ext>
            </a:extLst>
          </p:cNvPr>
          <p:cNvSpPr>
            <a:spLocks noGrp="1"/>
          </p:cNvSpPr>
          <p:nvPr>
            <p:ph type="title"/>
          </p:nvPr>
        </p:nvSpPr>
        <p:spPr/>
        <p:txBody>
          <a:bodyPr/>
          <a:lstStyle/>
          <a:p>
            <a:r>
              <a:rPr lang="en-US" dirty="0"/>
              <a:t>Software Used for Building the Models:</a:t>
            </a:r>
          </a:p>
        </p:txBody>
      </p:sp>
      <p:sp>
        <p:nvSpPr>
          <p:cNvPr id="3" name="Content Placeholder 2">
            <a:extLst>
              <a:ext uri="{FF2B5EF4-FFF2-40B4-BE49-F238E27FC236}">
                <a16:creationId xmlns:a16="http://schemas.microsoft.com/office/drawing/2014/main" id="{D175FEB3-7781-4AE9-9865-40E4C5946422}"/>
              </a:ext>
            </a:extLst>
          </p:cNvPr>
          <p:cNvSpPr>
            <a:spLocks noGrp="1"/>
          </p:cNvSpPr>
          <p:nvPr>
            <p:ph idx="1"/>
          </p:nvPr>
        </p:nvSpPr>
        <p:spPr>
          <a:xfrm>
            <a:off x="1532023" y="1981200"/>
            <a:ext cx="9134391" cy="4114801"/>
          </a:xfrm>
        </p:spPr>
        <p:txBody>
          <a:bodyPr/>
          <a:lstStyle/>
          <a:p>
            <a:r>
              <a:rPr lang="en-US" dirty="0"/>
              <a:t>Python 3.6+</a:t>
            </a:r>
          </a:p>
          <a:p>
            <a:r>
              <a:rPr lang="en-US" dirty="0"/>
              <a:t>TensorFlow 2</a:t>
            </a:r>
          </a:p>
          <a:p>
            <a:r>
              <a:rPr lang="en-US" dirty="0" err="1"/>
              <a:t>Keras</a:t>
            </a:r>
            <a:endParaRPr lang="en-US" dirty="0"/>
          </a:p>
          <a:p>
            <a:r>
              <a:rPr lang="en-US" dirty="0" err="1"/>
              <a:t>SciKit</a:t>
            </a:r>
            <a:r>
              <a:rPr lang="en-US" dirty="0"/>
              <a:t> Learn</a:t>
            </a:r>
          </a:p>
          <a:p>
            <a:r>
              <a:rPr lang="en-US" dirty="0"/>
              <a:t>Pandas</a:t>
            </a:r>
          </a:p>
          <a:p>
            <a:r>
              <a:rPr lang="en-US" dirty="0" err="1"/>
              <a:t>MatPlotLib</a:t>
            </a:r>
            <a:endParaRPr lang="en-US" dirty="0"/>
          </a:p>
          <a:p>
            <a:r>
              <a:rPr lang="en-US" dirty="0"/>
              <a:t>NumPy</a:t>
            </a:r>
          </a:p>
        </p:txBody>
      </p:sp>
    </p:spTree>
    <p:extLst>
      <p:ext uri="{BB962C8B-B14F-4D97-AF65-F5344CB8AC3E}">
        <p14:creationId xmlns:p14="http://schemas.microsoft.com/office/powerpoint/2010/main" val="302471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7522-9C8C-4DA3-BC49-27F75D802DF4}"/>
              </a:ext>
            </a:extLst>
          </p:cNvPr>
          <p:cNvSpPr>
            <a:spLocks noGrp="1"/>
          </p:cNvSpPr>
          <p:nvPr>
            <p:ph type="title"/>
          </p:nvPr>
        </p:nvSpPr>
        <p:spPr/>
        <p:txBody>
          <a:bodyPr/>
          <a:lstStyle/>
          <a:p>
            <a:r>
              <a:rPr lang="en-US" dirty="0"/>
              <a:t>Deployments</a:t>
            </a:r>
          </a:p>
        </p:txBody>
      </p:sp>
      <p:sp>
        <p:nvSpPr>
          <p:cNvPr id="3" name="Content Placeholder 2">
            <a:extLst>
              <a:ext uri="{FF2B5EF4-FFF2-40B4-BE49-F238E27FC236}">
                <a16:creationId xmlns:a16="http://schemas.microsoft.com/office/drawing/2014/main" id="{ABFEFBFA-ED7F-4881-AC0F-478DBCFCE8B8}"/>
              </a:ext>
            </a:extLst>
          </p:cNvPr>
          <p:cNvSpPr>
            <a:spLocks noGrp="1"/>
          </p:cNvSpPr>
          <p:nvPr>
            <p:ph idx="1"/>
          </p:nvPr>
        </p:nvSpPr>
        <p:spPr>
          <a:xfrm>
            <a:off x="1534245" y="2133600"/>
            <a:ext cx="9134391" cy="4114801"/>
          </a:xfrm>
        </p:spPr>
        <p:txBody>
          <a:bodyPr/>
          <a:lstStyle/>
          <a:p>
            <a:r>
              <a:rPr lang="en-US" dirty="0"/>
              <a:t>Since both models (ML and Neural Net) gave very accurate and fast predictions, instead of choosing one, we decided to build two separate deployments for both the models.</a:t>
            </a:r>
          </a:p>
          <a:p>
            <a:r>
              <a:rPr lang="en-US" dirty="0"/>
              <a:t>We split the team into 2 and assigned each sub-team with a deployment.</a:t>
            </a:r>
          </a:p>
          <a:p>
            <a:r>
              <a:rPr lang="en-US" dirty="0"/>
              <a:t>Further, each member was assigned either the back-end or front-end of the deployment.</a:t>
            </a:r>
          </a:p>
          <a:p>
            <a:r>
              <a:rPr lang="en-US" dirty="0"/>
              <a:t>The result was that we obtained 2 efficient working websites that can be used to predict diabetes accurately.</a:t>
            </a:r>
          </a:p>
        </p:txBody>
      </p:sp>
    </p:spTree>
    <p:extLst>
      <p:ext uri="{BB962C8B-B14F-4D97-AF65-F5344CB8AC3E}">
        <p14:creationId xmlns:p14="http://schemas.microsoft.com/office/powerpoint/2010/main" val="382409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6747-FAE8-418A-A2F5-247C09A95D10}"/>
              </a:ext>
            </a:extLst>
          </p:cNvPr>
          <p:cNvSpPr>
            <a:spLocks noGrp="1"/>
          </p:cNvSpPr>
          <p:nvPr>
            <p:ph type="title"/>
          </p:nvPr>
        </p:nvSpPr>
        <p:spPr>
          <a:xfrm>
            <a:off x="1446212" y="2667000"/>
            <a:ext cx="9144001" cy="1371600"/>
          </a:xfrm>
        </p:spPr>
        <p:txBody>
          <a:bodyPr>
            <a:normAutofit fontScale="90000"/>
          </a:bodyPr>
          <a:lstStyle/>
          <a:p>
            <a:r>
              <a:rPr lang="en-US" sz="5400" dirty="0"/>
              <a:t>The Neural Network Deployment</a:t>
            </a:r>
          </a:p>
        </p:txBody>
      </p:sp>
    </p:spTree>
    <p:extLst>
      <p:ext uri="{BB962C8B-B14F-4D97-AF65-F5344CB8AC3E}">
        <p14:creationId xmlns:p14="http://schemas.microsoft.com/office/powerpoint/2010/main" val="793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Process Flow</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944759612"/>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4FD3-FE5E-4E04-8A2F-9701C3D5993F}"/>
              </a:ext>
            </a:extLst>
          </p:cNvPr>
          <p:cNvSpPr>
            <a:spLocks noGrp="1"/>
          </p:cNvSpPr>
          <p:nvPr>
            <p:ph type="title"/>
          </p:nvPr>
        </p:nvSpPr>
        <p:spPr/>
        <p:txBody>
          <a:bodyPr/>
          <a:lstStyle/>
          <a:p>
            <a:r>
              <a:rPr lang="en-US" dirty="0"/>
              <a:t>The Python API</a:t>
            </a:r>
          </a:p>
        </p:txBody>
      </p:sp>
      <p:sp>
        <p:nvSpPr>
          <p:cNvPr id="3" name="Content Placeholder 2">
            <a:extLst>
              <a:ext uri="{FF2B5EF4-FFF2-40B4-BE49-F238E27FC236}">
                <a16:creationId xmlns:a16="http://schemas.microsoft.com/office/drawing/2014/main" id="{4C24AE89-5132-44FA-AA2B-287B7604618D}"/>
              </a:ext>
            </a:extLst>
          </p:cNvPr>
          <p:cNvSpPr>
            <a:spLocks noGrp="1"/>
          </p:cNvSpPr>
          <p:nvPr>
            <p:ph idx="1"/>
          </p:nvPr>
        </p:nvSpPr>
        <p:spPr/>
        <p:txBody>
          <a:bodyPr/>
          <a:lstStyle/>
          <a:p>
            <a:r>
              <a:rPr lang="en-US" dirty="0"/>
              <a:t>We built the Python API using a python module called ‘Flask’. Flask is a lightweight WSGI web application framework. It is designed to make getting started quick and easy, with the ability to scale up to complex applications. It began as a simple wrapper around </a:t>
            </a:r>
            <a:r>
              <a:rPr lang="en-US" dirty="0" err="1"/>
              <a:t>Werkzeug</a:t>
            </a:r>
            <a:r>
              <a:rPr lang="en-US" dirty="0"/>
              <a:t> and Jinja and has become one of the most popular Python web application frameworks.</a:t>
            </a:r>
          </a:p>
          <a:p>
            <a:r>
              <a:rPr lang="en-US" dirty="0"/>
              <a:t>The function of this API is to render HTML templates on the server, receive data from the page, generate predictions using the saved neural network, and display the prediction on the page.</a:t>
            </a:r>
          </a:p>
        </p:txBody>
      </p:sp>
    </p:spTree>
    <p:extLst>
      <p:ext uri="{BB962C8B-B14F-4D97-AF65-F5344CB8AC3E}">
        <p14:creationId xmlns:p14="http://schemas.microsoft.com/office/powerpoint/2010/main" val="421091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000" dirty="0"/>
              <a:t>The Goal:</a:t>
            </a:r>
          </a:p>
        </p:txBody>
      </p:sp>
      <p:sp>
        <p:nvSpPr>
          <p:cNvPr id="14" name="Content Placeholder 13"/>
          <p:cNvSpPr>
            <a:spLocks noGrp="1"/>
          </p:cNvSpPr>
          <p:nvPr>
            <p:ph idx="1"/>
          </p:nvPr>
        </p:nvSpPr>
        <p:spPr>
          <a:xfrm>
            <a:off x="1532023" y="2438400"/>
            <a:ext cx="9134391" cy="4114801"/>
          </a:xfrm>
        </p:spPr>
        <p:txBody>
          <a:bodyPr>
            <a:normAutofit/>
          </a:bodyPr>
          <a:lstStyle/>
          <a:p>
            <a:r>
              <a:rPr lang="en-US" sz="3200" dirty="0"/>
              <a:t>To build an accurate model that can predict the probability of being diabetic using as basic features as possible.</a:t>
            </a:r>
          </a:p>
          <a:p>
            <a:r>
              <a:rPr lang="en-US" sz="3200" dirty="0"/>
              <a:t>To build a user-friendly and efficient deployment on the web for public release.</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9F0-C602-4349-9ED2-11F6E3CFC88A}"/>
              </a:ext>
            </a:extLst>
          </p:cNvPr>
          <p:cNvSpPr>
            <a:spLocks noGrp="1"/>
          </p:cNvSpPr>
          <p:nvPr>
            <p:ph type="title"/>
          </p:nvPr>
        </p:nvSpPr>
        <p:spPr/>
        <p:txBody>
          <a:bodyPr/>
          <a:lstStyle/>
          <a:p>
            <a:r>
              <a:rPr lang="en-US" dirty="0"/>
              <a:t>The Website</a:t>
            </a:r>
          </a:p>
        </p:txBody>
      </p:sp>
      <p:sp>
        <p:nvSpPr>
          <p:cNvPr id="3" name="Content Placeholder 2">
            <a:extLst>
              <a:ext uri="{FF2B5EF4-FFF2-40B4-BE49-F238E27FC236}">
                <a16:creationId xmlns:a16="http://schemas.microsoft.com/office/drawing/2014/main" id="{7CB152F4-AC40-4D57-9578-AFC074C352F6}"/>
              </a:ext>
            </a:extLst>
          </p:cNvPr>
          <p:cNvSpPr>
            <a:spLocks noGrp="1"/>
          </p:cNvSpPr>
          <p:nvPr>
            <p:ph idx="1"/>
          </p:nvPr>
        </p:nvSpPr>
        <p:spPr>
          <a:xfrm>
            <a:off x="1522413" y="1904999"/>
            <a:ext cx="9134391" cy="4572001"/>
          </a:xfrm>
        </p:spPr>
        <p:txBody>
          <a:bodyPr>
            <a:normAutofit fontScale="92500" lnSpcReduction="10000"/>
          </a:bodyPr>
          <a:lstStyle/>
          <a:p>
            <a:r>
              <a:rPr lang="en-US" dirty="0"/>
              <a:t>The website was created using HTML5, CSS and a CSS library called ‘Bootstrap 4’.</a:t>
            </a:r>
          </a:p>
          <a:p>
            <a:r>
              <a:rPr lang="en-US" dirty="0"/>
              <a:t>It follows a simple material color scheme and provides information on diabetes and provides a form where users can enter their information and receive a prediction based on this data.</a:t>
            </a:r>
          </a:p>
          <a:p>
            <a:r>
              <a:rPr lang="en-US" dirty="0"/>
              <a:t>The results are displayed on a separate page that is linked to the home page.</a:t>
            </a:r>
          </a:p>
          <a:p>
            <a:r>
              <a:rPr lang="en-US" dirty="0"/>
              <a:t>The result page is different for both classes of the result and displays information respective to the result.</a:t>
            </a:r>
          </a:p>
          <a:p>
            <a:r>
              <a:rPr lang="en-US" dirty="0"/>
              <a:t>If the prediction is that the user is diabetic, it displays recommended steps and treatment whereas if it is non diabetic, it displays precautions the user can take in order to prevent diabetes in the future.</a:t>
            </a:r>
          </a:p>
          <a:p>
            <a:endParaRPr lang="en-US" dirty="0"/>
          </a:p>
        </p:txBody>
      </p:sp>
    </p:spTree>
    <p:extLst>
      <p:ext uri="{BB962C8B-B14F-4D97-AF65-F5344CB8AC3E}">
        <p14:creationId xmlns:p14="http://schemas.microsoft.com/office/powerpoint/2010/main" val="102403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6B2A-0171-4032-A112-055A19C49DA4}"/>
              </a:ext>
            </a:extLst>
          </p:cNvPr>
          <p:cNvPicPr>
            <a:picLocks noChangeAspect="1"/>
          </p:cNvPicPr>
          <p:nvPr/>
        </p:nvPicPr>
        <p:blipFill>
          <a:blip r:embed="rId2"/>
          <a:stretch>
            <a:fillRect/>
          </a:stretch>
        </p:blipFill>
        <p:spPr>
          <a:xfrm>
            <a:off x="331305" y="680177"/>
            <a:ext cx="11526214" cy="5497645"/>
          </a:xfrm>
          <a:prstGeom prst="rect">
            <a:avLst/>
          </a:prstGeom>
        </p:spPr>
      </p:pic>
    </p:spTree>
    <p:extLst>
      <p:ext uri="{BB962C8B-B14F-4D97-AF65-F5344CB8AC3E}">
        <p14:creationId xmlns:p14="http://schemas.microsoft.com/office/powerpoint/2010/main" val="50095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F458-8684-4098-85F1-B4854851DF7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2C28DC-ACBE-4B96-A002-48539B2C9A44}"/>
              </a:ext>
            </a:extLst>
          </p:cNvPr>
          <p:cNvSpPr>
            <a:spLocks noGrp="1"/>
          </p:cNvSpPr>
          <p:nvPr>
            <p:ph idx="1"/>
          </p:nvPr>
        </p:nvSpPr>
        <p:spPr/>
        <p:txBody>
          <a:bodyPr/>
          <a:lstStyle/>
          <a:p>
            <a:r>
              <a:rPr lang="en-US" dirty="0"/>
              <a:t>We have successfully designed, developed and tested a Machine Learning model and a Deep Neural Network that can accurately predict the onset of diabetes in a woman with high accuracy (90%).</a:t>
            </a:r>
          </a:p>
          <a:p>
            <a:r>
              <a:rPr lang="en-US" dirty="0"/>
              <a:t>We have created a working &amp; efficient website where users can test themselves for diabetes and get instant results.</a:t>
            </a:r>
          </a:p>
          <a:p>
            <a:r>
              <a:rPr lang="en-US" dirty="0"/>
              <a:t>This project is particularly useful for doctors and pathology labs as they can receive instant probability and these results can be used to reduce the number of tests that are conducted.</a:t>
            </a:r>
          </a:p>
          <a:p>
            <a:r>
              <a:rPr lang="en-US" dirty="0"/>
              <a:t>This is also useful for general users who would like to measure the probability of diabetes onset in themselves and be more informed.</a:t>
            </a:r>
          </a:p>
        </p:txBody>
      </p:sp>
    </p:spTree>
    <p:extLst>
      <p:ext uri="{BB962C8B-B14F-4D97-AF65-F5344CB8AC3E}">
        <p14:creationId xmlns:p14="http://schemas.microsoft.com/office/powerpoint/2010/main" val="30184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F0A2-38F1-49D7-BB61-27863E35A9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07470A5-A357-44EA-A071-77ED2298FC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750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B6F-C989-4C67-BE04-989CA3106E6D}"/>
              </a:ext>
            </a:extLst>
          </p:cNvPr>
          <p:cNvSpPr>
            <a:spLocks noGrp="1"/>
          </p:cNvSpPr>
          <p:nvPr>
            <p:ph type="title"/>
          </p:nvPr>
        </p:nvSpPr>
        <p:spPr/>
        <p:txBody>
          <a:bodyPr/>
          <a:lstStyle/>
          <a:p>
            <a:r>
              <a:rPr lang="en-US" dirty="0"/>
              <a:t>Procedure followed:</a:t>
            </a:r>
          </a:p>
        </p:txBody>
      </p:sp>
      <p:sp>
        <p:nvSpPr>
          <p:cNvPr id="3" name="Content Placeholder 2">
            <a:extLst>
              <a:ext uri="{FF2B5EF4-FFF2-40B4-BE49-F238E27FC236}">
                <a16:creationId xmlns:a16="http://schemas.microsoft.com/office/drawing/2014/main" id="{C98D162E-0A7F-438A-BCBC-0A9EB98F47BA}"/>
              </a:ext>
            </a:extLst>
          </p:cNvPr>
          <p:cNvSpPr>
            <a:spLocks noGrp="1"/>
          </p:cNvSpPr>
          <p:nvPr>
            <p:ph idx="1"/>
          </p:nvPr>
        </p:nvSpPr>
        <p:spPr/>
        <p:txBody>
          <a:bodyPr/>
          <a:lstStyle/>
          <a:p>
            <a:r>
              <a:rPr lang="en-US" dirty="0"/>
              <a:t>Collection of data.</a:t>
            </a:r>
          </a:p>
          <a:p>
            <a:r>
              <a:rPr lang="en-US" dirty="0"/>
              <a:t>Data cleaning and handling missing data.</a:t>
            </a:r>
          </a:p>
          <a:p>
            <a:r>
              <a:rPr lang="en-US" dirty="0"/>
              <a:t>Exploratory data analysis.</a:t>
            </a:r>
          </a:p>
          <a:p>
            <a:r>
              <a:rPr lang="en-US" dirty="0"/>
              <a:t>Designing ML models and Neural Networks.</a:t>
            </a:r>
          </a:p>
          <a:p>
            <a:r>
              <a:rPr lang="en-US" dirty="0"/>
              <a:t>Hyper-parameter Tuning.</a:t>
            </a:r>
          </a:p>
          <a:p>
            <a:r>
              <a:rPr lang="en-US" dirty="0"/>
              <a:t>Encapsulating modules, models and data processors.</a:t>
            </a:r>
          </a:p>
          <a:p>
            <a:r>
              <a:rPr lang="en-US" dirty="0"/>
              <a:t>Building a deployment medium (website).</a:t>
            </a:r>
          </a:p>
        </p:txBody>
      </p:sp>
    </p:spTree>
    <p:extLst>
      <p:ext uri="{BB962C8B-B14F-4D97-AF65-F5344CB8AC3E}">
        <p14:creationId xmlns:p14="http://schemas.microsoft.com/office/powerpoint/2010/main" val="225096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2E50-CF28-42D8-AAB7-DFF74BCAFAFC}"/>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7B559A-1966-4065-873E-C58E6B884AFE}"/>
              </a:ext>
            </a:extLst>
          </p:cNvPr>
          <p:cNvSpPr>
            <a:spLocks noGrp="1"/>
          </p:cNvSpPr>
          <p:nvPr>
            <p:ph idx="1"/>
          </p:nvPr>
        </p:nvSpPr>
        <p:spPr/>
        <p:txBody>
          <a:bodyPr>
            <a:normAutofit fontScale="92500" lnSpcReduction="10000"/>
          </a:bodyPr>
          <a:lstStyle/>
          <a:p>
            <a:pPr marL="0" indent="0">
              <a:buNone/>
            </a:pPr>
            <a:r>
              <a:rPr lang="en-US" dirty="0"/>
              <a:t>PIMA INDIANS DIABETES DATASET (Source: Kaggle)</a:t>
            </a:r>
          </a:p>
          <a:p>
            <a:pPr marL="0" indent="0">
              <a:buNone/>
            </a:pPr>
            <a:r>
              <a:rPr lang="en-US" dirty="0"/>
              <a:t>This dataset is originally from the National Institute of Diabetes and Digestive and Kidney Diseases. The objective is to predict based on diagnostic measurements whether a patient has diabetes. Several constraints were placed on the selection of these instances from a larger database. In particular, all patients here are females at least 21 years old of Pima Indian heritage.</a:t>
            </a:r>
          </a:p>
          <a:p>
            <a:pPr marL="0" indent="0">
              <a:buNone/>
            </a:pPr>
            <a:r>
              <a:rPr lang="en-US" dirty="0"/>
              <a:t>Acknowledgements:</a:t>
            </a:r>
          </a:p>
          <a:p>
            <a:pPr marL="0" indent="0">
              <a:buNone/>
            </a:pPr>
            <a:r>
              <a:rPr lang="en-US" b="0" i="0" dirty="0">
                <a:effectLst/>
                <a:latin typeface="Inter"/>
              </a:rPr>
              <a:t>Smith, J.W., Everhart, J.E., Dickson, W.C., </a:t>
            </a:r>
            <a:r>
              <a:rPr lang="en-US" b="0" i="0" dirty="0" err="1">
                <a:effectLst/>
                <a:latin typeface="Inter"/>
              </a:rPr>
              <a:t>Knowler</a:t>
            </a:r>
            <a:r>
              <a:rPr lang="en-US" b="0" i="0" dirty="0">
                <a:effectLst/>
                <a:latin typeface="Inter"/>
              </a:rPr>
              <a:t>, W.C., &amp; Johannes, R.S. (1988). </a:t>
            </a:r>
            <a:r>
              <a:rPr lang="en-US" b="0" i="0" u="none" strike="noStrike" dirty="0">
                <a:solidFill>
                  <a:srgbClr val="008ABC"/>
                </a:solidFill>
                <a:effectLst/>
                <a:latin typeface="Inter"/>
                <a:hlinkClick r:id="rId2"/>
              </a:rPr>
              <a:t>Using the ADAP learning algorithm to forecast the onset of diabetes mellitus</a:t>
            </a:r>
            <a:r>
              <a:rPr lang="en-US" b="0" i="0" dirty="0">
                <a:effectLst/>
                <a:latin typeface="Inter"/>
              </a:rPr>
              <a:t>. </a:t>
            </a:r>
            <a:r>
              <a:rPr lang="en-US" b="0" i="1" dirty="0">
                <a:effectLst/>
                <a:latin typeface="Inter"/>
              </a:rPr>
              <a:t>In Proceedings of the Symposium on Computer Applications and Medical Care</a:t>
            </a:r>
            <a:r>
              <a:rPr lang="en-US" b="0" i="0" dirty="0">
                <a:effectLst/>
                <a:latin typeface="Inter"/>
              </a:rPr>
              <a:t> (pp. 261--265). IEEE Computer Society Press.</a:t>
            </a:r>
            <a:endParaRPr lang="en-US" dirty="0"/>
          </a:p>
        </p:txBody>
      </p:sp>
    </p:spTree>
    <p:extLst>
      <p:ext uri="{BB962C8B-B14F-4D97-AF65-F5344CB8AC3E}">
        <p14:creationId xmlns:p14="http://schemas.microsoft.com/office/powerpoint/2010/main" val="358891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F9F0-CA97-4E53-BEA6-32FE0AE1E466}"/>
              </a:ext>
            </a:extLst>
          </p:cNvPr>
          <p:cNvSpPr>
            <a:spLocks noGrp="1"/>
          </p:cNvSpPr>
          <p:nvPr>
            <p:ph type="title"/>
          </p:nvPr>
        </p:nvSpPr>
        <p:spPr/>
        <p:txBody>
          <a:bodyPr/>
          <a:lstStyle/>
          <a:p>
            <a:r>
              <a:rPr lang="en-US" dirty="0"/>
              <a:t>Key Features of the Data</a:t>
            </a:r>
          </a:p>
        </p:txBody>
      </p:sp>
      <p:sp>
        <p:nvSpPr>
          <p:cNvPr id="3" name="Content Placeholder 2">
            <a:extLst>
              <a:ext uri="{FF2B5EF4-FFF2-40B4-BE49-F238E27FC236}">
                <a16:creationId xmlns:a16="http://schemas.microsoft.com/office/drawing/2014/main" id="{B032289A-A5E3-4EAA-B62F-59B382C0C7B7}"/>
              </a:ext>
            </a:extLst>
          </p:cNvPr>
          <p:cNvSpPr>
            <a:spLocks noGrp="1"/>
          </p:cNvSpPr>
          <p:nvPr>
            <p:ph idx="1"/>
          </p:nvPr>
        </p:nvSpPr>
        <p:spPr/>
        <p:txBody>
          <a:bodyPr/>
          <a:lstStyle/>
          <a:p>
            <a:r>
              <a:rPr lang="en-US" dirty="0"/>
              <a:t>9 columns including 8 features columns and 1 target variable.</a:t>
            </a:r>
          </a:p>
          <a:p>
            <a:r>
              <a:rPr lang="en-US" dirty="0"/>
              <a:t>Features: Pregnancies, Glucose, Blood Pressure, Skin Thickness, Insulin, BMI, Diabetes Pedigree Function, Age. (All numerical)</a:t>
            </a:r>
          </a:p>
          <a:p>
            <a:r>
              <a:rPr lang="en-US" dirty="0"/>
              <a:t>Target variable: Outcome (Binary)</a:t>
            </a:r>
          </a:p>
          <a:p>
            <a:r>
              <a:rPr lang="en-US" dirty="0"/>
              <a:t>768 rows.</a:t>
            </a:r>
          </a:p>
          <a:p>
            <a:r>
              <a:rPr lang="en-US" dirty="0"/>
              <a:t>Missing Data: Yes (in the form of 0 values).</a:t>
            </a:r>
          </a:p>
          <a:p>
            <a:r>
              <a:rPr lang="en-US" dirty="0"/>
              <a:t>Unbalanced: Yes.</a:t>
            </a:r>
          </a:p>
        </p:txBody>
      </p:sp>
    </p:spTree>
    <p:extLst>
      <p:ext uri="{BB962C8B-B14F-4D97-AF65-F5344CB8AC3E}">
        <p14:creationId xmlns:p14="http://schemas.microsoft.com/office/powerpoint/2010/main" val="237602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Sample:</a:t>
            </a:r>
          </a:p>
        </p:txBody>
      </p:sp>
      <p:pic>
        <p:nvPicPr>
          <p:cNvPr id="4" name="Picture 3">
            <a:extLst>
              <a:ext uri="{FF2B5EF4-FFF2-40B4-BE49-F238E27FC236}">
                <a16:creationId xmlns:a16="http://schemas.microsoft.com/office/drawing/2014/main" id="{D5E38FFE-6F82-4A9A-9CAC-886E7E976502}"/>
              </a:ext>
            </a:extLst>
          </p:cNvPr>
          <p:cNvPicPr>
            <a:picLocks noChangeAspect="1"/>
          </p:cNvPicPr>
          <p:nvPr/>
        </p:nvPicPr>
        <p:blipFill>
          <a:blip r:embed="rId2"/>
          <a:stretch>
            <a:fillRect/>
          </a:stretch>
        </p:blipFill>
        <p:spPr>
          <a:xfrm>
            <a:off x="531812" y="2362200"/>
            <a:ext cx="10939769" cy="2452796"/>
          </a:xfrm>
          <a:prstGeom prst="rect">
            <a:avLst/>
          </a:prstGeom>
        </p:spPr>
      </p:pic>
      <p:sp>
        <p:nvSpPr>
          <p:cNvPr id="5" name="Oval 4">
            <a:extLst>
              <a:ext uri="{FF2B5EF4-FFF2-40B4-BE49-F238E27FC236}">
                <a16:creationId xmlns:a16="http://schemas.microsoft.com/office/drawing/2014/main" id="{29E5004F-B664-4EA4-822E-D61023FDCED1}"/>
              </a:ext>
            </a:extLst>
          </p:cNvPr>
          <p:cNvSpPr/>
          <p:nvPr/>
        </p:nvSpPr>
        <p:spPr>
          <a:xfrm>
            <a:off x="6475412" y="2743200"/>
            <a:ext cx="381000" cy="121920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2D46-AE4B-457C-823A-B3BBA7D581B5}"/>
              </a:ext>
            </a:extLst>
          </p:cNvPr>
          <p:cNvSpPr>
            <a:spLocks noGrp="1"/>
          </p:cNvSpPr>
          <p:nvPr>
            <p:ph type="title"/>
          </p:nvPr>
        </p:nvSpPr>
        <p:spPr/>
        <p:txBody>
          <a:bodyPr/>
          <a:lstStyle/>
          <a:p>
            <a:r>
              <a:rPr lang="en-US" dirty="0"/>
              <a:t>Steps taken for cleaning the data:</a:t>
            </a:r>
          </a:p>
        </p:txBody>
      </p:sp>
      <p:sp>
        <p:nvSpPr>
          <p:cNvPr id="3" name="Content Placeholder 2">
            <a:extLst>
              <a:ext uri="{FF2B5EF4-FFF2-40B4-BE49-F238E27FC236}">
                <a16:creationId xmlns:a16="http://schemas.microsoft.com/office/drawing/2014/main" id="{8E3DECFE-CD21-452F-917F-7B7722F1BECF}"/>
              </a:ext>
            </a:extLst>
          </p:cNvPr>
          <p:cNvSpPr>
            <a:spLocks noGrp="1"/>
          </p:cNvSpPr>
          <p:nvPr>
            <p:ph idx="1"/>
          </p:nvPr>
        </p:nvSpPr>
        <p:spPr>
          <a:xfrm>
            <a:off x="1561608" y="2286000"/>
            <a:ext cx="9134391" cy="4114801"/>
          </a:xfrm>
        </p:spPr>
        <p:txBody>
          <a:bodyPr/>
          <a:lstStyle/>
          <a:p>
            <a:r>
              <a:rPr lang="en-US" dirty="0"/>
              <a:t>Replacing missing values (0) with NumPy </a:t>
            </a:r>
            <a:r>
              <a:rPr lang="en-US" dirty="0" err="1"/>
              <a:t>NaNs</a:t>
            </a:r>
            <a:r>
              <a:rPr lang="en-US" dirty="0"/>
              <a:t>.</a:t>
            </a:r>
          </a:p>
          <a:p>
            <a:r>
              <a:rPr lang="en-US" dirty="0"/>
              <a:t>Filling missing values with respective medians.</a:t>
            </a:r>
          </a:p>
          <a:p>
            <a:r>
              <a:rPr lang="en-US" dirty="0"/>
              <a:t>Exploring correlation of variables.</a:t>
            </a:r>
          </a:p>
          <a:p>
            <a:r>
              <a:rPr lang="en-US" dirty="0"/>
              <a:t>Adding new Features. (14 new variables).</a:t>
            </a:r>
          </a:p>
          <a:p>
            <a:r>
              <a:rPr lang="en-US" dirty="0"/>
              <a:t>Checking correlation and selecting most important features.</a:t>
            </a:r>
          </a:p>
          <a:p>
            <a:r>
              <a:rPr lang="en-US" dirty="0"/>
              <a:t>Software used: Python 3.8, Pandas, NumPy, </a:t>
            </a:r>
            <a:r>
              <a:rPr lang="en-US" dirty="0" err="1"/>
              <a:t>MatPlotLib</a:t>
            </a:r>
            <a:r>
              <a:rPr lang="en-US" dirty="0"/>
              <a:t>, Plot.ly.</a:t>
            </a:r>
          </a:p>
        </p:txBody>
      </p:sp>
    </p:spTree>
    <p:extLst>
      <p:ext uri="{BB962C8B-B14F-4D97-AF65-F5344CB8AC3E}">
        <p14:creationId xmlns:p14="http://schemas.microsoft.com/office/powerpoint/2010/main" val="405999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01E-E304-4C98-958F-C5374EA9F368}"/>
              </a:ext>
            </a:extLst>
          </p:cNvPr>
          <p:cNvSpPr>
            <a:spLocks noGrp="1"/>
          </p:cNvSpPr>
          <p:nvPr>
            <p:ph type="title"/>
          </p:nvPr>
        </p:nvSpPr>
        <p:spPr/>
        <p:txBody>
          <a:bodyPr/>
          <a:lstStyle/>
          <a:p>
            <a:r>
              <a:rPr lang="en-US" dirty="0"/>
              <a:t>Approach For Classification:</a:t>
            </a:r>
          </a:p>
        </p:txBody>
      </p:sp>
      <p:sp>
        <p:nvSpPr>
          <p:cNvPr id="3" name="Content Placeholder 2">
            <a:extLst>
              <a:ext uri="{FF2B5EF4-FFF2-40B4-BE49-F238E27FC236}">
                <a16:creationId xmlns:a16="http://schemas.microsoft.com/office/drawing/2014/main" id="{880E6932-9625-4785-B503-6D1A376D44FE}"/>
              </a:ext>
            </a:extLst>
          </p:cNvPr>
          <p:cNvSpPr>
            <a:spLocks noGrp="1"/>
          </p:cNvSpPr>
          <p:nvPr>
            <p:ph idx="1"/>
          </p:nvPr>
        </p:nvSpPr>
        <p:spPr/>
        <p:txBody>
          <a:bodyPr/>
          <a:lstStyle/>
          <a:p>
            <a:r>
              <a:rPr lang="en-US" dirty="0"/>
              <a:t>As a team of 4, we divided the task of classification into 2 different approaches. Traditional Machine Learning and Deep Learning (Deep Neural Networks).</a:t>
            </a:r>
          </a:p>
          <a:p>
            <a:r>
              <a:rPr lang="en-US" dirty="0"/>
              <a:t>Traditional Machine Learning Models are useful as they have been used for several years and updated to the point of near perfection. They can produce reliable and robust results.</a:t>
            </a:r>
          </a:p>
          <a:p>
            <a:r>
              <a:rPr lang="en-US" dirty="0"/>
              <a:t>Neural Networks being a relatively new concept can be less robust than ML models if designed improperly but they give us the freedom and customizability to design every component of the model as required.</a:t>
            </a:r>
          </a:p>
        </p:txBody>
      </p:sp>
    </p:spTree>
    <p:extLst>
      <p:ext uri="{BB962C8B-B14F-4D97-AF65-F5344CB8AC3E}">
        <p14:creationId xmlns:p14="http://schemas.microsoft.com/office/powerpoint/2010/main" val="262508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E72E-0769-48B7-8A57-8663060ED861}"/>
              </a:ext>
            </a:extLst>
          </p:cNvPr>
          <p:cNvSpPr>
            <a:spLocks noGrp="1"/>
          </p:cNvSpPr>
          <p:nvPr>
            <p:ph type="title"/>
          </p:nvPr>
        </p:nvSpPr>
        <p:spPr/>
        <p:txBody>
          <a:bodyPr/>
          <a:lstStyle/>
          <a:p>
            <a:r>
              <a:rPr lang="en-US" dirty="0"/>
              <a:t>ML Classifiers:</a:t>
            </a:r>
          </a:p>
        </p:txBody>
      </p:sp>
      <p:sp>
        <p:nvSpPr>
          <p:cNvPr id="3" name="Content Placeholder 2">
            <a:extLst>
              <a:ext uri="{FF2B5EF4-FFF2-40B4-BE49-F238E27FC236}">
                <a16:creationId xmlns:a16="http://schemas.microsoft.com/office/drawing/2014/main" id="{54AEBCAF-F008-415D-9E50-869B82C5B3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79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193</TotalTime>
  <Words>1133</Words>
  <Application>Microsoft Office PowerPoint</Application>
  <PresentationFormat>Custom</PresentationFormat>
  <Paragraphs>98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Corbel</vt:lpstr>
      <vt:lpstr>Inter</vt:lpstr>
      <vt:lpstr>Digital Blue Tunnel 16x9</vt:lpstr>
      <vt:lpstr>Prediction of Diabetes onset in women using Machine Learning and Artificial Neural Networks</vt:lpstr>
      <vt:lpstr>The Goal:</vt:lpstr>
      <vt:lpstr>Procedure followed:</vt:lpstr>
      <vt:lpstr>The Data:</vt:lpstr>
      <vt:lpstr>Key Features of the Data</vt:lpstr>
      <vt:lpstr>Sample:</vt:lpstr>
      <vt:lpstr>Steps taken for cleaning the data:</vt:lpstr>
      <vt:lpstr>Approach For Classification:</vt:lpstr>
      <vt:lpstr>ML Classifiers:</vt:lpstr>
      <vt:lpstr>Deep Neural Networks</vt:lpstr>
      <vt:lpstr>Deep Neural Network:</vt:lpstr>
      <vt:lpstr>Our Neural Network</vt:lpstr>
      <vt:lpstr>Summary:</vt:lpstr>
      <vt:lpstr>Results:</vt:lpstr>
      <vt:lpstr>Software Used for Building the Models:</vt:lpstr>
      <vt:lpstr>Deployments</vt:lpstr>
      <vt:lpstr>The Neural Network Deployment</vt:lpstr>
      <vt:lpstr>Process Flow</vt:lpstr>
      <vt:lpstr>The Python API</vt:lpstr>
      <vt:lpstr>The Website</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onset in women using Machine Learning and Artificial Neural Networks</dc:title>
  <dc:creator>Kaustubh Sharma</dc:creator>
  <cp:lastModifiedBy>Kaustubh Sharma</cp:lastModifiedBy>
  <cp:revision>12</cp:revision>
  <dcterms:created xsi:type="dcterms:W3CDTF">2020-07-16T13:18:52Z</dcterms:created>
  <dcterms:modified xsi:type="dcterms:W3CDTF">2020-07-16T16:32:40Z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