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5EB0-4C34-4178-90A3-56BFC0922467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7B7-5FB2-40FC-843B-C33AE5B5DC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40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5EB0-4C34-4178-90A3-56BFC0922467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7B7-5FB2-40FC-843B-C33AE5B5DC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01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5EB0-4C34-4178-90A3-56BFC0922467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7B7-5FB2-40FC-843B-C33AE5B5DC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0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5EB0-4C34-4178-90A3-56BFC0922467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7B7-5FB2-40FC-843B-C33AE5B5DC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17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5EB0-4C34-4178-90A3-56BFC0922467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7B7-5FB2-40FC-843B-C33AE5B5DC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53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5EB0-4C34-4178-90A3-56BFC0922467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7B7-5FB2-40FC-843B-C33AE5B5DC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65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5EB0-4C34-4178-90A3-56BFC0922467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7B7-5FB2-40FC-843B-C33AE5B5DC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04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5EB0-4C34-4178-90A3-56BFC0922467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7B7-5FB2-40FC-843B-C33AE5B5DC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45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5EB0-4C34-4178-90A3-56BFC0922467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7B7-5FB2-40FC-843B-C33AE5B5DC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80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5EB0-4C34-4178-90A3-56BFC0922467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7B7-5FB2-40FC-843B-C33AE5B5DC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58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5EB0-4C34-4178-90A3-56BFC0922467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7B7-5FB2-40FC-843B-C33AE5B5DC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905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A5EB0-4C34-4178-90A3-56BFC0922467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E37B7-5FB2-40FC-843B-C33AE5B5DC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28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２．</a:t>
            </a:r>
            <a:r>
              <a:rPr kumimoji="1" lang="en-US" altLang="ja-JP" dirty="0" smtClean="0"/>
              <a:t>Lexical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Analysis</a:t>
            </a:r>
            <a:br>
              <a:rPr kumimoji="1" lang="en-US" altLang="ja-JP" dirty="0" smtClean="0"/>
            </a:br>
            <a:r>
              <a:rPr kumimoji="1" lang="ja-JP" altLang="en-US" dirty="0" smtClean="0"/>
              <a:t>字句解析１～３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J-Holliday(Shohei Iida)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778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２．１．８．インデント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インデント・</a:t>
            </a:r>
            <a:r>
              <a:rPr lang="ja-JP" altLang="en-US" dirty="0" smtClean="0"/>
              <a:t>レベルという概念がある</a:t>
            </a:r>
            <a:endParaRPr lang="en-US" altLang="ja-JP" dirty="0" smtClean="0"/>
          </a:p>
          <a:p>
            <a:r>
              <a:rPr lang="ja-JP" altLang="en-US" dirty="0" smtClean="0"/>
              <a:t>複合文をはじめたときにインデント・レベルは１上がる</a:t>
            </a:r>
            <a:endParaRPr lang="en-US" altLang="ja-JP" dirty="0" smtClean="0"/>
          </a:p>
          <a:p>
            <a:pPr lvl="1"/>
            <a:r>
              <a:rPr kumimoji="1" lang="en-US" altLang="ja-JP" dirty="0"/>
              <a:t>INDENT</a:t>
            </a:r>
            <a:endParaRPr kumimoji="1" lang="en-US" altLang="ja-JP" dirty="0" smtClean="0"/>
          </a:p>
          <a:p>
            <a:r>
              <a:rPr lang="ja-JP" altLang="en-US" dirty="0" smtClean="0"/>
              <a:t>複合文を終わらせたときにインデント・レベルは１下がる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DEDENT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301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２．１．９</a:t>
            </a:r>
            <a:r>
              <a:rPr lang="ja-JP" altLang="en-US" dirty="0" smtClean="0"/>
              <a:t>．トークン間の空白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物理行から論理行へと解釈させる際、トークン間の空白は無視される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399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２．２．その他のトークン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トークンのカテゴリ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NEWLINE	</a:t>
            </a:r>
            <a:r>
              <a:rPr lang="ja-JP" altLang="en-US" dirty="0" smtClean="0"/>
              <a:t>：論理行を区切る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INDENT	</a:t>
            </a:r>
            <a:r>
              <a:rPr kumimoji="1" lang="ja-JP" altLang="en-US" dirty="0" smtClean="0"/>
              <a:t>：インデント・レベルを上げる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DEDENT	</a:t>
            </a:r>
            <a:r>
              <a:rPr lang="ja-JP" altLang="en-US" dirty="0" smtClean="0"/>
              <a:t>：インデント・レベルを下げる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Identifier	</a:t>
            </a:r>
            <a:r>
              <a:rPr kumimoji="1" lang="ja-JP" altLang="en-US" dirty="0" smtClean="0"/>
              <a:t>：認識できるユニコード文字列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Keyword	</a:t>
            </a:r>
            <a:r>
              <a:rPr lang="ja-JP" altLang="en-US" dirty="0" smtClean="0"/>
              <a:t>：予約語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Literal		</a:t>
            </a:r>
            <a:r>
              <a:rPr kumimoji="1" lang="ja-JP" altLang="en-US" dirty="0" smtClean="0"/>
              <a:t>：定数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Operator	</a:t>
            </a:r>
            <a:r>
              <a:rPr lang="ja-JP" altLang="en-US" dirty="0" smtClean="0"/>
              <a:t>：演算子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Delimiter	</a:t>
            </a:r>
            <a:r>
              <a:rPr kumimoji="1" lang="ja-JP" altLang="en-US" dirty="0" smtClean="0"/>
              <a:t>：カッコとかカンマ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9778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２．３．識別子およびキーワード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２．３．１．キーワード</a:t>
            </a:r>
            <a:endParaRPr kumimoji="1" lang="en-US" altLang="ja-JP" dirty="0" smtClean="0"/>
          </a:p>
          <a:p>
            <a:r>
              <a:rPr lang="ja-JP" altLang="en-US" dirty="0"/>
              <a:t>２．３．２</a:t>
            </a:r>
            <a:r>
              <a:rPr lang="ja-JP" altLang="en-US" dirty="0" smtClean="0"/>
              <a:t>．予約済みの識別子種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055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２．３．１．キーワード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ja-JP" altLang="en-US" dirty="0" smtClean="0"/>
              <a:t>の文法上のキーワード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条件文の</a:t>
            </a:r>
            <a:r>
              <a:rPr lang="en-US" altLang="ja-JP" dirty="0" smtClean="0"/>
              <a:t>if, </a:t>
            </a:r>
            <a:r>
              <a:rPr lang="en-US" altLang="ja-JP" dirty="0" err="1" smtClean="0"/>
              <a:t>elif</a:t>
            </a:r>
            <a:r>
              <a:rPr lang="en-US" altLang="ja-JP" dirty="0" smtClean="0"/>
              <a:t>, else, True, False, and, or</a:t>
            </a:r>
          </a:p>
          <a:p>
            <a:pPr lvl="1"/>
            <a:r>
              <a:rPr lang="ja-JP" altLang="en-US" dirty="0" smtClean="0"/>
              <a:t>ループ文の</a:t>
            </a:r>
            <a:r>
              <a:rPr lang="en-US" altLang="ja-JP" dirty="0" smtClean="0"/>
              <a:t>for, in, while, yield, break</a:t>
            </a:r>
          </a:p>
          <a:p>
            <a:pPr lvl="1"/>
            <a:r>
              <a:rPr lang="ja-JP" altLang="en-US" dirty="0" smtClean="0"/>
              <a:t>モジュール読み込みの</a:t>
            </a:r>
            <a:r>
              <a:rPr lang="en-US" altLang="ja-JP" dirty="0" smtClean="0"/>
              <a:t>import, from</a:t>
            </a:r>
          </a:p>
          <a:p>
            <a:pPr lvl="1"/>
            <a:r>
              <a:rPr lang="ja-JP" altLang="en-US" dirty="0"/>
              <a:t>関数定義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def</a:t>
            </a:r>
            <a:r>
              <a:rPr lang="en-US" altLang="ja-JP" dirty="0" smtClean="0"/>
              <a:t>, class</a:t>
            </a:r>
          </a:p>
          <a:p>
            <a:pPr lvl="1"/>
            <a:r>
              <a:rPr lang="ja-JP" altLang="en-US" dirty="0" smtClean="0"/>
              <a:t>その他</a:t>
            </a:r>
            <a:r>
              <a:rPr lang="en-US" altLang="ja-JP" dirty="0" smtClean="0"/>
              <a:t>return, None, try, except, continue, as, with</a:t>
            </a:r>
            <a:r>
              <a:rPr lang="ja-JP" altLang="en-US" dirty="0" smtClean="0"/>
              <a:t>など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2342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２．３．２．予約済みの識別子種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_*</a:t>
            </a:r>
          </a:p>
          <a:p>
            <a:pPr lvl="1"/>
            <a:r>
              <a:rPr lang="en-US" altLang="ja-JP" dirty="0"/>
              <a:t>f</a:t>
            </a:r>
            <a:r>
              <a:rPr lang="en-US" altLang="ja-JP" dirty="0" smtClean="0"/>
              <a:t>rom A import B</a:t>
            </a:r>
            <a:r>
              <a:rPr lang="ja-JP" altLang="en-US" dirty="0" smtClean="0"/>
              <a:t>時にアンダーバーで</a:t>
            </a:r>
            <a:r>
              <a:rPr lang="en-US" altLang="ja-JP" dirty="0" smtClean="0"/>
              <a:t>B</a:t>
            </a:r>
            <a:r>
              <a:rPr lang="ja-JP" altLang="en-US" dirty="0" smtClean="0"/>
              <a:t>を指定すると、その上位のモジュール</a:t>
            </a:r>
            <a:r>
              <a:rPr lang="en-US" altLang="ja-JP" dirty="0" smtClean="0"/>
              <a:t>A</a:t>
            </a:r>
            <a:r>
              <a:rPr lang="ja-JP" altLang="en-US" dirty="0" smtClean="0"/>
              <a:t>がインポートされたときに</a:t>
            </a:r>
            <a:r>
              <a:rPr lang="en-US" altLang="ja-JP" dirty="0" smtClean="0"/>
              <a:t>B</a:t>
            </a:r>
            <a:r>
              <a:rPr lang="ja-JP" altLang="en-US" dirty="0" smtClean="0"/>
              <a:t>を除外できる</a:t>
            </a:r>
            <a:endParaRPr lang="en-US" altLang="ja-JP" dirty="0" smtClean="0"/>
          </a:p>
          <a:p>
            <a:r>
              <a:rPr kumimoji="1" lang="en-US" altLang="ja-JP" dirty="0" smtClean="0"/>
              <a:t>__*__</a:t>
            </a:r>
          </a:p>
          <a:p>
            <a:pPr lvl="1"/>
            <a:r>
              <a:rPr lang="ja-JP" altLang="en-US" dirty="0"/>
              <a:t>システム</a:t>
            </a:r>
            <a:r>
              <a:rPr lang="ja-JP" altLang="en-US" dirty="0" smtClean="0"/>
              <a:t>で定義されたマクロ変数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__main__</a:t>
            </a:r>
            <a:r>
              <a:rPr lang="ja-JP" altLang="en-US" dirty="0" smtClean="0"/>
              <a:t>はモジュールとして呼ばれた時に</a:t>
            </a:r>
            <a:r>
              <a:rPr lang="en-US" altLang="ja-JP" dirty="0" smtClean="0"/>
              <a:t>False</a:t>
            </a:r>
            <a:r>
              <a:rPr lang="ja-JP" altLang="en-US" dirty="0" smtClean="0"/>
              <a:t>を、実行ファイルから呼ばれた時に</a:t>
            </a:r>
            <a:r>
              <a:rPr lang="en-US" altLang="ja-JP" dirty="0" smtClean="0"/>
              <a:t>True</a:t>
            </a:r>
            <a:r>
              <a:rPr lang="ja-JP" altLang="en-US" dirty="0" smtClean="0"/>
              <a:t>を返す</a:t>
            </a:r>
            <a:endParaRPr lang="en-US" altLang="ja-JP" dirty="0" smtClean="0"/>
          </a:p>
          <a:p>
            <a:pPr lvl="1"/>
            <a:r>
              <a:rPr lang="en-US" altLang="ja-JP" dirty="0"/>
              <a:t>__</a:t>
            </a:r>
            <a:r>
              <a:rPr lang="en-US" altLang="ja-JP" dirty="0" err="1"/>
              <a:t>init</a:t>
            </a:r>
            <a:r>
              <a:rPr lang="en-US" altLang="ja-JP" dirty="0" smtClean="0"/>
              <a:t>__</a:t>
            </a:r>
            <a:r>
              <a:rPr lang="ja-JP" altLang="en-US" dirty="0" smtClean="0"/>
              <a:t>はクラスのコンストラクタとして振る舞う関数名になる</a:t>
            </a:r>
            <a:endParaRPr lang="en-US" altLang="ja-JP" dirty="0" smtClean="0"/>
          </a:p>
          <a:p>
            <a:r>
              <a:rPr lang="en-US" altLang="ja-JP" dirty="0" smtClean="0"/>
              <a:t>__*</a:t>
            </a:r>
          </a:p>
          <a:p>
            <a:pPr lvl="1"/>
            <a:r>
              <a:rPr lang="ja-JP" altLang="en-US" smtClean="0"/>
              <a:t>クラス内でプライベートな変数として宣言する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010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２．１．行</a:t>
            </a:r>
            <a:r>
              <a:rPr lang="ja-JP" altLang="en-US" dirty="0"/>
              <a:t>構造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２．１．１．論理行</a:t>
            </a:r>
            <a:endParaRPr kumimoji="1" lang="en-US" altLang="ja-JP" dirty="0" smtClean="0"/>
          </a:p>
          <a:p>
            <a:r>
              <a:rPr lang="ja-JP" altLang="en-US" dirty="0"/>
              <a:t>２．１．２</a:t>
            </a:r>
            <a:r>
              <a:rPr lang="ja-JP" altLang="en-US" dirty="0" smtClean="0"/>
              <a:t>．物理行</a:t>
            </a:r>
            <a:endParaRPr lang="en-US" altLang="ja-JP" dirty="0" smtClean="0"/>
          </a:p>
          <a:p>
            <a:r>
              <a:rPr kumimoji="1" lang="ja-JP" altLang="en-US" dirty="0"/>
              <a:t>２．１．３</a:t>
            </a:r>
            <a:r>
              <a:rPr kumimoji="1" lang="ja-JP" altLang="en-US" dirty="0" smtClean="0"/>
              <a:t>．コメント</a:t>
            </a:r>
            <a:endParaRPr kumimoji="1" lang="en-US" altLang="ja-JP" dirty="0" smtClean="0"/>
          </a:p>
          <a:p>
            <a:r>
              <a:rPr lang="ja-JP" altLang="en-US" dirty="0"/>
              <a:t>２．１．４</a:t>
            </a:r>
            <a:r>
              <a:rPr lang="ja-JP" altLang="en-US" dirty="0" smtClean="0"/>
              <a:t>．エンコード宣言</a:t>
            </a:r>
            <a:endParaRPr lang="en-US" altLang="ja-JP" dirty="0" smtClean="0"/>
          </a:p>
          <a:p>
            <a:r>
              <a:rPr kumimoji="1" lang="ja-JP" altLang="en-US" dirty="0"/>
              <a:t>２．１．５</a:t>
            </a:r>
            <a:r>
              <a:rPr kumimoji="1" lang="ja-JP" altLang="en-US" dirty="0" smtClean="0"/>
              <a:t>．明示的な行継続</a:t>
            </a:r>
            <a:endParaRPr kumimoji="1" lang="en-US" altLang="ja-JP" dirty="0" smtClean="0"/>
          </a:p>
          <a:p>
            <a:r>
              <a:rPr lang="ja-JP" altLang="en-US" dirty="0"/>
              <a:t>２．１．６</a:t>
            </a:r>
            <a:r>
              <a:rPr lang="ja-JP" altLang="en-US" dirty="0" smtClean="0"/>
              <a:t>．非明示的な行継続</a:t>
            </a:r>
            <a:endParaRPr lang="en-US" altLang="ja-JP" dirty="0" smtClean="0"/>
          </a:p>
          <a:p>
            <a:r>
              <a:rPr kumimoji="1" lang="ja-JP" altLang="en-US" dirty="0"/>
              <a:t>２．１．７</a:t>
            </a:r>
            <a:r>
              <a:rPr kumimoji="1" lang="ja-JP" altLang="en-US" dirty="0" smtClean="0"/>
              <a:t>．空行</a:t>
            </a:r>
            <a:endParaRPr kumimoji="1" lang="en-US" altLang="ja-JP" dirty="0" smtClean="0"/>
          </a:p>
          <a:p>
            <a:r>
              <a:rPr lang="ja-JP" altLang="en-US" dirty="0"/>
              <a:t>２．１．８</a:t>
            </a:r>
            <a:r>
              <a:rPr lang="ja-JP" altLang="en-US" dirty="0" smtClean="0"/>
              <a:t>．インデント</a:t>
            </a:r>
            <a:endParaRPr lang="en-US" altLang="ja-JP" dirty="0" smtClean="0"/>
          </a:p>
          <a:p>
            <a:r>
              <a:rPr kumimoji="1" lang="ja-JP" altLang="en-US" dirty="0"/>
              <a:t>２．１．９</a:t>
            </a:r>
            <a:r>
              <a:rPr kumimoji="1" lang="ja-JP" altLang="en-US" dirty="0" smtClean="0"/>
              <a:t>．トークン間の空白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7253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２．１．１．論理行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行＝｛論理行｜物理行｝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論理行＝｛単純文｜複合文の一部｝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論理</a:t>
            </a:r>
            <a:r>
              <a:rPr lang="ja-JP" altLang="en-US" dirty="0" smtClean="0"/>
              <a:t>行＝物理行＊ｎ（ただし終端記号はひとつだけ）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433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２．１．２．物理行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行＝｛論理行｜物理行｝</a:t>
            </a:r>
            <a:endParaRPr kumimoji="1" lang="en-US" altLang="ja-JP" dirty="0" smtClean="0"/>
          </a:p>
          <a:p>
            <a:r>
              <a:rPr kumimoji="1" lang="ja-JP" altLang="en-US" dirty="0" smtClean="0"/>
              <a:t>物理行＝コード上の一行</a:t>
            </a:r>
            <a:endParaRPr kumimoji="1" lang="en-US" altLang="ja-JP" dirty="0" smtClean="0"/>
          </a:p>
          <a:p>
            <a:r>
              <a:rPr lang="ja-JP" altLang="en-US" dirty="0"/>
              <a:t>物理</a:t>
            </a:r>
            <a:r>
              <a:rPr lang="ja-JP" altLang="en-US" dirty="0" smtClean="0"/>
              <a:t>行は行継続（２．１．５）によって、コード上の複数行にわたり継続させることができる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900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２．１．３．コメント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コメント</a:t>
            </a:r>
            <a:r>
              <a:rPr lang="ja-JP" altLang="en-US" dirty="0" smtClean="0"/>
              <a:t>は物理行の終端に書くことができる</a:t>
            </a:r>
            <a:endParaRPr lang="en-US" altLang="ja-JP" dirty="0" smtClean="0"/>
          </a:p>
          <a:p>
            <a:r>
              <a:rPr kumimoji="1" lang="ja-JP" altLang="en-US" dirty="0"/>
              <a:t>コメント</a:t>
            </a:r>
            <a:r>
              <a:rPr kumimoji="1" lang="ja-JP" altLang="en-US" dirty="0" smtClean="0"/>
              <a:t>は論理行を終わらせない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07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２．１．４．エンコーディング明示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エンコーディングは一行目で宣言する</a:t>
            </a:r>
            <a:endParaRPr kumimoji="1" lang="en-US" altLang="ja-JP" dirty="0" smtClean="0"/>
          </a:p>
          <a:p>
            <a:r>
              <a:rPr lang="ja-JP" altLang="en-US" dirty="0" smtClean="0"/>
              <a:t>ただし一行目がコメントであれば、二行目で良い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540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２．１．５．明示的な行継続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バックスラッシュを挿すと複数の物理行を継続し、ひとつの論理行として扱うことができる</a:t>
            </a:r>
            <a:endParaRPr kumimoji="1" lang="en-US" altLang="ja-JP" dirty="0" smtClean="0"/>
          </a:p>
          <a:p>
            <a:r>
              <a:rPr lang="ja-JP" altLang="en-US" dirty="0" smtClean="0"/>
              <a:t>バックスラッシュのあとに文字（含コメント）を書くことはできない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498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２．１．６．非明示的な行継続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三種類</a:t>
            </a:r>
            <a:r>
              <a:rPr lang="ja-JP" altLang="en-US" dirty="0" smtClean="0"/>
              <a:t>のカッコ</a:t>
            </a:r>
            <a:endParaRPr lang="en-US" altLang="ja-JP" dirty="0" smtClean="0"/>
          </a:p>
          <a:p>
            <a:pPr lvl="1"/>
            <a:r>
              <a:rPr lang="en-US" altLang="ja-JP" dirty="0"/>
              <a:t>(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[</a:t>
            </a:r>
          </a:p>
          <a:p>
            <a:pPr lvl="1"/>
            <a:r>
              <a:rPr lang="en-US" altLang="ja-JP" dirty="0" smtClean="0"/>
              <a:t>{</a:t>
            </a:r>
          </a:p>
          <a:p>
            <a:r>
              <a:rPr kumimoji="1" lang="ja-JP" altLang="en-US" dirty="0" smtClean="0"/>
              <a:t>を開いているときは、バックスラッシュを挿さなくても行継続が行われる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21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２．１．７．空白行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物理行を論理行として解釈する際、空白行は無視される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397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493</Words>
  <Application>Microsoft Office PowerPoint</Application>
  <PresentationFormat>ワイド画面</PresentationFormat>
  <Paragraphs>74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２．Lexical Analysis 字句解析１～３</vt:lpstr>
      <vt:lpstr>２．１．行構造</vt:lpstr>
      <vt:lpstr>２．１．１．論理行</vt:lpstr>
      <vt:lpstr>２．１．２．物理行</vt:lpstr>
      <vt:lpstr>２．１．３．コメント</vt:lpstr>
      <vt:lpstr>２．１．４．エンコーディング明示</vt:lpstr>
      <vt:lpstr>２．１．５．明示的な行継続</vt:lpstr>
      <vt:lpstr>２．１．６．非明示的な行継続</vt:lpstr>
      <vt:lpstr>２．１．７．空白行</vt:lpstr>
      <vt:lpstr>２．１．８．インデント</vt:lpstr>
      <vt:lpstr>２．１．９．トークン間の空白</vt:lpstr>
      <vt:lpstr>２．２．その他のトークン</vt:lpstr>
      <vt:lpstr>２．３．識別子およびキーワード</vt:lpstr>
      <vt:lpstr>２．３．１．キーワード</vt:lpstr>
      <vt:lpstr>２．３．２．予約済みの識別子種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２．Lexical Analysis 字句解析１～３</dc:title>
  <dc:creator>Shohei Iida</dc:creator>
  <cp:lastModifiedBy>Shohei Iida</cp:lastModifiedBy>
  <cp:revision>10</cp:revision>
  <dcterms:created xsi:type="dcterms:W3CDTF">2016-04-19T07:14:37Z</dcterms:created>
  <dcterms:modified xsi:type="dcterms:W3CDTF">2016-04-19T08:47:54Z</dcterms:modified>
</cp:coreProperties>
</file>