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5"/>
    <p:restoredTop sz="91617"/>
  </p:normalViewPr>
  <p:slideViewPr>
    <p:cSldViewPr snapToGrid="0">
      <p:cViewPr>
        <p:scale>
          <a:sx n="135" d="100"/>
          <a:sy n="135" d="100"/>
        </p:scale>
        <p:origin x="15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D90BE-AB0E-2348-8B32-985F54E5A2A9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C481-9EEA-B743-A6F8-7C8CD382D6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169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RPC : Remote Procedure Call, </a:t>
            </a:r>
            <a:r>
              <a:rPr kumimoji="1" lang="ko-KR" altLang="en-US" dirty="0"/>
              <a:t>원격 컴퓨터로 요청 메세지를 보내 무언가 하게 </a:t>
            </a:r>
            <a:r>
              <a:rPr kumimoji="1" lang="ko-KR" altLang="en-US" dirty="0" err="1"/>
              <a:t>만듬</a:t>
            </a:r>
            <a:endParaRPr kumimoji="1" lang="en-US" altLang="ko-KR" dirty="0"/>
          </a:p>
          <a:p>
            <a:r>
              <a:rPr kumimoji="1" lang="en-US" altLang="ko-KR" dirty="0"/>
              <a:t>SOAP : XML</a:t>
            </a:r>
            <a:r>
              <a:rPr kumimoji="1" lang="ko-KR" altLang="en-US" dirty="0"/>
              <a:t>을 사용해 메세지를 인코딩하고 </a:t>
            </a:r>
            <a:r>
              <a:rPr kumimoji="1" lang="en-US" altLang="ko-KR" dirty="0"/>
              <a:t>HTTP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 전송한다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결과값을 예측하기 쉬웠으나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구현하기복잡하다</a:t>
            </a:r>
            <a:endParaRPr kumimoji="1" lang="en-US" altLang="ko-KR" dirty="0"/>
          </a:p>
          <a:p>
            <a:r>
              <a:rPr kumimoji="1" lang="en-US" altLang="ko-KR" dirty="0"/>
              <a:t>REST:  </a:t>
            </a:r>
            <a:r>
              <a:rPr kumimoji="1" lang="ko-KR" altLang="en-US" dirty="0"/>
              <a:t>최근의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패러다임이다</a:t>
            </a:r>
            <a:r>
              <a:rPr kumimoji="1" lang="en-US" altLang="ko-KR" dirty="0"/>
              <a:t>. GET, PUT,POST,DELETE</a:t>
            </a:r>
            <a:r>
              <a:rPr kumimoji="1" lang="ko-KR" altLang="en-US" dirty="0"/>
              <a:t>와 같은 행동을 수행해 웹 리소스를 가지고 작업을 </a:t>
            </a:r>
            <a:r>
              <a:rPr kumimoji="1" lang="ko-KR" altLang="en-US" dirty="0" err="1"/>
              <a:t>하는것이</a:t>
            </a:r>
            <a:r>
              <a:rPr kumimoji="1" lang="ko-KR" altLang="en-US" dirty="0"/>
              <a:t> 기본이 되는 </a:t>
            </a:r>
            <a:r>
              <a:rPr kumimoji="1" lang="ko-KR" altLang="en-US" dirty="0" err="1"/>
              <a:t>아키텍쳐이다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RESTful</a:t>
            </a:r>
            <a:r>
              <a:rPr kumimoji="1" lang="ko-KR" altLang="en-US" dirty="0"/>
              <a:t> 아키텍처에서 </a:t>
            </a:r>
            <a:r>
              <a:rPr kumimoji="1" lang="ko-KR" altLang="en-US" dirty="0" err="1"/>
              <a:t>라우트는</a:t>
            </a:r>
            <a:r>
              <a:rPr kumimoji="1" lang="ko-KR" altLang="en-US" dirty="0"/>
              <a:t> 정보를 보내는 개념이다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C481-9EEA-B743-A6F8-7C8CD382D63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358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GraphQL</a:t>
            </a:r>
            <a:r>
              <a:rPr kumimoji="1" lang="ko-KR" altLang="en-US" dirty="0"/>
              <a:t>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Facebook</a:t>
            </a:r>
            <a:r>
              <a:rPr kumimoji="1" lang="ko-KR" altLang="en-US" dirty="0"/>
              <a:t>에서 만든 쿼리언어로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만들때</a:t>
            </a:r>
            <a:r>
              <a:rPr kumimoji="1" lang="ko-KR" altLang="en-US" dirty="0"/>
              <a:t> 사용할 수 있는 쿼리 언어입니다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쿼리에 대한 데이터를 받을 수 있는 런타임 이기도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 서버에서는 쿼리가 실행될 때 마다 타입 시스템에 기초해 쿼리가 유효한지 검사하고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 서비스를 만들기 위해서는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 스키마에서 사용할 타입을 </a:t>
            </a:r>
            <a:r>
              <a:rPr kumimoji="1" lang="ko-KR" altLang="en-US" dirty="0" err="1"/>
              <a:t>정의해야합니다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GraphQL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Declarative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 Fetch Language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어떤 데이터가 필요한지에 대한 요구사항만 작성하면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어떻게 가져올 것인지는 </a:t>
            </a:r>
            <a:r>
              <a:rPr kumimoji="1" lang="ko-KR" altLang="en-US" dirty="0" err="1"/>
              <a:t>신경쓰지</a:t>
            </a:r>
            <a:r>
              <a:rPr kumimoji="1" lang="ko-KR" altLang="en-US" dirty="0"/>
              <a:t> 않아도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다양한 언어들에 대한 지원 또한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결국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은 클라이언트와 </a:t>
            </a:r>
            <a:r>
              <a:rPr kumimoji="1" lang="ko-KR" altLang="en-US" dirty="0" err="1"/>
              <a:t>서버간의</a:t>
            </a:r>
            <a:r>
              <a:rPr kumimoji="1" lang="ko-KR" altLang="en-US" dirty="0"/>
              <a:t> 통신 명세입니다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C481-9EEA-B743-A6F8-7C8CD382D63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542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RESTapi</a:t>
            </a:r>
            <a:r>
              <a:rPr kumimoji="1" lang="ko-KR" altLang="en-US" dirty="0"/>
              <a:t>에 비해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이 가지는 장점들을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첫번째로 </a:t>
            </a:r>
            <a:r>
              <a:rPr kumimoji="1" lang="en-US" altLang="ko-KR" dirty="0" err="1"/>
              <a:t>Overfetching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한 출연자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에 대해 몸무게와 신장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이름만 필요하다고 가정하겠습니다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REST</a:t>
            </a:r>
            <a:r>
              <a:rPr kumimoji="1" lang="ko-KR" altLang="en-US" dirty="0"/>
              <a:t>의 경우에는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불필요한 데이터까지 모두 </a:t>
            </a:r>
            <a:r>
              <a:rPr kumimoji="1" lang="en-US" altLang="ko-KR" dirty="0"/>
              <a:t>Payload</a:t>
            </a:r>
            <a:r>
              <a:rPr kumimoji="1" lang="ko-KR" altLang="en-US" dirty="0"/>
              <a:t>에 담겨오게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반면에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은 필요한 데이터만 가져올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불필요한 데이터에 대한 페이로드를 생성하지 않아도 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응답속도가 빨라질 여지가 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C481-9EEA-B743-A6F8-7C8CD382D63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633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만약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영화의 출연진들 각각의 출연 영화를 </a:t>
            </a:r>
            <a:r>
              <a:rPr kumimoji="1" lang="ko-KR" altLang="en-US" dirty="0" err="1"/>
              <a:t>알고싶다고</a:t>
            </a:r>
            <a:r>
              <a:rPr kumimoji="1" lang="ko-KR" altLang="en-US" dirty="0"/>
              <a:t> 가정합니다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일반적인 </a:t>
            </a:r>
            <a:r>
              <a:rPr kumimoji="1" lang="en-US" altLang="ko-KR" dirty="0"/>
              <a:t>REST API</a:t>
            </a:r>
            <a:r>
              <a:rPr kumimoji="1" lang="ko-KR" altLang="en-US" dirty="0"/>
              <a:t>에서는 우선 영화 </a:t>
            </a:r>
            <a:r>
              <a:rPr kumimoji="1" lang="en-US" altLang="ko-KR" dirty="0"/>
              <a:t>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접근한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각각의 등장인물에 대해 요청을 보내고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앞페이지에서 보았던 무거운 요청을 다시 받고 처리한 후 다시 요청을 </a:t>
            </a:r>
            <a:r>
              <a:rPr kumimoji="1" lang="ko-KR" altLang="en-US" dirty="0" err="1"/>
              <a:t>보내고를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번이나 </a:t>
            </a:r>
            <a:r>
              <a:rPr kumimoji="1" lang="ko-KR" altLang="en-US" dirty="0" err="1"/>
              <a:t>진행해야합니다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거기서 들어오는 네트워크 오버로드와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과정은 데이터가 많아진다고 </a:t>
            </a:r>
            <a:r>
              <a:rPr kumimoji="1" lang="ko-KR" altLang="en-US" dirty="0" err="1"/>
              <a:t>가정했을때</a:t>
            </a:r>
            <a:r>
              <a:rPr kumimoji="1" lang="ko-KR" altLang="en-US" dirty="0"/>
              <a:t> 무시하지 못합니다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반대로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은 단 하나의 쿼리로 한번에 배우 이름과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출연영화목록 즉 정말 필요한 데이터만 </a:t>
            </a:r>
            <a:r>
              <a:rPr kumimoji="1" lang="ko-KR" altLang="en-US" dirty="0" err="1"/>
              <a:t>출력하는것을</a:t>
            </a:r>
            <a:r>
              <a:rPr kumimoji="1" lang="ko-KR" altLang="en-US" dirty="0"/>
              <a:t> 볼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C481-9EEA-B743-A6F8-7C8CD382D63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713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위계적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필드 안에 필드가 중첩될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쿼리와 그에 대한 반환 데이터는 형태가 서로 같다</a:t>
            </a:r>
            <a:endParaRPr kumimoji="1" lang="en-US" altLang="ko-KR" dirty="0"/>
          </a:p>
          <a:p>
            <a:r>
              <a:rPr kumimoji="1" lang="ko-KR" altLang="en-US" dirty="0"/>
              <a:t>제품 중심적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클라이언트가 요구하는 데이터와 클라이언트가 지원하는 언어 및 런타임에 맞춰 동작한다</a:t>
            </a:r>
            <a:endParaRPr kumimoji="1" lang="en-US" altLang="ko-KR" dirty="0"/>
          </a:p>
          <a:p>
            <a:r>
              <a:rPr kumimoji="1" lang="ko-Kore-KR" altLang="en-US" dirty="0"/>
              <a:t>엄격한</a:t>
            </a:r>
            <a:r>
              <a:rPr kumimoji="1" lang="ko-KR" altLang="en-US" dirty="0"/>
              <a:t> 타입제한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타입 시스템을 사용한다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스키마의 데이터 포인트마다 특정타입이 명시되며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기초로 유효성검사를 받는다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클라이언트 </a:t>
            </a:r>
            <a:r>
              <a:rPr kumimoji="1" lang="ko-KR" altLang="en-US" dirty="0" err="1"/>
              <a:t>맞춰쿼리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 서버는 </a:t>
            </a:r>
            <a:r>
              <a:rPr kumimoji="1" lang="ko-KR" altLang="en-US" dirty="0" err="1"/>
              <a:t>클라이언트쪽에서</a:t>
            </a:r>
            <a:r>
              <a:rPr kumimoji="1" lang="ko-KR" altLang="en-US" dirty="0"/>
              <a:t> 받아서 사용할 수 있는 데이터를 제공한다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인트로스펙티브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GraphQL</a:t>
            </a:r>
            <a:r>
              <a:rPr kumimoji="1" lang="en-US" altLang="ko-KR" dirty="0"/>
              <a:t> </a:t>
            </a:r>
            <a:r>
              <a:rPr kumimoji="1" lang="ko-KR" altLang="en-US" dirty="0"/>
              <a:t>언어를 사용해 </a:t>
            </a:r>
            <a:r>
              <a:rPr kumimoji="1" lang="en-US" altLang="ko-KR" dirty="0" err="1"/>
              <a:t>GraphQL</a:t>
            </a:r>
            <a:r>
              <a:rPr kumimoji="1" lang="ko-KR" altLang="en-US" dirty="0"/>
              <a:t> 서버가 사용하는 타입 시스템에 대한 쿼리를 작성할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C481-9EEA-B743-A6F8-7C8CD382D63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47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C481-9EEA-B743-A6F8-7C8CD382D63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51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C481-9EEA-B743-A6F8-7C8CD382D63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457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C481-9EEA-B743-A6F8-7C8CD382D63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37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7BBAE-FF9C-C34A-D71F-31B38D948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23A152-99D2-D64F-839A-20F093278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0911B-78AE-31F6-A51A-8571609C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3A482-0868-24DC-97B5-BD5C3011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BA8EC-F205-3288-D694-1A7AC678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26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74B6C-4247-A972-FA9B-7A7BBF32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9A937-F180-2165-45F9-612B61AA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98F8D-37C0-A32C-4B59-05BBDC2C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73FCB-9F2C-0EB1-D897-E2469529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7F69-AA38-FC01-0AF3-D810C73C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032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5AB9B6-B8DF-1AD0-EEF0-8A04D23A8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797F87-B71A-FC25-BFF3-4FD28F6F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8681A-AD29-1ECC-C9B4-05B0C9E7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B69A9-40FA-C581-3375-9E37CB0D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1C634-EC9F-0C05-F29C-6D70F8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4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ADB0-0D7A-AADD-7468-47C24DED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C9373-97D3-8C79-18B6-A7C1F69D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B08A5-D2C6-E924-084A-B1A4E864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BDDF0-21CE-F17F-EF50-4CE2BB3D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2373D-1A0E-46C7-0BEC-FAB4A78D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292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9C2A1-B59D-FFF2-790B-1703E335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F2710-E423-C34C-D2D5-4E3AEABA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300CC-D4A2-65E4-E3BA-A315E733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4D4BF-6A6A-9A95-3388-887296F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2CBCA-F41E-208C-BEA8-3020D4C4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33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D161-47F3-3DBC-1295-BADD9EF0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950A3-D8A9-F2C3-7DD5-C4FBBAE4C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EC281-71B5-CC06-162E-22BCF4B5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029F9-5A6E-32E0-D848-394A0310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19FB2-C1A3-0CDB-6CD4-FECB282E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F0F09-9DC2-415B-2137-EF3E529D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16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FEA04-854A-8A22-A891-2884E848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BA9EB-BE70-C586-1B86-6B3CB895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73ABBC-83FD-0D64-5E0E-B1FB83216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C2C0E6-1621-1EB8-FF99-52FD55617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48FB3B-B41F-04E4-09C7-48C132A4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932524-AD1C-CCBF-D611-34ADAC58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D13CD-9945-B825-2ECF-AB315EE0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6D54B6-F53F-0765-9296-29C3B956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765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480E9-7D19-A804-2612-7A36024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21738-BEE5-DCA8-E376-361C8806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2BA02D-1FE2-14F1-3170-0767F052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041FA1-E1DA-7CAB-BDD7-A2E35274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92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345681-AE54-D1B8-BFB4-0AC18FDC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05D5BD-675F-0680-389F-343CAD23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1117DE-2D28-81A9-D6D1-0A8B770A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569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17437-4C81-09CB-DD93-41E00B1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DDE8E-3524-04E5-C951-36B464E1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30B8BF-F7CE-8C8E-6EE6-22807C154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3892F-1F5D-56DB-A0DF-CC22884C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D4C24-E948-1DAE-4A14-7790DA81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5244A-08DF-A705-C200-1142F479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5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0E0D2-C406-9C01-126F-7F3C517C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B755A-21A8-1A20-A3AD-7A75B075B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DC27FC-9F24-AFE6-D1FF-D2B287A6A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51EE-918F-3530-89B5-A0FF25C3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53464-1CDD-D8EC-A4EE-B2628639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A432E-A05B-5CD0-630A-B669763E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1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801D8-6D8F-D2A7-EA67-160870C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4E9EB-8395-3ABC-4D22-4237B825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7AC4A-F664-1753-13F2-5219DA794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082D-DBDB-5747-9B1B-0EEA750FE941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71681-459D-51DF-7128-93FECC63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8F8A0-F5AF-80A6-722A-8804D5BE0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6442-9032-0440-A72B-5C66E6B5C6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00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-hoplin1/GraphQL_Ex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aphql.org/swapi-graphql/?query=query%7B%0A%20%20person(personID%3A%201)%7B%0A%20%20%20%20name%0A%20%20%20%20height%0A%20%20%20%20mass%0A%20%20%7D%0A%7D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swapi-graphql/?query=query%7B%0A%20%20person(personID%3A%201)%7B%0A%20%20%20%20name%0A%20%20%20%20height%0A%20%20%20%20mass%0A%20%20%7D%0A%7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DFEE9-597F-D5DF-B95E-205F3EFD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59914"/>
            <a:ext cx="9144000" cy="1348694"/>
          </a:xfrm>
        </p:spPr>
        <p:txBody>
          <a:bodyPr/>
          <a:lstStyle/>
          <a:p>
            <a:r>
              <a:rPr kumimoji="1" lang="en-US" altLang="ko-Kore-KR" dirty="0" err="1"/>
              <a:t>GraphQL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BAC54-4CE2-3AE7-D9B6-A19892D8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311095"/>
            <a:ext cx="9144000" cy="1348694"/>
          </a:xfrm>
        </p:spPr>
        <p:txBody>
          <a:bodyPr/>
          <a:lstStyle/>
          <a:p>
            <a:r>
              <a:rPr kumimoji="1" lang="en-US" altLang="ko-Kore-KR" dirty="0"/>
              <a:t>B889047 </a:t>
            </a:r>
            <a:r>
              <a:rPr kumimoji="1" lang="ko-Kore-KR" altLang="en-US" dirty="0"/>
              <a:t>윤준호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ore-KR" dirty="0"/>
              <a:t>Source Codes : </a:t>
            </a:r>
            <a:r>
              <a:rPr kumimoji="1" lang="en-US" altLang="ko-Kore-KR" dirty="0">
                <a:hlinkClick r:id="rId2"/>
              </a:rPr>
              <a:t>https://github.com/J-hoplin1/GraphQL_Example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1026" name="Picture 2" descr="그래프QL - 위키백과, 우리 모두의 백과사전">
            <a:extLst>
              <a:ext uri="{FF2B5EF4-FFF2-40B4-BE49-F238E27FC236}">
                <a16:creationId xmlns:a16="http://schemas.microsoft.com/office/drawing/2014/main" id="{025C087F-4AC9-2A2F-8721-FD2DA1A9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92" y="2706440"/>
            <a:ext cx="2108015" cy="21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6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497A-2EBD-3899-BC54-5C944DD0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 err="1"/>
              <a:t>GraphQL</a:t>
            </a:r>
            <a:r>
              <a:rPr kumimoji="1" lang="en-US" altLang="ko-Kore-KR" sz="4000" dirty="0"/>
              <a:t> major concepts </a:t>
            </a:r>
            <a:r>
              <a:rPr kumimoji="1" lang="en-US" altLang="ko-KR" sz="4000" dirty="0"/>
              <a:t>: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Data Types</a:t>
            </a:r>
            <a:endParaRPr kumimoji="1" lang="ko-Kore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36CF93-EDE8-418D-2E96-8209B6AC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6" y="2424872"/>
            <a:ext cx="3646932" cy="28549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6483D08-E950-86E2-1216-29BFEC620378}"/>
              </a:ext>
            </a:extLst>
          </p:cNvPr>
          <p:cNvSpPr/>
          <p:nvPr/>
        </p:nvSpPr>
        <p:spPr>
          <a:xfrm>
            <a:off x="477774" y="2481727"/>
            <a:ext cx="3465576" cy="27412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397803-62C1-4C16-67FC-8BA64CC6833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943350" y="1773959"/>
            <a:ext cx="1317101" cy="20783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65C03D-916B-F42F-1FC1-77442B485BB0}"/>
              </a:ext>
            </a:extLst>
          </p:cNvPr>
          <p:cNvSpPr txBox="1"/>
          <p:nvPr/>
        </p:nvSpPr>
        <p:spPr>
          <a:xfrm>
            <a:off x="5260451" y="1543126"/>
            <a:ext cx="167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Object Type</a:t>
            </a:r>
            <a:endParaRPr kumimoji="1" lang="ko-Kore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E0D925-33F4-CDCA-24F3-241C4A5DEEE4}"/>
              </a:ext>
            </a:extLst>
          </p:cNvPr>
          <p:cNvSpPr/>
          <p:nvPr/>
        </p:nvSpPr>
        <p:spPr>
          <a:xfrm>
            <a:off x="1450848" y="3279372"/>
            <a:ext cx="573024" cy="4114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811603-779B-CDAB-E91D-43FB051E724E}"/>
              </a:ext>
            </a:extLst>
          </p:cNvPr>
          <p:cNvSpPr/>
          <p:nvPr/>
        </p:nvSpPr>
        <p:spPr>
          <a:xfrm>
            <a:off x="1840992" y="3690852"/>
            <a:ext cx="1011936" cy="4145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2BE0BA-F1B9-807D-C99C-5C171D15CAC4}"/>
              </a:ext>
            </a:extLst>
          </p:cNvPr>
          <p:cNvSpPr/>
          <p:nvPr/>
        </p:nvSpPr>
        <p:spPr>
          <a:xfrm>
            <a:off x="1960626" y="4102332"/>
            <a:ext cx="499872" cy="39014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8E1AB3-BDF2-A142-9F1E-29E1DC5C0C59}"/>
              </a:ext>
            </a:extLst>
          </p:cNvPr>
          <p:cNvSpPr/>
          <p:nvPr/>
        </p:nvSpPr>
        <p:spPr>
          <a:xfrm>
            <a:off x="2974848" y="4492476"/>
            <a:ext cx="968502" cy="4053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D07CB-4FF8-C2D5-D39E-36286341884D}"/>
              </a:ext>
            </a:extLst>
          </p:cNvPr>
          <p:cNvSpPr txBox="1"/>
          <p:nvPr/>
        </p:nvSpPr>
        <p:spPr>
          <a:xfrm>
            <a:off x="5132832" y="3641369"/>
            <a:ext cx="5773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Scalar Types : Similar to Primitive types in normal </a:t>
            </a:r>
            <a:r>
              <a:rPr kumimoji="1" lang="en-US" altLang="ko-Kore-KR" dirty="0" err="1"/>
              <a:t>langauges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ore-KR" dirty="0"/>
              <a:t>Basic Types : ID, String, Int, Float, Boolean</a:t>
            </a:r>
          </a:p>
          <a:p>
            <a:r>
              <a:rPr kumimoji="1" lang="en-US" altLang="ko-Kore-KR" dirty="0"/>
              <a:t>You can define custom Scalar Types as well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E8A071-C8A6-F8CD-5CEE-220FC99138EA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023872" y="3485112"/>
            <a:ext cx="3108960" cy="75642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B8B42B-64AB-80FC-9DA7-94986EFD1A49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2852928" y="3898116"/>
            <a:ext cx="2279904" cy="3434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0E8E94-F798-7EFD-CCC9-846A696CED7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2460498" y="4241534"/>
            <a:ext cx="2672334" cy="5587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45A6F9-01BB-983D-85C0-CB3387FCB4AE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943350" y="4241534"/>
            <a:ext cx="1189482" cy="4536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3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497A-2EBD-3899-BC54-5C944DD0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 err="1"/>
              <a:t>GraphQL</a:t>
            </a:r>
            <a:r>
              <a:rPr kumimoji="1" lang="en-US" altLang="ko-Kore-KR" sz="4000" dirty="0"/>
              <a:t> major concepts </a:t>
            </a:r>
            <a:r>
              <a:rPr kumimoji="1" lang="en-US" altLang="ko-KR" sz="4000" dirty="0"/>
              <a:t>: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Custom Scalar Types</a:t>
            </a:r>
            <a:endParaRPr kumimoji="1" lang="ko-Kore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2E5472-E679-C29F-F06F-BB7E87B8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6803"/>
            <a:ext cx="3815479" cy="1128522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995FF9-AD92-E53F-9F85-6B32592FE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2752"/>
            <a:ext cx="5306145" cy="413456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7E8A9820-B3C7-72D6-AF74-3E7122DAE58F}"/>
              </a:ext>
            </a:extLst>
          </p:cNvPr>
          <p:cNvSpPr/>
          <p:nvPr/>
        </p:nvSpPr>
        <p:spPr>
          <a:xfrm>
            <a:off x="5051751" y="3276409"/>
            <a:ext cx="646176" cy="13293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738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E0F5B-D30A-B842-991A-98E4015F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51" y="482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Simple Architecture Proposal Using </a:t>
            </a:r>
            <a:r>
              <a:rPr kumimoji="1" lang="en-US" altLang="ko-Kore-KR" sz="4000" dirty="0" err="1"/>
              <a:t>GraphQL</a:t>
            </a:r>
            <a:endParaRPr kumimoji="1" lang="ko-Kore-KR" altLang="en-US" sz="4000" dirty="0"/>
          </a:p>
        </p:txBody>
      </p:sp>
      <p:pic>
        <p:nvPicPr>
          <p:cNvPr id="4098" name="Picture 2" descr="Free Icon | Smartphone">
            <a:extLst>
              <a:ext uri="{FF2B5EF4-FFF2-40B4-BE49-F238E27FC236}">
                <a16:creationId xmlns:a16="http://schemas.microsoft.com/office/drawing/2014/main" id="{77F08B8D-6405-B3B1-0E13-D1B440C3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9" y="2793005"/>
            <a:ext cx="1495572" cy="149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plication browser internet page web window icon - Ikooni Outline Free  Basic | Free icons">
            <a:extLst>
              <a:ext uri="{FF2B5EF4-FFF2-40B4-BE49-F238E27FC236}">
                <a16:creationId xmlns:a16="http://schemas.microsoft.com/office/drawing/2014/main" id="{59B0947B-958A-909F-6B1C-39096BC8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40" y="4724472"/>
            <a:ext cx="1810564" cy="18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actjs, logo Icon in Vector Logo">
            <a:extLst>
              <a:ext uri="{FF2B5EF4-FFF2-40B4-BE49-F238E27FC236}">
                <a16:creationId xmlns:a16="http://schemas.microsoft.com/office/drawing/2014/main" id="{CA5747C4-A219-F45E-5874-460FFFEC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9" y="5449643"/>
            <a:ext cx="1274707" cy="63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act Native 시작하기">
            <a:extLst>
              <a:ext uri="{FF2B5EF4-FFF2-40B4-BE49-F238E27FC236}">
                <a16:creationId xmlns:a16="http://schemas.microsoft.com/office/drawing/2014/main" id="{20461BBC-F0F5-3397-730C-548B15AC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0" y="3259283"/>
            <a:ext cx="830911" cy="64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E684E3-4BC0-6024-AAF6-06DC88E03396}"/>
              </a:ext>
            </a:extLst>
          </p:cNvPr>
          <p:cNvSpPr/>
          <p:nvPr/>
        </p:nvSpPr>
        <p:spPr>
          <a:xfrm>
            <a:off x="3409588" y="2997723"/>
            <a:ext cx="8144759" cy="3189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08" name="Picture 12" descr="Apache Kafka SVG Vector Logos - Vector Logo Zone">
            <a:extLst>
              <a:ext uri="{FF2B5EF4-FFF2-40B4-BE49-F238E27FC236}">
                <a16:creationId xmlns:a16="http://schemas.microsoft.com/office/drawing/2014/main" id="{2E3375C1-3576-1C61-A881-D964E358D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48" y="4060956"/>
            <a:ext cx="2083164" cy="104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E1F66CFA-4CF7-FA1D-F2B3-6F670A19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69" y="4120046"/>
            <a:ext cx="903856" cy="9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Apollo GraphQL - Apollo GraphQL community">
            <a:extLst>
              <a:ext uri="{FF2B5EF4-FFF2-40B4-BE49-F238E27FC236}">
                <a16:creationId xmlns:a16="http://schemas.microsoft.com/office/drawing/2014/main" id="{2121E24D-C762-2B70-5ABC-0CEBDD10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51" y="4120045"/>
            <a:ext cx="903857" cy="9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B7F11A-20BA-9616-FBA9-07BED04DE3C0}"/>
              </a:ext>
            </a:extLst>
          </p:cNvPr>
          <p:cNvSpPr/>
          <p:nvPr/>
        </p:nvSpPr>
        <p:spPr>
          <a:xfrm>
            <a:off x="3634968" y="4069734"/>
            <a:ext cx="2014240" cy="1024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Picture 18" descr="Rest API icon PNG and SVG Vector Free Download">
            <a:extLst>
              <a:ext uri="{FF2B5EF4-FFF2-40B4-BE49-F238E27FC236}">
                <a16:creationId xmlns:a16="http://schemas.microsoft.com/office/drawing/2014/main" id="{D21C6242-3D32-F232-8041-B6C95969E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83" y="4866151"/>
            <a:ext cx="1308496" cy="10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데이터 베이스 - 무료 과학 기술개 아이콘">
            <a:extLst>
              <a:ext uri="{FF2B5EF4-FFF2-40B4-BE49-F238E27FC236}">
                <a16:creationId xmlns:a16="http://schemas.microsoft.com/office/drawing/2014/main" id="{288982A5-440C-C565-0F25-470DAAC18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479" y="4782703"/>
            <a:ext cx="1232664" cy="123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6EA83A-FAE2-35DF-A695-2C0B4AFEA398}"/>
              </a:ext>
            </a:extLst>
          </p:cNvPr>
          <p:cNvSpPr/>
          <p:nvPr/>
        </p:nvSpPr>
        <p:spPr>
          <a:xfrm>
            <a:off x="8739739" y="4724472"/>
            <a:ext cx="2660018" cy="134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E2421256-0FDF-84FF-7DCE-DD5B7C17462B}"/>
              </a:ext>
            </a:extLst>
          </p:cNvPr>
          <p:cNvCxnSpPr>
            <a:stCxn id="4098" idx="3"/>
            <a:endCxn id="4110" idx="1"/>
          </p:cNvCxnSpPr>
          <p:nvPr/>
        </p:nvCxnSpPr>
        <p:spPr>
          <a:xfrm>
            <a:off x="1997091" y="3540791"/>
            <a:ext cx="1637878" cy="10311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46A563E-3F3E-314D-AA83-AE8B34262EB5}"/>
              </a:ext>
            </a:extLst>
          </p:cNvPr>
          <p:cNvCxnSpPr>
            <a:stCxn id="4100" idx="3"/>
            <a:endCxn id="5" idx="1"/>
          </p:cNvCxnSpPr>
          <p:nvPr/>
        </p:nvCxnSpPr>
        <p:spPr>
          <a:xfrm flipV="1">
            <a:off x="2156804" y="4581748"/>
            <a:ext cx="1478164" cy="1048006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est API icon PNG and SVG Vector Free Download">
            <a:extLst>
              <a:ext uri="{FF2B5EF4-FFF2-40B4-BE49-F238E27FC236}">
                <a16:creationId xmlns:a16="http://schemas.microsoft.com/office/drawing/2014/main" id="{49CB1561-39F7-2405-82D8-FC5EA920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83" y="3237673"/>
            <a:ext cx="1308496" cy="10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데이터 베이스 - 무료 과학 기술개 아이콘">
            <a:extLst>
              <a:ext uri="{FF2B5EF4-FFF2-40B4-BE49-F238E27FC236}">
                <a16:creationId xmlns:a16="http://schemas.microsoft.com/office/drawing/2014/main" id="{74AEA466-B8D8-0A05-5725-C4356E99C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479" y="3154225"/>
            <a:ext cx="1232664" cy="123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52856-83C2-815F-ABF7-E4BA04E517DA}"/>
              </a:ext>
            </a:extLst>
          </p:cNvPr>
          <p:cNvSpPr/>
          <p:nvPr/>
        </p:nvSpPr>
        <p:spPr>
          <a:xfrm>
            <a:off x="8739739" y="3095994"/>
            <a:ext cx="2660018" cy="134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031B55-CA72-D39B-3AED-56AEC7C238D2}"/>
              </a:ext>
            </a:extLst>
          </p:cNvPr>
          <p:cNvCxnSpPr>
            <a:stCxn id="5" idx="3"/>
            <a:endCxn id="4108" idx="1"/>
          </p:cNvCxnSpPr>
          <p:nvPr/>
        </p:nvCxnSpPr>
        <p:spPr>
          <a:xfrm flipV="1">
            <a:off x="5649208" y="4581747"/>
            <a:ext cx="465940" cy="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0AD3F51-E6A7-BE6F-F6F2-C3739362D87B}"/>
              </a:ext>
            </a:extLst>
          </p:cNvPr>
          <p:cNvCxnSpPr>
            <a:stCxn id="4108" idx="3"/>
            <a:endCxn id="20" idx="1"/>
          </p:cNvCxnSpPr>
          <p:nvPr/>
        </p:nvCxnSpPr>
        <p:spPr>
          <a:xfrm flipV="1">
            <a:off x="8198312" y="3770557"/>
            <a:ext cx="541427" cy="8111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C20FD1-12C1-905A-1765-E924A03F5E09}"/>
              </a:ext>
            </a:extLst>
          </p:cNvPr>
          <p:cNvCxnSpPr>
            <a:stCxn id="4108" idx="3"/>
            <a:endCxn id="8" idx="1"/>
          </p:cNvCxnSpPr>
          <p:nvPr/>
        </p:nvCxnSpPr>
        <p:spPr>
          <a:xfrm>
            <a:off x="8198312" y="4581747"/>
            <a:ext cx="541427" cy="8172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0" name="Picture 24" descr="Github 로고 - 무료 소셜 미디어개 아이콘">
            <a:extLst>
              <a:ext uri="{FF2B5EF4-FFF2-40B4-BE49-F238E27FC236}">
                <a16:creationId xmlns:a16="http://schemas.microsoft.com/office/drawing/2014/main" id="{1481951B-00C4-24D5-B178-6DC30B7B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088" y="1238910"/>
            <a:ext cx="1331274" cy="133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GitHub Actions · GitHub">
            <a:extLst>
              <a:ext uri="{FF2B5EF4-FFF2-40B4-BE49-F238E27FC236}">
                <a16:creationId xmlns:a16="http://schemas.microsoft.com/office/drawing/2014/main" id="{9B7AB55D-4B05-B530-F0DD-5AAEE2C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49" y="1302449"/>
            <a:ext cx="1142005" cy="11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Developer - Free computer icons">
            <a:extLst>
              <a:ext uri="{FF2B5EF4-FFF2-40B4-BE49-F238E27FC236}">
                <a16:creationId xmlns:a16="http://schemas.microsoft.com/office/drawing/2014/main" id="{E169748E-C99C-626B-CBCA-CD5EAEBF0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388" y="1242030"/>
            <a:ext cx="1331274" cy="133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412FEB-FCE8-822B-C8CD-8ACD6FC885C1}"/>
              </a:ext>
            </a:extLst>
          </p:cNvPr>
          <p:cNvCxnSpPr>
            <a:cxnSpLocks/>
            <a:stCxn id="4124" idx="1"/>
            <a:endCxn id="4120" idx="3"/>
          </p:cNvCxnSpPr>
          <p:nvPr/>
        </p:nvCxnSpPr>
        <p:spPr>
          <a:xfrm flipH="1" flipV="1">
            <a:off x="5973362" y="1904547"/>
            <a:ext cx="1830026" cy="31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BA604CF0-EEAC-5F54-78F1-46BB6637C517}"/>
              </a:ext>
            </a:extLst>
          </p:cNvPr>
          <p:cNvCxnSpPr>
            <a:stCxn id="4122" idx="1"/>
            <a:endCxn id="5" idx="0"/>
          </p:cNvCxnSpPr>
          <p:nvPr/>
        </p:nvCxnSpPr>
        <p:spPr>
          <a:xfrm rot="10800000" flipH="1" flipV="1">
            <a:off x="3405448" y="1873452"/>
            <a:ext cx="1236639" cy="2196282"/>
          </a:xfrm>
          <a:prstGeom prst="curvedConnector4">
            <a:avLst>
              <a:gd name="adj1" fmla="val -18486"/>
              <a:gd name="adj2" fmla="val 629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8228C5-7137-C46B-56F7-33B190FA4BB6}"/>
              </a:ext>
            </a:extLst>
          </p:cNvPr>
          <p:cNvSpPr txBox="1"/>
          <p:nvPr/>
        </p:nvSpPr>
        <p:spPr>
          <a:xfrm>
            <a:off x="2760144" y="2314254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/>
              <a:t>CI / CD</a:t>
            </a:r>
            <a:endParaRPr kumimoji="1" lang="ko-Kore-KR" altLang="en-US" sz="2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01498B-945E-D0D4-6FDF-6FBECC6198CD}"/>
              </a:ext>
            </a:extLst>
          </p:cNvPr>
          <p:cNvSpPr txBox="1"/>
          <p:nvPr/>
        </p:nvSpPr>
        <p:spPr>
          <a:xfrm>
            <a:off x="6224597" y="3715702"/>
            <a:ext cx="186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Message Queue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79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8CC0-AAFF-7FE1-0C73-F7D4B6BD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History of Data Transfer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E4EB4-31CA-8890-5C96-D9778545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2" y="2372430"/>
            <a:ext cx="2294921" cy="2629801"/>
          </a:xfrm>
          <a:prstGeom prst="rect">
            <a:avLst/>
          </a:prstGeom>
        </p:spPr>
      </p:pic>
      <p:pic>
        <p:nvPicPr>
          <p:cNvPr id="3074" name="Picture 2" descr="Introduction of SOAP and REST Web Services - javatpoint">
            <a:extLst>
              <a:ext uri="{FF2B5EF4-FFF2-40B4-BE49-F238E27FC236}">
                <a16:creationId xmlns:a16="http://schemas.microsoft.com/office/drawing/2014/main" id="{AF6F316D-242D-734C-7320-E7F144607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820" y="2621598"/>
            <a:ext cx="3102270" cy="16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40F508-A846-19DA-1CD7-6E41BF440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484" y="2497016"/>
            <a:ext cx="3253471" cy="1863968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D8DABFEA-9713-4F1E-0617-C14E1EBFD5A5}"/>
              </a:ext>
            </a:extLst>
          </p:cNvPr>
          <p:cNvSpPr/>
          <p:nvPr/>
        </p:nvSpPr>
        <p:spPr>
          <a:xfrm>
            <a:off x="3522903" y="2917091"/>
            <a:ext cx="745067" cy="10238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6B4FD1D2-509F-04FA-8E35-06EB09FEB683}"/>
              </a:ext>
            </a:extLst>
          </p:cNvPr>
          <p:cNvSpPr/>
          <p:nvPr/>
        </p:nvSpPr>
        <p:spPr>
          <a:xfrm>
            <a:off x="8270253" y="2917090"/>
            <a:ext cx="745067" cy="10238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B02D6-211B-363F-8C51-314B3AFB2D1B}"/>
              </a:ext>
            </a:extLst>
          </p:cNvPr>
          <p:cNvSpPr txBox="1"/>
          <p:nvPr/>
        </p:nvSpPr>
        <p:spPr>
          <a:xfrm>
            <a:off x="5497298" y="5836373"/>
            <a:ext cx="189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1990s : MS - SOAP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3297C-4CC3-5A9C-3BBB-8E7882961A0F}"/>
              </a:ext>
            </a:extLst>
          </p:cNvPr>
          <p:cNvSpPr txBox="1"/>
          <p:nvPr/>
        </p:nvSpPr>
        <p:spPr>
          <a:xfrm>
            <a:off x="1262035" y="583637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1960s : RPC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54544-D560-45A4-4899-C3AC3DBC5395}"/>
              </a:ext>
            </a:extLst>
          </p:cNvPr>
          <p:cNvSpPr txBox="1"/>
          <p:nvPr/>
        </p:nvSpPr>
        <p:spPr>
          <a:xfrm>
            <a:off x="9595215" y="5744040"/>
            <a:ext cx="1931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Current : RESTful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R" dirty="0"/>
              <a:t>/v1/</a:t>
            </a:r>
            <a:r>
              <a:rPr kumimoji="1" lang="en-US" altLang="ko-KR" dirty="0" err="1"/>
              <a:t>api</a:t>
            </a:r>
            <a:r>
              <a:rPr kumimoji="1" lang="en-US" altLang="ko-KR" dirty="0"/>
              <a:t>/auth/login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433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800-0B15-3D1F-8E41-797A1C1A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What is </a:t>
            </a:r>
            <a:r>
              <a:rPr kumimoji="1" lang="en-US" altLang="ko-Kore-KR" dirty="0" err="1"/>
              <a:t>GraphQL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3EA4F-EA49-0E78-B8FE-EAD96C2A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779" y="4989719"/>
            <a:ext cx="7450777" cy="714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ore-KR" sz="4000" dirty="0"/>
              <a:t>”A Query Language for writing API”</a:t>
            </a:r>
            <a:endParaRPr kumimoji="1" lang="ko-Kore-KR" altLang="en-US" sz="4000" dirty="0"/>
          </a:p>
        </p:txBody>
      </p:sp>
      <p:pic>
        <p:nvPicPr>
          <p:cNvPr id="2050" name="Picture 2" descr="GraphQL] 1. GraphQL 이란 무엇인가? — Dev World">
            <a:extLst>
              <a:ext uri="{FF2B5EF4-FFF2-40B4-BE49-F238E27FC236}">
                <a16:creationId xmlns:a16="http://schemas.microsoft.com/office/drawing/2014/main" id="{477BE580-08EA-FCBE-CAEA-EA5386C3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5" y="2124858"/>
            <a:ext cx="9186863" cy="243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2A0781-B55D-0B6B-0AFA-E7A2B7606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384" y="656517"/>
            <a:ext cx="9329214" cy="53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9A6A8-D26D-D317-C182-AAC6AC2D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REST vs </a:t>
            </a:r>
            <a:r>
              <a:rPr kumimoji="1" lang="en-US" altLang="ko-Kore-KR" dirty="0" err="1"/>
              <a:t>GraphQL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Overfetching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9C6405-71C4-A97D-F558-B7329B32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66" y="1690688"/>
            <a:ext cx="2593152" cy="4104392"/>
          </a:xfrm>
          <a:prstGeom prst="rect">
            <a:avLst/>
          </a:prstGeom>
        </p:spPr>
      </p:pic>
      <p:sp>
        <p:nvSpPr>
          <p:cNvPr id="6" name="왼쪽/오른쪽 화살표[L] 5">
            <a:extLst>
              <a:ext uri="{FF2B5EF4-FFF2-40B4-BE49-F238E27FC236}">
                <a16:creationId xmlns:a16="http://schemas.microsoft.com/office/drawing/2014/main" id="{1479EC0A-2896-28D9-8866-A07F0BFC6251}"/>
              </a:ext>
            </a:extLst>
          </p:cNvPr>
          <p:cNvSpPr/>
          <p:nvPr/>
        </p:nvSpPr>
        <p:spPr>
          <a:xfrm>
            <a:off x="4519898" y="3380227"/>
            <a:ext cx="1557867" cy="725311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B32963-B33C-7D88-3F73-398DA4DCC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850" y="2776513"/>
            <a:ext cx="5341397" cy="193274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26DC6CC-B7C8-5812-9989-9365C8F72EED}"/>
              </a:ext>
            </a:extLst>
          </p:cNvPr>
          <p:cNvSpPr/>
          <p:nvPr/>
        </p:nvSpPr>
        <p:spPr>
          <a:xfrm>
            <a:off x="1241066" y="3154166"/>
            <a:ext cx="2735033" cy="25274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97DE5B-967C-1EB8-7B4D-781864651147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3976099" y="4417888"/>
            <a:ext cx="543799" cy="1756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EF5894-EC31-1DE6-59BE-FDC273D15738}"/>
              </a:ext>
            </a:extLst>
          </p:cNvPr>
          <p:cNvSpPr txBox="1"/>
          <p:nvPr/>
        </p:nvSpPr>
        <p:spPr>
          <a:xfrm>
            <a:off x="4519898" y="5990103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Useless Payload!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7F729-493D-E969-A735-2F8168EEB216}"/>
              </a:ext>
            </a:extLst>
          </p:cNvPr>
          <p:cNvSpPr txBox="1"/>
          <p:nvPr/>
        </p:nvSpPr>
        <p:spPr>
          <a:xfrm>
            <a:off x="7773208" y="5312277"/>
            <a:ext cx="276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hlinkClick r:id="rId5"/>
              </a:rPr>
              <a:t>Swapi</a:t>
            </a:r>
            <a:r>
              <a:rPr kumimoji="1" lang="en-US" altLang="ko-Kore-KR" dirty="0">
                <a:hlinkClick r:id="rId5"/>
              </a:rPr>
              <a:t> </a:t>
            </a:r>
            <a:r>
              <a:rPr kumimoji="1" lang="en-US" altLang="ko-Kore-KR" dirty="0" err="1">
                <a:hlinkClick r:id="rId5"/>
              </a:rPr>
              <a:t>GraphQL</a:t>
            </a:r>
            <a:r>
              <a:rPr kumimoji="1" lang="en-US" altLang="ko-Kore-KR" dirty="0">
                <a:hlinkClick r:id="rId5"/>
              </a:rPr>
              <a:t> </a:t>
            </a:r>
            <a:r>
              <a:rPr kumimoji="1" lang="en-US" altLang="ko-Kore-KR" dirty="0" err="1">
                <a:hlinkClick r:id="rId5"/>
              </a:rPr>
              <a:t>PlayGround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082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9A6A8-D26D-D317-C182-AAC6AC2D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REST vs </a:t>
            </a:r>
            <a:r>
              <a:rPr kumimoji="1" lang="en-US" altLang="ko-Kore-KR" dirty="0" err="1"/>
              <a:t>GraphQL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Underfetching</a:t>
            </a:r>
            <a:endParaRPr kumimoji="1" lang="ko-Kore-KR" altLang="en-US" dirty="0"/>
          </a:p>
        </p:txBody>
      </p:sp>
      <p:sp>
        <p:nvSpPr>
          <p:cNvPr id="6" name="왼쪽/오른쪽 화살표[L] 5">
            <a:extLst>
              <a:ext uri="{FF2B5EF4-FFF2-40B4-BE49-F238E27FC236}">
                <a16:creationId xmlns:a16="http://schemas.microsoft.com/office/drawing/2014/main" id="{1479EC0A-2896-28D9-8866-A07F0BFC6251}"/>
              </a:ext>
            </a:extLst>
          </p:cNvPr>
          <p:cNvSpPr/>
          <p:nvPr/>
        </p:nvSpPr>
        <p:spPr>
          <a:xfrm>
            <a:off x="4519898" y="3380227"/>
            <a:ext cx="1557867" cy="725311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7F729-493D-E969-A735-2F8168EEB216}"/>
              </a:ext>
            </a:extLst>
          </p:cNvPr>
          <p:cNvSpPr txBox="1"/>
          <p:nvPr/>
        </p:nvSpPr>
        <p:spPr>
          <a:xfrm>
            <a:off x="7773208" y="5462575"/>
            <a:ext cx="276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hlinkClick r:id="rId3"/>
              </a:rPr>
              <a:t>Swapi</a:t>
            </a:r>
            <a:r>
              <a:rPr kumimoji="1" lang="en-US" altLang="ko-Kore-KR" dirty="0">
                <a:hlinkClick r:id="rId3"/>
              </a:rPr>
              <a:t> </a:t>
            </a:r>
            <a:r>
              <a:rPr kumimoji="1" lang="en-US" altLang="ko-Kore-KR" dirty="0" err="1">
                <a:hlinkClick r:id="rId3"/>
              </a:rPr>
              <a:t>GraphQL</a:t>
            </a:r>
            <a:r>
              <a:rPr kumimoji="1" lang="en-US" altLang="ko-Kore-KR" dirty="0">
                <a:hlinkClick r:id="rId3"/>
              </a:rPr>
              <a:t> </a:t>
            </a:r>
            <a:r>
              <a:rPr kumimoji="1" lang="en-US" altLang="ko-Kore-KR" dirty="0" err="1">
                <a:hlinkClick r:id="rId3"/>
              </a:rPr>
              <a:t>PlayGround</a:t>
            </a:r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BC5A16-940D-1E3E-3E2E-239EDF4EA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53857"/>
            <a:ext cx="2988310" cy="4178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336737-122E-F6F1-24A0-EBADBB8A4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105" y="1832460"/>
            <a:ext cx="5304883" cy="34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6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323FC-17F9-9E8B-DFD0-EF492D33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GraphQL</a:t>
            </a:r>
            <a:r>
              <a:rPr kumimoji="1" lang="en-US" altLang="ko-Kore-KR" dirty="0"/>
              <a:t> Design Principle &amp; Stream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29E49-57A1-61FB-41B6-0524215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ore-KR" dirty="0"/>
              <a:t>Hierarchical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Product-Centric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Strict Type Restriction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Client customed query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Introspective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736B06-8519-FBE8-BCC4-D09D7824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2579"/>
            <a:ext cx="5028780" cy="39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4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497A-2EBD-3899-BC54-5C944DD0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GraphQL</a:t>
            </a:r>
            <a:r>
              <a:rPr kumimoji="1" lang="en-US" altLang="ko-Kore-KR" dirty="0"/>
              <a:t> major concepts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Root Type - Query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DEED46-8AB1-3DCD-EF14-D2745CE4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7" y="1824800"/>
            <a:ext cx="3368040" cy="1364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722DED-8BF6-65DC-1F7D-946F5614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4" y="2751718"/>
            <a:ext cx="2184400" cy="2336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B4F562-7DD6-00BA-9995-778607910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7" y="4253357"/>
            <a:ext cx="3491983" cy="180834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3691CDB-2F4B-37C8-0EA1-D1B94FDAE89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82297" y="2506802"/>
            <a:ext cx="580127" cy="14133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09D950-A4F8-0CC7-FF4A-6D4B591EC0E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206240" y="3920118"/>
            <a:ext cx="456184" cy="1237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006A497A-9B8B-834F-5386-DCDD976A3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780" y="2561769"/>
            <a:ext cx="3078923" cy="2716697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31634A1-B600-EEFA-E38D-8FDEDD6FD68C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6846824" y="3920118"/>
            <a:ext cx="18069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7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497A-2EBD-3899-BC54-5C944DD0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 err="1"/>
              <a:t>GraphQL</a:t>
            </a:r>
            <a:r>
              <a:rPr kumimoji="1" lang="en-US" altLang="ko-Kore-KR" sz="4000" dirty="0"/>
              <a:t> major concepts </a:t>
            </a:r>
            <a:r>
              <a:rPr kumimoji="1" lang="en-US" altLang="ko-KR" sz="4000" dirty="0"/>
              <a:t>: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Root Type - Mutation</a:t>
            </a:r>
            <a:endParaRPr kumimoji="1" lang="ko-Kore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E89D0-8CAC-0F01-A07E-E8163380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344" y="2874456"/>
            <a:ext cx="4355592" cy="18914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AF69C8-0106-0C69-D7C1-D941994D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0636"/>
            <a:ext cx="4255170" cy="14996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0E3600-34DF-BB0F-A366-0204D92D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3031"/>
            <a:ext cx="4216972" cy="14996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AF6A5-717B-5795-B9D0-A181B8FFE67F}"/>
              </a:ext>
            </a:extLst>
          </p:cNvPr>
          <p:cNvSpPr/>
          <p:nvPr/>
        </p:nvSpPr>
        <p:spPr>
          <a:xfrm>
            <a:off x="512064" y="1568768"/>
            <a:ext cx="4803648" cy="4502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왼쪽 화살표[L] 11">
            <a:extLst>
              <a:ext uri="{FF2B5EF4-FFF2-40B4-BE49-F238E27FC236}">
                <a16:creationId xmlns:a16="http://schemas.microsoft.com/office/drawing/2014/main" id="{E3280185-7BF1-28BD-8E43-1626B51234B1}"/>
              </a:ext>
            </a:extLst>
          </p:cNvPr>
          <p:cNvSpPr/>
          <p:nvPr/>
        </p:nvSpPr>
        <p:spPr>
          <a:xfrm>
            <a:off x="5984748" y="3119152"/>
            <a:ext cx="670560" cy="14020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3488F-0B9D-E16D-F514-1809DB12A8EA}"/>
              </a:ext>
            </a:extLst>
          </p:cNvPr>
          <p:cNvSpPr txBox="1"/>
          <p:nvPr/>
        </p:nvSpPr>
        <p:spPr>
          <a:xfrm>
            <a:off x="5847879" y="469820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Request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29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497A-2EBD-3899-BC54-5C944DD0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 err="1"/>
              <a:t>GraphQL</a:t>
            </a:r>
            <a:r>
              <a:rPr kumimoji="1" lang="en-US" altLang="ko-Kore-KR" sz="4000" dirty="0"/>
              <a:t> major concepts </a:t>
            </a:r>
            <a:r>
              <a:rPr kumimoji="1" lang="en-US" altLang="ko-KR" sz="4000" dirty="0"/>
              <a:t>: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Resolver</a:t>
            </a:r>
            <a:endParaRPr kumimoji="1" lang="ko-Kore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304591-020A-6DCE-7A3F-2E3F0C85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7" y="2629995"/>
            <a:ext cx="4107942" cy="2750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12182F-E901-2EE2-4E44-A90CE52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74" y="2117408"/>
            <a:ext cx="4600475" cy="3775310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62952B5-022F-B417-DB25-DF0AA4A50CC3}"/>
              </a:ext>
            </a:extLst>
          </p:cNvPr>
          <p:cNvSpPr/>
          <p:nvPr/>
        </p:nvSpPr>
        <p:spPr>
          <a:xfrm>
            <a:off x="5626608" y="3075432"/>
            <a:ext cx="707136" cy="15605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FD78C-AFC7-10C9-7E3F-76B2FC960EB3}"/>
              </a:ext>
            </a:extLst>
          </p:cNvPr>
          <p:cNvSpPr txBox="1"/>
          <p:nvPr/>
        </p:nvSpPr>
        <p:spPr>
          <a:xfrm>
            <a:off x="5375940" y="4864608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implement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6506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546</Words>
  <Application>Microsoft Macintosh PowerPoint</Application>
  <PresentationFormat>와이드스크린</PresentationFormat>
  <Paragraphs>58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GraphQL</vt:lpstr>
      <vt:lpstr>History of Data Transfer </vt:lpstr>
      <vt:lpstr>What is GraphQL?</vt:lpstr>
      <vt:lpstr>REST vs GraphQL : Overfetching</vt:lpstr>
      <vt:lpstr>REST vs GraphQL : Underfetching</vt:lpstr>
      <vt:lpstr>GraphQL Design Principle &amp; Stream</vt:lpstr>
      <vt:lpstr>GraphQL major concepts : Root Type - Query</vt:lpstr>
      <vt:lpstr>GraphQL major concepts : Root Type - Mutation</vt:lpstr>
      <vt:lpstr>GraphQL major concepts : Resolver</vt:lpstr>
      <vt:lpstr>GraphQL major concepts : Data Types</vt:lpstr>
      <vt:lpstr>GraphQL major concepts : Custom Scalar Types</vt:lpstr>
      <vt:lpstr>Simple Architecture Proposal Using GraphQL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윤준호</dc:creator>
  <cp:lastModifiedBy>윤준호</cp:lastModifiedBy>
  <cp:revision>3</cp:revision>
  <dcterms:created xsi:type="dcterms:W3CDTF">2023-03-22T06:03:23Z</dcterms:created>
  <dcterms:modified xsi:type="dcterms:W3CDTF">2023-03-22T14:49:41Z</dcterms:modified>
</cp:coreProperties>
</file>