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EFEFEF"/>
    <a:srgbClr val="F1F1F1"/>
    <a:srgbClr val="010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49777-94A1-460E-9EF0-C3EA7EAD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BE07EF-2D49-4A14-A244-8833BE6F7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39802-21F1-4E29-9085-1707056F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12EF8-D213-46D9-997F-72956882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BC94F-7150-4BBC-B5B7-450F3A2A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4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3B63E-D133-4763-B4C4-A6E05363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77AE9-2583-4820-8DA8-B1345026E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43964-5321-45E0-B48E-DAD0D0DA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5DEC4-5317-4D8C-B5C2-767D8CFE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E20A9-7625-4ACB-B92B-95AFEEC9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2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49DD9B-FC7E-463F-B52E-C8739FB72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C6E2CC-D1FF-4769-9C44-3280849DB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1849A-D716-4CFE-83D1-89301BE2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C3DEB-8D9B-43CC-91BA-C85E8728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27C6A-D73D-4172-9F7C-32470FFA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55B2C-7F65-48E0-9163-195CC404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27B0D-D1BA-4708-9DAF-55C39144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52D46-514B-46BF-B520-13B5241E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730D2-CB79-42CA-A752-8363EADD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4B16C-1D07-43CC-87B2-E2BB563C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973A-D94B-47C1-ACB2-F5CDA567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6F94F-9DA6-4DC2-97B7-8BFA1618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D3F04-A156-463F-A8A2-5BD66AD6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86923-4FD9-4837-B021-88AD78FA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DB95E-5994-4716-82EE-F71C949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53979-38E1-43B1-8176-4BDF6154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0FAE2-FFAE-4105-8386-588C3B006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AFA069-6F44-4360-BED5-43BB821AD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4DA9F-4C97-4884-8327-9409AB77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630A8-E03C-43CF-9FAD-A72A9A55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341D59-317C-4359-A763-3E782B41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8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70790-0BB8-4A7A-BF2C-6BB89683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395D4-679E-4160-9B02-5D2E1B4A5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F20BE7-BC10-49C8-8AA8-352971B3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4F2B91-E0A8-47A6-8155-DA64BC99A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0B724-1E08-481E-B4B7-1BB11622A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9165BA-845E-449B-A18D-5C941C74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BEA4D3-4F96-4B5B-BB90-F834A8BA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19471B-95BE-4F02-A605-158BE080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F2A3F-4B8B-4161-A029-407B0FE4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A863F3-62EB-4F8A-959F-27C00582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DE309A-1410-4AF6-969A-77D93B9B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8674C-8A11-48EA-A3EF-7CF414E0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32F098-FDBF-4859-AC92-6BF7301C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D2F7D4-9BDD-4782-95DD-766FECD3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EBA97-3596-4EE3-9207-25272F71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1205E-7174-4AA2-B9E7-DE72D32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1CDE0-92FE-43B2-AE82-8B919817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860A3-45A8-4D71-B1E1-75AD0A513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792AB-2C08-4A7A-B6D5-E1142309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4A642-BD65-4CAB-AE0E-8C47191C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9CFF6-2391-43EB-B788-990D4A9D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6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ECACB-0A60-49EE-8591-E715AFB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89E8A6-7234-4B47-B126-64370673C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88C40-99F2-4D32-91D2-76F5AC7D3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B0543-D608-4909-BAA4-882C307C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F01BD-D30B-4D2C-9252-DBDCE4F6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6F6A7-D98E-42B5-8612-FD152B8B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4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570AB5-8AF6-494E-A4F5-54390661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1F54C-467A-46B5-92E4-CAFEB651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53034-6AE2-4D7D-8A1C-A1B592040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D632-CF77-44C6-BC07-C8F4A5776843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03539-68A6-4194-BFA5-16E6D9D00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8E30E-C702-48CD-905A-97FE83F60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6F81-D3DE-4A92-8B33-D7019070A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67720B7-369A-4DE0-B2ED-72C4502DCEE0}"/>
              </a:ext>
            </a:extLst>
          </p:cNvPr>
          <p:cNvSpPr txBox="1"/>
          <p:nvPr/>
        </p:nvSpPr>
        <p:spPr>
          <a:xfrm>
            <a:off x="441158" y="849086"/>
            <a:ext cx="2236728" cy="153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50D882-FC03-4C54-8D91-CD8F8A627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3E45D-EDB8-4109-BC99-4A4ADB0FFC66}"/>
              </a:ext>
            </a:extLst>
          </p:cNvPr>
          <p:cNvSpPr txBox="1"/>
          <p:nvPr/>
        </p:nvSpPr>
        <p:spPr>
          <a:xfrm>
            <a:off x="1380930" y="2138571"/>
            <a:ext cx="50198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챗봇</a:t>
            </a:r>
            <a:r>
              <a:rPr lang="ko-KR" altLang="en-US" sz="6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6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6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CHAT BOT</a:t>
            </a:r>
            <a:endParaRPr lang="ko-KR" altLang="en-US" sz="6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4F8DC0-2293-4F6E-B691-A9BB91C0D963}"/>
              </a:ext>
            </a:extLst>
          </p:cNvPr>
          <p:cNvSpPr txBox="1"/>
          <p:nvPr/>
        </p:nvSpPr>
        <p:spPr>
          <a:xfrm>
            <a:off x="71289" y="6400800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201544065 </a:t>
            </a:r>
            <a:r>
              <a:rPr lang="ko-KR" altLang="en-US" dirty="0"/>
              <a:t>이지훈</a:t>
            </a:r>
          </a:p>
        </p:txBody>
      </p:sp>
      <p:pic>
        <p:nvPicPr>
          <p:cNvPr id="1042" name="Picture 18" descr="ì±ë´ ì´ë¯¸ì§ì ëí ì´ë¯¸ì§ ê²ìê²°ê³¼">
            <a:extLst>
              <a:ext uri="{FF2B5EF4-FFF2-40B4-BE49-F238E27FC236}">
                <a16:creationId xmlns:a16="http://schemas.microsoft.com/office/drawing/2014/main" id="{0A5BD052-B6DA-4FF6-9B55-B8D2CE47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21299"/>
            <a:ext cx="5407025" cy="66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964C6FA-501A-47F9-AE3E-DE70ADEC1354}"/>
              </a:ext>
            </a:extLst>
          </p:cNvPr>
          <p:cNvCxnSpPr/>
          <p:nvPr/>
        </p:nvCxnSpPr>
        <p:spPr>
          <a:xfrm>
            <a:off x="1576873" y="2138571"/>
            <a:ext cx="3368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56B6495-3979-4186-A6C9-A3F6767C12E8}"/>
              </a:ext>
            </a:extLst>
          </p:cNvPr>
          <p:cNvCxnSpPr/>
          <p:nvPr/>
        </p:nvCxnSpPr>
        <p:spPr>
          <a:xfrm>
            <a:off x="1576873" y="4377918"/>
            <a:ext cx="3368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8B17A45-C4AA-4136-BF6F-ECBDDBBD6E07}"/>
              </a:ext>
            </a:extLst>
          </p:cNvPr>
          <p:cNvCxnSpPr/>
          <p:nvPr/>
        </p:nvCxnSpPr>
        <p:spPr>
          <a:xfrm>
            <a:off x="1576873" y="2063926"/>
            <a:ext cx="3368351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A685FF5-236A-40CC-B023-FFD765BD12FC}"/>
              </a:ext>
            </a:extLst>
          </p:cNvPr>
          <p:cNvCxnSpPr/>
          <p:nvPr/>
        </p:nvCxnSpPr>
        <p:spPr>
          <a:xfrm>
            <a:off x="1576873" y="4461893"/>
            <a:ext cx="3368351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17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DEDED"/>
            </a:gs>
            <a:gs pos="91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ì±ë´ ì´ë¯¸ì§ì ëí ì´ë¯¸ì§ ê²ìê²°ê³¼">
            <a:extLst>
              <a:ext uri="{FF2B5EF4-FFF2-40B4-BE49-F238E27FC236}">
                <a16:creationId xmlns:a16="http://schemas.microsoft.com/office/drawing/2014/main" id="{1F522F6F-7F66-41E7-87E3-8948393B3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3722720"/>
            <a:ext cx="12036490" cy="30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D94BEB-7712-4787-A514-8AE477C283F2}"/>
              </a:ext>
            </a:extLst>
          </p:cNvPr>
          <p:cNvSpPr txBox="1"/>
          <p:nvPr/>
        </p:nvSpPr>
        <p:spPr>
          <a:xfrm rot="10800000">
            <a:off x="11574624" y="2027284"/>
            <a:ext cx="6624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endParaRPr lang="ko-KR" altLang="en-US" sz="13800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50B6B-1D48-44E9-BD9A-976633FF2C9D}"/>
              </a:ext>
            </a:extLst>
          </p:cNvPr>
          <p:cNvSpPr txBox="1"/>
          <p:nvPr/>
        </p:nvSpPr>
        <p:spPr>
          <a:xfrm>
            <a:off x="4758611" y="1704119"/>
            <a:ext cx="6624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endParaRPr lang="ko-KR" altLang="en-US" sz="13800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72CF8-9660-4DB3-BED7-755FB21C0A32}"/>
              </a:ext>
            </a:extLst>
          </p:cNvPr>
          <p:cNvSpPr txBox="1"/>
          <p:nvPr/>
        </p:nvSpPr>
        <p:spPr>
          <a:xfrm rot="10800000">
            <a:off x="5868954" y="596123"/>
            <a:ext cx="6624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endParaRPr lang="ko-KR" altLang="en-US" sz="13800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7BE57-A092-443E-95D6-F027FE2BD065}"/>
              </a:ext>
            </a:extLst>
          </p:cNvPr>
          <p:cNvSpPr txBox="1"/>
          <p:nvPr/>
        </p:nvSpPr>
        <p:spPr>
          <a:xfrm>
            <a:off x="-194389" y="525158"/>
            <a:ext cx="6624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endParaRPr lang="ko-KR" altLang="en-US" sz="13800" dirty="0">
              <a:solidFill>
                <a:schemeClr val="bg2">
                  <a:lumMod val="9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DFC948-CA39-43D0-9FA4-3FEB20B251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23F5C-A78A-4FCF-9B97-13AB4381CC5B}"/>
              </a:ext>
            </a:extLst>
          </p:cNvPr>
          <p:cNvSpPr txBox="1"/>
          <p:nvPr/>
        </p:nvSpPr>
        <p:spPr>
          <a:xfrm>
            <a:off x="1242526" y="1165510"/>
            <a:ext cx="4310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Front-End</a:t>
            </a:r>
          </a:p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 메신저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46C88-6AFE-4BD0-BC95-42AC6537B02D}"/>
              </a:ext>
            </a:extLst>
          </p:cNvPr>
          <p:cNvSpPr txBox="1"/>
          <p:nvPr/>
        </p:nvSpPr>
        <p:spPr>
          <a:xfrm>
            <a:off x="6096000" y="2350450"/>
            <a:ext cx="4935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Back-End</a:t>
            </a:r>
          </a:p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처리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상황인식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81101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ê´ë ¨ ì´ë¯¸ì§">
            <a:extLst>
              <a:ext uri="{FF2B5EF4-FFF2-40B4-BE49-F238E27FC236}">
                <a16:creationId xmlns:a16="http://schemas.microsoft.com/office/drawing/2014/main" id="{8433B9EE-AC09-48E3-9EDC-52BEF7A3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1ADEFD-2197-4961-B5CE-167AC0FB8C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7000">
                <a:schemeClr val="bg1">
                  <a:alpha val="50000"/>
                </a:schemeClr>
              </a:gs>
              <a:gs pos="0">
                <a:schemeClr val="bg1"/>
              </a:gs>
            </a:gsLst>
            <a:lin ang="8100000" scaled="1"/>
            <a:tileRect/>
          </a:gradFill>
          <a:ln w="1174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51583-3BA6-4F44-AFAD-B2E1D75DEB26}"/>
              </a:ext>
            </a:extLst>
          </p:cNvPr>
          <p:cNvSpPr txBox="1"/>
          <p:nvPr/>
        </p:nvSpPr>
        <p:spPr>
          <a:xfrm>
            <a:off x="4077478" y="2122123"/>
            <a:ext cx="47586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1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3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ì±ë´ ì´ë¯¸ì§ì ëí ì´ë¯¸ì§ ê²ìê²°ê³¼">
            <a:extLst>
              <a:ext uri="{FF2B5EF4-FFF2-40B4-BE49-F238E27FC236}">
                <a16:creationId xmlns:a16="http://schemas.microsoft.com/office/drawing/2014/main" id="{B0FBF27F-E705-4463-B1CA-3E4135E61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71C47F-3A49-4E3B-ABC5-902B80C8EB75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gradFill flip="none" rotWithShape="1">
            <a:gsLst>
              <a:gs pos="90000">
                <a:schemeClr val="bg1">
                  <a:alpha val="50000"/>
                </a:schemeClr>
              </a:gs>
              <a:gs pos="31000">
                <a:schemeClr val="bg1"/>
              </a:gs>
            </a:gsLst>
            <a:lin ang="0" scaled="1"/>
            <a:tileRect/>
          </a:gradFill>
          <a:ln w="1174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8BAB5-8D26-4E65-8300-216398669CE5}"/>
              </a:ext>
            </a:extLst>
          </p:cNvPr>
          <p:cNvSpPr txBox="1"/>
          <p:nvPr/>
        </p:nvSpPr>
        <p:spPr>
          <a:xfrm>
            <a:off x="1119675" y="2574597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텍스트나 음성으로 인간과 대화하는 소프트웨어의 종류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기본적인 개념으로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1950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년 앨런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튜링에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의해 제안 되었다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과거에는 사전에 구축된 데이터베이스에서 대화 패턴을 찾아 기계적인 반응을 하는 수준에 불과했으며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최근에는 빅 데이터 및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머신러닝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기술의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발달으로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실생활에서도 충분히 사용할 수 있는 수준으로 발달하였다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8CACD-CD94-434E-90DF-1382C6BBD17E}"/>
              </a:ext>
            </a:extLst>
          </p:cNvPr>
          <p:cNvSpPr txBox="1"/>
          <p:nvPr/>
        </p:nvSpPr>
        <p:spPr>
          <a:xfrm>
            <a:off x="1119675" y="867084"/>
            <a:ext cx="4180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CHAT BOT</a:t>
            </a:r>
            <a:endParaRPr lang="ko-KR" altLang="en-US" sz="6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93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3CBFD9-CFEE-4330-A4E0-451E9AF69432}"/>
              </a:ext>
            </a:extLst>
          </p:cNvPr>
          <p:cNvSpPr txBox="1"/>
          <p:nvPr/>
        </p:nvSpPr>
        <p:spPr>
          <a:xfrm>
            <a:off x="3640007" y="3247054"/>
            <a:ext cx="6624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2">
                    <a:lumMod val="90000"/>
                  </a:schemeClr>
                </a:solidFill>
              </a:rPr>
              <a:t>!!</a:t>
            </a:r>
            <a:endParaRPr lang="ko-KR" altLang="en-US" sz="115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E13E9-8658-4C4B-9C7A-E34B311B008C}"/>
              </a:ext>
            </a:extLst>
          </p:cNvPr>
          <p:cNvSpPr txBox="1"/>
          <p:nvPr/>
        </p:nvSpPr>
        <p:spPr>
          <a:xfrm>
            <a:off x="663186" y="2284245"/>
            <a:ext cx="6624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2">
                    <a:lumMod val="90000"/>
                  </a:schemeClr>
                </a:solidFill>
              </a:rPr>
              <a:t>!!</a:t>
            </a:r>
            <a:endParaRPr lang="ko-KR" altLang="en-US" sz="115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0145BB-FB6E-480B-8840-1A7E40C9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380" y="498026"/>
            <a:ext cx="7209439" cy="53522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C0143CD-DE46-49AC-A29F-487C99728408}"/>
              </a:ext>
            </a:extLst>
          </p:cNvPr>
          <p:cNvSpPr/>
          <p:nvPr/>
        </p:nvSpPr>
        <p:spPr>
          <a:xfrm>
            <a:off x="0" y="10"/>
            <a:ext cx="12192000" cy="6857990"/>
          </a:xfrm>
          <a:prstGeom prst="rect">
            <a:avLst/>
          </a:prstGeom>
          <a:noFill/>
          <a:ln w="1174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6F500-0A0A-4A7F-AD45-E375CE6ED240}"/>
              </a:ext>
            </a:extLst>
          </p:cNvPr>
          <p:cNvSpPr txBox="1"/>
          <p:nvPr/>
        </p:nvSpPr>
        <p:spPr>
          <a:xfrm>
            <a:off x="1147316" y="3004176"/>
            <a:ext cx="3602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SNS </a:t>
            </a:r>
            <a:r>
              <a:rPr lang="ko-KR" altLang="en-US" sz="2800" dirty="0"/>
              <a:t>사용자 보다 </a:t>
            </a:r>
            <a:r>
              <a:rPr lang="ko-KR" altLang="en-US" sz="2800" dirty="0" err="1"/>
              <a:t>매세지</a:t>
            </a:r>
            <a:r>
              <a:rPr lang="ko-KR" altLang="en-US" sz="2800" dirty="0"/>
              <a:t> 앱 사용자가 급격히 증가했다</a:t>
            </a:r>
          </a:p>
        </p:txBody>
      </p:sp>
    </p:spTree>
    <p:extLst>
      <p:ext uri="{BB962C8B-B14F-4D97-AF65-F5344CB8AC3E}">
        <p14:creationId xmlns:p14="http://schemas.microsoft.com/office/powerpoint/2010/main" val="20757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ì±ë´ì ëí ì´ë¯¸ì§ ê²ìê²°ê³¼">
            <a:extLst>
              <a:ext uri="{FF2B5EF4-FFF2-40B4-BE49-F238E27FC236}">
                <a16:creationId xmlns:a16="http://schemas.microsoft.com/office/drawing/2014/main" id="{E4C1DFA3-3FDD-4ADF-9494-AEE9407EE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38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7477F4-5096-4493-9032-1084B1F83E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chemeClr val="bg1">
                  <a:alpha val="50000"/>
                </a:schemeClr>
              </a:gs>
              <a:gs pos="44000">
                <a:schemeClr val="bg1"/>
              </a:gs>
            </a:gsLst>
            <a:lin ang="0" scaled="1"/>
          </a:gradFill>
          <a:ln w="1174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3E3D52-F3C2-4B94-8486-13E10D2F7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94229"/>
              </p:ext>
            </p:extLst>
          </p:nvPr>
        </p:nvGraphicFramePr>
        <p:xfrm>
          <a:off x="4301412" y="2295459"/>
          <a:ext cx="7156580" cy="34987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9145">
                  <a:extLst>
                    <a:ext uri="{9D8B030D-6E8A-4147-A177-3AD203B41FA5}">
                      <a16:colId xmlns:a16="http://schemas.microsoft.com/office/drawing/2014/main" val="1278446745"/>
                    </a:ext>
                  </a:extLst>
                </a:gridCol>
                <a:gridCol w="1789145">
                  <a:extLst>
                    <a:ext uri="{9D8B030D-6E8A-4147-A177-3AD203B41FA5}">
                      <a16:colId xmlns:a16="http://schemas.microsoft.com/office/drawing/2014/main" val="3568072931"/>
                    </a:ext>
                  </a:extLst>
                </a:gridCol>
                <a:gridCol w="1789145">
                  <a:extLst>
                    <a:ext uri="{9D8B030D-6E8A-4147-A177-3AD203B41FA5}">
                      <a16:colId xmlns:a16="http://schemas.microsoft.com/office/drawing/2014/main" val="3308308001"/>
                    </a:ext>
                  </a:extLst>
                </a:gridCol>
                <a:gridCol w="1789145">
                  <a:extLst>
                    <a:ext uri="{9D8B030D-6E8A-4147-A177-3AD203B41FA5}">
                      <a16:colId xmlns:a16="http://schemas.microsoft.com/office/drawing/2014/main" val="3669446244"/>
                    </a:ext>
                  </a:extLst>
                </a:gridCol>
              </a:tblGrid>
              <a:tr h="651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챗봇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음성인식봇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개인비서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956111"/>
                  </a:ext>
                </a:extLst>
              </a:tr>
              <a:tr h="1285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명령 방식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</a:t>
                      </a:r>
                      <a:r>
                        <a:rPr lang="ko-KR" altLang="en-US" sz="1400" dirty="0" err="1"/>
                        <a:t>메세지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텍스트메세지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음성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검색 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위치 사용패턴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894627"/>
                  </a:ext>
                </a:extLst>
              </a:tr>
              <a:tr h="910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핵심 서비스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FB Messenger, </a:t>
                      </a:r>
                      <a:r>
                        <a:rPr lang="en-US" altLang="ko-KR" sz="1400" dirty="0" err="1"/>
                        <a:t>Kakao</a:t>
                      </a:r>
                      <a:r>
                        <a:rPr lang="en-US" altLang="ko-KR" sz="1400" dirty="0"/>
                        <a:t> plus friends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Bixby, Siri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Google Now, </a:t>
                      </a:r>
                      <a:r>
                        <a:rPr lang="en-US" altLang="ko-KR" sz="1400" dirty="0" err="1"/>
                        <a:t>Cotana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490916"/>
                  </a:ext>
                </a:extLst>
              </a:tr>
              <a:tr h="651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주요 기업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Facebook, </a:t>
                      </a:r>
                      <a:r>
                        <a:rPr lang="en-US" altLang="ko-KR" sz="1400" dirty="0" err="1"/>
                        <a:t>Kakao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Samsung, Apple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Google, Microsoft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7323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FD519A-564B-43DF-9D4F-5A863186338E}"/>
              </a:ext>
            </a:extLst>
          </p:cNvPr>
          <p:cNvSpPr txBox="1"/>
          <p:nvPr/>
        </p:nvSpPr>
        <p:spPr>
          <a:xfrm>
            <a:off x="4833257" y="1063819"/>
            <a:ext cx="6092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 방식에 따른 구분</a:t>
            </a:r>
          </a:p>
        </p:txBody>
      </p:sp>
    </p:spTree>
    <p:extLst>
      <p:ext uri="{BB962C8B-B14F-4D97-AF65-F5344CB8AC3E}">
        <p14:creationId xmlns:p14="http://schemas.microsoft.com/office/powerpoint/2010/main" val="283124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4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221270-DE29-481B-8A07-D4EC72DE5B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4C892A1-58BA-410B-B481-F3208ABCFD6C}"/>
              </a:ext>
            </a:extLst>
          </p:cNvPr>
          <p:cNvGrpSpPr/>
          <p:nvPr/>
        </p:nvGrpSpPr>
        <p:grpSpPr>
          <a:xfrm>
            <a:off x="1633927" y="1195024"/>
            <a:ext cx="2891419" cy="5009832"/>
            <a:chOff x="2473683" y="644519"/>
            <a:chExt cx="3012717" cy="5568962"/>
          </a:xfrm>
        </p:grpSpPr>
        <p:pic>
          <p:nvPicPr>
            <p:cNvPr id="3088" name="Picture 16" descr="í¸ëí° ì´ë¯¸ì§ì ëí ì´ë¯¸ì§ ê²ìê²°ê³¼">
              <a:extLst>
                <a:ext uri="{FF2B5EF4-FFF2-40B4-BE49-F238E27FC236}">
                  <a16:creationId xmlns:a16="http://schemas.microsoft.com/office/drawing/2014/main" id="{2A8F43AD-F0AC-4930-928B-8A680605D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683" y="644519"/>
              <a:ext cx="3012717" cy="5568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D1FBD4C-2A8B-4638-8055-38266DA3A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7876" y="1038360"/>
              <a:ext cx="2825218" cy="4569338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2F60D0-63E7-4222-8B93-6597E000DAC6}"/>
              </a:ext>
            </a:extLst>
          </p:cNvPr>
          <p:cNvGrpSpPr/>
          <p:nvPr/>
        </p:nvGrpSpPr>
        <p:grpSpPr>
          <a:xfrm>
            <a:off x="7703976" y="1195024"/>
            <a:ext cx="2891419" cy="5009832"/>
            <a:chOff x="7685315" y="635188"/>
            <a:chExt cx="2891419" cy="5009832"/>
          </a:xfrm>
        </p:grpSpPr>
        <p:pic>
          <p:nvPicPr>
            <p:cNvPr id="19" name="Picture 16" descr="í¸ëí° ì´ë¯¸ì§ì ëí ì´ë¯¸ì§ ê²ìê²°ê³¼">
              <a:extLst>
                <a:ext uri="{FF2B5EF4-FFF2-40B4-BE49-F238E27FC236}">
                  <a16:creationId xmlns:a16="http://schemas.microsoft.com/office/drawing/2014/main" id="{E0013A5B-850B-4562-BCE6-2277F2F53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5315" y="635188"/>
              <a:ext cx="2891419" cy="500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ê´ë ¨ ì´ë¯¸ì§">
              <a:extLst>
                <a:ext uri="{FF2B5EF4-FFF2-40B4-BE49-F238E27FC236}">
                  <a16:creationId xmlns:a16="http://schemas.microsoft.com/office/drawing/2014/main" id="{C6024ED0-D83D-4EC6-A0B4-90F90452B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700" y="989487"/>
              <a:ext cx="2704633" cy="4110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94" name="Picture 22" descr="ì¬ì¬ì´ì ëí ì´ë¯¸ì§ ê²ìê²°ê³¼">
            <a:extLst>
              <a:ext uri="{FF2B5EF4-FFF2-40B4-BE49-F238E27FC236}">
                <a16:creationId xmlns:a16="http://schemas.microsoft.com/office/drawing/2014/main" id="{ED63E8C9-DE15-4B36-B45C-69C7CCCBF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24" y="1756267"/>
            <a:ext cx="991951" cy="9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16BC9B-0052-40D4-8627-357118E1B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148" y="3699940"/>
            <a:ext cx="980879" cy="991951"/>
          </a:xfrm>
          <a:prstGeom prst="rect">
            <a:avLst/>
          </a:prstGeom>
        </p:spPr>
      </p:pic>
      <p:pic>
        <p:nvPicPr>
          <p:cNvPr id="27" name="Picture 2" descr="ì¹´ì¹´ì¤í¡ì ëí ì´ë¯¸ì§ ê²ìê²°ê³¼">
            <a:extLst>
              <a:ext uri="{FF2B5EF4-FFF2-40B4-BE49-F238E27FC236}">
                <a16:creationId xmlns:a16="http://schemas.microsoft.com/office/drawing/2014/main" id="{5B63E5B0-83FD-460A-98A8-CA5DDD69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851" y="220727"/>
            <a:ext cx="974297" cy="97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0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34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ë§ì¤í°ì¹´ëì ëí ì´ë¯¸ì§ ê²ìê²°ê³¼">
            <a:extLst>
              <a:ext uri="{FF2B5EF4-FFF2-40B4-BE49-F238E27FC236}">
                <a16:creationId xmlns:a16="http://schemas.microsoft.com/office/drawing/2014/main" id="{E5339BC1-506B-423D-A481-0A83C140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25" y="3429000"/>
            <a:ext cx="280540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A221270-DE29-481B-8A07-D4EC72DE5B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8" name="Picture 16" descr="í¸ë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2A8F43AD-F0AC-4930-928B-8A680605D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27" y="1195024"/>
            <a:ext cx="2891419" cy="50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í¸ë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E0013A5B-850B-4562-BCE6-2277F2F5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976" y="1195024"/>
            <a:ext cx="2891419" cy="50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EAAF3E0-9123-49E8-9F0A-4D002FBCF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502" y="1553935"/>
            <a:ext cx="2743200" cy="41090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7BB56A-3B00-4E1A-9AFD-5029C598B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392" y="1553935"/>
            <a:ext cx="2693437" cy="4109041"/>
          </a:xfrm>
          <a:prstGeom prst="rect">
            <a:avLst/>
          </a:prstGeom>
        </p:spPr>
      </p:pic>
      <p:pic>
        <p:nvPicPr>
          <p:cNvPr id="7172" name="Picture 4" descr="íì´ì¤ë¶ì ëí ì´ë¯¸ì§ ê²ìê²°ê³¼">
            <a:extLst>
              <a:ext uri="{FF2B5EF4-FFF2-40B4-BE49-F238E27FC236}">
                <a16:creationId xmlns:a16="http://schemas.microsoft.com/office/drawing/2014/main" id="{053260ED-AF24-4209-B8E5-A09F2BD7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01" y="249426"/>
            <a:ext cx="945598" cy="9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ìì´ì¬ëë ìì´ì ëí ì´ë¯¸ì§ ê²ìê²°ê³¼">
            <a:extLst>
              <a:ext uri="{FF2B5EF4-FFF2-40B4-BE49-F238E27FC236}">
                <a16:creationId xmlns:a16="http://schemas.microsoft.com/office/drawing/2014/main" id="{0E1C50AD-D15F-44CF-98E1-186CBFD2B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21" y="1843962"/>
            <a:ext cx="2127476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91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34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221270-DE29-481B-8A07-D4EC72DE5B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8" name="Picture 16" descr="í¸ë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2A8F43AD-F0AC-4930-928B-8A680605D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27" y="1195024"/>
            <a:ext cx="2891419" cy="50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í¸ë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E0013A5B-850B-4562-BCE6-2277F2F5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976" y="1195024"/>
            <a:ext cx="2891419" cy="50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AE2552-7A14-452C-89AF-720996D9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551" y="1539551"/>
            <a:ext cx="2710489" cy="4123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094671-1491-4D9D-8D36-749C3121A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402" y="1539551"/>
            <a:ext cx="2691040" cy="4123425"/>
          </a:xfrm>
          <a:prstGeom prst="rect">
            <a:avLst/>
          </a:prstGeom>
        </p:spPr>
      </p:pic>
      <p:pic>
        <p:nvPicPr>
          <p:cNvPr id="8194" name="Picture 2" descr="wechatì ëí ì´ë¯¸ì§ ê²ìê²°ê³¼">
            <a:extLst>
              <a:ext uri="{FF2B5EF4-FFF2-40B4-BE49-F238E27FC236}">
                <a16:creationId xmlns:a16="http://schemas.microsoft.com/office/drawing/2014/main" id="{C82DEDBF-BE6F-41FD-9CA7-5BC4CDDC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28" y="245174"/>
            <a:ext cx="1477544" cy="94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ì¤êµ­ë¨ë°©í­ê³µì ëí ì´ë¯¸ì§ ê²ìê²°ê³¼">
            <a:extLst>
              <a:ext uri="{FF2B5EF4-FFF2-40B4-BE49-F238E27FC236}">
                <a16:creationId xmlns:a16="http://schemas.microsoft.com/office/drawing/2014/main" id="{5A8C4C0D-34C6-4722-AEFC-CC09B8DB4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70" y="1903056"/>
            <a:ext cx="1728302" cy="103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zhaoshang bankì ëí ì´ë¯¸ì§ ê²ìê²°ê³¼">
            <a:extLst>
              <a:ext uri="{FF2B5EF4-FFF2-40B4-BE49-F238E27FC236}">
                <a16:creationId xmlns:a16="http://schemas.microsoft.com/office/drawing/2014/main" id="{3FB190F2-E332-472C-9A43-015659CD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0" y="3650879"/>
            <a:ext cx="1739486" cy="94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22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34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78DBC3-5E72-4330-ADF3-29E6A115AB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 descr="ë¹ì¤ë¹ì ëí ì´ë¯¸ì§ ê²ìê²°ê³¼">
            <a:extLst>
              <a:ext uri="{FF2B5EF4-FFF2-40B4-BE49-F238E27FC236}">
                <a16:creationId xmlns:a16="http://schemas.microsoft.com/office/drawing/2014/main" id="{134880D5-1708-477C-A059-6A228E37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4" y="475861"/>
            <a:ext cx="6326503" cy="363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ë¹ì¤ë¹ì ëí ì´ë¯¸ì§ ê²ìê²°ê³¼">
            <a:extLst>
              <a:ext uri="{FF2B5EF4-FFF2-40B4-BE49-F238E27FC236}">
                <a16:creationId xmlns:a16="http://schemas.microsoft.com/office/drawing/2014/main" id="{1FF90B22-D654-44B1-967A-559DD891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91" y="905069"/>
            <a:ext cx="923915" cy="9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ê´ë ¨ ì´ë¯¸ì§">
            <a:extLst>
              <a:ext uri="{FF2B5EF4-FFF2-40B4-BE49-F238E27FC236}">
                <a16:creationId xmlns:a16="http://schemas.microsoft.com/office/drawing/2014/main" id="{A3E7E837-CA4E-41AA-B44E-6033AEB9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295331"/>
            <a:ext cx="71437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siriì ëí ì´ë¯¸ì§ ê²ìê²°ê³¼">
            <a:extLst>
              <a:ext uri="{FF2B5EF4-FFF2-40B4-BE49-F238E27FC236}">
                <a16:creationId xmlns:a16="http://schemas.microsoft.com/office/drawing/2014/main" id="{F52BB9CA-CC63-4FE3-868B-748BABDC7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809" y="2832521"/>
            <a:ext cx="1177122" cy="119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39822B-C07C-4030-BE89-D16F3FA4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" y="60649"/>
            <a:ext cx="5715000" cy="67320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D98F996-5BD1-47A8-8191-2EE7689F3C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52C15EE-7718-4D2E-8D74-038E43A3D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9931"/>
              </p:ext>
            </p:extLst>
          </p:nvPr>
        </p:nvGraphicFramePr>
        <p:xfrm>
          <a:off x="4516016" y="2119256"/>
          <a:ext cx="7099559" cy="3388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90663">
                  <a:extLst>
                    <a:ext uri="{9D8B030D-6E8A-4147-A177-3AD203B41FA5}">
                      <a16:colId xmlns:a16="http://schemas.microsoft.com/office/drawing/2014/main" val="2658679713"/>
                    </a:ext>
                  </a:extLst>
                </a:gridCol>
                <a:gridCol w="4008896">
                  <a:extLst>
                    <a:ext uri="{9D8B030D-6E8A-4147-A177-3AD203B41FA5}">
                      <a16:colId xmlns:a16="http://schemas.microsoft.com/office/drawing/2014/main" val="1854546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89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패턴 인식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(Pattern Recognition)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기계에 의하여 도형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문자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음성 등을 식별시키는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98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자연어 처리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(Natural Language Processing)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인간이 보통 쓰는 언어를 컴퓨터에 인식시켜 처리하는 일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정보검색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질의응답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시스템 자동번역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통역 등이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76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시멘틱</a:t>
                      </a:r>
                      <a:r>
                        <a:rPr lang="ko-KR" altLang="en-US" sz="1400" dirty="0"/>
                        <a:t> 웹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Symantic</a:t>
                      </a:r>
                      <a:r>
                        <a:rPr lang="en-US" altLang="ko-KR" sz="1400" dirty="0"/>
                        <a:t> Web)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컴퓨터가 정보자원의 뜻을 이해하고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논리적  추론까지 할 수 있는 차세대 지능형 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31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마이닝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(Text Mining)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비정형 텍스트 데이터에서 새롭고 유용한 정보를 찾아내는 과정 또는 기술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72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상황인식컴퓨팅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(Context Aware Computing)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가상공간에서 현실의 상황을 정보화하고 이를 활용하여 사용자 중심의 지능화된 서비스를 제공하는 기술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106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286419-BC9C-4181-A886-BE206D96ED30}"/>
              </a:ext>
            </a:extLst>
          </p:cNvPr>
          <p:cNvSpPr txBox="1"/>
          <p:nvPr/>
        </p:nvSpPr>
        <p:spPr>
          <a:xfrm>
            <a:off x="5987141" y="960396"/>
            <a:ext cx="3772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챗봇의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핵심 기술</a:t>
            </a:r>
          </a:p>
        </p:txBody>
      </p:sp>
    </p:spTree>
    <p:extLst>
      <p:ext uri="{BB962C8B-B14F-4D97-AF65-F5344CB8AC3E}">
        <p14:creationId xmlns:p14="http://schemas.microsoft.com/office/powerpoint/2010/main" val="174879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235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HY중고딕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지훈</dc:creator>
  <cp:lastModifiedBy>이 지훈</cp:lastModifiedBy>
  <cp:revision>24</cp:revision>
  <dcterms:created xsi:type="dcterms:W3CDTF">2019-04-27T03:12:32Z</dcterms:created>
  <dcterms:modified xsi:type="dcterms:W3CDTF">2019-04-27T11:18:27Z</dcterms:modified>
</cp:coreProperties>
</file>