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49" r:id="rId3"/>
    <p:sldMasterId id="2147483651" r:id="rId4"/>
    <p:sldMasterId id="2147483652" r:id="rId5"/>
    <p:sldMasterId id="2147483653" r:id="rId6"/>
    <p:sldMasterId id="2147483654" r:id="rId7"/>
  </p:sldMasterIdLst>
  <p:sldIdLst>
    <p:sldId id="256" r:id="rId8"/>
  </p:sldIdLst>
  <p:sldSz cx="7772400" cy="10058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88440" y="401040"/>
            <a:ext cx="6994800" cy="167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3552120" y="147348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" name="Google Shape;11;p2"/>
          <p:cNvGrpSpPr/>
          <p:nvPr/>
        </p:nvGrpSpPr>
        <p:grpSpPr>
          <a:xfrm>
            <a:off x="972000" y="1274760"/>
            <a:ext cx="5834520" cy="451440"/>
            <a:chOff x="972000" y="1274760"/>
            <a:chExt cx="5834520" cy="45144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875520" y="1370880"/>
              <a:ext cx="451440" cy="25884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16200000">
              <a:off x="2733840" y="1370880"/>
              <a:ext cx="451440" cy="25884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" name="Google Shape;14;p2"/>
            <p:cNvSpPr/>
            <p:nvPr/>
          </p:nvSpPr>
          <p:spPr>
            <a:xfrm rot="16200000">
              <a:off x="4592520" y="1370880"/>
              <a:ext cx="451440" cy="25884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" name="Google Shape;15;p2"/>
            <p:cNvSpPr/>
            <p:nvPr/>
          </p:nvSpPr>
          <p:spPr>
            <a:xfrm rot="16200000">
              <a:off x="6451200" y="1370880"/>
              <a:ext cx="451440" cy="25884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" name="Google Shape;16;p2"/>
          <p:cNvSpPr/>
          <p:nvPr/>
        </p:nvSpPr>
        <p:spPr>
          <a:xfrm>
            <a:off x="172080" y="2765520"/>
            <a:ext cx="3076560" cy="729252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" name="Google Shape;17;p2"/>
          <p:cNvGrpSpPr/>
          <p:nvPr/>
        </p:nvGrpSpPr>
        <p:grpSpPr>
          <a:xfrm>
            <a:off x="968760" y="2508480"/>
            <a:ext cx="5834520" cy="451440"/>
            <a:chOff x="968760" y="2508480"/>
            <a:chExt cx="5834520" cy="451440"/>
          </a:xfrm>
        </p:grpSpPr>
        <p:sp>
          <p:nvSpPr>
            <p:cNvPr id="8" name="Google Shape;18;p2"/>
            <p:cNvSpPr/>
            <p:nvPr/>
          </p:nvSpPr>
          <p:spPr>
            <a:xfrm rot="16200000">
              <a:off x="872280" y="2604600"/>
              <a:ext cx="451440" cy="25884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" name="Google Shape;19;p2"/>
            <p:cNvSpPr/>
            <p:nvPr/>
          </p:nvSpPr>
          <p:spPr>
            <a:xfrm rot="16200000">
              <a:off x="2730960" y="2604600"/>
              <a:ext cx="451440" cy="25884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0" name="Google Shape;20;p2"/>
            <p:cNvSpPr/>
            <p:nvPr/>
          </p:nvSpPr>
          <p:spPr>
            <a:xfrm rot="16200000">
              <a:off x="4589640" y="2604600"/>
              <a:ext cx="451440" cy="25884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" name="Google Shape;21;p2"/>
            <p:cNvSpPr/>
            <p:nvPr/>
          </p:nvSpPr>
          <p:spPr>
            <a:xfrm rot="16200000">
              <a:off x="6447960" y="2604600"/>
              <a:ext cx="451440" cy="25884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12" name="Google Shape;22;p2"/>
          <p:cNvCxnSpPr>
            <a:stCxn id="2" idx="0"/>
          </p:cNvCxnSpPr>
          <p:nvPr/>
        </p:nvCxnSpPr>
        <p:spPr>
          <a:xfrm>
            <a:off x="171720" y="1500120"/>
            <a:ext cx="360" cy="859104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cxnSp>
        <p:nvCxnSpPr>
          <p:cNvPr id="13" name="Google Shape;23;p2"/>
          <p:cNvCxnSpPr/>
          <p:nvPr/>
        </p:nvCxnSpPr>
        <p:spPr>
          <a:xfrm>
            <a:off x="7603200" y="1500120"/>
            <a:ext cx="360" cy="859104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grpSp>
        <p:nvGrpSpPr>
          <p:cNvPr id="14" name="Google Shape;24;p2"/>
          <p:cNvGrpSpPr/>
          <p:nvPr/>
        </p:nvGrpSpPr>
        <p:grpSpPr>
          <a:xfrm>
            <a:off x="0" y="3413880"/>
            <a:ext cx="3530160" cy="745920"/>
            <a:chOff x="0" y="3413880"/>
            <a:chExt cx="3530160" cy="745920"/>
          </a:xfrm>
        </p:grpSpPr>
        <p:sp>
          <p:nvSpPr>
            <p:cNvPr id="15" name="Google Shape;25;p2"/>
            <p:cNvSpPr/>
            <p:nvPr/>
          </p:nvSpPr>
          <p:spPr>
            <a:xfrm rot="5400000">
              <a:off x="3098160" y="3727800"/>
              <a:ext cx="583200" cy="2808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" name="Google Shape;26;p2"/>
            <p:cNvSpPr/>
            <p:nvPr/>
          </p:nvSpPr>
          <p:spPr>
            <a:xfrm>
              <a:off x="0" y="3413880"/>
              <a:ext cx="35294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7" name="Google Shape;27;p2"/>
          <p:cNvGrpSpPr/>
          <p:nvPr/>
        </p:nvGrpSpPr>
        <p:grpSpPr>
          <a:xfrm>
            <a:off x="3249000" y="2867040"/>
            <a:ext cx="4935960" cy="746280"/>
            <a:chOff x="3249000" y="2867040"/>
            <a:chExt cx="4935960" cy="746280"/>
          </a:xfrm>
        </p:grpSpPr>
        <p:sp>
          <p:nvSpPr>
            <p:cNvPr id="18" name="Google Shape;28;p2"/>
            <p:cNvSpPr/>
            <p:nvPr/>
          </p:nvSpPr>
          <p:spPr>
            <a:xfrm rot="5400000">
              <a:off x="7696800" y="3125160"/>
              <a:ext cx="583200" cy="39276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Google Shape;29;p2"/>
            <p:cNvSpPr/>
            <p:nvPr/>
          </p:nvSpPr>
          <p:spPr>
            <a:xfrm>
              <a:off x="3249000" y="2867040"/>
              <a:ext cx="49352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20" name="Google Shape;30;p2"/>
          <p:cNvGrpSpPr/>
          <p:nvPr/>
        </p:nvGrpSpPr>
        <p:grpSpPr>
          <a:xfrm>
            <a:off x="3249000" y="7166160"/>
            <a:ext cx="4935960" cy="746280"/>
            <a:chOff x="3249000" y="7166160"/>
            <a:chExt cx="4935960" cy="746280"/>
          </a:xfrm>
        </p:grpSpPr>
        <p:sp>
          <p:nvSpPr>
            <p:cNvPr id="21" name="Google Shape;31;p2"/>
            <p:cNvSpPr/>
            <p:nvPr/>
          </p:nvSpPr>
          <p:spPr>
            <a:xfrm rot="5400000">
              <a:off x="7696800" y="7424280"/>
              <a:ext cx="583200" cy="39276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" name="Google Shape;32;p2"/>
            <p:cNvSpPr/>
            <p:nvPr/>
          </p:nvSpPr>
          <p:spPr>
            <a:xfrm>
              <a:off x="3249000" y="7166160"/>
              <a:ext cx="49352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" name="Google Shape;33;p2"/>
          <p:cNvSpPr/>
          <p:nvPr/>
        </p:nvSpPr>
        <p:spPr>
          <a:xfrm>
            <a:off x="188640" y="3410640"/>
            <a:ext cx="3074040" cy="4629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lt2"/>
                </a:solidFill>
                <a:latin typeface="Google Sans SemiBold"/>
                <a:ea typeface="Google Sans SemiBold"/>
              </a:rPr>
              <a:t>Key Insights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Google Shape;34;p2"/>
          <p:cNvSpPr/>
          <p:nvPr/>
        </p:nvSpPr>
        <p:spPr>
          <a:xfrm>
            <a:off x="3263040" y="2852640"/>
            <a:ext cx="4333680" cy="44964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9355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lt2"/>
                </a:solidFill>
                <a:latin typeface="Google Sans SemiBold"/>
                <a:ea typeface="Google Sans SemiBold"/>
              </a:rPr>
              <a:t>Details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Google Shape;35;p2"/>
          <p:cNvSpPr/>
          <p:nvPr/>
        </p:nvSpPr>
        <p:spPr>
          <a:xfrm>
            <a:off x="3263040" y="7164000"/>
            <a:ext cx="4333680" cy="44964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9355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lt2"/>
                </a:solidFill>
                <a:latin typeface="Google Sans SemiBold"/>
                <a:ea typeface="Google Sans SemiBold"/>
              </a:rPr>
              <a:t>Next Steps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" name="Google Shape;36;p2"/>
          <p:cNvGrpSpPr/>
          <p:nvPr/>
        </p:nvGrpSpPr>
        <p:grpSpPr>
          <a:xfrm>
            <a:off x="972000" y="1274760"/>
            <a:ext cx="5834520" cy="451440"/>
            <a:chOff x="972000" y="1274760"/>
            <a:chExt cx="5834520" cy="451440"/>
          </a:xfrm>
        </p:grpSpPr>
        <p:sp>
          <p:nvSpPr>
            <p:cNvPr id="27" name="Google Shape;37;p2"/>
            <p:cNvSpPr/>
            <p:nvPr/>
          </p:nvSpPr>
          <p:spPr>
            <a:xfrm rot="16200000">
              <a:off x="875520" y="1370880"/>
              <a:ext cx="451440" cy="25884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8" name="Google Shape;38;p2"/>
            <p:cNvSpPr/>
            <p:nvPr/>
          </p:nvSpPr>
          <p:spPr>
            <a:xfrm rot="16200000">
              <a:off x="2733840" y="1370880"/>
              <a:ext cx="451440" cy="25884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9" name="Google Shape;39;p2"/>
            <p:cNvSpPr/>
            <p:nvPr/>
          </p:nvSpPr>
          <p:spPr>
            <a:xfrm rot="16200000">
              <a:off x="4592520" y="1370880"/>
              <a:ext cx="451440" cy="25884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0" name="Google Shape;40;p2"/>
            <p:cNvSpPr/>
            <p:nvPr/>
          </p:nvSpPr>
          <p:spPr>
            <a:xfrm rot="16200000">
              <a:off x="6451200" y="1370880"/>
              <a:ext cx="451440" cy="25884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31" name="Google Shape;41;p2"/>
          <p:cNvSpPr/>
          <p:nvPr/>
        </p:nvSpPr>
        <p:spPr>
          <a:xfrm>
            <a:off x="172080" y="2765520"/>
            <a:ext cx="3076560" cy="729252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2" name="Google Shape;42;p2"/>
          <p:cNvGrpSpPr/>
          <p:nvPr/>
        </p:nvGrpSpPr>
        <p:grpSpPr>
          <a:xfrm>
            <a:off x="968760" y="2508480"/>
            <a:ext cx="5834520" cy="451440"/>
            <a:chOff x="968760" y="2508480"/>
            <a:chExt cx="5834520" cy="451440"/>
          </a:xfrm>
        </p:grpSpPr>
        <p:sp>
          <p:nvSpPr>
            <p:cNvPr id="33" name="Google Shape;43;p2"/>
            <p:cNvSpPr/>
            <p:nvPr/>
          </p:nvSpPr>
          <p:spPr>
            <a:xfrm rot="16200000">
              <a:off x="872280" y="2604600"/>
              <a:ext cx="451440" cy="25884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2"/>
            <p:cNvSpPr/>
            <p:nvPr/>
          </p:nvSpPr>
          <p:spPr>
            <a:xfrm rot="16200000">
              <a:off x="2730960" y="2604600"/>
              <a:ext cx="451440" cy="25884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5" name="Google Shape;45;p2"/>
            <p:cNvSpPr/>
            <p:nvPr/>
          </p:nvSpPr>
          <p:spPr>
            <a:xfrm rot="16200000">
              <a:off x="4589640" y="2604600"/>
              <a:ext cx="451440" cy="25884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Google Shape;46;p2"/>
            <p:cNvSpPr/>
            <p:nvPr/>
          </p:nvSpPr>
          <p:spPr>
            <a:xfrm rot="16200000">
              <a:off x="6447960" y="2604600"/>
              <a:ext cx="451440" cy="25884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37" name="Google Shape;47;p2"/>
          <p:cNvCxnSpPr>
            <a:stCxn id="27" idx="0"/>
          </p:cNvCxnSpPr>
          <p:nvPr/>
        </p:nvCxnSpPr>
        <p:spPr>
          <a:xfrm>
            <a:off x="171720" y="1500120"/>
            <a:ext cx="360" cy="859104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cxnSp>
        <p:nvCxnSpPr>
          <p:cNvPr id="38" name="Google Shape;48;p2"/>
          <p:cNvCxnSpPr/>
          <p:nvPr/>
        </p:nvCxnSpPr>
        <p:spPr>
          <a:xfrm>
            <a:off x="7603200" y="1500120"/>
            <a:ext cx="360" cy="859104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grpSp>
        <p:nvGrpSpPr>
          <p:cNvPr id="39" name="Google Shape;49;p2"/>
          <p:cNvGrpSpPr/>
          <p:nvPr/>
        </p:nvGrpSpPr>
        <p:grpSpPr>
          <a:xfrm>
            <a:off x="0" y="3413880"/>
            <a:ext cx="3530160" cy="745920"/>
            <a:chOff x="0" y="3413880"/>
            <a:chExt cx="3530160" cy="745920"/>
          </a:xfrm>
        </p:grpSpPr>
        <p:sp>
          <p:nvSpPr>
            <p:cNvPr id="40" name="Google Shape;50;p2"/>
            <p:cNvSpPr/>
            <p:nvPr/>
          </p:nvSpPr>
          <p:spPr>
            <a:xfrm rot="5400000">
              <a:off x="3098160" y="3727800"/>
              <a:ext cx="583200" cy="28080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1" name="Google Shape;51;p2"/>
            <p:cNvSpPr/>
            <p:nvPr/>
          </p:nvSpPr>
          <p:spPr>
            <a:xfrm>
              <a:off x="0" y="3413880"/>
              <a:ext cx="35294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2" name="Google Shape;52;p2"/>
          <p:cNvGrpSpPr/>
          <p:nvPr/>
        </p:nvGrpSpPr>
        <p:grpSpPr>
          <a:xfrm>
            <a:off x="3249000" y="2867040"/>
            <a:ext cx="4935960" cy="746280"/>
            <a:chOff x="3249000" y="2867040"/>
            <a:chExt cx="4935960" cy="746280"/>
          </a:xfrm>
        </p:grpSpPr>
        <p:sp>
          <p:nvSpPr>
            <p:cNvPr id="43" name="Google Shape;53;p2"/>
            <p:cNvSpPr/>
            <p:nvPr/>
          </p:nvSpPr>
          <p:spPr>
            <a:xfrm rot="5400000">
              <a:off x="7696800" y="3125160"/>
              <a:ext cx="583200" cy="39276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4" name="Google Shape;54;p2"/>
            <p:cNvSpPr/>
            <p:nvPr/>
          </p:nvSpPr>
          <p:spPr>
            <a:xfrm>
              <a:off x="3249000" y="2867040"/>
              <a:ext cx="49352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45" name="Google Shape;55;p2"/>
          <p:cNvGrpSpPr/>
          <p:nvPr/>
        </p:nvGrpSpPr>
        <p:grpSpPr>
          <a:xfrm>
            <a:off x="3249000" y="7166160"/>
            <a:ext cx="4935960" cy="746280"/>
            <a:chOff x="3249000" y="7166160"/>
            <a:chExt cx="4935960" cy="746280"/>
          </a:xfrm>
        </p:grpSpPr>
        <p:sp>
          <p:nvSpPr>
            <p:cNvPr id="46" name="Google Shape;56;p2"/>
            <p:cNvSpPr/>
            <p:nvPr/>
          </p:nvSpPr>
          <p:spPr>
            <a:xfrm rot="5400000">
              <a:off x="7696800" y="7424280"/>
              <a:ext cx="583200" cy="392760"/>
            </a:xfrm>
            <a:prstGeom prst="trapezoid">
              <a:avLst>
                <a:gd name="adj" fmla="val 102819"/>
              </a:avLst>
            </a:prstGeom>
            <a:solidFill>
              <a:srgbClr val="4f4f4f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7" name="Google Shape;57;p2"/>
            <p:cNvSpPr/>
            <p:nvPr/>
          </p:nvSpPr>
          <p:spPr>
            <a:xfrm>
              <a:off x="3249000" y="7166160"/>
              <a:ext cx="4935240" cy="452520"/>
            </a:xfrm>
            <a:prstGeom prst="rect">
              <a:avLst/>
            </a:prstGeom>
            <a:solidFill>
              <a:srgbClr val="666666"/>
            </a:solidFill>
            <a:ln w="9360">
              <a:solidFill>
                <a:srgbClr val="57575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48" name="Google Shape;58;p2"/>
          <p:cNvSpPr/>
          <p:nvPr/>
        </p:nvSpPr>
        <p:spPr>
          <a:xfrm>
            <a:off x="188640" y="3410640"/>
            <a:ext cx="3074040" cy="46296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eeeeee"/>
                </a:solidFill>
                <a:latin typeface="Google Sans SemiBold"/>
                <a:ea typeface="Google Sans SemiBold"/>
              </a:rPr>
              <a:t>Key Insights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Google Shape;59;p2"/>
          <p:cNvSpPr/>
          <p:nvPr/>
        </p:nvSpPr>
        <p:spPr>
          <a:xfrm>
            <a:off x="3263040" y="2852640"/>
            <a:ext cx="4333680" cy="44964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9355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eeeeee"/>
                </a:solidFill>
                <a:latin typeface="Google Sans SemiBold"/>
                <a:ea typeface="Google Sans SemiBold"/>
              </a:rPr>
              <a:t>Details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Google Shape;60;p2"/>
          <p:cNvSpPr/>
          <p:nvPr/>
        </p:nvSpPr>
        <p:spPr>
          <a:xfrm>
            <a:off x="3263040" y="7164000"/>
            <a:ext cx="4333680" cy="44964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93550"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rgbClr val="eeeeee"/>
                </a:solidFill>
                <a:latin typeface="Google Sans SemiBold"/>
                <a:ea typeface="Google Sans SemiBold"/>
              </a:rPr>
              <a:t>Next Steps </a:t>
            </a:r>
            <a:endParaRPr b="0" lang="en-GB" sz="1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Google Shape;61;p2"/>
          <p:cNvSpPr/>
          <p:nvPr/>
        </p:nvSpPr>
        <p:spPr>
          <a:xfrm>
            <a:off x="159840" y="441000"/>
            <a:ext cx="7458480" cy="50328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Google Sans"/>
                <a:ea typeface="Google Sans"/>
              </a:rPr>
              <a:t>Click here to edit title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Google Shape;62;p2"/>
          <p:cNvSpPr/>
          <p:nvPr/>
        </p:nvSpPr>
        <p:spPr>
          <a:xfrm>
            <a:off x="1763280" y="947880"/>
            <a:ext cx="424584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PT Sans Narrow"/>
                <a:ea typeface="PT Sans Narrow"/>
              </a:rPr>
              <a:t>Click here to edit subtitle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body"/>
          </p:nvPr>
        </p:nvSpPr>
        <p:spPr>
          <a:xfrm>
            <a:off x="4583520" y="338940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Google Shape;64;p2"/>
          <p:cNvSpPr/>
          <p:nvPr/>
        </p:nvSpPr>
        <p:spPr>
          <a:xfrm>
            <a:off x="4541040" y="5895000"/>
            <a:ext cx="307404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74983" lnSpcReduction="10000"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Lato"/>
                <a:ea typeface="Lato"/>
              </a:rPr>
              <a:t>Image Alt-Text Here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" name="Google Shape;66;p3"/>
          <p:cNvCxnSpPr>
            <a:stCxn id="57" idx="1"/>
          </p:cNvCxnSpPr>
          <p:nvPr/>
        </p:nvCxnSpPr>
        <p:spPr>
          <a:xfrm>
            <a:off x="3033360" y="1164960"/>
            <a:ext cx="16200" cy="634104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grpSp>
        <p:nvGrpSpPr>
          <p:cNvPr id="58" name="Google Shape;68;p3"/>
          <p:cNvGrpSpPr/>
          <p:nvPr/>
        </p:nvGrpSpPr>
        <p:grpSpPr>
          <a:xfrm>
            <a:off x="1126080" y="673560"/>
            <a:ext cx="5709960" cy="460440"/>
            <a:chOff x="1126080" y="673560"/>
            <a:chExt cx="5709960" cy="460440"/>
          </a:xfrm>
        </p:grpSpPr>
        <p:sp>
          <p:nvSpPr>
            <p:cNvPr id="59" name="Google Shape;69;p3"/>
            <p:cNvSpPr/>
            <p:nvPr/>
          </p:nvSpPr>
          <p:spPr>
            <a:xfrm rot="16200000">
              <a:off x="907560" y="89172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0" name="Google Shape;70;p3"/>
            <p:cNvSpPr/>
            <p:nvPr/>
          </p:nvSpPr>
          <p:spPr>
            <a:xfrm rot="16200000">
              <a:off x="2802960" y="89172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Google Shape;71;p3"/>
            <p:cNvSpPr/>
            <p:nvPr/>
          </p:nvSpPr>
          <p:spPr>
            <a:xfrm rot="16200000">
              <a:off x="4698360" y="89172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2" name="Google Shape;72;p3"/>
            <p:cNvSpPr/>
            <p:nvPr/>
          </p:nvSpPr>
          <p:spPr>
            <a:xfrm rot="16200000">
              <a:off x="6593760" y="89172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63" name="Google Shape;73;p3"/>
          <p:cNvGrpSpPr/>
          <p:nvPr/>
        </p:nvGrpSpPr>
        <p:grpSpPr>
          <a:xfrm>
            <a:off x="1126080" y="704520"/>
            <a:ext cx="5709960" cy="460440"/>
            <a:chOff x="1126080" y="704520"/>
            <a:chExt cx="5709960" cy="460440"/>
          </a:xfrm>
        </p:grpSpPr>
        <p:sp>
          <p:nvSpPr>
            <p:cNvPr id="64" name="Google Shape;74;p3"/>
            <p:cNvSpPr/>
            <p:nvPr/>
          </p:nvSpPr>
          <p:spPr>
            <a:xfrm rot="16200000">
              <a:off x="907560" y="92268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5" name="Google Shape;75;p3"/>
            <p:cNvSpPr/>
            <p:nvPr/>
          </p:nvSpPr>
          <p:spPr>
            <a:xfrm rot="16200000">
              <a:off x="2802960" y="92268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6" name="Google Shape;76;p3"/>
            <p:cNvSpPr/>
            <p:nvPr/>
          </p:nvSpPr>
          <p:spPr>
            <a:xfrm rot="16200000">
              <a:off x="4698360" y="92268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Google Shape;77;p3"/>
            <p:cNvSpPr/>
            <p:nvPr/>
          </p:nvSpPr>
          <p:spPr>
            <a:xfrm rot="16200000">
              <a:off x="6593760" y="92268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Google Shape;78;p3"/>
          <p:cNvSpPr/>
          <p:nvPr/>
        </p:nvSpPr>
        <p:spPr>
          <a:xfrm rot="249000">
            <a:off x="7469280" y="-16200"/>
            <a:ext cx="1791000" cy="10540080"/>
          </a:xfrm>
          <a:prstGeom prst="rtTriangle">
            <a:avLst/>
          </a:prstGeom>
          <a:solidFill>
            <a:srgbClr val="b7b7b7"/>
          </a:solidFill>
          <a:ln w="9360">
            <a:solidFill>
              <a:srgbClr val="cfb99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body"/>
          </p:nvPr>
        </p:nvSpPr>
        <p:spPr>
          <a:xfrm>
            <a:off x="3552120" y="147348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Google Shape;80;p3"/>
          <p:cNvSpPr/>
          <p:nvPr/>
        </p:nvSpPr>
        <p:spPr>
          <a:xfrm>
            <a:off x="510120" y="9659880"/>
            <a:ext cx="308124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81;p3"/>
          <p:cNvSpPr/>
          <p:nvPr/>
        </p:nvSpPr>
        <p:spPr>
          <a:xfrm>
            <a:off x="159840" y="7502400"/>
            <a:ext cx="7611840" cy="2378880"/>
          </a:xfrm>
          <a:prstGeom prst="rect">
            <a:avLst/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2" name="Google Shape;82;p3"/>
          <p:cNvGrpSpPr/>
          <p:nvPr/>
        </p:nvGrpSpPr>
        <p:grpSpPr>
          <a:xfrm>
            <a:off x="1126080" y="673560"/>
            <a:ext cx="5709960" cy="460440"/>
            <a:chOff x="1126080" y="673560"/>
            <a:chExt cx="5709960" cy="460440"/>
          </a:xfrm>
        </p:grpSpPr>
        <p:sp>
          <p:nvSpPr>
            <p:cNvPr id="73" name="Google Shape;83;p3"/>
            <p:cNvSpPr/>
            <p:nvPr/>
          </p:nvSpPr>
          <p:spPr>
            <a:xfrm rot="16200000">
              <a:off x="907560" y="89172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4" name="Google Shape;84;p3"/>
            <p:cNvSpPr/>
            <p:nvPr/>
          </p:nvSpPr>
          <p:spPr>
            <a:xfrm rot="16200000">
              <a:off x="2802960" y="89172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5" name="Google Shape;85;p3"/>
            <p:cNvSpPr/>
            <p:nvPr/>
          </p:nvSpPr>
          <p:spPr>
            <a:xfrm rot="16200000">
              <a:off x="4698360" y="89172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Google Shape;86;p3"/>
            <p:cNvSpPr/>
            <p:nvPr/>
          </p:nvSpPr>
          <p:spPr>
            <a:xfrm rot="16200000">
              <a:off x="6593760" y="89172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77" name="Google Shape;87;p3"/>
          <p:cNvGrpSpPr/>
          <p:nvPr/>
        </p:nvGrpSpPr>
        <p:grpSpPr>
          <a:xfrm>
            <a:off x="1126080" y="704520"/>
            <a:ext cx="5709960" cy="460440"/>
            <a:chOff x="1126080" y="704520"/>
            <a:chExt cx="5709960" cy="460440"/>
          </a:xfrm>
        </p:grpSpPr>
        <p:sp>
          <p:nvSpPr>
            <p:cNvPr id="78" name="Google Shape;88;p3"/>
            <p:cNvSpPr/>
            <p:nvPr/>
          </p:nvSpPr>
          <p:spPr>
            <a:xfrm rot="16200000">
              <a:off x="907560" y="92268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7" name="Google Shape;67;p3"/>
            <p:cNvSpPr/>
            <p:nvPr/>
          </p:nvSpPr>
          <p:spPr>
            <a:xfrm rot="16200000">
              <a:off x="2802960" y="92268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9" name="Google Shape;89;p3"/>
            <p:cNvSpPr/>
            <p:nvPr/>
          </p:nvSpPr>
          <p:spPr>
            <a:xfrm rot="16200000">
              <a:off x="4698360" y="92268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0" name="Google Shape;90;p3"/>
            <p:cNvSpPr/>
            <p:nvPr/>
          </p:nvSpPr>
          <p:spPr>
            <a:xfrm rot="16200000">
              <a:off x="6593760" y="92268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1" name="Google Shape;91;p3"/>
          <p:cNvSpPr/>
          <p:nvPr/>
        </p:nvSpPr>
        <p:spPr>
          <a:xfrm rot="249000">
            <a:off x="7469280" y="-16200"/>
            <a:ext cx="1791000" cy="10540080"/>
          </a:xfrm>
          <a:prstGeom prst="rtTriangle">
            <a:avLst/>
          </a:prstGeom>
          <a:solidFill>
            <a:srgbClr val="575757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2" name="Google Shape;92;p3"/>
          <p:cNvSpPr/>
          <p:nvPr/>
        </p:nvSpPr>
        <p:spPr>
          <a:xfrm>
            <a:off x="290520" y="934560"/>
            <a:ext cx="22586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ISSUE / PROBLEM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3" name="Google Shape;93;p3"/>
          <p:cNvGrpSpPr/>
          <p:nvPr/>
        </p:nvGrpSpPr>
        <p:grpSpPr>
          <a:xfrm>
            <a:off x="172080" y="1040760"/>
            <a:ext cx="137520" cy="186840"/>
            <a:chOff x="172080" y="1040760"/>
            <a:chExt cx="137520" cy="186840"/>
          </a:xfrm>
        </p:grpSpPr>
        <p:sp>
          <p:nvSpPr>
            <p:cNvPr id="84" name="Google Shape;94;p3"/>
            <p:cNvSpPr/>
            <p:nvPr/>
          </p:nvSpPr>
          <p:spPr>
            <a:xfrm>
              <a:off x="191520" y="1040760"/>
              <a:ext cx="118080" cy="186840"/>
            </a:xfrm>
            <a:prstGeom prst="chevron">
              <a:avLst>
                <a:gd name="adj" fmla="val 50000"/>
              </a:avLst>
            </a:prstGeom>
            <a:solidFill>
              <a:srgbClr val="0000ff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5" name="Google Shape;95;p3"/>
            <p:cNvSpPr/>
            <p:nvPr/>
          </p:nvSpPr>
          <p:spPr>
            <a:xfrm>
              <a:off x="172080" y="1060200"/>
              <a:ext cx="118080" cy="146520"/>
            </a:xfrm>
            <a:prstGeom prst="chevron">
              <a:avLst>
                <a:gd name="adj" fmla="val 50000"/>
              </a:avLst>
            </a:prstGeom>
            <a:solidFill>
              <a:srgbClr val="4069dd"/>
            </a:solidFill>
            <a:ln w="9360">
              <a:solidFill>
                <a:srgbClr val="4069d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3440" bIns="73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6" name="Google Shape;96;p3"/>
          <p:cNvSpPr/>
          <p:nvPr/>
        </p:nvSpPr>
        <p:spPr>
          <a:xfrm>
            <a:off x="308880" y="2801520"/>
            <a:ext cx="22586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RESPONSE 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7" name="Google Shape;97;p3"/>
          <p:cNvGrpSpPr/>
          <p:nvPr/>
        </p:nvGrpSpPr>
        <p:grpSpPr>
          <a:xfrm>
            <a:off x="190440" y="2907720"/>
            <a:ext cx="137520" cy="186840"/>
            <a:chOff x="190440" y="2907720"/>
            <a:chExt cx="137520" cy="186840"/>
          </a:xfrm>
        </p:grpSpPr>
        <p:sp>
          <p:nvSpPr>
            <p:cNvPr id="88" name="Google Shape;98;p3"/>
            <p:cNvSpPr/>
            <p:nvPr/>
          </p:nvSpPr>
          <p:spPr>
            <a:xfrm>
              <a:off x="209880" y="2907720"/>
              <a:ext cx="118080" cy="186840"/>
            </a:xfrm>
            <a:prstGeom prst="chevron">
              <a:avLst>
                <a:gd name="adj" fmla="val 50000"/>
              </a:avLst>
            </a:prstGeom>
            <a:solidFill>
              <a:srgbClr val="ff00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89" name="Google Shape;99;p3"/>
            <p:cNvSpPr/>
            <p:nvPr/>
          </p:nvSpPr>
          <p:spPr>
            <a:xfrm>
              <a:off x="190440" y="2927160"/>
              <a:ext cx="118080" cy="146520"/>
            </a:xfrm>
            <a:prstGeom prst="chevron">
              <a:avLst>
                <a:gd name="adj" fmla="val 50000"/>
              </a:avLst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3440" bIns="73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0" name="Google Shape;100;p3"/>
          <p:cNvSpPr/>
          <p:nvPr/>
        </p:nvSpPr>
        <p:spPr>
          <a:xfrm>
            <a:off x="290520" y="5400000"/>
            <a:ext cx="225864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IMPACT  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1" name="Google Shape;101;p3"/>
          <p:cNvGrpSpPr/>
          <p:nvPr/>
        </p:nvGrpSpPr>
        <p:grpSpPr>
          <a:xfrm>
            <a:off x="172080" y="5506200"/>
            <a:ext cx="137520" cy="186840"/>
            <a:chOff x="172080" y="5506200"/>
            <a:chExt cx="137520" cy="186840"/>
          </a:xfrm>
        </p:grpSpPr>
        <p:sp>
          <p:nvSpPr>
            <p:cNvPr id="92" name="Google Shape;102;p3"/>
            <p:cNvSpPr/>
            <p:nvPr/>
          </p:nvSpPr>
          <p:spPr>
            <a:xfrm>
              <a:off x="191520" y="5506200"/>
              <a:ext cx="118080" cy="18684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Google Shape;103;p3"/>
            <p:cNvSpPr/>
            <p:nvPr/>
          </p:nvSpPr>
          <p:spPr>
            <a:xfrm>
              <a:off x="172080" y="5525640"/>
              <a:ext cx="118080" cy="146520"/>
            </a:xfrm>
            <a:prstGeom prst="chevron">
              <a:avLst>
                <a:gd name="adj" fmla="val 50000"/>
              </a:avLst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3440" bIns="73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4" name="Google Shape;104;p3"/>
          <p:cNvSpPr/>
          <p:nvPr/>
        </p:nvSpPr>
        <p:spPr>
          <a:xfrm>
            <a:off x="-2480760" y="9126360"/>
            <a:ext cx="308124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Google Shape;105;p3"/>
          <p:cNvSpPr/>
          <p:nvPr/>
        </p:nvSpPr>
        <p:spPr>
          <a:xfrm>
            <a:off x="315720" y="7502400"/>
            <a:ext cx="627300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500" spc="-1" strike="noStrike">
                <a:solidFill>
                  <a:srgbClr val="000000"/>
                </a:solidFill>
                <a:latin typeface="Work Sans"/>
                <a:ea typeface="Work Sans"/>
              </a:rPr>
              <a:t>INSIGHTS/NEXT STEPS</a:t>
            </a:r>
            <a:endParaRPr b="0" lang="en-GB" sz="1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96" name="Google Shape;106;p3"/>
          <p:cNvGrpSpPr/>
          <p:nvPr/>
        </p:nvGrpSpPr>
        <p:grpSpPr>
          <a:xfrm>
            <a:off x="172080" y="7607880"/>
            <a:ext cx="137520" cy="186840"/>
            <a:chOff x="172080" y="7607880"/>
            <a:chExt cx="137520" cy="186840"/>
          </a:xfrm>
        </p:grpSpPr>
        <p:sp>
          <p:nvSpPr>
            <p:cNvPr id="97" name="Google Shape;107;p3"/>
            <p:cNvSpPr/>
            <p:nvPr/>
          </p:nvSpPr>
          <p:spPr>
            <a:xfrm>
              <a:off x="191520" y="7607880"/>
              <a:ext cx="118080" cy="18684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36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98" name="Google Shape;108;p3"/>
            <p:cNvSpPr/>
            <p:nvPr/>
          </p:nvSpPr>
          <p:spPr>
            <a:xfrm>
              <a:off x="172080" y="7627320"/>
              <a:ext cx="118080" cy="146520"/>
            </a:xfrm>
            <a:prstGeom prst="chevron">
              <a:avLst>
                <a:gd name="adj" fmla="val 50000"/>
              </a:avLst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73440" bIns="73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054680" y="465984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Google Shape;110;p3"/>
          <p:cNvSpPr/>
          <p:nvPr/>
        </p:nvSpPr>
        <p:spPr>
          <a:xfrm>
            <a:off x="159840" y="60120"/>
            <a:ext cx="7458480" cy="50760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0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04" name="Google Shape;112;p4"/>
          <p:cNvCxnSpPr/>
          <p:nvPr/>
        </p:nvCxnSpPr>
        <p:spPr>
          <a:xfrm>
            <a:off x="417960" y="310680"/>
            <a:ext cx="28440" cy="8777520"/>
          </a:xfrm>
          <a:prstGeom prst="straightConnector1">
            <a:avLst/>
          </a:prstGeom>
          <a:ln w="9360">
            <a:solidFill>
              <a:srgbClr val="b7b7b7"/>
            </a:solidFill>
            <a:round/>
          </a:ln>
        </p:spPr>
      </p:cxnSp>
      <p:grpSp>
        <p:nvGrpSpPr>
          <p:cNvPr id="105" name="Google Shape;113;p4"/>
          <p:cNvGrpSpPr/>
          <p:nvPr/>
        </p:nvGrpSpPr>
        <p:grpSpPr>
          <a:xfrm>
            <a:off x="404640" y="1300320"/>
            <a:ext cx="6908400" cy="72000"/>
            <a:chOff x="404640" y="1300320"/>
            <a:chExt cx="6908400" cy="72000"/>
          </a:xfrm>
        </p:grpSpPr>
        <p:cxnSp>
          <p:nvCxnSpPr>
            <p:cNvPr id="106" name="Google Shape;114;p4"/>
            <p:cNvCxnSpPr/>
            <p:nvPr/>
          </p:nvCxnSpPr>
          <p:spPr>
            <a:xfrm flipV="1">
              <a:off x="404640" y="1300320"/>
              <a:ext cx="6908760" cy="17280"/>
            </a:xfrm>
            <a:prstGeom prst="straightConnector1">
              <a:avLst/>
            </a:prstGeom>
            <a:ln w="38160">
              <a:solidFill>
                <a:srgbClr val="666666"/>
              </a:solidFill>
              <a:round/>
            </a:ln>
          </p:spPr>
        </p:cxnSp>
        <p:cxnSp>
          <p:nvCxnSpPr>
            <p:cNvPr id="107" name="Google Shape;115;p4"/>
            <p:cNvCxnSpPr/>
            <p:nvPr/>
          </p:nvCxnSpPr>
          <p:spPr>
            <a:xfrm flipV="1">
              <a:off x="404640" y="1355400"/>
              <a:ext cx="6908760" cy="17280"/>
            </a:xfrm>
            <a:prstGeom prst="straightConnector1">
              <a:avLst/>
            </a:prstGeom>
            <a:ln w="38160">
              <a:solidFill>
                <a:srgbClr val="666666"/>
              </a:solidFill>
              <a:round/>
            </a:ln>
          </p:spPr>
        </p:cxnSp>
      </p:grpSp>
      <p:cxnSp>
        <p:nvCxnSpPr>
          <p:cNvPr id="108" name="Google Shape;116;p4"/>
          <p:cNvCxnSpPr/>
          <p:nvPr/>
        </p:nvCxnSpPr>
        <p:spPr>
          <a:xfrm>
            <a:off x="7326000" y="6120"/>
            <a:ext cx="28440" cy="8777520"/>
          </a:xfrm>
          <a:prstGeom prst="straightConnector1">
            <a:avLst/>
          </a:prstGeom>
          <a:ln w="9360">
            <a:solidFill>
              <a:srgbClr val="b7b7b7"/>
            </a:solidFill>
            <a:round/>
          </a:ln>
        </p:spPr>
      </p:cxnSp>
      <p:cxnSp>
        <p:nvCxnSpPr>
          <p:cNvPr id="109" name="Google Shape;117;p4"/>
          <p:cNvCxnSpPr/>
          <p:nvPr/>
        </p:nvCxnSpPr>
        <p:spPr>
          <a:xfrm flipH="1">
            <a:off x="438120" y="3276360"/>
            <a:ext cx="6896160" cy="360"/>
          </a:xfrm>
          <a:prstGeom prst="straightConnector1">
            <a:avLst/>
          </a:prstGeom>
          <a:ln w="9360">
            <a:solidFill>
              <a:srgbClr val="cccccc"/>
            </a:solidFill>
            <a:round/>
          </a:ln>
        </p:spPr>
      </p:cxnSp>
      <p:cxnSp>
        <p:nvCxnSpPr>
          <p:cNvPr id="110" name="Google Shape;118;p4"/>
          <p:cNvCxnSpPr/>
          <p:nvPr/>
        </p:nvCxnSpPr>
        <p:spPr>
          <a:xfrm>
            <a:off x="3861360" y="3504960"/>
            <a:ext cx="360" cy="5612400"/>
          </a:xfrm>
          <a:prstGeom prst="straightConnector1">
            <a:avLst/>
          </a:prstGeom>
          <a:ln w="9360">
            <a:solidFill>
              <a:srgbClr val="b7b7b7"/>
            </a:solidFill>
            <a:round/>
          </a:ln>
        </p:spPr>
      </p:cxnSp>
      <p:grpSp>
        <p:nvGrpSpPr>
          <p:cNvPr id="111" name="Google Shape;119;p4"/>
          <p:cNvGrpSpPr/>
          <p:nvPr/>
        </p:nvGrpSpPr>
        <p:grpSpPr>
          <a:xfrm>
            <a:off x="417960" y="1504080"/>
            <a:ext cx="2357640" cy="410400"/>
            <a:chOff x="417960" y="1504080"/>
            <a:chExt cx="2357640" cy="410400"/>
          </a:xfrm>
        </p:grpSpPr>
        <p:sp>
          <p:nvSpPr>
            <p:cNvPr id="112" name="Google Shape;120;p4"/>
            <p:cNvSpPr/>
            <p:nvPr/>
          </p:nvSpPr>
          <p:spPr>
            <a:xfrm>
              <a:off x="417960" y="1504080"/>
              <a:ext cx="2020320" cy="409680"/>
            </a:xfrm>
            <a:prstGeom prst="rect">
              <a:avLst/>
            </a:prstGeom>
            <a:solidFill>
              <a:srgbClr val="595959"/>
            </a:solidFill>
            <a:ln w="9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3" name="Google Shape;121;p4"/>
            <p:cNvSpPr/>
            <p:nvPr/>
          </p:nvSpPr>
          <p:spPr>
            <a:xfrm rot="10800000">
              <a:off x="2236680" y="1505160"/>
              <a:ext cx="538920" cy="40932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4" name="Google Shape;122;p4"/>
            <p:cNvSpPr/>
            <p:nvPr/>
          </p:nvSpPr>
          <p:spPr>
            <a:xfrm>
              <a:off x="446040" y="1524240"/>
              <a:ext cx="1946520" cy="363960"/>
            </a:xfrm>
            <a:prstGeom prst="rect">
              <a:avLst/>
            </a:prstGeom>
            <a:solidFill>
              <a:srgbClr val="b7b7b7"/>
            </a:solidFill>
            <a:ln w="9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5" name="Google Shape;123;p4"/>
            <p:cNvSpPr/>
            <p:nvPr/>
          </p:nvSpPr>
          <p:spPr>
            <a:xfrm rot="10800000">
              <a:off x="2198520" y="1525320"/>
              <a:ext cx="519120" cy="36324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36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16" name="Google Shape;124;p4"/>
          <p:cNvGrpSpPr/>
          <p:nvPr/>
        </p:nvGrpSpPr>
        <p:grpSpPr>
          <a:xfrm>
            <a:off x="417960" y="3276720"/>
            <a:ext cx="2357640" cy="410040"/>
            <a:chOff x="417960" y="3276720"/>
            <a:chExt cx="2357640" cy="410040"/>
          </a:xfrm>
        </p:grpSpPr>
        <p:sp>
          <p:nvSpPr>
            <p:cNvPr id="117" name="Google Shape;125;p4"/>
            <p:cNvSpPr/>
            <p:nvPr/>
          </p:nvSpPr>
          <p:spPr>
            <a:xfrm>
              <a:off x="417960" y="3276720"/>
              <a:ext cx="2020320" cy="409680"/>
            </a:xfrm>
            <a:prstGeom prst="rect">
              <a:avLst/>
            </a:prstGeom>
            <a:solidFill>
              <a:srgbClr val="595959"/>
            </a:solidFill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8" name="Google Shape;126;p4"/>
            <p:cNvSpPr/>
            <p:nvPr/>
          </p:nvSpPr>
          <p:spPr>
            <a:xfrm rot="10800000">
              <a:off x="2236680" y="3277440"/>
              <a:ext cx="538920" cy="40932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19" name="Google Shape;127;p4"/>
            <p:cNvSpPr/>
            <p:nvPr/>
          </p:nvSpPr>
          <p:spPr>
            <a:xfrm>
              <a:off x="446040" y="3296520"/>
              <a:ext cx="1946520" cy="363960"/>
            </a:xfrm>
            <a:prstGeom prst="rect">
              <a:avLst/>
            </a:prstGeom>
            <a:solidFill>
              <a:srgbClr val="b7b7b7"/>
            </a:solidFill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0" name="Google Shape;128;p4"/>
            <p:cNvSpPr/>
            <p:nvPr/>
          </p:nvSpPr>
          <p:spPr>
            <a:xfrm rot="10800000">
              <a:off x="2198520" y="3297600"/>
              <a:ext cx="519120" cy="36324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36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1" name="Google Shape;129;p4"/>
          <p:cNvGrpSpPr/>
          <p:nvPr/>
        </p:nvGrpSpPr>
        <p:grpSpPr>
          <a:xfrm>
            <a:off x="3872160" y="3276720"/>
            <a:ext cx="2747880" cy="410040"/>
            <a:chOff x="3872160" y="3276720"/>
            <a:chExt cx="2747880" cy="410040"/>
          </a:xfrm>
        </p:grpSpPr>
        <p:sp>
          <p:nvSpPr>
            <p:cNvPr id="122" name="Google Shape;130;p4"/>
            <p:cNvSpPr/>
            <p:nvPr/>
          </p:nvSpPr>
          <p:spPr>
            <a:xfrm>
              <a:off x="3872160" y="3276720"/>
              <a:ext cx="2354760" cy="409680"/>
            </a:xfrm>
            <a:prstGeom prst="rect">
              <a:avLst/>
            </a:prstGeom>
            <a:solidFill>
              <a:srgbClr val="595959"/>
            </a:solidFill>
            <a:ln w="9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3" name="Google Shape;131;p4"/>
            <p:cNvSpPr/>
            <p:nvPr/>
          </p:nvSpPr>
          <p:spPr>
            <a:xfrm rot="10800000">
              <a:off x="5991840" y="3277440"/>
              <a:ext cx="628200" cy="40932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4" name="Google Shape;132;p4"/>
            <p:cNvSpPr/>
            <p:nvPr/>
          </p:nvSpPr>
          <p:spPr>
            <a:xfrm>
              <a:off x="3904920" y="3296520"/>
              <a:ext cx="2268360" cy="363960"/>
            </a:xfrm>
            <a:prstGeom prst="rect">
              <a:avLst/>
            </a:prstGeom>
            <a:solidFill>
              <a:srgbClr val="b7b7b7"/>
            </a:solidFill>
            <a:ln w="9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25" name="Google Shape;133;p4"/>
            <p:cNvSpPr/>
            <p:nvPr/>
          </p:nvSpPr>
          <p:spPr>
            <a:xfrm rot="10800000">
              <a:off x="6000840" y="3297600"/>
              <a:ext cx="551520" cy="36324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360">
              <a:solidFill>
                <a:srgbClr val="ffff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26" name="Google Shape;134;p4"/>
          <p:cNvGrpSpPr/>
          <p:nvPr/>
        </p:nvGrpSpPr>
        <p:grpSpPr>
          <a:xfrm>
            <a:off x="417960" y="6597720"/>
            <a:ext cx="2357640" cy="410040"/>
            <a:chOff x="417960" y="6597720"/>
            <a:chExt cx="2357640" cy="410040"/>
          </a:xfrm>
        </p:grpSpPr>
        <p:sp>
          <p:nvSpPr>
            <p:cNvPr id="127" name="Google Shape;135;p4"/>
            <p:cNvSpPr/>
            <p:nvPr/>
          </p:nvSpPr>
          <p:spPr>
            <a:xfrm>
              <a:off x="417960" y="6597720"/>
              <a:ext cx="2020320" cy="409680"/>
            </a:xfrm>
            <a:prstGeom prst="rect">
              <a:avLst/>
            </a:prstGeom>
            <a:solidFill>
              <a:srgbClr val="59595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8" name="Google Shape;136;p4"/>
            <p:cNvSpPr/>
            <p:nvPr/>
          </p:nvSpPr>
          <p:spPr>
            <a:xfrm rot="10800000">
              <a:off x="2236680" y="6598440"/>
              <a:ext cx="538920" cy="409320"/>
            </a:xfrm>
            <a:prstGeom prst="chevron">
              <a:avLst>
                <a:gd name="adj" fmla="val 50000"/>
              </a:avLst>
            </a:prstGeom>
            <a:solidFill>
              <a:srgbClr val="595959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29" name="Google Shape;137;p4"/>
            <p:cNvSpPr/>
            <p:nvPr/>
          </p:nvSpPr>
          <p:spPr>
            <a:xfrm>
              <a:off x="446040" y="6617880"/>
              <a:ext cx="1946520" cy="363960"/>
            </a:xfrm>
            <a:prstGeom prst="rect">
              <a:avLst/>
            </a:prstGeom>
            <a:solidFill>
              <a:srgbClr val="b7b7b7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30" name="Google Shape;138;p4"/>
            <p:cNvSpPr/>
            <p:nvPr/>
          </p:nvSpPr>
          <p:spPr>
            <a:xfrm rot="10800000">
              <a:off x="2198520" y="6618960"/>
              <a:ext cx="519120" cy="363240"/>
            </a:xfrm>
            <a:prstGeom prst="chevron">
              <a:avLst>
                <a:gd name="adj" fmla="val 50000"/>
              </a:avLst>
            </a:prstGeom>
            <a:solidFill>
              <a:srgbClr val="b7b7b7"/>
            </a:solidFill>
            <a:ln w="9360">
              <a:solidFill>
                <a:srgbClr val="38761d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31" name="Google Shape;139;p4"/>
          <p:cNvSpPr/>
          <p:nvPr/>
        </p:nvSpPr>
        <p:spPr>
          <a:xfrm>
            <a:off x="402120" y="1527480"/>
            <a:ext cx="19468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OVERVIEW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Google Shape;140;p4"/>
          <p:cNvSpPr/>
          <p:nvPr/>
        </p:nvSpPr>
        <p:spPr>
          <a:xfrm>
            <a:off x="476280" y="3276720"/>
            <a:ext cx="17989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PROJECT STATUS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Google Shape;141;p4"/>
          <p:cNvSpPr/>
          <p:nvPr/>
        </p:nvSpPr>
        <p:spPr>
          <a:xfrm>
            <a:off x="623160" y="6602760"/>
            <a:ext cx="194688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NEXT STEPS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Google Shape;142;p4"/>
          <p:cNvSpPr/>
          <p:nvPr/>
        </p:nvSpPr>
        <p:spPr>
          <a:xfrm>
            <a:off x="3848760" y="3276720"/>
            <a:ext cx="1672920" cy="39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KEY INSIGHTS 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Google Shape;143;p4"/>
          <p:cNvSpPr/>
          <p:nvPr/>
        </p:nvSpPr>
        <p:spPr>
          <a:xfrm>
            <a:off x="413280" y="1939680"/>
            <a:ext cx="6895800" cy="102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Google Shape;144;p4"/>
          <p:cNvSpPr/>
          <p:nvPr/>
        </p:nvSpPr>
        <p:spPr>
          <a:xfrm>
            <a:off x="438120" y="3915360"/>
            <a:ext cx="310788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Google Shape;145;p4"/>
          <p:cNvSpPr/>
          <p:nvPr/>
        </p:nvSpPr>
        <p:spPr>
          <a:xfrm>
            <a:off x="438120" y="7050600"/>
            <a:ext cx="3107880" cy="225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Google Shape;146;p4"/>
          <p:cNvSpPr/>
          <p:nvPr/>
        </p:nvSpPr>
        <p:spPr>
          <a:xfrm>
            <a:off x="3905640" y="4039200"/>
            <a:ext cx="3218760" cy="260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57240"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Google Shape;147;p4"/>
          <p:cNvSpPr/>
          <p:nvPr/>
        </p:nvSpPr>
        <p:spPr>
          <a:xfrm>
            <a:off x="4183560" y="9228240"/>
            <a:ext cx="308628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Google Shape;148;p4"/>
          <p:cNvSpPr/>
          <p:nvPr/>
        </p:nvSpPr>
        <p:spPr>
          <a:xfrm>
            <a:off x="159840" y="441000"/>
            <a:ext cx="7458480" cy="50328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Google Sans"/>
                <a:ea typeface="Google Sans"/>
              </a:rPr>
              <a:t>Click here to edit title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Google Shape;149;p4"/>
          <p:cNvSpPr/>
          <p:nvPr/>
        </p:nvSpPr>
        <p:spPr>
          <a:xfrm>
            <a:off x="1763280" y="947880"/>
            <a:ext cx="424584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PT Sans Narrow"/>
                <a:ea typeface="PT Sans Narrow"/>
              </a:rPr>
              <a:t>Click here to edit subtitle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1"/>
          <p:cNvSpPr>
            <a:spLocks noGrp="1"/>
          </p:cNvSpPr>
          <p:nvPr>
            <p:ph type="body"/>
          </p:nvPr>
        </p:nvSpPr>
        <p:spPr>
          <a:xfrm>
            <a:off x="4076280" y="619956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Google Shape;151;p4"/>
          <p:cNvSpPr/>
          <p:nvPr/>
        </p:nvSpPr>
        <p:spPr>
          <a:xfrm>
            <a:off x="4007880" y="8695440"/>
            <a:ext cx="317196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74983" lnSpcReduction="10000"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Lato"/>
                <a:ea typeface="Lato"/>
              </a:rPr>
              <a:t>Image Alt-Text Here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Google Shape;153;p5"/>
          <p:cNvSpPr/>
          <p:nvPr/>
        </p:nvSpPr>
        <p:spPr>
          <a:xfrm flipH="1">
            <a:off x="2747520" y="9168120"/>
            <a:ext cx="5023080" cy="889920"/>
          </a:xfrm>
          <a:prstGeom prst="rtTriangle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Google Shape;154;p5"/>
          <p:cNvSpPr/>
          <p:nvPr/>
        </p:nvSpPr>
        <p:spPr>
          <a:xfrm>
            <a:off x="0" y="9168120"/>
            <a:ext cx="4138560" cy="889920"/>
          </a:xfrm>
          <a:prstGeom prst="rtTriangle">
            <a:avLst/>
          </a:prstGeom>
          <a:solidFill>
            <a:srgbClr val="db4437"/>
          </a:solidFill>
          <a:ln w="9360">
            <a:solidFill>
              <a:srgbClr val="b7b7b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47" name="Google Shape;155;p5"/>
          <p:cNvGrpSpPr/>
          <p:nvPr/>
        </p:nvGrpSpPr>
        <p:grpSpPr>
          <a:xfrm>
            <a:off x="1031040" y="1165320"/>
            <a:ext cx="5709960" cy="460440"/>
            <a:chOff x="1031040" y="1165320"/>
            <a:chExt cx="5709960" cy="460440"/>
          </a:xfrm>
        </p:grpSpPr>
        <p:sp>
          <p:nvSpPr>
            <p:cNvPr id="148" name="Google Shape;156;p5"/>
            <p:cNvSpPr/>
            <p:nvPr/>
          </p:nvSpPr>
          <p:spPr>
            <a:xfrm rot="16200000">
              <a:off x="812520" y="138348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49" name="Google Shape;157;p5"/>
            <p:cNvSpPr/>
            <p:nvPr/>
          </p:nvSpPr>
          <p:spPr>
            <a:xfrm rot="16200000">
              <a:off x="2707920" y="138348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0" name="Google Shape;158;p5"/>
            <p:cNvSpPr/>
            <p:nvPr/>
          </p:nvSpPr>
          <p:spPr>
            <a:xfrm rot="16200000">
              <a:off x="4603320" y="138348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Google Shape;159;p5"/>
            <p:cNvSpPr/>
            <p:nvPr/>
          </p:nvSpPr>
          <p:spPr>
            <a:xfrm rot="16200000">
              <a:off x="6498720" y="138348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grpSp>
        <p:nvGrpSpPr>
          <p:cNvPr id="152" name="Google Shape;160;p5"/>
          <p:cNvGrpSpPr/>
          <p:nvPr/>
        </p:nvGrpSpPr>
        <p:grpSpPr>
          <a:xfrm>
            <a:off x="1031040" y="4316040"/>
            <a:ext cx="5709960" cy="460440"/>
            <a:chOff x="1031040" y="4316040"/>
            <a:chExt cx="5709960" cy="460440"/>
          </a:xfrm>
        </p:grpSpPr>
        <p:sp>
          <p:nvSpPr>
            <p:cNvPr id="153" name="Google Shape;161;p5"/>
            <p:cNvSpPr/>
            <p:nvPr/>
          </p:nvSpPr>
          <p:spPr>
            <a:xfrm rot="16200000">
              <a:off x="812520" y="453420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4" name="Google Shape;162;p5"/>
            <p:cNvSpPr/>
            <p:nvPr/>
          </p:nvSpPr>
          <p:spPr>
            <a:xfrm rot="16200000">
              <a:off x="2707920" y="453420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55" name="Google Shape;163;p5"/>
            <p:cNvSpPr/>
            <p:nvPr/>
          </p:nvSpPr>
          <p:spPr>
            <a:xfrm rot="16200000">
              <a:off x="4603320" y="453420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6" name="Google Shape;164;p5"/>
            <p:cNvSpPr/>
            <p:nvPr/>
          </p:nvSpPr>
          <p:spPr>
            <a:xfrm rot="16200000">
              <a:off x="6498720" y="453420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57" name="Google Shape;165;p5"/>
          <p:cNvSpPr/>
          <p:nvPr/>
        </p:nvSpPr>
        <p:spPr>
          <a:xfrm>
            <a:off x="432000" y="1624320"/>
            <a:ext cx="1598040" cy="268920"/>
          </a:xfrm>
          <a:prstGeom prst="rect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  <a:effectLst>
            <a:outerShdw dist="19080" dir="5400000" blurRad="57240" rotWithShape="0">
              <a:srgbClr val="eeeeee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Overview 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Google Shape;166;p5"/>
          <p:cNvSpPr/>
          <p:nvPr/>
        </p:nvSpPr>
        <p:spPr>
          <a:xfrm>
            <a:off x="432000" y="2620080"/>
            <a:ext cx="1598040" cy="284760"/>
          </a:xfrm>
          <a:prstGeom prst="rect">
            <a:avLst/>
          </a:prstGeom>
          <a:solidFill>
            <a:srgbClr val="db4437"/>
          </a:solidFill>
          <a:ln w="9360">
            <a:solidFill>
              <a:srgbClr val="db443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Problem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Google Shape;167;p5"/>
          <p:cNvSpPr/>
          <p:nvPr/>
        </p:nvSpPr>
        <p:spPr>
          <a:xfrm>
            <a:off x="432000" y="3615840"/>
            <a:ext cx="1598040" cy="268920"/>
          </a:xfrm>
          <a:prstGeom prst="rect">
            <a:avLst/>
          </a:prstGeom>
          <a:solidFill>
            <a:srgbClr val="f4b400"/>
          </a:solidFill>
          <a:ln w="9360">
            <a:solidFill>
              <a:srgbClr val="f4b4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Solution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Google Shape;168;p5"/>
          <p:cNvSpPr/>
          <p:nvPr/>
        </p:nvSpPr>
        <p:spPr>
          <a:xfrm>
            <a:off x="432000" y="4676040"/>
            <a:ext cx="1598040" cy="284760"/>
          </a:xfrm>
          <a:prstGeom prst="rect">
            <a:avLst/>
          </a:prstGeom>
          <a:solidFill>
            <a:srgbClr val="0f9d58"/>
          </a:solidFill>
          <a:ln w="9360">
            <a:solidFill>
              <a:srgbClr val="0f9d58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Details 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Google Shape;169;p5"/>
          <p:cNvSpPr/>
          <p:nvPr/>
        </p:nvSpPr>
        <p:spPr>
          <a:xfrm>
            <a:off x="432000" y="8296560"/>
            <a:ext cx="1598040" cy="268920"/>
          </a:xfrm>
          <a:prstGeom prst="rect">
            <a:avLst/>
          </a:prstGeom>
          <a:solidFill>
            <a:srgbClr val="4285f4"/>
          </a:solidFill>
          <a:ln w="9360">
            <a:solidFill>
              <a:srgbClr val="4285f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Next Steps </a:t>
            </a:r>
            <a:endParaRPr b="0" lang="en-GB" sz="1400" spc="-1" strike="noStrike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162" name="Google Shape;170;p5"/>
          <p:cNvGrpSpPr/>
          <p:nvPr/>
        </p:nvGrpSpPr>
        <p:grpSpPr>
          <a:xfrm>
            <a:off x="1031040" y="7973280"/>
            <a:ext cx="5709960" cy="460440"/>
            <a:chOff x="1031040" y="7973280"/>
            <a:chExt cx="5709960" cy="460440"/>
          </a:xfrm>
        </p:grpSpPr>
        <p:sp>
          <p:nvSpPr>
            <p:cNvPr id="163" name="Google Shape;171;p5"/>
            <p:cNvSpPr/>
            <p:nvPr/>
          </p:nvSpPr>
          <p:spPr>
            <a:xfrm rot="16200000">
              <a:off x="812520" y="8191440"/>
              <a:ext cx="460440" cy="23760"/>
            </a:xfrm>
            <a:prstGeom prst="rect">
              <a:avLst/>
            </a:prstGeom>
            <a:solidFill>
              <a:srgbClr val="4285f4"/>
            </a:solidFill>
            <a:ln w="9360">
              <a:solidFill>
                <a:srgbClr val="4285f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4" name="Google Shape;172;p5"/>
            <p:cNvSpPr/>
            <p:nvPr/>
          </p:nvSpPr>
          <p:spPr>
            <a:xfrm rot="16200000">
              <a:off x="2707920" y="8191440"/>
              <a:ext cx="460440" cy="23760"/>
            </a:xfrm>
            <a:prstGeom prst="rect">
              <a:avLst/>
            </a:prstGeom>
            <a:solidFill>
              <a:srgbClr val="db4437"/>
            </a:solidFill>
            <a:ln w="9360">
              <a:solidFill>
                <a:srgbClr val="db443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65" name="Google Shape;173;p5"/>
            <p:cNvSpPr/>
            <p:nvPr/>
          </p:nvSpPr>
          <p:spPr>
            <a:xfrm rot="16200000">
              <a:off x="4603320" y="8191440"/>
              <a:ext cx="460440" cy="23760"/>
            </a:xfrm>
            <a:prstGeom prst="rect">
              <a:avLst/>
            </a:prstGeom>
            <a:solidFill>
              <a:srgbClr val="f4b400"/>
            </a:solidFill>
            <a:ln w="9360">
              <a:solidFill>
                <a:srgbClr val="f4b4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66" name="Google Shape;174;p5"/>
            <p:cNvSpPr/>
            <p:nvPr/>
          </p:nvSpPr>
          <p:spPr>
            <a:xfrm rot="16200000">
              <a:off x="6498720" y="8191440"/>
              <a:ext cx="460440" cy="23760"/>
            </a:xfrm>
            <a:prstGeom prst="rect">
              <a:avLst/>
            </a:prstGeom>
            <a:solidFill>
              <a:srgbClr val="0f9d58"/>
            </a:solidFill>
            <a:ln w="9360">
              <a:solidFill>
                <a:srgbClr val="0f9d58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tIns="11880" bIns="11880" anchor="ctr">
              <a:noAutofit/>
            </a:bodyPr>
            <a:p>
              <a:endParaRPr b="0" lang="en-GB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67" name="Google Shape;175;p5"/>
          <p:cNvSpPr/>
          <p:nvPr/>
        </p:nvSpPr>
        <p:spPr>
          <a:xfrm>
            <a:off x="159840" y="441000"/>
            <a:ext cx="7458480" cy="503280"/>
          </a:xfrm>
          <a:prstGeom prst="rect">
            <a:avLst/>
          </a:prstGeom>
          <a:noFill/>
          <a:ln w="0">
            <a:noFill/>
          </a:ln>
          <a:effectLst>
            <a:outerShdw dist="19080" dir="5400000" blurRad="57240" rotWithShape="0">
              <a:srgbClr val="000000">
                <a:alpha val="5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100" spc="-1" strike="noStrike">
                <a:solidFill>
                  <a:srgbClr val="000000"/>
                </a:solidFill>
                <a:latin typeface="Google Sans"/>
                <a:ea typeface="Google Sans"/>
              </a:rPr>
              <a:t>Click here to edit title</a:t>
            </a:r>
            <a:endParaRPr b="0" lang="en-GB" sz="2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Google Shape;176;p5"/>
          <p:cNvSpPr/>
          <p:nvPr/>
        </p:nvSpPr>
        <p:spPr>
          <a:xfrm>
            <a:off x="1763280" y="947880"/>
            <a:ext cx="424584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PT Sans Narrow"/>
                <a:ea typeface="PT Sans Narrow"/>
              </a:rPr>
              <a:t>Click here to edit subtitle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body"/>
          </p:nvPr>
        </p:nvSpPr>
        <p:spPr>
          <a:xfrm>
            <a:off x="4394880" y="4961160"/>
            <a:ext cx="3035160" cy="2495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070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Google Shape;178;p5"/>
          <p:cNvSpPr/>
          <p:nvPr/>
        </p:nvSpPr>
        <p:spPr>
          <a:xfrm>
            <a:off x="4326480" y="7457040"/>
            <a:ext cx="317196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rmAutofit fontScale="74983" lnSpcReduction="10000"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0" i="1" lang="en" sz="1100" spc="-1" strike="noStrike">
                <a:solidFill>
                  <a:srgbClr val="000000"/>
                </a:solidFill>
                <a:latin typeface="Lato"/>
                <a:ea typeface="Lato"/>
              </a:rPr>
              <a:t>Image Alt-Text Here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180;p6"/>
          <p:cNvSpPr/>
          <p:nvPr/>
        </p:nvSpPr>
        <p:spPr>
          <a:xfrm>
            <a:off x="3993480" y="9367920"/>
            <a:ext cx="3693600" cy="73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r>
              <a:rPr b="0" lang="en" sz="600" spc="-1" strike="noStrike">
                <a:solidFill>
                  <a:srgbClr val="ffffff"/>
                </a:solidFill>
                <a:latin typeface="Roboto"/>
                <a:ea typeface="Roboto"/>
              </a:rPr>
              <a:t>Source:  Lorem ipsum dolor sit amet, consectetur adipiscing elit. Duis non erat sem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3" name="Google Shape;181;p6"/>
          <p:cNvGrpSpPr/>
          <p:nvPr/>
        </p:nvGrpSpPr>
        <p:grpSpPr>
          <a:xfrm>
            <a:off x="-17280" y="9048240"/>
            <a:ext cx="7804440" cy="1072080"/>
            <a:chOff x="-17280" y="9048240"/>
            <a:chExt cx="7804440" cy="1072080"/>
          </a:xfrm>
        </p:grpSpPr>
        <p:sp>
          <p:nvSpPr>
            <p:cNvPr id="174" name="Google Shape;182;p6"/>
            <p:cNvSpPr/>
            <p:nvPr/>
          </p:nvSpPr>
          <p:spPr>
            <a:xfrm flipH="1">
              <a:off x="14760" y="9048240"/>
              <a:ext cx="7772040" cy="1072080"/>
            </a:xfrm>
            <a:custGeom>
              <a:avLst/>
              <a:gdLst>
                <a:gd name="textAreaLeft" fmla="*/ -360 w 7772040"/>
                <a:gd name="textAreaRight" fmla="*/ 7772040 w 7772040"/>
                <a:gd name="textAreaTop" fmla="*/ 0 h 1072080"/>
                <a:gd name="textAreaBottom" fmla="*/ 1072440 h 1072080"/>
              </a:gdLst>
              <a:ahLst/>
              <a:rect l="textAreaLeft" t="textAreaTop" r="textAreaRight" b="textAreaBottom"/>
              <a:pathLst>
                <a:path w="367556" h="19840">
                  <a:moveTo>
                    <a:pt x="0" y="19840"/>
                  </a:moveTo>
                  <a:lnTo>
                    <a:pt x="515" y="0"/>
                  </a:lnTo>
                  <a:lnTo>
                    <a:pt x="367556" y="11270"/>
                  </a:lnTo>
                  <a:lnTo>
                    <a:pt x="367044" y="18698"/>
                  </a:lnTo>
                  <a:close/>
                </a:path>
              </a:pathLst>
            </a:custGeom>
            <a:solidFill>
              <a:srgbClr val="4069dd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5" name="Google Shape;183;p6"/>
            <p:cNvSpPr/>
            <p:nvPr/>
          </p:nvSpPr>
          <p:spPr>
            <a:xfrm flipH="1">
              <a:off x="-17640" y="9165600"/>
              <a:ext cx="4053960" cy="926640"/>
            </a:xfrm>
            <a:custGeom>
              <a:avLst/>
              <a:gdLst>
                <a:gd name="textAreaLeft" fmla="*/ -360 w 4053960"/>
                <a:gd name="textAreaRight" fmla="*/ 4053960 w 4053960"/>
                <a:gd name="textAreaTop" fmla="*/ 0 h 926640"/>
                <a:gd name="textAreaBottom" fmla="*/ 927000 h 926640"/>
              </a:gdLst>
              <a:ahLst/>
              <a:rect l="textAreaLeft" t="textAreaTop" r="textAreaRight" b="textAreaBottom"/>
              <a:pathLst>
                <a:path w="366343" h="18959">
                  <a:moveTo>
                    <a:pt x="0" y="18521"/>
                  </a:moveTo>
                  <a:lnTo>
                    <a:pt x="366343" y="0"/>
                  </a:lnTo>
                  <a:lnTo>
                    <a:pt x="366052" y="18959"/>
                  </a:lnTo>
                  <a:close/>
                </a:path>
              </a:pathLst>
            </a:custGeom>
            <a:solidFill>
              <a:srgbClr val="448a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en-GB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9;p1"/>
          <p:cNvSpPr/>
          <p:nvPr/>
        </p:nvSpPr>
        <p:spPr>
          <a:xfrm>
            <a:off x="3247200" y="1195200"/>
            <a:ext cx="4497840" cy="39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89;p8"/>
          <p:cNvSpPr/>
          <p:nvPr/>
        </p:nvSpPr>
        <p:spPr>
          <a:xfrm>
            <a:off x="100440" y="1257480"/>
            <a:ext cx="288288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Salifort Motors seeks to improve employee retention and answer the following question: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1400" spc="-1" strike="noStrike">
                <a:solidFill>
                  <a:srgbClr val="000000"/>
                </a:solidFill>
                <a:latin typeface="Google Sans"/>
                <a:ea typeface="Google Sans"/>
              </a:rPr>
              <a:t>What’s likely to make the employee leave the company?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Google Shape;190;p8"/>
          <p:cNvSpPr/>
          <p:nvPr/>
        </p:nvSpPr>
        <p:spPr>
          <a:xfrm>
            <a:off x="0" y="66960"/>
            <a:ext cx="7772040" cy="5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" sz="2500" spc="-1" strike="noStrike">
                <a:solidFill>
                  <a:srgbClr val="000000"/>
                </a:solidFill>
                <a:latin typeface="Google Sans"/>
                <a:ea typeface="Google Sans"/>
              </a:rPr>
              <a:t>Salifort Motors</a:t>
            </a:r>
            <a:endParaRPr b="0" lang="en-GB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Google Shape;191;p8"/>
          <p:cNvSpPr/>
          <p:nvPr/>
        </p:nvSpPr>
        <p:spPr>
          <a:xfrm>
            <a:off x="1763280" y="490680"/>
            <a:ext cx="4245840" cy="3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algn="ctr">
              <a:lnSpc>
                <a:spcPct val="115000"/>
              </a:lnSpc>
              <a:spcAft>
                <a:spcPts val="1199"/>
              </a:spcAft>
              <a:tabLst>
                <a:tab algn="l" pos="0"/>
              </a:tabLst>
            </a:pPr>
            <a:r>
              <a:rPr b="0" lang="en" sz="1200" spc="-1" strike="noStrike">
                <a:solidFill>
                  <a:srgbClr val="000000"/>
                </a:solidFill>
                <a:latin typeface="PT Sans Narrow"/>
                <a:ea typeface="PT Sans Narrow"/>
              </a:rPr>
              <a:t>Employee Retention Project </a:t>
            </a:r>
            <a:endParaRPr b="0" lang="en-GB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Google Shape;194;p8"/>
          <p:cNvSpPr/>
          <p:nvPr/>
        </p:nvSpPr>
        <p:spPr>
          <a:xfrm>
            <a:off x="3257640" y="3522600"/>
            <a:ext cx="431352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Barplot above shows the most relevant variables: </a:t>
            </a:r>
            <a:r>
              <a:rPr b="1" i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‘number_project’, ‘last_evaluation’,  ‘tenure’ </a:t>
            </a:r>
            <a:r>
              <a:rPr b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and</a:t>
            </a:r>
            <a:r>
              <a:rPr b="1" i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 ‘overworked’.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Google Shape;195;p8"/>
          <p:cNvSpPr/>
          <p:nvPr/>
        </p:nvSpPr>
        <p:spPr>
          <a:xfrm>
            <a:off x="3257640" y="6554880"/>
            <a:ext cx="4060080" cy="28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5000"/>
              </a:lnSpc>
              <a:tabLst>
                <a:tab algn="l" pos="0"/>
              </a:tabLst>
            </a:pPr>
            <a:r>
              <a:rPr b="1" lang="en" sz="1000" spc="-1" strike="noStrike">
                <a:solidFill>
                  <a:srgbClr val="000000"/>
                </a:solidFill>
                <a:latin typeface="Google Sans"/>
                <a:ea typeface="Google Sans"/>
              </a:rPr>
              <a:t>In the random forest model above, </a:t>
            </a:r>
            <a:r>
              <a:rPr b="1" i="1" lang="en" sz="1000" spc="-1" strike="noStrike">
                <a:solidFill>
                  <a:srgbClr val="000000"/>
                </a:solidFill>
                <a:latin typeface="Google Sans"/>
                <a:ea typeface="Google Sans"/>
              </a:rPr>
              <a:t>`</a:t>
            </a:r>
            <a:r>
              <a:rPr b="1" i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‘number_project’, ‘last_evaluation’,  ‘tenure’ </a:t>
            </a:r>
            <a:r>
              <a:rPr b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and</a:t>
            </a:r>
            <a:r>
              <a:rPr b="1" i="1" lang="en" sz="1000" spc="-1" strike="noStrike">
                <a:solidFill>
                  <a:schemeClr val="dk1"/>
                </a:solidFill>
                <a:highlight>
                  <a:srgbClr val="fffffe"/>
                </a:highlight>
                <a:latin typeface="Google Sans"/>
                <a:ea typeface="Google Sans"/>
              </a:rPr>
              <a:t> ‘overworked’,</a:t>
            </a:r>
            <a:r>
              <a:rPr b="1" i="1" lang="en" sz="1000" spc="-1" strike="noStrike">
                <a:solidFill>
                  <a:srgbClr val="000000"/>
                </a:solidFill>
                <a:latin typeface="Google Sans"/>
                <a:ea typeface="Google Sans"/>
              </a:rPr>
              <a:t> </a:t>
            </a:r>
            <a:r>
              <a:rPr b="1" lang="en" sz="1000" spc="-1" strike="noStrike">
                <a:solidFill>
                  <a:srgbClr val="000000"/>
                </a:solidFill>
                <a:latin typeface="Google Sans"/>
                <a:ea typeface="Google Sans"/>
              </a:rPr>
              <a:t>have the highest importance, same as the decision tree. These variables are most helpful in predicting the outcome variable,</a:t>
            </a:r>
            <a:r>
              <a:rPr b="1" i="1" lang="en" sz="1000" spc="-1" strike="noStrike">
                <a:solidFill>
                  <a:srgbClr val="000000"/>
                </a:solidFill>
                <a:latin typeface="Google Sans"/>
                <a:ea typeface="Google Sans"/>
              </a:rPr>
              <a:t> `left`.</a:t>
            </a:r>
            <a:endParaRPr b="0" lang="en-GB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Google Shape;196;p8"/>
          <p:cNvSpPr/>
          <p:nvPr/>
        </p:nvSpPr>
        <p:spPr>
          <a:xfrm>
            <a:off x="100440" y="3295800"/>
            <a:ext cx="2882880" cy="210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Since the variable we are seeking to predict is categorical, the team could build either a logistic regression or a tree-based machine learning model.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The random forest model slightly outperforms the decision tree model.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197;p8"/>
          <p:cNvSpPr/>
          <p:nvPr/>
        </p:nvSpPr>
        <p:spPr>
          <a:xfrm>
            <a:off x="100440" y="5783040"/>
            <a:ext cx="2882880" cy="1464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14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This model helps predict whether an employee will leave and identify which factors are most influential. These insights can help HR make decisions to improve employee retention.</a:t>
            </a:r>
            <a:endParaRPr b="0" lang="en-GB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Google Shape;198;p8"/>
          <p:cNvSpPr/>
          <p:nvPr/>
        </p:nvSpPr>
        <p:spPr>
          <a:xfrm>
            <a:off x="100440" y="7770600"/>
            <a:ext cx="7057800" cy="210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298440">
              <a:lnSpc>
                <a:spcPct val="115000"/>
              </a:lnSpc>
              <a:spcBef>
                <a:spcPts val="601"/>
              </a:spcBef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Cap the number of projects that employees can work on.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Consider promoting employees who have been with the company for at least four years, or conduct further investigation about why four-year tenured employees are so dissatisfied.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Either reward employees for working longer hours, or don't require them to do so.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If employees aren't familiar with the company's overtime pay policies, inform them about this. If the expectations around workload and time off aren't explicit, make them clear.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Hold company-wide and within-team discussions to understand and address the company work culture, across the board and in specific contexts.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  <a:p>
            <a:pPr marL="457200" indent="-298440">
              <a:lnSpc>
                <a:spcPct val="115000"/>
              </a:lnSpc>
              <a:buClr>
                <a:srgbClr val="212121"/>
              </a:buClr>
              <a:buFont typeface="Google Sans"/>
              <a:buChar char="●"/>
            </a:pPr>
            <a:r>
              <a:rPr b="0" lang="en" sz="1100" spc="-1" strike="noStrike">
                <a:solidFill>
                  <a:schemeClr val="accent2"/>
                </a:solidFill>
                <a:highlight>
                  <a:srgbClr val="ffffff"/>
                </a:highlight>
                <a:latin typeface="Google Sans"/>
                <a:ea typeface="Google Sans"/>
              </a:rPr>
              <a:t>High evaluation scores should not be reserved for employees who work 200+ hours per month. Consider a proportionate scale for rewarding employees who contribute more/put in more effort.</a:t>
            </a:r>
            <a:endParaRPr b="0" lang="en-GB" sz="11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3016800" y="1044000"/>
            <a:ext cx="4183200" cy="261828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3083400" y="4025880"/>
            <a:ext cx="4116600" cy="2634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en-GB</dc:language>
  <cp:lastModifiedBy/>
  <dcterms:modified xsi:type="dcterms:W3CDTF">2025-08-07T12:27:47Z</dcterms:modified>
  <cp:revision>2</cp:revision>
  <dc:subject/>
  <dc:title/>
</cp:coreProperties>
</file>