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9.png" ContentType="image/png"/>
  <Override PartName="/ppt/media/image10.tif" ContentType="image/tiff"/>
  <Override PartName="/ppt/media/image8.png" ContentType="image/png"/>
  <Override PartName="/ppt/media/image7.png" ContentType="image/png"/>
  <Override PartName="/ppt/media/image11.tif" ContentType="image/tiff"/>
  <Override PartName="/ppt/media/image6.tif" ContentType="image/tiff"/>
  <Override PartName="/ppt/media/image2.png" ContentType="image/png"/>
  <Override PartName="/ppt/media/image3.png" ContentType="image/png"/>
  <Override PartName="/ppt/media/image15.wmf" ContentType="image/x-wmf"/>
  <Override PartName="/ppt/media/image16.wmf" ContentType="image/x-wmf"/>
  <Override PartName="/ppt/media/image17.wmf" ContentType="image/x-wmf"/>
  <Override PartName="/ppt/media/image19.wmf" ContentType="image/x-wmf"/>
  <Override PartName="/ppt/media/image18.wmf" ContentType="image/x-wmf"/>
  <Override PartName="/ppt/media/image5.tif" ContentType="image/tiff"/>
  <Override PartName="/ppt/media/image1.png" ContentType="image/png"/>
  <Override PartName="/ppt/media/image14.wmf" ContentType="image/x-wmf"/>
  <Override PartName="/ppt/media/image13.tif" ContentType="image/tiff"/>
  <Override PartName="/ppt/media/image4.png" ContentType="image/png"/>
  <Override PartName="/ppt/media/image12.tif" ContentType="image/tiff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19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3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33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slides/slide1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9144000" cy="5143500"/>
  <p:notesSz cx="6845300" cy="93964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Lucida Sans"/>
              </a:rPr>
              <a:t>Click to </a:t>
            </a:r>
            <a:r>
              <a:rPr b="0" lang="en-US" sz="2400" spc="-1" strike="noStrike">
                <a:solidFill>
                  <a:srgbClr val="000000"/>
                </a:solidFill>
                <a:latin typeface="Lucida Sans"/>
              </a:rPr>
              <a:t>move </a:t>
            </a:r>
            <a:r>
              <a:rPr b="0" lang="en-US" sz="2400" spc="-1" strike="noStrike">
                <a:solidFill>
                  <a:srgbClr val="000000"/>
                </a:solidFill>
                <a:latin typeface="Lucida Sans"/>
              </a:rPr>
              <a:t>the </a:t>
            </a:r>
            <a:r>
              <a:rPr b="0" lang="en-US" sz="2400" spc="-1" strike="noStrike">
                <a:solidFill>
                  <a:srgbClr val="000000"/>
                </a:solidFill>
                <a:latin typeface="Lucida Sans"/>
              </a:rPr>
              <a:t>slide</a:t>
            </a:r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</a:t>
            </a:r>
            <a:r>
              <a:rPr b="0" lang="en-US" sz="2000" spc="-1" strike="noStrike">
                <a:latin typeface="Arial"/>
              </a:rPr>
              <a:t>edit the </a:t>
            </a:r>
            <a:r>
              <a:rPr b="0" lang="en-US" sz="2000" spc="-1" strike="noStrike">
                <a:latin typeface="Arial"/>
              </a:rPr>
              <a:t>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7FEF763-753E-4C5A-9A13-CBE1E005EAD9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F762835-0C59-4B05-A16B-B6F80954E7EE}" type="slidenum">
              <a:rPr b="0" lang="en-US" sz="12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4899D49-5FDA-433E-9E12-D9DCE5036389}" type="slidenum">
              <a:rPr b="0" lang="en-US" sz="12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B503C68-A2DE-4180-8E5C-3CC9C825016E}" type="slidenum">
              <a:rPr b="0" lang="en-US" sz="12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6A682AF-F08B-400F-8198-2F9A556CD454}" type="slidenum">
              <a:rPr b="0" lang="en-US" sz="12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Thanks to </a:t>
            </a:r>
            <a:r>
              <a:rPr b="0" lang="en-US" sz="2000" spc="-1" strike="noStrike">
                <a:latin typeface="Arial"/>
              </a:rPr>
              <a:t>Brendan </a:t>
            </a:r>
            <a:r>
              <a:rPr b="0" lang="en-US" sz="2000" spc="-1" strike="noStrike">
                <a:latin typeface="Arial"/>
              </a:rPr>
              <a:t>O’Conn</a:t>
            </a:r>
            <a:r>
              <a:rPr b="0" lang="en-US" sz="2000" spc="-1" strike="noStrike">
                <a:latin typeface="Arial"/>
              </a:rPr>
              <a:t>or and </a:t>
            </a:r>
            <a:r>
              <a:rPr b="0" lang="en-US" sz="2000" spc="-1" strike="noStrike">
                <a:latin typeface="Arial"/>
              </a:rPr>
              <a:t>Noah </a:t>
            </a:r>
            <a:r>
              <a:rPr b="0" lang="en-US" sz="2000" spc="-1" strike="noStrike">
                <a:latin typeface="Arial"/>
              </a:rPr>
              <a:t>Smith </a:t>
            </a:r>
            <a:r>
              <a:rPr b="0" lang="en-US" sz="2000" spc="-1" strike="noStrike">
                <a:latin typeface="Arial"/>
              </a:rPr>
              <a:t>(email, </a:t>
            </a:r>
            <a:r>
              <a:rPr b="0" lang="en-US" sz="2000" spc="-1" strike="noStrike">
                <a:latin typeface="Arial"/>
              </a:rPr>
              <a:t>1/18/12) </a:t>
            </a:r>
            <a:r>
              <a:rPr b="0" lang="en-US" sz="2000" spc="-1" strike="noStrike">
                <a:latin typeface="Arial"/>
              </a:rPr>
              <a:t>for </a:t>
            </a:r>
            <a:r>
              <a:rPr b="0" lang="en-US" sz="2000" spc="-1" strike="noStrike">
                <a:latin typeface="Arial"/>
              </a:rPr>
              <a:t>permissi</a:t>
            </a:r>
            <a:r>
              <a:rPr b="0" lang="en-US" sz="2000" spc="-1" strike="noStrike">
                <a:latin typeface="Arial"/>
              </a:rPr>
              <a:t>on to </a:t>
            </a:r>
            <a:r>
              <a:rPr b="0" lang="en-US" sz="2000" spc="-1" strike="noStrike">
                <a:latin typeface="Arial"/>
              </a:rPr>
              <a:t>use this </a:t>
            </a:r>
            <a:r>
              <a:rPr b="0" lang="en-US" sz="2000" spc="-1" strike="noStrike">
                <a:latin typeface="Arial"/>
              </a:rPr>
              <a:t>figure.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1FC31B2-0DD5-4132-9FF3-409393EA998B}" type="slidenum">
              <a:rPr b="0" lang="en-US" sz="12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Thanks to Johan Bollen (email, 1/18/12) for permission to use this figure.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0" name="TextShape 3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DCD4741-845B-4FE3-A0AE-8343294DBDFB}" type="slidenum">
              <a:rPr b="0" lang="en-US" sz="12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Thanks to Johan Bollen (email, 1/18/12) for permission to use this figure.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A3C4AC0-D6E5-489D-A472-78C2C4BE4EAC}" type="slidenum">
              <a:rPr b="0" lang="en-US" sz="12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0" y="510840"/>
            <a:ext cx="3890520" cy="602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0" y="510840"/>
            <a:ext cx="3890520" cy="602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Click to edit Master title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style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7238880" y="4705200"/>
            <a:ext cx="1218960" cy="34272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5334120" y="4705200"/>
            <a:ext cx="1904760" cy="34272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572000" y="4705200"/>
            <a:ext cx="764640" cy="342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fld id="{BF1F8A40-3AE2-43FE-BAE8-E4FF1BCB0150}" type="slidenum">
              <a:rPr b="0" lang="en-US" sz="1400" spc="-1" strike="noStrike">
                <a:solidFill>
                  <a:srgbClr val="e7d19a"/>
                </a:solidFill>
                <a:latin typeface="Calibri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04920" y="1352520"/>
            <a:ext cx="8534160" cy="33332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3716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1714680" indent="-228240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858000" y="4705200"/>
            <a:ext cx="1980720" cy="3427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048120" y="4705200"/>
            <a:ext cx="2895120" cy="3427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304920" y="4705200"/>
            <a:ext cx="1980720" cy="3427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A866F6D4-D755-4F9E-B051-70E9713A5EB8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CustomShape 6"/>
          <p:cNvSpPr/>
          <p:nvPr/>
        </p:nvSpPr>
        <p:spPr>
          <a:xfrm rot="5400000">
            <a:off x="-2548440" y="2548800"/>
            <a:ext cx="5143320" cy="45360"/>
          </a:xfrm>
          <a:prstGeom prst="rect">
            <a:avLst/>
          </a:prstGeom>
          <a:solidFill>
            <a:srgbClr val="a40508"/>
          </a:solidFill>
          <a:ln w="9360">
            <a:solidFill>
              <a:srgbClr val="a4001d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://www.cs.cornell.edu/people/pabo/movie-review-data" TargetMode="External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sentiment.christopherpotts.net/code-data/happyfuntokenizing.py" TargetMode="External"/><Relationship Id="rId2" Type="http://schemas.openxmlformats.org/officeDocument/2006/relationships/hyperlink" Target="http://sentiment.christopherpotts.net/code-data/happyfuntokenizing.py" TargetMode="External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ww.google.com/products/catalog?hl=en&amp;q=hp+printer&amp;gs_upl=0l0l0l3005l0l0l0l0l0l0l0l0ll0l0&amp;bav=on.2,or.r_gc.r_pw.,cf.osb&amp;biw=845&amp;bih=543&amp;um=1&amp;ie=UTF-8&amp;tbm=shop&amp;cid=1773312189370889584&amp;sa=X&amp;ei=WvTYTpyBLemhiQK_l7j6CQ&amp;ved=0CKkBEOUNMAA" TargetMode="External"/><Relationship Id="rId2" Type="http://schemas.openxmlformats.org/officeDocument/2006/relationships/image" Target="../media/image5.tif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www.bing.com/shopping/hp-officejet-6500a-e710n-multifunction-printer/reviews/1A36AAD0FBED466A5005?q=hp+officejet+6500a&amp;lpf=0&amp;lpq=hp+officejet+6500a&amp;FORM=CQCA&amp;lppc=16" TargetMode="External"/><Relationship Id="rId2" Type="http://schemas.openxmlformats.org/officeDocument/2006/relationships/image" Target="../media/image6.tif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www.sciencedirect.com/science/article/pii/S187775031100007X" TargetMode="External"/><Relationship Id="rId2" Type="http://schemas.openxmlformats.org/officeDocument/2006/relationships/hyperlink" Target="http://www.sciencedirect.com/science/article/pii/S187775031100007X" TargetMode="External"/><Relationship Id="rId3" Type="http://schemas.openxmlformats.org/officeDocument/2006/relationships/hyperlink" Target="http://www.sciencedirect.com/science/article/pii/S187775031100007X" TargetMode="External"/><Relationship Id="rId4" Type="http://schemas.openxmlformats.org/officeDocument/2006/relationships/image" Target="../media/image10.tif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twittersentiment.appspot.com/" TargetMode="External"/><Relationship Id="rId2" Type="http://schemas.openxmlformats.org/officeDocument/2006/relationships/image" Target="../media/image12.tif"/><Relationship Id="rId3" Type="http://schemas.openxmlformats.org/officeDocument/2006/relationships/image" Target="../media/image13.tif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962520" y="133200"/>
            <a:ext cx="4800240" cy="1904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 (Headings)"/>
                <a:ea typeface="ＭＳ Ｐゴシック"/>
              </a:rPr>
              <a:t>Sen</a:t>
            </a:r>
            <a:r>
              <a:rPr b="1" lang="en-US" sz="4000" spc="-1" strike="noStrike">
                <a:solidFill>
                  <a:srgbClr val="000000"/>
                </a:solidFill>
                <a:latin typeface="Calibri (Headings)"/>
                <a:ea typeface="ＭＳ Ｐゴシック"/>
              </a:rPr>
              <a:t>tim</a:t>
            </a:r>
            <a:r>
              <a:rPr b="1" lang="en-US" sz="4000" spc="-1" strike="noStrike">
                <a:solidFill>
                  <a:srgbClr val="000000"/>
                </a:solidFill>
                <a:latin typeface="Calibri (Headings)"/>
                <a:ea typeface="ＭＳ Ｐゴシック"/>
              </a:rPr>
              <a:t>ent </a:t>
            </a:r>
            <a:r>
              <a:rPr b="1" lang="en-US" sz="4000" spc="-1" strike="noStrike">
                <a:solidFill>
                  <a:srgbClr val="000000"/>
                </a:solidFill>
                <a:latin typeface="Calibri (Headings)"/>
                <a:ea typeface="ＭＳ Ｐゴシック"/>
              </a:rPr>
              <a:t>Ana</a:t>
            </a:r>
            <a:r>
              <a:rPr b="1" lang="en-US" sz="4000" spc="-1" strike="noStrike">
                <a:solidFill>
                  <a:srgbClr val="000000"/>
                </a:solidFill>
                <a:latin typeface="Calibri (Headings)"/>
                <a:ea typeface="ＭＳ Ｐゴシック"/>
              </a:rPr>
              <a:t>lysi</a:t>
            </a:r>
            <a:r>
              <a:rPr b="1" lang="en-US" sz="4000" spc="-1" strike="noStrike">
                <a:solidFill>
                  <a:srgbClr val="000000"/>
                </a:solidFill>
                <a:latin typeface="Calibri (Headings)"/>
                <a:ea typeface="ＭＳ Ｐゴシック"/>
              </a:rPr>
              <a:t>s</a:t>
            </a:r>
            <a:endParaRPr b="0" lang="en-US" sz="40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0" y="2876400"/>
            <a:ext cx="3885840" cy="1676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3600" spc="-1" strike="noStrike">
                <a:solidFill>
                  <a:srgbClr val="a4001d"/>
                </a:solidFill>
                <a:latin typeface="Calibri"/>
                <a:ea typeface="ＭＳ Ｐゴシック"/>
              </a:rPr>
              <a:t>Wha</a:t>
            </a:r>
            <a:r>
              <a:rPr b="0" lang="en-US" sz="3600" spc="-1" strike="noStrike">
                <a:solidFill>
                  <a:srgbClr val="a4001d"/>
                </a:solidFill>
                <a:latin typeface="Calibri"/>
                <a:ea typeface="ＭＳ Ｐゴシック"/>
              </a:rPr>
              <a:t>t is </a:t>
            </a:r>
            <a:r>
              <a:rPr b="0" lang="en-US" sz="3600" spc="-1" strike="noStrike">
                <a:solidFill>
                  <a:srgbClr val="a4001d"/>
                </a:solidFill>
                <a:latin typeface="Calibri"/>
                <a:ea typeface="ＭＳ Ｐゴシック"/>
              </a:rPr>
              <a:t>Senti</a:t>
            </a:r>
            <a:r>
              <a:rPr b="0" lang="en-US" sz="3600" spc="-1" strike="noStrike">
                <a:solidFill>
                  <a:srgbClr val="a4001d"/>
                </a:solidFill>
                <a:latin typeface="Calibri"/>
                <a:ea typeface="ＭＳ Ｐゴシック"/>
              </a:rPr>
              <a:t>men</a:t>
            </a:r>
            <a:r>
              <a:rPr b="0" lang="en-US" sz="3600" spc="-1" strike="noStrike">
                <a:solidFill>
                  <a:srgbClr val="a4001d"/>
                </a:solidFill>
                <a:latin typeface="Calibri"/>
                <a:ea typeface="ＭＳ Ｐゴシック"/>
              </a:rPr>
              <a:t>t </a:t>
            </a:r>
            <a:r>
              <a:rPr b="0" lang="en-US" sz="3600" spc="-1" strike="noStrike">
                <a:solidFill>
                  <a:srgbClr val="a4001d"/>
                </a:solidFill>
                <a:latin typeface="Calibri"/>
                <a:ea typeface="ＭＳ Ｐゴシック"/>
              </a:rPr>
              <a:t>Anal</a:t>
            </a:r>
            <a:r>
              <a:rPr b="0" lang="en-US" sz="3600" spc="-1" strike="noStrike">
                <a:solidFill>
                  <a:srgbClr val="a4001d"/>
                </a:solidFill>
                <a:latin typeface="Calibri"/>
                <a:ea typeface="ＭＳ Ｐゴシック"/>
              </a:rPr>
              <a:t>ysis?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Why sentiment analysis?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28600" y="1352520"/>
            <a:ext cx="891504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41"/>
              </a:spcBef>
              <a:buClr>
                <a:srgbClr val="cc0000"/>
              </a:buClr>
              <a:buFont typeface="Times"/>
              <a:buChar char="•"/>
            </a:pPr>
            <a:r>
              <a:rPr b="0" i="1" lang="en-US" sz="27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Movie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 is this review positive or negative?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41"/>
              </a:spcBef>
              <a:buClr>
                <a:srgbClr val="cc0000"/>
              </a:buClr>
              <a:buFont typeface="Times"/>
              <a:buChar char="•"/>
            </a:pPr>
            <a:r>
              <a:rPr b="0" i="1" lang="en-US" sz="27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Products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what do people think about the new iPhone?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41"/>
              </a:spcBef>
              <a:buClr>
                <a:srgbClr val="cc0000"/>
              </a:buClr>
              <a:buFont typeface="Times"/>
              <a:buChar char="•"/>
            </a:pPr>
            <a:r>
              <a:rPr b="0" i="1" lang="en-US" sz="27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Public sentiment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how is consumer confidence? Is despair increasing?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41"/>
              </a:spcBef>
              <a:buClr>
                <a:srgbClr val="cc0000"/>
              </a:buClr>
              <a:buFont typeface="Times"/>
              <a:buChar char="•"/>
            </a:pPr>
            <a:r>
              <a:rPr b="0" i="1" lang="en-US" sz="27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Politics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what do people think about this candidate or issue?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41"/>
              </a:spcBef>
              <a:buClr>
                <a:srgbClr val="cc0000"/>
              </a:buClr>
              <a:buFont typeface="Times"/>
              <a:buChar char="•"/>
            </a:pPr>
            <a:r>
              <a:rPr b="0" i="1" lang="en-US" sz="27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Prediction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predict election outcomes or market trends from sentiment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3D7FF466-51D8-40B4-BED8-C8C37A6AAB78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5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350720" y="-95400"/>
            <a:ext cx="7772040" cy="85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Scherer Typology of Affective States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04920" y="1255680"/>
            <a:ext cx="8762760" cy="3885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Font typeface="Times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Emotion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brief organically synchronized … evaluation of a major event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Times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angry, sad, joyful, fearful, ashamed, proud, elated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Font typeface="Times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Mood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diffuse non-caused low-intensity long-duration change in subjective feeling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Times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cheerful, gloomy, irritable, listless, depressed, buoyant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Font typeface="Times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Interpersonal stances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affective stance toward another person in a specific interaction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Times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friendly, flirtatious, distant, cold, warm, supportive, contemptuous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Font typeface="Times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Attitudes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enduring, affectively colored beliefs, dispositions towards objects or persons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Times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liking, loving, hating, valuing, desiring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Font typeface="Times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Personality traits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stable personality dispositions and typical behavior tendencies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Times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nervous, anxious, reckless, morose, hostile, jealous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350720" y="-95400"/>
            <a:ext cx="7772040" cy="85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Scherer Typology of Affective States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04920" y="1255680"/>
            <a:ext cx="8838720" cy="3885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Font typeface="Times"/>
              <a:buChar char="•"/>
            </a:pPr>
            <a:r>
              <a:rPr b="1" lang="en-US" sz="1800" spc="-1" strike="noStrike">
                <a:solidFill>
                  <a:srgbClr val="7cd7cf"/>
                </a:solidFill>
                <a:latin typeface="Calibri"/>
                <a:ea typeface="ＭＳ Ｐゴシック"/>
              </a:rPr>
              <a:t>Emotion</a:t>
            </a:r>
            <a:r>
              <a:rPr b="0" lang="en-US" sz="1800" spc="-1" strike="noStrike">
                <a:solidFill>
                  <a:srgbClr val="7cd7cf"/>
                </a:solidFill>
                <a:latin typeface="Calibri"/>
                <a:ea typeface="ＭＳ Ｐゴシック"/>
              </a:rPr>
              <a:t>: brief organically synchronized … evaluation of a major event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Times"/>
              <a:buChar char="•"/>
            </a:pPr>
            <a:r>
              <a:rPr b="0" i="1" lang="en-US" sz="1800" spc="-1" strike="noStrike">
                <a:solidFill>
                  <a:srgbClr val="7cd7cf"/>
                </a:solidFill>
                <a:latin typeface="Calibri"/>
                <a:ea typeface="ＭＳ Ｐゴシック"/>
              </a:rPr>
              <a:t>angry, sad, joyful, fearful, ashamed, proud, elated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Font typeface="Times"/>
              <a:buChar char="•"/>
            </a:pPr>
            <a:r>
              <a:rPr b="1" lang="en-US" sz="1800" spc="-1" strike="noStrike">
                <a:solidFill>
                  <a:srgbClr val="7cd7cf"/>
                </a:solidFill>
                <a:latin typeface="Calibri"/>
                <a:ea typeface="ＭＳ Ｐゴシック"/>
              </a:rPr>
              <a:t>Mood</a:t>
            </a:r>
            <a:r>
              <a:rPr b="0" lang="en-US" sz="1800" spc="-1" strike="noStrike">
                <a:solidFill>
                  <a:srgbClr val="7cd7cf"/>
                </a:solidFill>
                <a:latin typeface="Calibri"/>
                <a:ea typeface="ＭＳ Ｐゴシック"/>
              </a:rPr>
              <a:t>: diffuse non-caused low-intensity long-duration change in subjective feeling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Times"/>
              <a:buChar char="•"/>
            </a:pPr>
            <a:r>
              <a:rPr b="0" i="1" lang="en-US" sz="1800" spc="-1" strike="noStrike">
                <a:solidFill>
                  <a:srgbClr val="7cd7cf"/>
                </a:solidFill>
                <a:latin typeface="Calibri"/>
                <a:ea typeface="ＭＳ Ｐゴシック"/>
              </a:rPr>
              <a:t>cheerful, gloomy, irritable, listless, depressed, buoyant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Font typeface="Times"/>
              <a:buChar char="•"/>
            </a:pPr>
            <a:r>
              <a:rPr b="1" lang="en-US" sz="1800" spc="-1" strike="noStrike">
                <a:solidFill>
                  <a:srgbClr val="7cd7cf"/>
                </a:solidFill>
                <a:latin typeface="Calibri"/>
                <a:ea typeface="ＭＳ Ｐゴシック"/>
              </a:rPr>
              <a:t>Interpersonal stances</a:t>
            </a:r>
            <a:r>
              <a:rPr b="0" lang="en-US" sz="1800" spc="-1" strike="noStrike">
                <a:solidFill>
                  <a:srgbClr val="7cd7cf"/>
                </a:solidFill>
                <a:latin typeface="Calibri"/>
                <a:ea typeface="ＭＳ Ｐゴシック"/>
              </a:rPr>
              <a:t>: affective stance toward another person in a specific interaction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Times"/>
              <a:buChar char="•"/>
            </a:pPr>
            <a:r>
              <a:rPr b="0" i="1" lang="en-US" sz="1800" spc="-1" strike="noStrike">
                <a:solidFill>
                  <a:srgbClr val="7cd7cf"/>
                </a:solidFill>
                <a:latin typeface="Calibri"/>
                <a:ea typeface="ＭＳ Ｐゴシック"/>
              </a:rPr>
              <a:t>friendly, flirtatious, distant, cold, warm, supportive, contemptuous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Font typeface="Times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Attitudes: enduring, affectively colored beliefs, dispositions towards objects or persons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Times"/>
              <a:buChar char="•"/>
            </a:pP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liking, loving, hating, valuing, desiring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Font typeface="Times"/>
              <a:buChar char="•"/>
            </a:pPr>
            <a:r>
              <a:rPr b="1" lang="en-US" sz="1800" spc="-1" strike="noStrike">
                <a:solidFill>
                  <a:srgbClr val="7cd7cf"/>
                </a:solidFill>
                <a:latin typeface="Calibri"/>
                <a:ea typeface="ＭＳ Ｐゴシック"/>
              </a:rPr>
              <a:t>Personality traits</a:t>
            </a:r>
            <a:r>
              <a:rPr b="0" lang="en-US" sz="1800" spc="-1" strike="noStrike">
                <a:solidFill>
                  <a:srgbClr val="7cd7cf"/>
                </a:solidFill>
                <a:latin typeface="Calibri"/>
                <a:ea typeface="ＭＳ Ｐゴシック"/>
              </a:rPr>
              <a:t>: stable personality dispositions and typical behavior tendencies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Times"/>
              <a:buChar char="•"/>
            </a:pPr>
            <a:r>
              <a:rPr b="0" i="1" lang="en-US" sz="1800" spc="-1" strike="noStrike">
                <a:solidFill>
                  <a:srgbClr val="7cd7cf"/>
                </a:solidFill>
                <a:latin typeface="Calibri"/>
                <a:ea typeface="ＭＳ Ｐゴシック"/>
              </a:rPr>
              <a:t>nervous, anxious, reckless, morose, hostile, jealous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371600" y="20952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Sentim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ent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Analysi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04920" y="1200240"/>
            <a:ext cx="8762760" cy="3962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Sentiment analysis is the detection of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attitudes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enduring, affectively colored beliefs, dispositions towards objects or persons”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Holder (source)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of attitude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Target (aspect)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of attitude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Type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of attitude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From a set of types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3716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Times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Like, love, hate, value, desire,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etc.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Or (more commonly) simple weighted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polarity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3716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Times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positive, negative, neutral,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together with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strength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Text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containing the attitude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9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Sentence or entire document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304920" y="4705200"/>
            <a:ext cx="380520" cy="342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AEB28D21-60A9-48E4-9C9C-97DDD226CF62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5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Sentiment Analysis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Simplest task: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 the attitude of this text positive or negative?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More complex: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Rank the attitude of this text from 1 to 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Advanced: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Detect the target, source, or complex attitude types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Sentiment Analysis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Simplest task: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90"/>
                </a:solidFill>
                <a:latin typeface="Calibri"/>
                <a:ea typeface="ＭＳ Ｐゴシック"/>
              </a:rPr>
              <a:t>Is the attitude of this text positive or negative?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More complex: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Rank the attitude of this text from 1 to 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Advanced: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Detect the target, source, or complex attitude types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962520" y="133200"/>
            <a:ext cx="4800240" cy="1904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 (Headings)"/>
                <a:ea typeface="ＭＳ Ｐゴシック"/>
              </a:rPr>
              <a:t>Sen</a:t>
            </a:r>
            <a:r>
              <a:rPr b="1" lang="en-US" sz="4000" spc="-1" strike="noStrike">
                <a:solidFill>
                  <a:srgbClr val="000000"/>
                </a:solidFill>
                <a:latin typeface="Calibri (Headings)"/>
                <a:ea typeface="ＭＳ Ｐゴシック"/>
              </a:rPr>
              <a:t>tim</a:t>
            </a:r>
            <a:r>
              <a:rPr b="1" lang="en-US" sz="4000" spc="-1" strike="noStrike">
                <a:solidFill>
                  <a:srgbClr val="000000"/>
                </a:solidFill>
                <a:latin typeface="Calibri (Headings)"/>
                <a:ea typeface="ＭＳ Ｐゴシック"/>
              </a:rPr>
              <a:t>ent </a:t>
            </a:r>
            <a:r>
              <a:rPr b="1" lang="en-US" sz="4000" spc="-1" strike="noStrike">
                <a:solidFill>
                  <a:srgbClr val="000000"/>
                </a:solidFill>
                <a:latin typeface="Calibri (Headings)"/>
                <a:ea typeface="ＭＳ Ｐゴシック"/>
              </a:rPr>
              <a:t>Ana</a:t>
            </a:r>
            <a:r>
              <a:rPr b="1" lang="en-US" sz="4000" spc="-1" strike="noStrike">
                <a:solidFill>
                  <a:srgbClr val="000000"/>
                </a:solidFill>
                <a:latin typeface="Calibri (Headings)"/>
                <a:ea typeface="ＭＳ Ｐゴシック"/>
              </a:rPr>
              <a:t>lysi</a:t>
            </a:r>
            <a:r>
              <a:rPr b="1" lang="en-US" sz="4000" spc="-1" strike="noStrike">
                <a:solidFill>
                  <a:srgbClr val="000000"/>
                </a:solidFill>
                <a:latin typeface="Calibri (Headings)"/>
                <a:ea typeface="ＭＳ Ｐゴシック"/>
              </a:rPr>
              <a:t>s</a:t>
            </a:r>
            <a:endParaRPr b="0" lang="en-US" sz="40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2000" y="2876400"/>
            <a:ext cx="3885840" cy="1676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3600" spc="-1" strike="noStrike">
                <a:solidFill>
                  <a:srgbClr val="a4001d"/>
                </a:solidFill>
                <a:latin typeface="Calibri"/>
                <a:ea typeface="ＭＳ Ｐゴシック"/>
              </a:rPr>
              <a:t>Wha</a:t>
            </a:r>
            <a:r>
              <a:rPr b="0" lang="en-US" sz="3600" spc="-1" strike="noStrike">
                <a:solidFill>
                  <a:srgbClr val="a4001d"/>
                </a:solidFill>
                <a:latin typeface="Calibri"/>
                <a:ea typeface="ＭＳ Ｐゴシック"/>
              </a:rPr>
              <a:t>t is </a:t>
            </a:r>
            <a:r>
              <a:rPr b="0" lang="en-US" sz="3600" spc="-1" strike="noStrike">
                <a:solidFill>
                  <a:srgbClr val="a4001d"/>
                </a:solidFill>
                <a:latin typeface="Calibri"/>
                <a:ea typeface="ＭＳ Ｐゴシック"/>
              </a:rPr>
              <a:t>Senti</a:t>
            </a:r>
            <a:r>
              <a:rPr b="0" lang="en-US" sz="3600" spc="-1" strike="noStrike">
                <a:solidFill>
                  <a:srgbClr val="a4001d"/>
                </a:solidFill>
                <a:latin typeface="Calibri"/>
                <a:ea typeface="ＭＳ Ｐゴシック"/>
              </a:rPr>
              <a:t>men</a:t>
            </a:r>
            <a:r>
              <a:rPr b="0" lang="en-US" sz="3600" spc="-1" strike="noStrike">
                <a:solidFill>
                  <a:srgbClr val="a4001d"/>
                </a:solidFill>
                <a:latin typeface="Calibri"/>
                <a:ea typeface="ＭＳ Ｐゴシック"/>
              </a:rPr>
              <a:t>t </a:t>
            </a:r>
            <a:r>
              <a:rPr b="0" lang="en-US" sz="3600" spc="-1" strike="noStrike">
                <a:solidFill>
                  <a:srgbClr val="a4001d"/>
                </a:solidFill>
                <a:latin typeface="Calibri"/>
                <a:ea typeface="ＭＳ Ｐゴシック"/>
              </a:rPr>
              <a:t>Anal</a:t>
            </a:r>
            <a:r>
              <a:rPr b="0" lang="en-US" sz="3600" spc="-1" strike="noStrike">
                <a:solidFill>
                  <a:srgbClr val="a4001d"/>
                </a:solidFill>
                <a:latin typeface="Calibri"/>
                <a:ea typeface="ＭＳ Ｐゴシック"/>
              </a:rPr>
              <a:t>ysis?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962520" y="133200"/>
            <a:ext cx="4800240" cy="1904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 (Headings)"/>
                <a:ea typeface="ＭＳ Ｐゴシック"/>
              </a:rPr>
              <a:t>Sentiment Analysis</a:t>
            </a:r>
            <a:endParaRPr b="0" lang="en-US" sz="40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4572000" y="2876400"/>
            <a:ext cx="3885840" cy="1676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3600" spc="-1" strike="noStrike">
                <a:solidFill>
                  <a:srgbClr val="a4001d"/>
                </a:solidFill>
                <a:latin typeface="Calibri"/>
                <a:ea typeface="ＭＳ Ｐゴシック"/>
              </a:rPr>
              <a:t>A Baseline Algorithm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371600" y="0"/>
            <a:ext cx="7695720" cy="85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Senti</a:t>
            </a:r>
            <a:r>
              <a:rPr b="0" lang="en-US" sz="28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ment </a:t>
            </a:r>
            <a:r>
              <a:rPr b="0" lang="en-US" sz="28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Classi</a:t>
            </a:r>
            <a:r>
              <a:rPr b="0" lang="en-US" sz="28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ficatio</a:t>
            </a:r>
            <a:r>
              <a:rPr b="0" lang="en-US" sz="28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n in </a:t>
            </a:r>
            <a:r>
              <a:rPr b="0" lang="en-US" sz="28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Movie </a:t>
            </a:r>
            <a:r>
              <a:rPr b="0" lang="en-US" sz="28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Revie</a:t>
            </a:r>
            <a:r>
              <a:rPr b="0" lang="en-US" sz="28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ws</a:t>
            </a:r>
            <a:endParaRPr b="0" lang="en-US" sz="28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533520" y="2038320"/>
            <a:ext cx="7772040" cy="2361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Polarity detection: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 an IMDB movie review positive or negative?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Data: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Polarity Data 2.0: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 u="sng">
                <a:solidFill>
                  <a:srgbClr val="ef8e1c"/>
                </a:solidFill>
                <a:uFillTx/>
                <a:latin typeface="Calibri"/>
                <a:ea typeface="ＭＳ Ｐゴシック"/>
                <a:hlinkClick r:id="rId1"/>
              </a:rPr>
              <a:t>http://www.cs.cornell.edu/people/pabo/movie-review-data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2666880" y="931680"/>
            <a:ext cx="6629040" cy="13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88179"/>
                </a:solidFill>
                <a:latin typeface="Calibri"/>
                <a:ea typeface="ＭＳ Ｐゴシック"/>
              </a:rPr>
              <a:t>Bo Pang, Lillian Lee, and Shivakumar Vaithyanathan.  2002.  Thumbs up? Sentiment Classification using Machine Learning Techniques. EMNLP-2002, 79—86.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88179"/>
                </a:solidFill>
                <a:latin typeface="Calibri"/>
                <a:ea typeface="ＭＳ Ｐゴシック"/>
              </a:rPr>
              <a:t>Bo Pang and Lillian Lee.  2004.  A Sentimental Education: Sentiment Analysis Using Subjectivity Summarization Based on Minimum Cuts.  ACL, 271-278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219320" y="0"/>
            <a:ext cx="7772040" cy="85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IMDB data in the Pang and Lee database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76320" y="1657440"/>
            <a:ext cx="4952520" cy="4171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when _star wars_ came out some twenty years ago , the image of traveling throughout the stars has become a commonplace image . […]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when han solo goes light speed , the stars change to bright lines , going towards the viewer in lines that converge at an invisible point 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cool 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_october sky_ offers a much simpler image–that of a single white dot , traveling horizontally across the night sky .   [. . . ]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5105520" y="1657440"/>
            <a:ext cx="4038120" cy="36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“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snake eyes ” is the most aggravating kind of movie : the kind that shows so much potential then becomes unbelievably disappointing 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it’s not just because this is a brian depalma film , and since he’s a great director and one who’s films are always greeted with at least some fanfare 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and it’s not even because this was a film starring nicolas cage and since he gives a brauvara performance , this film is hardly worth his talents 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2042640" y="1047600"/>
            <a:ext cx="562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366ff"/>
                </a:solidFill>
                <a:latin typeface="Zapf Dingbats"/>
                <a:ea typeface="Zapf Dingbats"/>
              </a:rPr>
              <a:t>✓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6651360" y="1047600"/>
            <a:ext cx="562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0000"/>
                </a:solidFill>
                <a:latin typeface="Zapf Dingbats"/>
                <a:ea typeface="Zapf Dingbats"/>
              </a:rPr>
              <a:t>✗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Posit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ive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or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nega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tive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movi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revie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w?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762120" y="1352520"/>
            <a:ext cx="792432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unbelievably disappointing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Full of zany characters and richly applied satire, and some great plot twists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this is the greatest screwball comedy ever filmed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It was pathetic. The worst part about it was the boxing scenes.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81ACEB50-E940-4655-8AC7-57F1A7962B8B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94" name="Picture 4" descr="Thumbs-down-icon.png"/>
          <p:cNvPicPr/>
          <p:nvPr/>
        </p:nvPicPr>
        <p:blipFill>
          <a:blip r:embed="rId1"/>
          <a:stretch/>
        </p:blipFill>
        <p:spPr>
          <a:xfrm>
            <a:off x="152280" y="3181320"/>
            <a:ext cx="558360" cy="503280"/>
          </a:xfrm>
          <a:prstGeom prst="rect">
            <a:avLst/>
          </a:prstGeom>
          <a:ln>
            <a:noFill/>
          </a:ln>
        </p:spPr>
      </p:pic>
      <p:pic>
        <p:nvPicPr>
          <p:cNvPr id="95" name="Picture 5" descr="Thumbs-up-icon.png"/>
          <p:cNvPicPr/>
          <p:nvPr/>
        </p:nvPicPr>
        <p:blipFill>
          <a:blip r:embed="rId2"/>
          <a:stretch/>
        </p:blipFill>
        <p:spPr>
          <a:xfrm>
            <a:off x="152280" y="1886040"/>
            <a:ext cx="591480" cy="533160"/>
          </a:xfrm>
          <a:prstGeom prst="rect">
            <a:avLst/>
          </a:prstGeom>
          <a:ln>
            <a:noFill/>
          </a:ln>
        </p:spPr>
      </p:pic>
      <p:pic>
        <p:nvPicPr>
          <p:cNvPr id="96" name="Picture 6" descr="Thumbs-down-icon.png"/>
          <p:cNvPicPr/>
          <p:nvPr/>
        </p:nvPicPr>
        <p:blipFill>
          <a:blip r:embed="rId3"/>
          <a:stretch/>
        </p:blipFill>
        <p:spPr>
          <a:xfrm>
            <a:off x="152280" y="1352520"/>
            <a:ext cx="558360" cy="503280"/>
          </a:xfrm>
          <a:prstGeom prst="rect">
            <a:avLst/>
          </a:prstGeom>
          <a:ln>
            <a:noFill/>
          </a:ln>
        </p:spPr>
      </p:pic>
      <p:pic>
        <p:nvPicPr>
          <p:cNvPr id="97" name="Picture 7" descr="Thumbs-up-icon.png"/>
          <p:cNvPicPr/>
          <p:nvPr/>
        </p:nvPicPr>
        <p:blipFill>
          <a:blip r:embed="rId4"/>
          <a:stretch/>
        </p:blipFill>
        <p:spPr>
          <a:xfrm>
            <a:off x="152280" y="2495520"/>
            <a:ext cx="591480" cy="53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Baseline Algorithm (adapted from Pang and Lee)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Tokenization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Feature Extraction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Classification using different classifiers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Naïve Bayes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MaxEnt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SVM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Sentiment Tokenization Issues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04920" y="1352520"/>
            <a:ext cx="609552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Deal with HTML and XML markup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Twitter mark-up (names, hash tags)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Capitalization (preserve for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         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words in all caps)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Phone numbers, dates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Emoticons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Useful code: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 u="sng">
                <a:solidFill>
                  <a:srgbClr val="ef8e1c"/>
                </a:solidFill>
                <a:uFillTx/>
                <a:latin typeface="Calibri"/>
                <a:ea typeface="ＭＳ Ｐゴシック"/>
                <a:hlinkClick r:id="rId1"/>
              </a:rPr>
              <a:t>Christopher Potts sentiment tokenizer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 u="sng">
                <a:solidFill>
                  <a:srgbClr val="ef8e1c"/>
                </a:solidFill>
                <a:uFillTx/>
                <a:latin typeface="Calibri"/>
                <a:ea typeface="ＭＳ Ｐゴシック"/>
                <a:hlinkClick r:id="rId2"/>
              </a:rPr>
              <a:t>Brendan O’Connor twitter tokenizer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6E7F3547-2526-4E22-AA44-0391FE0249F4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5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3911400" y="2647800"/>
            <a:ext cx="4935960" cy="173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[&lt;&gt;]?                       # optional hat/brow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[:;=8]                      # eyes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[\-o\*\']?                  # optional nose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[\)\]\(\[dDpP/\:\}\{@\|\\]  # mouth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|                           #### reverse orientation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[\)\]\(\[dDpP/\:\}\{@\|\\]  # mouth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[\-o\*\']?                  # optional nose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[:;=8]                      # eyes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[&lt;&gt;]?                       # optional hat/brow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5788800" y="2266920"/>
            <a:ext cx="200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Potts emoticons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Extracting Features for Sentiment Classification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04920" y="1352520"/>
            <a:ext cx="8534160" cy="3733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How to handle negation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didn’t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like this movie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vs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 really like this movie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Which words to use?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Only adjectives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All words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84BBE29F-5592-4BD6-A3B9-BB23B1C691AE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5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447920" y="13320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Negation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228600" y="2038320"/>
            <a:ext cx="8838720" cy="2895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59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Add NOT_ to every word between negation and following punctuation: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41"/>
              </a:spcBef>
            </a:pPr>
            <a:r>
              <a:rPr b="0" lang="en-US" sz="2700" spc="-1" strike="noStrike">
                <a:solidFill>
                  <a:srgbClr val="660066"/>
                </a:solidFill>
                <a:latin typeface="Courier New"/>
                <a:ea typeface="ＭＳ Ｐゴシック"/>
              </a:rPr>
              <a:t>didn’t like this movie , but I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41"/>
              </a:spcBef>
            </a:pPr>
            <a:r>
              <a:rPr b="0" lang="en-US" sz="2700" spc="-1" strike="noStrike">
                <a:solidFill>
                  <a:srgbClr val="660066"/>
                </a:solidFill>
                <a:latin typeface="Courier New"/>
                <a:ea typeface="ＭＳ Ｐゴシック"/>
              </a:rPr>
              <a:t>didn’t NOT_like NOT_this NOT_movie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3124080" y="3333600"/>
            <a:ext cx="914040" cy="39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9" name="CustomShape 4"/>
          <p:cNvSpPr/>
          <p:nvPr/>
        </p:nvSpPr>
        <p:spPr>
          <a:xfrm>
            <a:off x="1600200" y="971640"/>
            <a:ext cx="7461720" cy="10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8817a"/>
                </a:solidFill>
                <a:latin typeface="Calibri"/>
                <a:ea typeface="ＭＳ Ｐゴシック"/>
              </a:rPr>
              <a:t>Das, Sanjiv and Mike Chen. 2001. Yahoo! for Amazon: Extracting market sentiment from stock message boards. In Proceedings of the Asia Pacific Finance Association Annual Conference (APFA).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88179"/>
                </a:solidFill>
                <a:latin typeface="Lucida Sans"/>
                <a:ea typeface="ＭＳ Ｐゴシック"/>
              </a:rPr>
              <a:t>Bo Pang, Lillian Lee, and Shivakumar Vaithyanathan.  2002.  Thumbs up? Sentiment Classification using Machine Learning Techniques. EMNLP-2002, 79—86.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Reminder: Naïve Bayes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79038119-A37D-4341-B511-90D5EC7D189A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5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1434960" y="3022560"/>
            <a:ext cx="4889520" cy="142236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990720" y="1498680"/>
            <a:ext cx="6400800" cy="114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371600" y="-95400"/>
            <a:ext cx="777204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Binari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zed 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(Bool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ean 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featur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e)  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Multi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nomia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 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Naïve 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Bayes</a:t>
            </a:r>
            <a:endParaRPr b="0" lang="en-US" sz="26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Intuition: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For sentiment (and probably for other text classification domains)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Word occurrence may matter more than word frequency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occurrence of the word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fantastic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tells us a lot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fact that it occurs 5 times may not tell us much more.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Boolean Multinomial Naïve Bayes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042B9CE5-C72E-4B53-A59A-20CBDDAFFCAA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5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219320" y="114480"/>
            <a:ext cx="7772040" cy="85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Bool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ean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Multi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nomi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Naïv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Baye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s: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Lear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ning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152280" y="1827720"/>
            <a:ext cx="4571640" cy="2648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43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Calculate 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0" i="1" lang="en-US" sz="2200" spc="-1" strike="noStrike" baseline="-25000">
                <a:solidFill>
                  <a:srgbClr val="000000"/>
                </a:solidFill>
                <a:latin typeface="Calibri"/>
                <a:ea typeface="ＭＳ Ｐゴシック"/>
              </a:rPr>
              <a:t>j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)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terms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For each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libri"/>
                <a:ea typeface="ＭＳ Ｐゴシック"/>
              </a:rPr>
              <a:t>j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do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90000"/>
              </a:lnSpc>
              <a:spcBef>
                <a:spcPts val="400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docs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libri"/>
                <a:ea typeface="ＭＳ Ｐゴシック"/>
              </a:rPr>
              <a:t>j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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all docs with  class =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libri"/>
                <a:ea typeface="ＭＳ Ｐゴシック"/>
              </a:rPr>
              <a:t>j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79" name="Group 3"/>
          <p:cNvGrpSpPr/>
          <p:nvPr/>
        </p:nvGrpSpPr>
        <p:grpSpPr>
          <a:xfrm>
            <a:off x="4038480" y="2190600"/>
            <a:ext cx="5790960" cy="1776240"/>
            <a:chOff x="4038480" y="2190600"/>
            <a:chExt cx="5790960" cy="1776240"/>
          </a:xfrm>
        </p:grpSpPr>
        <p:sp>
          <p:nvSpPr>
            <p:cNvPr id="180" name="CustomShape 4"/>
            <p:cNvSpPr/>
            <p:nvPr/>
          </p:nvSpPr>
          <p:spPr>
            <a:xfrm>
              <a:off x="4038480" y="2190600"/>
              <a:ext cx="5790960" cy="1523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 lvl="1" marL="685800" indent="-228240">
                <a:lnSpc>
                  <a:spcPct val="100000"/>
                </a:lnSpc>
                <a:buClr>
                  <a:srgbClr val="000000"/>
                </a:buClr>
                <a:buFont typeface="Times"/>
                <a:buChar char="•"/>
              </a:pPr>
              <a:r>
                <a:rPr b="0" i="1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Text</a:t>
              </a:r>
              <a:r>
                <a:rPr b="0" i="1" lang="en-US" sz="2000" spc="-1" strike="noStrike" baseline="-25000">
                  <a:solidFill>
                    <a:srgbClr val="000000"/>
                  </a:solidFill>
                  <a:latin typeface="Calibri"/>
                  <a:ea typeface="ＭＳ Ｐゴシック"/>
                </a:rPr>
                <a:t>j</a:t>
              </a:r>
              <a:r>
                <a:rPr b="0" i="1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 </a:t>
              </a:r>
              <a:r>
                <a:rPr b="0" lang="en-US" sz="2000" spc="-1" strike="noStrike">
                  <a:solidFill>
                    <a:srgbClr val="000000"/>
                  </a:solidFill>
                  <a:latin typeface="Symbol"/>
                  <a:ea typeface="ＭＳ Ｐゴシック"/>
                </a:rPr>
                <a:t></a:t>
              </a:r>
              <a:r>
                <a:rPr b="0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 single doc containing all </a:t>
              </a:r>
              <a:r>
                <a:rPr b="0" i="1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docs</a:t>
              </a:r>
              <a:r>
                <a:rPr b="0" i="1" lang="en-US" sz="2000" spc="-1" strike="noStrike" baseline="-25000">
                  <a:solidFill>
                    <a:srgbClr val="000000"/>
                  </a:solidFill>
                  <a:latin typeface="Calibri"/>
                  <a:ea typeface="ＭＳ Ｐゴシック"/>
                </a:rPr>
                <a:t>j</a:t>
              </a:r>
              <a:endParaRPr b="0" lang="en-US" sz="2000" spc="-1" strike="noStrike">
                <a:latin typeface="Arial"/>
              </a:endParaRPr>
            </a:p>
            <a:p>
              <a:pPr lvl="1" marL="685800" indent="-228240">
                <a:lnSpc>
                  <a:spcPct val="100000"/>
                </a:lnSpc>
                <a:buClr>
                  <a:srgbClr val="000000"/>
                </a:buClr>
                <a:buFont typeface="Times"/>
                <a:buChar char="•"/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For</a:t>
              </a:r>
              <a:r>
                <a:rPr b="0" i="1" lang="en-US" sz="2000" spc="-1" strike="noStrike" baseline="-25000">
                  <a:solidFill>
                    <a:srgbClr val="000000"/>
                  </a:solidFill>
                  <a:latin typeface="Calibri"/>
                  <a:ea typeface="ＭＳ Ｐゴシック"/>
                </a:rPr>
                <a:t> </a:t>
              </a:r>
              <a:r>
                <a:rPr b="0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each word </a:t>
              </a:r>
              <a:r>
                <a:rPr b="0" i="1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w</a:t>
              </a:r>
              <a:r>
                <a:rPr b="0" i="1" lang="en-US" sz="2000" spc="-1" strike="noStrike" baseline="-25000">
                  <a:solidFill>
                    <a:srgbClr val="000000"/>
                  </a:solidFill>
                  <a:latin typeface="Calibri"/>
                  <a:ea typeface="ＭＳ Ｐゴシック"/>
                </a:rPr>
                <a:t>k</a:t>
              </a:r>
              <a:r>
                <a:rPr b="0" i="1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 </a:t>
              </a:r>
              <a:r>
                <a:rPr b="0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in </a:t>
              </a:r>
              <a:r>
                <a:rPr b="0" i="1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Vocabulary</a:t>
              </a:r>
              <a:endParaRPr b="0" lang="en-US" sz="2000" spc="-1" strike="noStrike">
                <a:latin typeface="Arial"/>
              </a:endParaRPr>
            </a:p>
            <a:p>
              <a:pPr marL="800280">
                <a:lnSpc>
                  <a:spcPct val="100000"/>
                </a:lnSpc>
              </a:pPr>
              <a:r>
                <a:rPr b="0" i="1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    </a:t>
              </a:r>
              <a:r>
                <a:rPr b="0" i="1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n</a:t>
              </a:r>
              <a:r>
                <a:rPr b="0" i="1" lang="en-US" sz="2000" spc="-1" strike="noStrike" baseline="-25000">
                  <a:solidFill>
                    <a:srgbClr val="000000"/>
                  </a:solidFill>
                  <a:latin typeface="Calibri"/>
                  <a:ea typeface="ＭＳ Ｐゴシック"/>
                </a:rPr>
                <a:t>k</a:t>
              </a:r>
              <a:r>
                <a:rPr b="0" i="1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 </a:t>
              </a:r>
              <a:r>
                <a:rPr b="0" lang="en-US" sz="2000" spc="-1" strike="noStrike">
                  <a:solidFill>
                    <a:srgbClr val="000000"/>
                  </a:solidFill>
                  <a:latin typeface="Symbol"/>
                  <a:ea typeface="ＭＳ Ｐゴシック"/>
                </a:rPr>
                <a:t></a:t>
              </a:r>
              <a:r>
                <a:rPr b="0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 # of occurrences of </a:t>
              </a:r>
              <a:r>
                <a:rPr b="0" i="1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w</a:t>
              </a:r>
              <a:r>
                <a:rPr b="0" i="1" lang="en-US" sz="2000" spc="-1" strike="noStrike" baseline="-25000">
                  <a:solidFill>
                    <a:srgbClr val="000000"/>
                  </a:solidFill>
                  <a:latin typeface="Calibri"/>
                  <a:ea typeface="ＭＳ Ｐゴシック"/>
                </a:rPr>
                <a:t>k</a:t>
              </a:r>
              <a:r>
                <a:rPr b="0" i="1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 </a:t>
              </a:r>
              <a:r>
                <a:rPr b="0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in </a:t>
              </a:r>
              <a:r>
                <a:rPr b="0" i="1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Text</a:t>
              </a:r>
              <a:r>
                <a:rPr b="0" i="1" lang="en-US" sz="2000" spc="-1" strike="noStrike" baseline="-25000">
                  <a:solidFill>
                    <a:srgbClr val="000000"/>
                  </a:solidFill>
                  <a:latin typeface="Calibri"/>
                  <a:ea typeface="ＭＳ Ｐゴシック"/>
                </a:rPr>
                <a:t>j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181" name="CustomShape 5"/>
          <p:cNvSpPr/>
          <p:nvPr/>
        </p:nvSpPr>
        <p:spPr>
          <a:xfrm>
            <a:off x="152280" y="1276200"/>
            <a:ext cx="54097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43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From training corpus, extract </a:t>
            </a: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Vocabulary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3962520" y="1809720"/>
            <a:ext cx="579096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Calculate 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</a:t>
            </a:r>
            <a:r>
              <a:rPr b="0" i="1" lang="en-US" sz="2200" spc="-1" strike="noStrike" baseline="-25000">
                <a:solidFill>
                  <a:srgbClr val="000000"/>
                </a:solidFill>
                <a:latin typeface="Calibri"/>
                <a:ea typeface="ＭＳ Ｐゴシック"/>
              </a:rPr>
              <a:t>k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|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c</a:t>
            </a:r>
            <a:r>
              <a:rPr b="0" i="1" lang="en-US" sz="2200" spc="-1" strike="noStrike" baseline="-25000">
                <a:solidFill>
                  <a:srgbClr val="000000"/>
                </a:solidFill>
                <a:latin typeface="Calibri"/>
                <a:ea typeface="ＭＳ Ｐゴシック"/>
              </a:rPr>
              <a:t>j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)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terms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83" name="CustomShape 7"/>
          <p:cNvSpPr/>
          <p:nvPr/>
        </p:nvSpPr>
        <p:spPr>
          <a:xfrm>
            <a:off x="4038480" y="2190600"/>
            <a:ext cx="579096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Remove duplicates in each doc:</a:t>
            </a:r>
            <a:endParaRPr b="0" lang="en-US" sz="1800" spc="-1" strike="noStrike">
              <a:latin typeface="Arial"/>
            </a:endParaRPr>
          </a:p>
          <a:p>
            <a:pPr lvl="2" marL="1028880" indent="-22824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For each word type w in doc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ＭＳ Ｐゴシック"/>
              </a:rPr>
              <a:t>j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</a:t>
            </a:r>
            <a:endParaRPr b="0" lang="en-US" sz="1800" spc="-1" strike="noStrike">
              <a:latin typeface="Arial"/>
            </a:endParaRPr>
          </a:p>
          <a:p>
            <a:pPr lvl="3" marL="13716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Retain only a single instance of w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1066680" y="2946240"/>
            <a:ext cx="3200400" cy="73656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5232240" y="3174840"/>
            <a:ext cx="3594240" cy="77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9" dur="indefinite" restart="never" nodeType="tmRoot">
          <p:childTnLst>
            <p:seq>
              <p:cTn id="130" dur="indefinite" nodeType="mainSeq">
                <p:childTnLst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4544E-007 3.56393E-006 L -1.14544E-007 0.18313 E">
                                      <p:cBhvr>
                                        <p:cTn id="13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Boolean Multinomial Naïve Bayes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on a test document </a:t>
            </a:r>
            <a:r>
              <a:rPr b="1" i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EFEA3AA3-A59C-4AD7-B65F-089F1030EBBE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5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First remove all duplicate words from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Then compute NB using the same equation: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1676520" y="2629080"/>
            <a:ext cx="5715000" cy="102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Normal vs. Boolean Multinomial NB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graphicFrame>
        <p:nvGraphicFramePr>
          <p:cNvPr id="191" name="Table 2"/>
          <p:cNvGraphicFramePr/>
          <p:nvPr/>
        </p:nvGraphicFramePr>
        <p:xfrm>
          <a:off x="380880" y="1276200"/>
          <a:ext cx="8534160" cy="1676160"/>
        </p:xfrm>
        <a:graphic>
          <a:graphicData uri="http://schemas.openxmlformats.org/drawingml/2006/table">
            <a:tbl>
              <a:tblPr/>
              <a:tblGrid>
                <a:gridCol w="1447560"/>
                <a:gridCol w="761760"/>
                <a:gridCol w="5216400"/>
                <a:gridCol w="1108440"/>
              </a:tblGrid>
              <a:tr h="279360"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Normal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Doc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Words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Class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</a:tr>
              <a:tr h="279360"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Training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Chinese Beijing Chinese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</a:tr>
              <a:tr h="279360">
                <a:tc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Chinese Chinese Shanghai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</a:tr>
              <a:tr h="279360">
                <a:tc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Chinese Macao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</a:tr>
              <a:tr h="279360">
                <a:tc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Tokyo Japan Chinese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</a:tr>
              <a:tr h="279360"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Test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Chinese Chinese Chinese Tokyo Japan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</a:tbl>
          </a:graphicData>
        </a:graphic>
      </p:graphicFrame>
      <p:sp>
        <p:nvSpPr>
          <p:cNvPr id="192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A5156A7B-EB2E-4630-B0A6-4A7071E8C03A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5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193" name="Table 4"/>
          <p:cNvGraphicFramePr/>
          <p:nvPr/>
        </p:nvGraphicFramePr>
        <p:xfrm>
          <a:off x="228600" y="3274920"/>
          <a:ext cx="8534160" cy="1523520"/>
        </p:xfrm>
        <a:graphic>
          <a:graphicData uri="http://schemas.openxmlformats.org/drawingml/2006/table">
            <a:tbl>
              <a:tblPr/>
              <a:tblGrid>
                <a:gridCol w="1447560"/>
                <a:gridCol w="761760"/>
                <a:gridCol w="5216400"/>
                <a:gridCol w="1108440"/>
              </a:tblGrid>
              <a:tr h="255960"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Boolean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Doc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Words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Class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</a:tr>
              <a:tr h="255960"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Training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Chinese Beijing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</a:tr>
              <a:tr h="255960">
                <a:tc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Chinese Shanghai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</a:tr>
              <a:tr h="255960">
                <a:tc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Chinese Macao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</a:tr>
              <a:tr h="255960">
                <a:tc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Tokyo Japan Chinese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</a:tr>
              <a:tr h="255960"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Test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Chinese Tokyo Japan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 lIns="132840" rIns="132840">
                      <a:noAutofit/>
                    </a:bodyPr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447920" y="133200"/>
            <a:ext cx="7772040" cy="9903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Binarized (Boolean feature) 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Multinomial Naïve Bayes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304920" y="2759400"/>
            <a:ext cx="8534160" cy="209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Binary seems to work better than full word counts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This is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not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the same as Multivariate Bernoulli Naïve Bayes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MBNB doesn’t work well for sentiment or other text tasks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Other possibility: log(freq(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))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FB36961E-5DF0-4206-9278-D0E6D6DB4DA9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5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2362320" y="1200240"/>
            <a:ext cx="6781320" cy="15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88179"/>
                </a:solidFill>
                <a:latin typeface="Calibri"/>
                <a:ea typeface="ＭＳ Ｐゴシック"/>
              </a:rPr>
              <a:t>B. Pang, L. Lee, and S. Vaithyanathan.  2002.  Thumbs up? Sentiment Classification using Machine Learning Techniques. EMNLP-2002, 79—86.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88179"/>
                </a:solidFill>
                <a:latin typeface="Calibri"/>
                <a:ea typeface="ＭＳ Ｐゴシック"/>
              </a:rPr>
              <a:t>V. Metsis, I. Androutsopoulos, G. Paliouras. 2006. Spam Filtering with Naive Bayes – Which Naive Bayes? CEAS 2006 - Third Conference on Email and Anti-Spam.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88179"/>
                </a:solidFill>
                <a:latin typeface="Calibri"/>
                <a:ea typeface="ＭＳ Ｐゴシック"/>
              </a:rPr>
              <a:t>K.-M. Schneider. 2004. On word frequency information and negative evidence in Naive Bayes text classiﬁcation. ICANLP, 474-485.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88179"/>
                </a:solidFill>
                <a:latin typeface="Calibri"/>
                <a:ea typeface="ＭＳ Ｐゴシック"/>
              </a:rPr>
              <a:t>JD Rennie, L Shih, J Teevan. 2003. Tackling the poor assumptions of naive bayes text classifiers. ICML 2003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371600" y="13320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 u="sng">
                <a:solidFill>
                  <a:srgbClr val="ef8e1c"/>
                </a:solidFill>
                <a:uFillTx/>
                <a:latin typeface="Calibri"/>
                <a:ea typeface="ＭＳ Ｐゴシック"/>
                <a:hlinkClick r:id="rId1"/>
              </a:rPr>
              <a:t>Google Product Search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23623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C1F9B0FD-3C9E-4C26-A963-6DF8FAF0B2D0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01" name="Picture 4" descr="googleproductsearch.tiff"/>
          <p:cNvPicPr/>
          <p:nvPr/>
        </p:nvPicPr>
        <p:blipFill>
          <a:blip r:embed="rId2"/>
          <a:stretch/>
        </p:blipFill>
        <p:spPr>
          <a:xfrm>
            <a:off x="1066680" y="1123920"/>
            <a:ext cx="7467120" cy="385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371600" y="5724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Cross-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Validati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on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152280" y="1352520"/>
            <a:ext cx="3962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Break up data into 10 folds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(Equal positive and negative inside each fold?)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For each fold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Choose the fold as a temporary test set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Train on 9 folds, compute performance on the test fold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Report average performance of the 10 runs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0" name="Picture 4" descr="crossvalidation.pdf"/>
          <p:cNvPicPr/>
          <p:nvPr/>
        </p:nvPicPr>
        <p:blipFill>
          <a:blip r:embed="rId1"/>
          <a:stretch/>
        </p:blipFill>
        <p:spPr>
          <a:xfrm>
            <a:off x="4114800" y="914400"/>
            <a:ext cx="4171680" cy="41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5" dur="indefinite" restart="never" nodeType="tmRoot">
          <p:childTnLst>
            <p:seq>
              <p:cTn id="146" dur="indefinite" nodeType="mainSeq">
                <p:childTnLst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Other issues in Classification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MaxEnt and SVM tend to do better than Naïve Bayes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8F60F291-527A-4719-AC59-5DA3B6389BD4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5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1447920" y="133200"/>
            <a:ext cx="7391160" cy="85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Problems: 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What makes reviews hard to classify?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380880" y="1219320"/>
            <a:ext cx="8610120" cy="3943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Subtlety: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Perfume review in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Perfumes: the Guide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If you are reading this because it is your darling fragrance, please wear it at home exclusively, and tape the windows shut.”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Dorothy Parker on Katherine Hepburn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She runs the gamut of emotions from A to B”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8686800" y="4915080"/>
            <a:ext cx="456840" cy="2282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EAFFF41C-8F39-4CA8-9B98-202E9FB610BD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5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Thwarted Expectations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and Ordering Effects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304920" y="1352520"/>
            <a:ext cx="868644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This film should be 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  <a:ea typeface="ＭＳ Ｐゴシック"/>
              </a:rPr>
              <a:t>brilliant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  It sounds like a 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  <a:ea typeface="ＭＳ Ｐゴシック"/>
              </a:rPr>
              <a:t>great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plot, the actors are 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  <a:ea typeface="ＭＳ Ｐゴシック"/>
              </a:rPr>
              <a:t>first grade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and the supporting cast is 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  <a:ea typeface="ＭＳ Ｐゴシック"/>
              </a:rPr>
              <a:t>good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as well, and Stallone is attempting to deliver a good performance. However, it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can’t hold up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.”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Well as usual Keanu Reeves is nothing special, but surprisingly, the 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  <a:ea typeface="ＭＳ Ｐゴシック"/>
              </a:rPr>
              <a:t>very talented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Laurence Fishbourne is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not so good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either, I was surprised.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DA71A42F-9F5A-4B8C-8199-3C80A12D4905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5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3962520" y="133200"/>
            <a:ext cx="4800240" cy="1904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 (Headings)"/>
                <a:ea typeface="ＭＳ Ｐゴシック"/>
              </a:rPr>
              <a:t>Sen</a:t>
            </a:r>
            <a:r>
              <a:rPr b="1" lang="en-US" sz="4000" spc="-1" strike="noStrike">
                <a:solidFill>
                  <a:srgbClr val="000000"/>
                </a:solidFill>
                <a:latin typeface="Calibri (Headings)"/>
                <a:ea typeface="ＭＳ Ｐゴシック"/>
              </a:rPr>
              <a:t>tim</a:t>
            </a:r>
            <a:r>
              <a:rPr b="1" lang="en-US" sz="4000" spc="-1" strike="noStrike">
                <a:solidFill>
                  <a:srgbClr val="000000"/>
                </a:solidFill>
                <a:latin typeface="Calibri (Headings)"/>
                <a:ea typeface="ＭＳ Ｐゴシック"/>
              </a:rPr>
              <a:t>ent </a:t>
            </a:r>
            <a:r>
              <a:rPr b="1" lang="en-US" sz="4000" spc="-1" strike="noStrike">
                <a:solidFill>
                  <a:srgbClr val="000000"/>
                </a:solidFill>
                <a:latin typeface="Calibri (Headings)"/>
                <a:ea typeface="ＭＳ Ｐゴシック"/>
              </a:rPr>
              <a:t>Ana</a:t>
            </a:r>
            <a:r>
              <a:rPr b="1" lang="en-US" sz="4000" spc="-1" strike="noStrike">
                <a:solidFill>
                  <a:srgbClr val="000000"/>
                </a:solidFill>
                <a:latin typeface="Calibri (Headings)"/>
                <a:ea typeface="ＭＳ Ｐゴシック"/>
              </a:rPr>
              <a:t>lysi</a:t>
            </a:r>
            <a:r>
              <a:rPr b="1" lang="en-US" sz="4000" spc="-1" strike="noStrike">
                <a:solidFill>
                  <a:srgbClr val="000000"/>
                </a:solidFill>
                <a:latin typeface="Calibri (Headings)"/>
                <a:ea typeface="ＭＳ Ｐゴシック"/>
              </a:rPr>
              <a:t>s</a:t>
            </a:r>
            <a:endParaRPr b="0" lang="en-US" sz="40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4572000" y="2876400"/>
            <a:ext cx="3885840" cy="1676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3600" spc="-1" strike="noStrike">
                <a:solidFill>
                  <a:srgbClr val="a4001d"/>
                </a:solidFill>
                <a:latin typeface="Calibri"/>
                <a:ea typeface="ＭＳ Ｐゴシック"/>
              </a:rPr>
              <a:t>A Baseline Algorithm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371600" y="13320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 u="sng">
                <a:solidFill>
                  <a:srgbClr val="ef8e1c"/>
                </a:solidFill>
                <a:uFillTx/>
                <a:latin typeface="Calibri"/>
                <a:ea typeface="ＭＳ Ｐゴシック"/>
                <a:hlinkClick r:id="rId1"/>
              </a:rPr>
              <a:t>Bing Shopping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23623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8D7395CA-F41D-4865-93BC-17E0BE4FF60B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05" name="Picture 5" descr="bingshopping.tiff"/>
          <p:cNvPicPr/>
          <p:nvPr/>
        </p:nvPicPr>
        <p:blipFill>
          <a:blip r:embed="rId2"/>
          <a:stretch/>
        </p:blipFill>
        <p:spPr>
          <a:xfrm>
            <a:off x="1371600" y="1000440"/>
            <a:ext cx="7162560" cy="393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371600" y="13320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30000"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Twitter sentiment versus Gallup Poll of Consumer Confidence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pic>
        <p:nvPicPr>
          <p:cNvPr id="107" name="Content Placeholder 3" descr="twoplot_consconf2_k=15.png"/>
          <p:cNvPicPr/>
          <p:nvPr/>
        </p:nvPicPr>
        <p:blipFill>
          <a:blip r:embed="rId1"/>
          <a:srcRect l="0" t="-1113" r="0" b="-1113"/>
          <a:stretch/>
        </p:blipFill>
        <p:spPr>
          <a:xfrm>
            <a:off x="778680" y="1352520"/>
            <a:ext cx="7420680" cy="4266720"/>
          </a:xfrm>
          <a:prstGeom prst="rect">
            <a:avLst/>
          </a:prstGeom>
          <a:ln>
            <a:noFill/>
          </a:ln>
        </p:spPr>
      </p:pic>
      <p:pic>
        <p:nvPicPr>
          <p:cNvPr id="108" name="Picture 4" descr=""/>
          <p:cNvPicPr/>
          <p:nvPr/>
        </p:nvPicPr>
        <p:blipFill>
          <a:blip r:embed="rId2"/>
          <a:stretch/>
        </p:blipFill>
        <p:spPr>
          <a:xfrm>
            <a:off x="2209680" y="1776600"/>
            <a:ext cx="1447560" cy="1023480"/>
          </a:xfrm>
          <a:prstGeom prst="rect">
            <a:avLst/>
          </a:prstGeom>
          <a:ln>
            <a:noFill/>
          </a:ln>
        </p:spPr>
      </p:pic>
      <p:pic>
        <p:nvPicPr>
          <p:cNvPr id="109" name="Picture 6" descr=""/>
          <p:cNvPicPr/>
          <p:nvPr/>
        </p:nvPicPr>
        <p:blipFill>
          <a:blip r:embed="rId3"/>
          <a:stretch/>
        </p:blipFill>
        <p:spPr>
          <a:xfrm>
            <a:off x="3657600" y="1892160"/>
            <a:ext cx="1077840" cy="106020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1676520" y="819000"/>
            <a:ext cx="73148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88179"/>
                </a:solidFill>
                <a:latin typeface="Lucida Sans"/>
                <a:ea typeface="ＭＳ Ｐゴシック"/>
              </a:rPr>
              <a:t>Brendan O'Connor, Ramnath Balasubramanyan, Bryan R. Routledge, and Noah A. Smith. 2010. </a:t>
            </a:r>
            <a:r>
              <a:rPr b="0" lang="en-US" sz="1200" spc="-1" strike="noStrike">
                <a:solidFill>
                  <a:srgbClr val="288179"/>
                </a:solidFill>
                <a:latin typeface="Calibri"/>
                <a:ea typeface="ＭＳ Ｐゴシック"/>
              </a:rPr>
              <a:t>From Tweets to Polls: Linking Text Sentiment to Public Opinion Time Series. In ICWSM-2010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219320" y="28584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Twitt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er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senti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ment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52280" y="1352520"/>
            <a:ext cx="449532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Johan Bollen, Huina Mao, Xiaojun Zeng. 2011. </a:t>
            </a:r>
            <a:r>
              <a:rPr b="0" lang="en-US" sz="2000" spc="-1" strike="noStrike" u="sng">
                <a:solidFill>
                  <a:srgbClr val="ef8e1c"/>
                </a:solidFill>
                <a:uFillTx/>
                <a:latin typeface="Calibri"/>
                <a:ea typeface="ＭＳ Ｐゴシック"/>
                <a:hlinkClick r:id="rId1"/>
              </a:rPr>
              <a:t>Twitter </a:t>
            </a:r>
            <a:r>
              <a:rPr b="0" lang="en-US" sz="2000" spc="-1" strike="noStrike" u="sng">
                <a:solidFill>
                  <a:srgbClr val="ef8e1c"/>
                </a:solidFill>
                <a:uFillTx/>
                <a:latin typeface="Calibri"/>
                <a:ea typeface="ＭＳ Ｐゴシック"/>
                <a:hlinkClick r:id="rId2"/>
              </a:rPr>
              <a:t>mood predicts the stock market</a:t>
            </a:r>
            <a:r>
              <a:rPr b="0" lang="en-US" sz="2000" spc="-1" strike="noStrike" u="sng">
                <a:solidFill>
                  <a:srgbClr val="ef8e1c"/>
                </a:solidFill>
                <a:uFillTx/>
                <a:latin typeface="Calibri"/>
                <a:ea typeface="ＭＳ Ｐゴシック"/>
                <a:hlinkClick r:id="rId3"/>
              </a:rPr>
              <a:t>,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Journal of Computational Science 2:1, 1-8. 10.1016/j.jocs.2010.12.007.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108D291F-A86D-4851-88B4-6EDF30CE65E6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5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14" name="Picture 4" descr="twittersentiment.tiff"/>
          <p:cNvPicPr/>
          <p:nvPr/>
        </p:nvPicPr>
        <p:blipFill>
          <a:blip r:embed="rId4"/>
          <a:stretch/>
        </p:blipFill>
        <p:spPr>
          <a:xfrm>
            <a:off x="4495680" y="-19080"/>
            <a:ext cx="4647960" cy="518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A8EC61E4-4204-49A1-90AC-BAAA5ACDA8EC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5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16" name="Picture 5" descr="twitterstock.tiff"/>
          <p:cNvPicPr/>
          <p:nvPr/>
        </p:nvPicPr>
        <p:blipFill>
          <a:blip r:embed="rId1"/>
          <a:stretch/>
        </p:blipFill>
        <p:spPr>
          <a:xfrm>
            <a:off x="2743200" y="133200"/>
            <a:ext cx="6387120" cy="4894200"/>
          </a:xfrm>
          <a:prstGeom prst="rect">
            <a:avLst/>
          </a:prstGeom>
          <a:ln>
            <a:noFill/>
          </a:ln>
        </p:spPr>
      </p:pic>
      <p:sp>
        <p:nvSpPr>
          <p:cNvPr id="117" name="TextShape 2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18" name="CustomShape 3"/>
          <p:cNvSpPr/>
          <p:nvPr/>
        </p:nvSpPr>
        <p:spPr>
          <a:xfrm rot="16200000">
            <a:off x="1707120" y="2403720"/>
            <a:ext cx="17632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ff"/>
                </a:solidFill>
                <a:latin typeface="Calibri"/>
                <a:ea typeface="ＭＳ Ｐゴシック"/>
              </a:rPr>
              <a:t>Dow Jones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9" name="TextShape 4"/>
          <p:cNvSpPr txBox="1"/>
          <p:nvPr/>
        </p:nvSpPr>
        <p:spPr>
          <a:xfrm>
            <a:off x="228600" y="1809720"/>
            <a:ext cx="2209320" cy="2971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CALM predicts DJIA 3 days later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At least one current hedge fund uses this algorithm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CustomShape 5"/>
          <p:cNvSpPr/>
          <p:nvPr/>
        </p:nvSpPr>
        <p:spPr>
          <a:xfrm rot="16200000">
            <a:off x="2072520" y="3717720"/>
            <a:ext cx="1035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ff"/>
                </a:solidFill>
                <a:latin typeface="Calibri"/>
                <a:ea typeface="ＭＳ Ｐゴシック"/>
              </a:rPr>
              <a:t>CALM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222840" y="1352520"/>
            <a:ext cx="237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Bollen et al. (2011)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447920" y="13320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Target Sentiment on Twitter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76320" y="1428840"/>
            <a:ext cx="35049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 u="sng">
                <a:solidFill>
                  <a:srgbClr val="ef8e1c"/>
                </a:solidFill>
                <a:uFillTx/>
                <a:latin typeface="Calibri"/>
                <a:ea typeface="ＭＳ Ｐゴシック"/>
                <a:hlinkClick r:id="rId1"/>
              </a:rPr>
              <a:t>Twitter Sentiment App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Alec Go, Richa Bhayani, Lei Huang. 2009. Twitter Sentiment Classification using Distant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Supervision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A842E862-7856-42D9-AEF6-D0D038BEB26A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5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25" name="Picture 5" descr="twittersentiment1.tiff"/>
          <p:cNvPicPr/>
          <p:nvPr/>
        </p:nvPicPr>
        <p:blipFill>
          <a:blip r:embed="rId2"/>
          <a:stretch/>
        </p:blipFill>
        <p:spPr>
          <a:xfrm>
            <a:off x="3459960" y="1123920"/>
            <a:ext cx="5607360" cy="2543760"/>
          </a:xfrm>
          <a:prstGeom prst="rect">
            <a:avLst/>
          </a:prstGeom>
          <a:ln>
            <a:noFill/>
          </a:ln>
        </p:spPr>
      </p:pic>
      <p:pic>
        <p:nvPicPr>
          <p:cNvPr id="126" name="Picture 7" descr="twittersent3.tiff"/>
          <p:cNvPicPr/>
          <p:nvPr/>
        </p:nvPicPr>
        <p:blipFill>
          <a:blip r:embed="rId3"/>
          <a:stretch/>
        </p:blipFill>
        <p:spPr>
          <a:xfrm>
            <a:off x="3657600" y="3656520"/>
            <a:ext cx="9143640" cy="150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Sentiment analysis has many other names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Opinion extraction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Opinion mining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Sentiment mining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Subjectivity analysis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65EC867E-6E73-4553-910D-E1D50B3E9463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5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16490</TotalTime>
  <Application>LibreOffice/6.3.3.2$Linux_X86_64 LibreOffice_project/30$Build-2</Application>
  <Words>1825</Words>
  <Paragraphs>278</Paragraphs>
  <Company>Stanford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2010-04-19T15:31:24Z</dcterms:created>
  <dc:creator>Christopher Manning</dc:creator>
  <dc:description/>
  <dc:language>en-US</dc:language>
  <cp:lastModifiedBy>Motaz Saad</cp:lastModifiedBy>
  <cp:lastPrinted>2012-01-23T20:23:20Z</cp:lastPrinted>
  <dcterms:modified xsi:type="dcterms:W3CDTF">2019-12-04T16:27:32Z</dcterms:modified>
  <cp:revision>342</cp:revision>
  <dc:subject/>
  <dc:title>Information Extraction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Stanford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34</vt:i4>
  </property>
</Properties>
</file>